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6"/>
  </p:notesMasterIdLst>
  <p:handoutMasterIdLst>
    <p:handoutMasterId r:id="rId37"/>
  </p:handoutMasterIdLst>
  <p:sldIdLst>
    <p:sldId id="303" r:id="rId2"/>
    <p:sldId id="706" r:id="rId3"/>
    <p:sldId id="838" r:id="rId4"/>
    <p:sldId id="708" r:id="rId5"/>
    <p:sldId id="791" r:id="rId6"/>
    <p:sldId id="713" r:id="rId7"/>
    <p:sldId id="714" r:id="rId8"/>
    <p:sldId id="808" r:id="rId9"/>
    <p:sldId id="813" r:id="rId10"/>
    <p:sldId id="828" r:id="rId11"/>
    <p:sldId id="839" r:id="rId12"/>
    <p:sldId id="812" r:id="rId13"/>
    <p:sldId id="781" r:id="rId14"/>
    <p:sldId id="819" r:id="rId15"/>
    <p:sldId id="826" r:id="rId16"/>
    <p:sldId id="841" r:id="rId17"/>
    <p:sldId id="765" r:id="rId18"/>
    <p:sldId id="823" r:id="rId19"/>
    <p:sldId id="799" r:id="rId20"/>
    <p:sldId id="842" r:id="rId21"/>
    <p:sldId id="789" r:id="rId22"/>
    <p:sldId id="811" r:id="rId23"/>
    <p:sldId id="831" r:id="rId24"/>
    <p:sldId id="840" r:id="rId25"/>
    <p:sldId id="792" r:id="rId26"/>
    <p:sldId id="818" r:id="rId27"/>
    <p:sldId id="760" r:id="rId28"/>
    <p:sldId id="817" r:id="rId29"/>
    <p:sldId id="769" r:id="rId30"/>
    <p:sldId id="772" r:id="rId31"/>
    <p:sldId id="832" r:id="rId32"/>
    <p:sldId id="741" r:id="rId33"/>
    <p:sldId id="837" r:id="rId34"/>
    <p:sldId id="749" r:id="rId35"/>
  </p:sldIdLst>
  <p:sldSz cx="9144000" cy="6858000" type="screen4x3"/>
  <p:notesSz cx="6669088" cy="9926638"/>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72AF2F"/>
    <a:srgbClr val="000000"/>
    <a:srgbClr val="5C88D0"/>
    <a:srgbClr val="2A6EA8"/>
    <a:srgbClr val="B1D254"/>
    <a:srgbClr val="72732F"/>
    <a:srgbClr val="C6D254"/>
    <a:srgbClr val="FF3300"/>
  </p:clrMru>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091" autoAdjust="0"/>
    <p:restoredTop sz="94625" autoAdjust="0"/>
  </p:normalViewPr>
  <p:slideViewPr>
    <p:cSldViewPr snapToGrid="0">
      <p:cViewPr>
        <p:scale>
          <a:sx n="70" d="100"/>
          <a:sy n="70" d="100"/>
        </p:scale>
        <p:origin x="-2022"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804"/>
    </p:cViewPr>
  </p:sorterViewPr>
  <p:notesViewPr>
    <p:cSldViewPr snapToGrid="0">
      <p:cViewPr varScale="1">
        <p:scale>
          <a:sx n="51" d="100"/>
          <a:sy n="51" d="100"/>
        </p:scale>
        <p:origin x="-3030" y="-96"/>
      </p:cViewPr>
      <p:guideLst>
        <p:guide orient="horz" pos="3127"/>
        <p:guide pos="210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28EB263-E94C-4EC3-A6FC-6771E856885E}" type="datetime1">
              <a:rPr lang="en-US"/>
              <a:pPr>
                <a:defRPr/>
              </a:pPr>
              <a:t>3/8/2015</a:t>
            </a:fld>
            <a:endParaRPr lang="en-US" dirty="0"/>
          </a:p>
        </p:txBody>
      </p:sp>
      <p:sp>
        <p:nvSpPr>
          <p:cNvPr id="9220" name="Rectangle 4"/>
          <p:cNvSpPr>
            <a:spLocks noGrp="1" noChangeArrowheads="1"/>
          </p:cNvSpPr>
          <p:nvPr>
            <p:ph type="ftr" sz="quarter" idx="2"/>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30D3E635-313E-4C93-A4DB-82D2B0768635}" type="slidenum">
              <a:rPr lang="en-GB"/>
              <a:pPr>
                <a:defRPr/>
              </a:pPr>
              <a:t>‹#›</a:t>
            </a:fld>
            <a:endParaRPr lang="en-GB"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BD0F1C5-7E3F-4D06-96C0-3D1918C201DC}" type="datetime1">
              <a:rPr lang="en-US"/>
              <a:pPr>
                <a:defRPr/>
              </a:pPr>
              <a:t>3/8/2015</a:t>
            </a:fld>
            <a:endParaRPr lang="en-US" dirty="0"/>
          </a:p>
        </p:txBody>
      </p:sp>
      <p:sp>
        <p:nvSpPr>
          <p:cNvPr id="46084" name="Rectangle 4"/>
          <p:cNvSpPr>
            <a:spLocks noGrp="1" noRot="1" noChangeAspect="1" noChangeArrowheads="1" noTextEdit="1"/>
          </p:cNvSpPr>
          <p:nvPr>
            <p:ph type="sldImg" idx="2"/>
          </p:nvPr>
        </p:nvSpPr>
        <p:spPr bwMode="auto">
          <a:xfrm>
            <a:off x="852488" y="742950"/>
            <a:ext cx="4964112"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889000" y="4716463"/>
            <a:ext cx="4891088" cy="4467225"/>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DDDFA800-4638-4068-8377-F071EC2DE466}" type="slidenum">
              <a:rPr lang="en-GB"/>
              <a:pPr>
                <a:defRPr/>
              </a:pPr>
              <a:t>‹#›</a:t>
            </a:fld>
            <a:endParaRPr lang="en-GB"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pPr defTabSz="922338"/>
            <a:fld id="{0A3E123B-8046-4C0E-8E11-B5E82C3DC296}" type="slidenum">
              <a:rPr lang="en-GB" smtClean="0">
                <a:cs typeface="Arial" charset="0"/>
              </a:rPr>
              <a:pPr defTabSz="922338"/>
              <a:t>1</a:t>
            </a:fld>
            <a:endParaRPr lang="en-GB" dirty="0" smtClean="0">
              <a:cs typeface="Arial" charset="0"/>
            </a:endParaRPr>
          </a:p>
        </p:txBody>
      </p:sp>
      <p:sp>
        <p:nvSpPr>
          <p:cNvPr id="47107" name="Rectangle 2"/>
          <p:cNvSpPr>
            <a:spLocks noGrp="1" noRot="1" noChangeAspect="1" noChangeArrowheads="1" noTextEdit="1"/>
          </p:cNvSpPr>
          <p:nvPr>
            <p:ph type="sldImg"/>
          </p:nvPr>
        </p:nvSpPr>
        <p:spPr>
          <a:xfrm>
            <a:off x="852488" y="742950"/>
            <a:ext cx="4965700" cy="3725863"/>
          </a:xfrm>
          <a:ln/>
        </p:spPr>
      </p:sp>
      <p:sp>
        <p:nvSpPr>
          <p:cNvPr id="47108" name="Rectangle 3"/>
          <p:cNvSpPr>
            <a:spLocks noGrp="1" noChangeArrowheads="1"/>
          </p:cNvSpPr>
          <p:nvPr>
            <p:ph type="body" idx="1"/>
          </p:nvPr>
        </p:nvSpPr>
        <p:spPr>
          <a:xfrm>
            <a:off x="887413" y="4718050"/>
            <a:ext cx="4894262" cy="4465638"/>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854075" y="744538"/>
            <a:ext cx="496570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smtClean="0"/>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16</a:t>
            </a:fld>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854075" y="744538"/>
            <a:ext cx="496570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865188" y="752475"/>
            <a:ext cx="4945062" cy="3709988"/>
          </a:xfrm>
          <a:ln/>
        </p:spPr>
      </p:sp>
      <p:sp>
        <p:nvSpPr>
          <p:cNvPr id="84995" name="Rectangle 3"/>
          <p:cNvSpPr>
            <a:spLocks noGrp="1" noChangeArrowheads="1"/>
          </p:cNvSpPr>
          <p:nvPr>
            <p:ph type="body" idx="1"/>
          </p:nvPr>
        </p:nvSpPr>
        <p:spPr>
          <a:xfrm>
            <a:off x="306388" y="4718050"/>
            <a:ext cx="6040437" cy="4462463"/>
          </a:xfrm>
          <a:noFill/>
          <a:ln/>
        </p:spPr>
        <p:txBody>
          <a:bodyPr/>
          <a:lstStyle/>
          <a:p>
            <a:pPr eaLnBrk="1" hangingPunct="1"/>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865188" y="752475"/>
            <a:ext cx="4945062" cy="3709988"/>
          </a:xfrm>
          <a:ln/>
        </p:spPr>
      </p:sp>
      <p:sp>
        <p:nvSpPr>
          <p:cNvPr id="50179"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865188" y="752475"/>
            <a:ext cx="4945062"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865188" y="752475"/>
            <a:ext cx="4945062"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6457f717-5cc7-4642-bf79-5757fa040748" descr="88743BF8-158D-4A4E-81D4-0D9E5719ACAA"/>
          <p:cNvPicPr>
            <a:picLocks noChangeAspect="1" noChangeArrowheads="1"/>
          </p:cNvPicPr>
          <p:nvPr userDrawn="1"/>
        </p:nvPicPr>
        <p:blipFill>
          <a:blip r:embed="rId2" cstate="print"/>
          <a:srcRect/>
          <a:stretch>
            <a:fillRect/>
          </a:stretch>
        </p:blipFill>
        <p:spPr bwMode="auto">
          <a:xfrm>
            <a:off x="376238" y="169863"/>
            <a:ext cx="1531937" cy="1125537"/>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600200"/>
            <a:ext cx="8229600" cy="4525963"/>
          </a:xfrm>
        </p:spPr>
        <p:txBody>
          <a:bodyPr/>
          <a:lstStyle/>
          <a:p>
            <a:pPr lvl="0"/>
            <a:endParaRPr lang="en-IE" noProof="0" dirty="0" smtClean="0"/>
          </a:p>
        </p:txBody>
      </p:sp>
      <p:sp>
        <p:nvSpPr>
          <p:cNvPr id="4"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56334" name="AutoShape 14"/>
          <p:cNvSpPr>
            <a:spLocks noChangeArrowheads="1"/>
          </p:cNvSpPr>
          <p:nvPr userDrawn="1"/>
        </p:nvSpPr>
        <p:spPr bwMode="auto">
          <a:xfrm>
            <a:off x="590550" y="6373813"/>
            <a:ext cx="6642100" cy="314325"/>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cs typeface="+mn-cs"/>
            </a:endParaRPr>
          </a:p>
        </p:txBody>
      </p:sp>
      <p:sp>
        <p:nvSpPr>
          <p:cNvPr id="4100"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101" name="Text Placeholder 2"/>
          <p:cNvSpPr>
            <a:spLocks noGrp="1"/>
          </p:cNvSpPr>
          <p:nvPr>
            <p:ph type="body" idx="1"/>
          </p:nvPr>
        </p:nvSpPr>
        <p:spPr bwMode="auto">
          <a:xfrm>
            <a:off x="485775" y="1454150"/>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4102" name="Picture 6" descr="3GPP_TM_RD.jpg"/>
          <p:cNvPicPr>
            <a:picLocks noChangeAspect="1"/>
          </p:cNvPicPr>
          <p:nvPr/>
        </p:nvPicPr>
        <p:blipFill>
          <a:blip r:embed="rId7" cstate="print"/>
          <a:srcRect/>
          <a:stretch>
            <a:fillRect/>
          </a:stretch>
        </p:blipFill>
        <p:spPr bwMode="auto">
          <a:xfrm>
            <a:off x="7383463" y="260350"/>
            <a:ext cx="1493837" cy="869950"/>
          </a:xfrm>
          <a:prstGeom prst="rect">
            <a:avLst/>
          </a:prstGeom>
          <a:noFill/>
          <a:ln w="9525">
            <a:noFill/>
            <a:miter lim="800000"/>
            <a:headEnd/>
            <a:tailEnd/>
          </a:ln>
        </p:spPr>
      </p:pic>
      <p:sp>
        <p:nvSpPr>
          <p:cNvPr id="14" name="TextBox 13"/>
          <p:cNvSpPr txBox="1"/>
          <p:nvPr userDrawn="1"/>
        </p:nvSpPr>
        <p:spPr>
          <a:xfrm>
            <a:off x="538163" y="6380163"/>
            <a:ext cx="6694487" cy="293687"/>
          </a:xfrm>
          <a:prstGeom prst="rect">
            <a:avLst/>
          </a:prstGeom>
          <a:noFill/>
        </p:spPr>
        <p:txBody>
          <a:bodyPr anchor="ctr"/>
          <a:lstStyle/>
          <a:p>
            <a:pPr eaLnBrk="0" hangingPunct="0">
              <a:defRPr/>
            </a:pPr>
            <a:r>
              <a:rPr lang="nb-NO" b="1" spc="300" dirty="0" smtClean="0">
                <a:latin typeface="Arial" pitchFamily="34" charset="0"/>
                <a:cs typeface="Arial" pitchFamily="34" charset="0"/>
              </a:rPr>
              <a:t>SP-150054 </a:t>
            </a:r>
            <a:r>
              <a:rPr lang="nb-NO" b="1" spc="300" dirty="0">
                <a:latin typeface="Arial" pitchFamily="34" charset="0"/>
                <a:cs typeface="Arial" pitchFamily="34" charset="0"/>
              </a:rPr>
              <a:t>TSG SA WG5 Report to TSG </a:t>
            </a:r>
            <a:r>
              <a:rPr lang="nb-NO" b="1" spc="300" dirty="0" smtClean="0">
                <a:latin typeface="Arial" pitchFamily="34" charset="0"/>
                <a:cs typeface="Arial" pitchFamily="34" charset="0"/>
              </a:rPr>
              <a:t>SA#67 11-13 March 2015</a:t>
            </a:r>
            <a:endParaRPr lang="nb-NO" b="1" spc="300" dirty="0">
              <a:latin typeface="Arial" pitchFamily="34" charset="0"/>
              <a:cs typeface="Arial" pitchFamily="34" charset="0"/>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AA25B9F3-25E7-4602-8B7F-69B9705AD394}"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latin typeface="Arial" pitchFamily="34" charset="0"/>
                <a:cs typeface="Arial" pitchFamily="34" charset="0"/>
              </a:rPr>
              <a:t>© 3GPP 2012</a:t>
            </a:r>
            <a:endParaRPr lang="en-GB" dirty="0">
              <a:latin typeface="Arial" pitchFamily="34" charset="0"/>
              <a:cs typeface="Arial" pitchFamily="34" charset="0"/>
            </a:endParaRPr>
          </a:p>
        </p:txBody>
      </p:sp>
      <p:sp>
        <p:nvSpPr>
          <p:cNvPr id="17" name="Rectangle 16"/>
          <p:cNvSpPr/>
          <p:nvPr userDrawn="1"/>
        </p:nvSpPr>
        <p:spPr>
          <a:xfrm>
            <a:off x="7439025" y="6461125"/>
            <a:ext cx="823913" cy="215900"/>
          </a:xfrm>
          <a:prstGeom prst="rect">
            <a:avLst/>
          </a:prstGeom>
        </p:spPr>
        <p:txBody>
          <a:bodyPr wrap="none">
            <a:spAutoFit/>
          </a:bodyPr>
          <a:lstStyle/>
          <a:p>
            <a:pPr>
              <a:defRPr/>
            </a:pPr>
            <a:r>
              <a:rPr lang="en-GB" sz="800" dirty="0">
                <a:latin typeface="Arial" pitchFamily="34" charset="0"/>
                <a:cs typeface="Arial" pitchFamily="34" charset="0"/>
              </a:rPr>
              <a:t>© 3GPP </a:t>
            </a:r>
            <a:r>
              <a:rPr lang="en-GB" sz="800" dirty="0" smtClean="0">
                <a:latin typeface="Arial" pitchFamily="34" charset="0"/>
                <a:cs typeface="Arial" pitchFamily="34" charset="0"/>
              </a:rPr>
              <a:t>2015</a:t>
            </a:r>
            <a:endParaRPr lang="en-GB" sz="800" dirty="0">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5478" r:id="rId1"/>
    <p:sldLayoutId id="2147485476" r:id="rId2"/>
    <p:sldLayoutId id="2147485477" r:id="rId3"/>
    <p:sldLayoutId id="2147485479" r:id="rId4"/>
    <p:sldLayoutId id="2147485480"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hyperlink" Target="https://www.facebook.com/groups/315307643644/"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oleObject" Target="../embeddings/Microsoft_Office_Excel_97-2003_Worksheet1.xls"/></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oleObject" Target="../embeddings/Microsoft_Office_Excel_97-2003_Worksheet2.xls"/></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oleObject" Target="../embeddings/Microsoft_Office_Excel_97-2003_Worksheet3.xls"/></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201738"/>
            <a:ext cx="7772400" cy="3082925"/>
          </a:xfrm>
        </p:spPr>
        <p:txBody>
          <a:bodyPr>
            <a:normAutofit fontScale="90000"/>
          </a:bodyPr>
          <a:lstStyle/>
          <a:p>
            <a:pPr>
              <a:defRPr/>
            </a:pPr>
            <a:r>
              <a:rPr lang="en-GB" altLang="zh-CN" sz="5300" b="1" dirty="0" smtClean="0"/>
              <a:t>TSG SA WG5 Status Report</a:t>
            </a:r>
            <a:br>
              <a:rPr lang="en-GB" altLang="zh-CN" sz="5300" b="1" dirty="0" smtClean="0"/>
            </a:br>
            <a:r>
              <a:rPr lang="en-GB" altLang="zh-CN" sz="5300" b="1" dirty="0" smtClean="0"/>
              <a:t>to TSG SA#67</a:t>
            </a:r>
            <a:br>
              <a:rPr lang="en-GB" altLang="zh-CN" sz="5300" b="1" dirty="0" smtClean="0"/>
            </a:br>
            <a:r>
              <a:rPr lang="en-GB" altLang="zh-CN" sz="3100" b="1" dirty="0" smtClean="0"/>
              <a:t>Shanghai, China, 11-13 March 2015</a:t>
            </a:r>
            <a:br>
              <a:rPr lang="en-GB" altLang="zh-CN" sz="3100" b="1" dirty="0" smtClean="0"/>
            </a:br>
            <a:r>
              <a:rPr lang="en-GB" altLang="zh-CN" sz="2200" b="1" dirty="0" smtClean="0"/>
              <a:t>Charging Management (CH)</a:t>
            </a:r>
            <a:br>
              <a:rPr lang="en-GB" altLang="zh-CN" sz="2200" b="1" dirty="0" smtClean="0"/>
            </a:br>
            <a:r>
              <a:rPr lang="en-GB" altLang="zh-CN" sz="2200" b="1" dirty="0" smtClean="0"/>
              <a:t>Operation, Administration, Maintenance &amp; Provisioning (OAM&amp;P)</a:t>
            </a:r>
            <a:br>
              <a:rPr lang="en-GB" altLang="zh-CN" sz="2200" b="1" dirty="0" smtClean="0"/>
            </a:br>
            <a:r>
              <a:rPr lang="en-GB" altLang="zh-CN" sz="2200" b="1" dirty="0" smtClean="0"/>
              <a:t> Converged Management (CMAN)</a:t>
            </a:r>
            <a:endParaRPr lang="en-GB" sz="2800" dirty="0" smtClean="0">
              <a:effectLst>
                <a:outerShdw blurRad="38100" dist="38100" dir="2700000" algn="tl">
                  <a:srgbClr val="C0C0C0"/>
                </a:outerShdw>
              </a:effectLst>
            </a:endParaRPr>
          </a:p>
        </p:txBody>
      </p:sp>
      <p:sp>
        <p:nvSpPr>
          <p:cNvPr id="8195" name="Subtitle 6"/>
          <p:cNvSpPr>
            <a:spLocks noGrp="1"/>
          </p:cNvSpPr>
          <p:nvPr>
            <p:ph type="subTitle" idx="1"/>
          </p:nvPr>
        </p:nvSpPr>
        <p:spPr>
          <a:xfrm>
            <a:off x="1371600" y="4471988"/>
            <a:ext cx="6400800" cy="1752600"/>
          </a:xfrm>
        </p:spPr>
        <p:txBody>
          <a:bodyPr/>
          <a:lstStyle/>
          <a:p>
            <a:pPr>
              <a:lnSpc>
                <a:spcPct val="80000"/>
              </a:lnSpc>
            </a:pPr>
            <a:r>
              <a:rPr lang="en-GB" sz="2400" dirty="0" smtClean="0">
                <a:latin typeface="Arial" charset="0"/>
              </a:rPr>
              <a:t>Christian TOCHE</a:t>
            </a:r>
          </a:p>
          <a:p>
            <a:pPr>
              <a:lnSpc>
                <a:spcPct val="80000"/>
              </a:lnSpc>
            </a:pPr>
            <a:r>
              <a:rPr lang="en-GB" sz="2000" dirty="0" smtClean="0">
                <a:latin typeface="Arial" charset="0"/>
              </a:rPr>
              <a:t>SA5 Chairman, Huawei Technologies</a:t>
            </a:r>
          </a:p>
          <a:p>
            <a:pPr>
              <a:lnSpc>
                <a:spcPct val="80000"/>
              </a:lnSpc>
            </a:pPr>
            <a:endParaRPr lang="en-GB" sz="2000" dirty="0" smtClean="0">
              <a:latin typeface="Arial" charset="0"/>
            </a:endParaRPr>
          </a:p>
          <a:p>
            <a:pPr>
              <a:lnSpc>
                <a:spcPct val="80000"/>
              </a:lnSpc>
            </a:pPr>
            <a:r>
              <a:rPr lang="en-GB" sz="2400" dirty="0" smtClean="0">
                <a:latin typeface="Arial" charset="0"/>
              </a:rPr>
              <a:t>Mirko CANO SOVERI</a:t>
            </a:r>
          </a:p>
          <a:p>
            <a:pPr>
              <a:lnSpc>
                <a:spcPct val="80000"/>
              </a:lnSpc>
            </a:pPr>
            <a:r>
              <a:rPr lang="en-GB" sz="2000" dirty="0" smtClean="0">
                <a:latin typeface="Arial" charset="0"/>
              </a:rPr>
              <a:t>SA5 Secretary, MCC</a:t>
            </a:r>
          </a:p>
          <a:p>
            <a:pPr>
              <a:lnSpc>
                <a:spcPct val="80000"/>
              </a:lnSpc>
            </a:pPr>
            <a:endParaRPr lang="en-GB" sz="2000" dirty="0" smtClean="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317443" y="1177534"/>
          <a:ext cx="8580896" cy="5100228"/>
        </p:xfrm>
        <a:graphic>
          <a:graphicData uri="http://schemas.openxmlformats.org/drawingml/2006/table">
            <a:tbl>
              <a:tblPr/>
              <a:tblGrid>
                <a:gridCol w="1378245"/>
                <a:gridCol w="5096346"/>
                <a:gridCol w="2106305"/>
              </a:tblGrid>
              <a:tr h="35457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kern="1200" dirty="0" smtClean="0">
                          <a:solidFill>
                            <a:schemeClr val="tx1"/>
                          </a:solidFill>
                          <a:latin typeface="+mn-lt"/>
                          <a:ea typeface="+mn-ea"/>
                          <a:cs typeface="+mn-cs"/>
                        </a:rPr>
                        <a:t>Inter-PLMN PS domain online charging</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latin typeface="+mn-lt"/>
                          <a:ea typeface="+mn-ea"/>
                          <a:cs typeface="+mn-cs"/>
                        </a:rPr>
                        <a:t>iPLMN-PS-OCH</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457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latin typeface="+mn-lt"/>
                          <a:ea typeface="+mn-ea"/>
                          <a:cs typeface="+mn-cs"/>
                        </a:rPr>
                        <a:t>640059</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250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Alcatel-Lucent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614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latin typeface="Calibri" pitchFamily="34" charset="0"/>
                          <a:ea typeface="+mn-ea"/>
                          <a:cs typeface="+mn-cs"/>
                        </a:rPr>
                        <a:t>TR on Inter-PLMN PS domain online charging (640159): 25% to 60% (</a:t>
                      </a:r>
                      <a:r>
                        <a:rPr lang="en-GB" sz="1600" u="sng" kern="1200" dirty="0" smtClean="0">
                          <a:solidFill>
                            <a:schemeClr val="tx1"/>
                          </a:solidFill>
                          <a:latin typeface="Calibri" pitchFamily="34" charset="0"/>
                          <a:ea typeface="+mn-ea"/>
                          <a:cs typeface="+mn-cs"/>
                        </a:rPr>
                        <a:t>phase 1</a:t>
                      </a:r>
                      <a:r>
                        <a:rPr lang="en-GB" sz="1600" kern="1200" dirty="0" smtClean="0">
                          <a:solidFill>
                            <a:schemeClr val="tx1"/>
                          </a:solidFill>
                          <a:latin typeface="Calibri" pitchFamily="34" charset="0"/>
                          <a:ea typeface="+mn-ea"/>
                          <a:cs typeface="+mn-cs"/>
                        </a:rPr>
                        <a:t>)</a:t>
                      </a:r>
                      <a:br>
                        <a:rPr lang="en-GB" sz="1600" kern="1200" dirty="0" smtClean="0">
                          <a:solidFill>
                            <a:schemeClr val="tx1"/>
                          </a:solidFill>
                          <a:latin typeface="Calibri" pitchFamily="34" charset="0"/>
                          <a:ea typeface="+mn-ea"/>
                          <a:cs typeface="+mn-cs"/>
                        </a:rPr>
                      </a:br>
                      <a:r>
                        <a:rPr lang="en-GB" sz="1600" kern="1200" dirty="0" smtClean="0">
                          <a:solidFill>
                            <a:schemeClr val="tx1"/>
                          </a:solidFill>
                          <a:latin typeface="Calibri" pitchFamily="34" charset="0"/>
                          <a:ea typeface="+mn-ea"/>
                          <a:cs typeface="+mn-cs"/>
                        </a:rPr>
                        <a:t>Specification of Inter-PLMN PS domain online charging (640259): 0%</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614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TR: SA#68 (06/2015)</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Normative aspects: SA#70 (12/2015) </a:t>
                      </a:r>
                      <a:endPar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4524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Scenario on turn off non-VoLTE data service when subscribed usage threshold is reached using </a:t>
                      </a:r>
                      <a:r>
                        <a:rPr kumimoji="0" lang="en-US" altLang="zh-CN" sz="1600" b="0" i="0" u="none" strike="noStrike" cap="none" normalizeH="0" baseline="0" dirty="0" err="1" smtClean="0">
                          <a:ln>
                            <a:noFill/>
                          </a:ln>
                          <a:solidFill>
                            <a:schemeClr val="tx1"/>
                          </a:solidFill>
                          <a:effectLst/>
                          <a:latin typeface="Calibri" pitchFamily="34" charset="0"/>
                          <a:ea typeface="宋体" pitchFamily="2" charset="-122"/>
                          <a:cs typeface="Arial" charset="0"/>
                        </a:rPr>
                        <a:t>Gy</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was concluded with no issue identified.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Scenario with RCS services was concluded pointing on same issues as scenario A.</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One generic scenario roaming LBO with AF in HPLMN with no identified issue was introduced. </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Different key issues were addressed through introduction of: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 Several solutions for “Rating Groups/Service Ids” across PLMNS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 Recommended solution for each Key issue: Security, Topology Hiding and Routing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 One solution for inter-PLMN charging </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226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Draft TR 32.843 for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information (</a:t>
                      </a:r>
                      <a:r>
                        <a:rPr lang="en-US" sz="1600" b="0" i="0" u="none" strike="noStrike" dirty="0" smtClean="0">
                          <a:solidFill>
                            <a:schemeClr val="tx1"/>
                          </a:solidFill>
                          <a:latin typeface="Calibri" pitchFamily="34" charset="0"/>
                        </a:rPr>
                        <a:t>SP-150057)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(2/2)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372035" y="1163885"/>
          <a:ext cx="8311488" cy="4636413"/>
        </p:xfrm>
        <a:graphic>
          <a:graphicData uri="http://schemas.openxmlformats.org/drawingml/2006/table">
            <a:tbl>
              <a:tblPr/>
              <a:tblGrid>
                <a:gridCol w="1334973"/>
                <a:gridCol w="4936340"/>
                <a:gridCol w="2040175"/>
              </a:tblGrid>
              <a:tr h="41348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kern="1200" dirty="0" smtClean="0">
                          <a:solidFill>
                            <a:schemeClr val="tx1"/>
                          </a:solidFill>
                          <a:latin typeface="+mn-lt"/>
                          <a:ea typeface="+mn-ea"/>
                          <a:cs typeface="+mn-cs"/>
                        </a:rPr>
                        <a:t>ULI and release causes for charging enhancement for VoLTE</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ULRELC-CH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660056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Alcatel-Lucent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0% to 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Calibri" pitchFamily="34" charset="0"/>
                          <a:ea typeface="+mn-ea"/>
                          <a:cs typeface="+mn-cs"/>
                        </a:rPr>
                        <a:t>SA#69 (09/2015)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760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Reason Header AVP (including the release causes conveyed at IMS  level) has been made available for online charging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9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Calibri" pitchFamily="34" charset="0"/>
                          <a:ea typeface="+mn-ea"/>
                          <a:cs typeface="+mn-cs"/>
                        </a:rPr>
                        <a:t>Rel-13 CRs on TSs 32.260, </a:t>
                      </a:r>
                      <a:r>
                        <a:rPr lang="en-GB" sz="1800" kern="1200" dirty="0" smtClean="0">
                          <a:solidFill>
                            <a:schemeClr val="tx1"/>
                          </a:solidFill>
                          <a:latin typeface="Calibri" pitchFamily="34" charset="0"/>
                          <a:ea typeface="+mn-ea"/>
                          <a:cs typeface="+mn-cs"/>
                        </a:rPr>
                        <a:t>32.299 (</a:t>
                      </a:r>
                      <a:r>
                        <a:rPr lang="en-US" sz="1800" b="0" i="0" u="none" strike="noStrike" dirty="0" smtClean="0">
                          <a:solidFill>
                            <a:schemeClr val="tx1"/>
                          </a:solidFill>
                          <a:latin typeface="Calibri" pitchFamily="34" charset="0"/>
                        </a:rPr>
                        <a:t>SP-150062</a:t>
                      </a: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a:t>
                      </a:r>
                      <a:endParaRPr lang="en-US" sz="1800" b="0"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studies (1/1)</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72956" y="1149704"/>
          <a:ext cx="8639032" cy="5214439"/>
        </p:xfrm>
        <a:graphic>
          <a:graphicData uri="http://schemas.openxmlformats.org/drawingml/2006/table">
            <a:tbl>
              <a:tblPr/>
              <a:tblGrid>
                <a:gridCol w="1372034"/>
                <a:gridCol w="4875453"/>
                <a:gridCol w="2391545"/>
              </a:tblGrid>
              <a:tr h="37537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Charging aspects on Roaming End-to-end scenarios with VoLTE IMS and interconnecting networks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FS_REVOLTE_IMS_CH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25266">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620060</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602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Gulim" pitchFamily="34" charset="-127"/>
                          <a:cs typeface="+mn-cs"/>
                        </a:rPr>
                        <a:t>Deutsche Telekom</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02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55% to 75%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06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SA#68 (06/2015) </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791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 New information specified in IETF draft is introduced, identifying the II-NNI traversal scenario, as subject to be used for charging.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 A 3rd alternative solution together with evaluation and recommendation are introduced for Key Issue on Identification of home network.</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 New issue is introduced on media plane interconnection as it is not considered in offline charging.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 Two new topics were introduced as to be addressed: transit-IOI (flows), and preconditions.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 Update on existing scenarios Mobile Originating Call with and without, loopback</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81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Draft TR 32.849 for </a:t>
                      </a:r>
                      <a:r>
                        <a:rPr lang="en-GB" sz="1800" kern="1200" dirty="0" smtClean="0">
                          <a:solidFill>
                            <a:schemeClr val="tx1"/>
                          </a:solidFill>
                          <a:latin typeface="+mn-lt"/>
                          <a:ea typeface="+mn-ea"/>
                          <a:cs typeface="+mn-cs"/>
                        </a:rPr>
                        <a:t>information (</a:t>
                      </a:r>
                      <a:r>
                        <a:rPr lang="en-US" sz="1800" b="0" i="0" u="none" strike="noStrike" dirty="0" smtClean="0">
                          <a:solidFill>
                            <a:schemeClr val="tx1"/>
                          </a:solidFill>
                          <a:latin typeface="+mn-lt"/>
                        </a:rPr>
                        <a:t>SP-150058</a:t>
                      </a:r>
                      <a:r>
                        <a:rPr kumimoji="0" lang="en-GB" sz="1800" b="0" i="0" u="none" strike="noStrike" cap="none" normalizeH="0" baseline="0" dirty="0" smtClean="0">
                          <a:ln>
                            <a:noFill/>
                          </a:ln>
                          <a:solidFill>
                            <a:schemeClr val="tx1"/>
                          </a:solidFill>
                          <a:effectLst/>
                          <a:latin typeface="+mn-lt"/>
                          <a:ea typeface="宋体" pitchFamily="2" charset="-122"/>
                          <a:cs typeface="Arial" charset="0"/>
                        </a:rPr>
                        <a:t>)</a:t>
                      </a:r>
                      <a:endParaRPr lang="en-US" sz="1800" b="0" i="0" u="none" strike="noStrike" dirty="0" smtClean="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4"/>
          <a:ext cx="8272812" cy="4828016"/>
        </p:xfrm>
        <a:graphic>
          <a:graphicData uri="http://schemas.openxmlformats.org/drawingml/2006/table">
            <a:tbl>
              <a:tblPr/>
              <a:tblGrid>
                <a:gridCol w="1313872"/>
                <a:gridCol w="6958940"/>
              </a:tblGrid>
              <a:tr h="6090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61582">
                <a:tc>
                  <a:txBody>
                    <a:bodyPr/>
                    <a:lstStyle/>
                    <a:p>
                      <a:pPr marL="72000" algn="l" fontAlgn="t"/>
                      <a:r>
                        <a:rPr lang="en-US" sz="1800" b="0" i="0" u="none" strike="noStrike" dirty="0">
                          <a:solidFill>
                            <a:schemeClr val="tx1"/>
                          </a:solidFill>
                          <a:latin typeface="Calibri" pitchFamily="34" charset="0"/>
                        </a:rPr>
                        <a:t>SP-150062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Rel-13 CRs on ULI and release causes for charging enhancement for VoLTE (ULRELC-CH)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a:solidFill>
                            <a:schemeClr val="tx1"/>
                          </a:solidFill>
                          <a:latin typeface="Calibri" pitchFamily="34" charset="0"/>
                        </a:rPr>
                        <a:t>SP-150070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Rel-8 CRs on Charging Management (CH8)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a:solidFill>
                            <a:schemeClr val="tx1"/>
                          </a:solidFill>
                          <a:latin typeface="Calibri" pitchFamily="34" charset="0"/>
                        </a:rPr>
                        <a:t>SP-150064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Rel-9 CRs on Charging Management (CH9)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a:solidFill>
                            <a:schemeClr val="tx1"/>
                          </a:solidFill>
                          <a:latin typeface="Calibri" pitchFamily="34" charset="0"/>
                        </a:rPr>
                        <a:t>SP-150065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Rel-10 CRs on Charging Management (CH10)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a:solidFill>
                            <a:schemeClr val="tx1"/>
                          </a:solidFill>
                          <a:latin typeface="Calibri" pitchFamily="34" charset="0"/>
                        </a:rPr>
                        <a:t>SP-150066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Rel-11 CRs on Charging Management (CH11)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a:solidFill>
                            <a:schemeClr val="tx1"/>
                          </a:solidFill>
                          <a:latin typeface="Calibri" pitchFamily="34" charset="0"/>
                        </a:rPr>
                        <a:t>SP-150067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Rel-12 CRs on Charging Management (CH12)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a:solidFill>
                            <a:schemeClr val="tx1"/>
                          </a:solidFill>
                          <a:latin typeface="Calibri" pitchFamily="34" charset="0"/>
                        </a:rPr>
                        <a:t>SP-150068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Rel-13 CRs on Charging Management (CH13)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a:solidFill>
                            <a:schemeClr val="tx1"/>
                          </a:solidFill>
                          <a:latin typeface="Calibri" pitchFamily="34" charset="0"/>
                        </a:rPr>
                        <a:t>SP-150069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Rel-12 CRs on Charging Aspects of Proximity-based Services (Prose-CH)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TRs &amp; TSs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8"/>
          <a:ext cx="8289118" cy="2173081"/>
        </p:xfrm>
        <a:graphic>
          <a:graphicData uri="http://schemas.openxmlformats.org/drawingml/2006/table">
            <a:tbl>
              <a:tblPr/>
              <a:tblGrid>
                <a:gridCol w="1233227"/>
                <a:gridCol w="5732060"/>
                <a:gridCol w="1323831"/>
              </a:tblGrid>
              <a:tr h="5580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For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07522">
                <a:tc>
                  <a:txBody>
                    <a:bodyPr/>
                    <a:lstStyle/>
                    <a:p>
                      <a:pPr marL="72000" algn="l" fontAlgn="t"/>
                      <a:r>
                        <a:rPr lang="en-US" sz="1800" b="0" i="0" u="none" strike="noStrike" dirty="0">
                          <a:solidFill>
                            <a:schemeClr val="tx1"/>
                          </a:solidFill>
                          <a:latin typeface="Calibri" pitchFamily="34" charset="0"/>
                        </a:rPr>
                        <a:t>SP-150057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TR 32.843 Study on Inter-PLMN PS domain online charging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smtClean="0">
                          <a:solidFill>
                            <a:schemeClr val="tx1"/>
                          </a:solidFill>
                          <a:latin typeface="Calibri" pitchFamily="34" charset="0"/>
                        </a:rPr>
                        <a:t>Information</a:t>
                      </a:r>
                      <a:endParaRPr lang="en-GB" sz="1800" b="0" i="0" u="none" strike="noStrike" dirty="0">
                        <a:solidFill>
                          <a:schemeClr val="tx1"/>
                        </a:solidFill>
                        <a:latin typeface="Calibri"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7522">
                <a:tc>
                  <a:txBody>
                    <a:bodyPr/>
                    <a:lstStyle/>
                    <a:p>
                      <a:pPr marL="72000" algn="l" fontAlgn="t"/>
                      <a:r>
                        <a:rPr lang="en-US" sz="1800" b="0" i="0" u="none" strike="noStrike" dirty="0">
                          <a:solidFill>
                            <a:schemeClr val="tx1"/>
                          </a:solidFill>
                          <a:latin typeface="Calibri" pitchFamily="34" charset="0"/>
                        </a:rPr>
                        <a:t>SP-150058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TR 32.849 Study on Charging aspects on Roaming End-to-end scenarios with VoLTE IMS and interconnecting networks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smtClean="0">
                          <a:solidFill>
                            <a:schemeClr val="tx1"/>
                          </a:solidFill>
                          <a:latin typeface="Calibri" pitchFamily="34" charset="0"/>
                        </a:rPr>
                        <a:t>Information</a:t>
                      </a:r>
                      <a:endParaRPr lang="en-GB" sz="1800" b="0" i="0" u="none" strike="noStrike" dirty="0">
                        <a:solidFill>
                          <a:schemeClr val="tx1"/>
                        </a:solidFill>
                        <a:latin typeface="Calibri"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8"/>
          <a:ext cx="8272812" cy="2173081"/>
        </p:xfrm>
        <a:graphic>
          <a:graphicData uri="http://schemas.openxmlformats.org/drawingml/2006/table">
            <a:tbl>
              <a:tblPr/>
              <a:tblGrid>
                <a:gridCol w="1192284"/>
                <a:gridCol w="7080528"/>
              </a:tblGrid>
              <a:tr h="5580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07522">
                <a:tc>
                  <a:txBody>
                    <a:bodyPr/>
                    <a:lstStyle/>
                    <a:p>
                      <a:pPr marL="72000" algn="l" fontAlgn="t"/>
                      <a:r>
                        <a:rPr lang="en-US" sz="1800" b="0" i="0" u="none" strike="noStrike" dirty="0">
                          <a:solidFill>
                            <a:schemeClr val="tx1"/>
                          </a:solidFill>
                          <a:latin typeface="Calibri" pitchFamily="34" charset="0"/>
                        </a:rPr>
                        <a:t>SP-150055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New WID Charging on enhancements for IMS Service Continuity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7522">
                <a:tc>
                  <a:txBody>
                    <a:bodyPr/>
                    <a:lstStyle/>
                    <a:p>
                      <a:pPr marL="72000" algn="l" fontAlgn="t"/>
                      <a:r>
                        <a:rPr lang="en-US" sz="1800" b="0" i="0" u="none" strike="noStrike">
                          <a:solidFill>
                            <a:schemeClr val="tx1"/>
                          </a:solidFill>
                          <a:latin typeface="Calibri" pitchFamily="34" charset="0"/>
                        </a:rPr>
                        <a:t>SP-150106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New WID Study on Determination of Completeness of Charging Information in IMS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p:cNvSpPr>
          <p:nvPr>
            <p:ph type="title"/>
          </p:nvPr>
        </p:nvSpPr>
        <p:spPr/>
        <p:txBody>
          <a:bodyPr/>
          <a:lstStyle/>
          <a:p>
            <a:r>
              <a:rPr lang="en-GB" altLang="zh-CN" dirty="0" smtClean="0"/>
              <a:t>Charging cooperation</a:t>
            </a:r>
          </a:p>
        </p:txBody>
      </p:sp>
      <p:sp>
        <p:nvSpPr>
          <p:cNvPr id="22531" name="Rectangle 3"/>
          <p:cNvSpPr>
            <a:spLocks noGrp="1"/>
          </p:cNvSpPr>
          <p:nvPr>
            <p:ph idx="1"/>
          </p:nvPr>
        </p:nvSpPr>
        <p:spPr>
          <a:xfrm>
            <a:off x="485775" y="1214652"/>
            <a:ext cx="8166906" cy="5070262"/>
          </a:xfrm>
        </p:spPr>
        <p:txBody>
          <a:bodyPr/>
          <a:lstStyle/>
          <a:p>
            <a:pPr>
              <a:lnSpc>
                <a:spcPct val="80000"/>
              </a:lnSpc>
              <a:defRPr/>
            </a:pPr>
            <a:r>
              <a:rPr lang="en-GB" sz="2400" dirty="0" smtClean="0"/>
              <a:t>GSMA </a:t>
            </a:r>
            <a:r>
              <a:rPr lang="en-US" sz="2400" dirty="0" smtClean="0"/>
              <a:t>Wholesale Solutions (WSOLU) (ex-RCPG): </a:t>
            </a:r>
            <a:r>
              <a:rPr lang="en-GB" sz="2400" dirty="0" smtClean="0"/>
              <a:t> </a:t>
            </a:r>
            <a:endParaRPr lang="en-GB" altLang="zh-CN" sz="2000" dirty="0" smtClean="0">
              <a:ea typeface="宋体" pitchFamily="2" charset="-122"/>
            </a:endParaRPr>
          </a:p>
          <a:p>
            <a:pPr lvl="1">
              <a:lnSpc>
                <a:spcPct val="80000"/>
              </a:lnSpc>
              <a:defRPr/>
            </a:pPr>
            <a:r>
              <a:rPr lang="en-US" sz="2000" dirty="0" smtClean="0"/>
              <a:t>From 31 December 2014 GSMA </a:t>
            </a:r>
            <a:r>
              <a:rPr lang="en-GB" sz="2000" dirty="0" smtClean="0"/>
              <a:t>Roaming Charging Principles Group (RCPG) has been closed and work</a:t>
            </a:r>
            <a:r>
              <a:rPr lang="fr-FR" sz="2000" dirty="0" smtClean="0"/>
              <a:t> </a:t>
            </a:r>
            <a:r>
              <a:rPr lang="en-US" sz="2000" dirty="0" smtClean="0"/>
              <a:t>transferred to the new Wholesale Solutions (WSOLU)</a:t>
            </a:r>
            <a:endParaRPr lang="en-GB" altLang="zh-CN" sz="2000" dirty="0" smtClean="0">
              <a:ea typeface="宋体" pitchFamily="2" charset="-122"/>
            </a:endParaRPr>
          </a:p>
          <a:p>
            <a:pPr lvl="1">
              <a:lnSpc>
                <a:spcPct val="80000"/>
              </a:lnSpc>
              <a:defRPr/>
            </a:pPr>
            <a:r>
              <a:rPr lang="en-GB" altLang="zh-CN" sz="2000" dirty="0" smtClean="0">
                <a:ea typeface="宋体" pitchFamily="2" charset="-122"/>
              </a:rPr>
              <a:t>SA5 shared with GSMA WSOLU, upon their request, the last </a:t>
            </a:r>
            <a:r>
              <a:rPr lang="en-US" sz="2000" dirty="0" smtClean="0"/>
              <a:t>draft TR 32.843 “Study on Inter-PLMN PS domain online charging output from SA5#99 meeting, </a:t>
            </a:r>
            <a:r>
              <a:rPr lang="en-GB" altLang="zh-CN" sz="2000" dirty="0" smtClean="0">
                <a:ea typeface="宋体" pitchFamily="2" charset="-122"/>
              </a:rPr>
              <a:t>which is of their interest for </a:t>
            </a:r>
            <a:r>
              <a:rPr lang="en-GB" sz="2000" dirty="0" smtClean="0"/>
              <a:t>IMS roaming</a:t>
            </a:r>
            <a:r>
              <a:rPr lang="en-US" sz="2000" dirty="0" smtClean="0"/>
              <a:t>. </a:t>
            </a:r>
            <a:r>
              <a:rPr lang="fr-FR" altLang="zh-CN" sz="2000" dirty="0" smtClean="0">
                <a:ea typeface="宋体" pitchFamily="2" charset="-122"/>
              </a:rPr>
              <a:t> </a:t>
            </a:r>
            <a:endParaRPr lang="en-GB" altLang="zh-CN" sz="2000" dirty="0" smtClean="0">
              <a:ea typeface="宋体" pitchFamily="2" charset="-122"/>
            </a:endParaRPr>
          </a:p>
          <a:p>
            <a:pPr lvl="1">
              <a:lnSpc>
                <a:spcPct val="80000"/>
              </a:lnSpc>
              <a:defRPr/>
            </a:pPr>
            <a:endParaRPr lang="en-GB" sz="1800" dirty="0" smtClean="0"/>
          </a:p>
          <a:p>
            <a:pPr>
              <a:lnSpc>
                <a:spcPct val="80000"/>
              </a:lnSpc>
              <a:spcBef>
                <a:spcPct val="10000"/>
              </a:spcBef>
              <a:defRPr/>
            </a:pPr>
            <a:r>
              <a:rPr lang="en-GB" altLang="zh-CN" sz="2400" dirty="0" smtClean="0"/>
              <a:t>Open Mobile Alliance (OMA) </a:t>
            </a:r>
          </a:p>
          <a:p>
            <a:pPr lvl="1">
              <a:lnSpc>
                <a:spcPct val="80000"/>
              </a:lnSpc>
              <a:defRPr/>
            </a:pPr>
            <a:r>
              <a:rPr lang="en-GB" altLang="zh-CN" sz="2000" dirty="0" smtClean="0">
                <a:ea typeface="宋体" pitchFamily="2" charset="-122"/>
              </a:rPr>
              <a:t>OMA ARC maintains the OMA Data Definition Specification (DDS) based on the SA5 specification for Diameter AVP code definitions (TS 32.299).</a:t>
            </a:r>
            <a:endParaRPr lang="en-GB" altLang="zh-CN" sz="16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59307" y="1249363"/>
          <a:ext cx="8584441" cy="4803405"/>
        </p:xfrm>
        <a:graphic>
          <a:graphicData uri="http://schemas.openxmlformats.org/drawingml/2006/table">
            <a:tbl>
              <a:tblPr/>
              <a:tblGrid>
                <a:gridCol w="1363364"/>
                <a:gridCol w="5113902"/>
                <a:gridCol w="2107175"/>
              </a:tblGrid>
              <a:tr h="3614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OAM&amp;P 12 WLAN Management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WLAN-OAM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61440">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560036</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614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mn-lt"/>
                        </a:rPr>
                        <a:t>Intel</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14457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-TR on WLAN impacts to Type-2 management interface to the 3GPP Network Manager (560336): completed at SA#65</a:t>
                      </a:r>
                      <a:b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b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-WLAN Network Resource Model for Type-2 interface (560136): 20% to 20%</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-WLAN measurements defined in IEEE and IETF WLAN performance measurements for use on Type-2 interface (560236): 5% to 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42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SA#68 (06/2015) -&gt; SA#69 (09/2015) </a:t>
                      </a:r>
                      <a:endParaRPr kumimoji="0" lang="en-GB" altLang="zh-CN" sz="18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8182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The PM data handling discussion paper compares the EM based and NM based performance data handling approaches.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mn-lt"/>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There is no consensus yet on which approach to be used in the TS. It will continue with offline discussion to harmonize both approaches. </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14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31800" y="1258888"/>
          <a:ext cx="8272812" cy="4958900"/>
        </p:xfrm>
        <a:graphic>
          <a:graphicData uri="http://schemas.openxmlformats.org/drawingml/2006/table">
            <a:tbl>
              <a:tblPr/>
              <a:tblGrid>
                <a:gridCol w="1313872"/>
                <a:gridCol w="4928259"/>
                <a:gridCol w="2030681"/>
              </a:tblGrid>
              <a:tr h="38358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Enhanced Network Management (NM) Centralized Coverage and Capacity Optimization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SON-NM-CCO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0584">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560132</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05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960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20% to 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960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SA#70 (12/2015)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292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The logical description for the components in the nodes of the function was agreed.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mn-lt"/>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The use cases for Cell coverage adapting to traffic demand, Coverage and accessibility, LTE coverage holes with underlaid UTRAN/GERAN, LTE Connection failure and Radio link quality were agreed together with the descriptions for the NM CCO functional stages and UE distribution monitoring.</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9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Rel-13 CRs on TSs 28.627, </a:t>
                      </a:r>
                      <a:r>
                        <a:rPr lang="en-GB" sz="1800" kern="1200" dirty="0" smtClean="0">
                          <a:solidFill>
                            <a:schemeClr val="tx1"/>
                          </a:solidFill>
                          <a:latin typeface="+mn-lt"/>
                          <a:ea typeface="+mn-ea"/>
                          <a:cs typeface="+mn-cs"/>
                        </a:rPr>
                        <a:t>28.628 (</a:t>
                      </a:r>
                      <a:r>
                        <a:rPr lang="en-US" sz="1800" b="0" i="0" u="none" strike="noStrike" dirty="0" smtClean="0">
                          <a:solidFill>
                            <a:schemeClr val="tx1"/>
                          </a:solidFill>
                          <a:latin typeface="+mn-lt"/>
                        </a:rPr>
                        <a:t>SP-150063</a:t>
                      </a:r>
                      <a:r>
                        <a:rPr kumimoji="0" lang="en-GB" sz="1800" b="0" i="0" u="none" strike="noStrike" cap="none" normalizeH="0" baseline="0" dirty="0" smtClean="0">
                          <a:ln>
                            <a:noFill/>
                          </a:ln>
                          <a:solidFill>
                            <a:schemeClr val="tx1"/>
                          </a:solidFill>
                          <a:effectLst/>
                          <a:latin typeface="+mn-lt"/>
                          <a:ea typeface="宋体" pitchFamily="2" charset="-122"/>
                          <a:cs typeface="Arial" charset="0"/>
                        </a:rPr>
                        <a:t>)</a:t>
                      </a:r>
                      <a:endParaRPr lang="en-US" sz="1800" b="0" i="0" u="none" strike="noStrike" dirty="0" smtClean="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31800" y="1258888"/>
          <a:ext cx="8272812" cy="4611976"/>
        </p:xfrm>
        <a:graphic>
          <a:graphicData uri="http://schemas.openxmlformats.org/drawingml/2006/table">
            <a:tbl>
              <a:tblPr/>
              <a:tblGrid>
                <a:gridCol w="1313872"/>
                <a:gridCol w="4928259"/>
                <a:gridCol w="2030681"/>
              </a:tblGrid>
              <a:tr h="42018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Energy Efficiency related Performance Measurements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OAM-PM_EE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73083">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600044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2608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Nokia Networks</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7439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25% to 25%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0388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SA#68 (06/2015)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1659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800" b="1" kern="1200" dirty="0" smtClean="0">
                          <a:solidFill>
                            <a:schemeClr val="tx1"/>
                          </a:solidFill>
                          <a:latin typeface="+mn-lt"/>
                          <a:ea typeface="+mn-ea"/>
                          <a:cs typeface="+mn-cs"/>
                        </a:rPr>
                        <a:t> </a:t>
                      </a:r>
                      <a:endParaRPr lang="en-US"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Waiting for the final ETSI EE specification which will be approved in March 2015.</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551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315913" y="1006475"/>
            <a:ext cx="8505825" cy="5272088"/>
          </a:xfrm>
        </p:spPr>
        <p:txBody>
          <a:bodyPr/>
          <a:lstStyle/>
          <a:p>
            <a:pPr>
              <a:lnSpc>
                <a:spcPct val="90000"/>
              </a:lnSpc>
              <a:spcBef>
                <a:spcPct val="10000"/>
              </a:spcBef>
            </a:pPr>
            <a:r>
              <a:rPr lang="en-GB" altLang="zh-CN" sz="2400" dirty="0" smtClean="0">
                <a:cs typeface="Times New Roman" pitchFamily="18" charset="0"/>
              </a:rPr>
              <a:t>SA5		</a:t>
            </a:r>
            <a:endParaRPr lang="en-GB" altLang="zh-CN" sz="2400" dirty="0" smtClean="0">
              <a:solidFill>
                <a:srgbClr val="FF0000"/>
              </a:solidFill>
              <a:cs typeface="Times New Roman" pitchFamily="18" charset="0"/>
            </a:endParaRPr>
          </a:p>
          <a:p>
            <a:pPr>
              <a:lnSpc>
                <a:spcPct val="90000"/>
              </a:lnSpc>
              <a:buFontTx/>
              <a:buNone/>
            </a:pPr>
            <a:r>
              <a:rPr lang="en-GB" altLang="zh-CN" sz="2000" dirty="0" smtClean="0">
                <a:cs typeface="Times New Roman" pitchFamily="18" charset="0"/>
              </a:rPr>
              <a:t>	Christian Toche (Huawei)	 		Chair 	since 08/2005</a:t>
            </a:r>
            <a:br>
              <a:rPr lang="en-GB" altLang="zh-CN" sz="2000" dirty="0" smtClean="0">
                <a:cs typeface="Times New Roman" pitchFamily="18" charset="0"/>
              </a:rPr>
            </a:br>
            <a:r>
              <a:rPr lang="en-GB" altLang="zh-CN" sz="2000" dirty="0" smtClean="0">
                <a:cs typeface="Times New Roman" pitchFamily="18" charset="0"/>
              </a:rPr>
              <a:t>Jean-Michel Cornily (Orange)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8/2013</a:t>
            </a:r>
            <a:br>
              <a:rPr lang="en-GB" altLang="zh-CN" sz="2000" dirty="0" smtClean="0">
                <a:cs typeface="Times New Roman" pitchFamily="18" charset="0"/>
              </a:rPr>
            </a:br>
            <a:r>
              <a:rPr lang="en-GB" altLang="zh-CN" sz="2000" dirty="0" smtClean="0">
                <a:cs typeface="Times New Roman" pitchFamily="18" charset="0"/>
              </a:rPr>
              <a:t>Thomas Tovinger (Ericsson) 			VC 	s</a:t>
            </a:r>
            <a:r>
              <a:rPr lang="en-GB" sz="2000" dirty="0" smtClean="0">
                <a:ea typeface="宋体" pitchFamily="2" charset="-122"/>
                <a:cs typeface="Times New Roman" pitchFamily="18" charset="0"/>
              </a:rPr>
              <a:t>ince 0</a:t>
            </a:r>
            <a:r>
              <a:rPr lang="en-GB" altLang="zh-CN" sz="2000" dirty="0" smtClean="0">
                <a:cs typeface="Times New Roman" pitchFamily="18" charset="0"/>
              </a:rPr>
              <a:t>8/2007</a:t>
            </a:r>
            <a:br>
              <a:rPr lang="en-GB" altLang="zh-CN" sz="2000" dirty="0" smtClean="0">
                <a:cs typeface="Times New Roman" pitchFamily="18" charset="0"/>
              </a:rPr>
            </a:br>
            <a:endParaRPr lang="en-GB" altLang="zh-CN" sz="8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Charging Sub-Working Group (SWG)</a:t>
            </a:r>
          </a:p>
          <a:p>
            <a:pPr>
              <a:lnSpc>
                <a:spcPct val="90000"/>
              </a:lnSpc>
              <a:buFontTx/>
              <a:buNone/>
            </a:pPr>
            <a:r>
              <a:rPr lang="en-GB" altLang="zh-CN" sz="2000" dirty="0" smtClean="0">
                <a:cs typeface="Times New Roman" pitchFamily="18" charset="0"/>
              </a:rPr>
              <a:t>	Maryse Gardella (Alcatel-Lucent)		Chair	since 08/2013</a:t>
            </a:r>
            <a:br>
              <a:rPr lang="en-GB" altLang="zh-CN" sz="2000" dirty="0" smtClean="0">
                <a:cs typeface="Times New Roman" pitchFamily="18" charset="0"/>
              </a:rPr>
            </a:br>
            <a:r>
              <a:rPr lang="en-GB" altLang="zh-CN" sz="2000" dirty="0" smtClean="0">
                <a:cs typeface="Times New Roman" pitchFamily="18" charset="0"/>
              </a:rPr>
              <a:t>David Shrader (Ericsson)			VC	since 08/2013 </a:t>
            </a:r>
            <a:br>
              <a:rPr lang="en-GB" altLang="zh-CN" sz="2000" dirty="0" smtClean="0">
                <a:cs typeface="Times New Roman" pitchFamily="18" charset="0"/>
              </a:rPr>
            </a:br>
            <a:r>
              <a:rPr lang="en-GB" altLang="zh-CN" sz="2000" dirty="0" smtClean="0">
                <a:cs typeface="Times New Roman" pitchFamily="18" charset="0"/>
              </a:rPr>
              <a:t>Li Li (Huawei)					VC	since 08/2014</a:t>
            </a:r>
            <a:r>
              <a:rPr lang="en-GB" altLang="zh-CN" sz="2000" dirty="0" smtClean="0">
                <a:solidFill>
                  <a:srgbClr val="FF0000"/>
                </a:solidFill>
                <a:cs typeface="Times New Roman" pitchFamily="18" charset="0"/>
              </a:rPr>
              <a:t/>
            </a:r>
            <a:br>
              <a:rPr lang="en-GB" altLang="zh-CN" sz="2000" dirty="0" smtClean="0">
                <a:solidFill>
                  <a:srgbClr val="FF0000"/>
                </a:solidFill>
                <a:cs typeface="Times New Roman" pitchFamily="18" charset="0"/>
              </a:rPr>
            </a:br>
            <a:endParaRPr lang="en-GB" altLang="zh-CN" sz="20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OAM&amp;P Sub-Working Group (SWG)</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Yizhi Yao (</a:t>
            </a:r>
            <a:r>
              <a:rPr lang="en-GB" sz="2000" dirty="0" smtClean="0">
                <a:ea typeface="宋体" pitchFamily="2" charset="-122"/>
                <a:cs typeface="Times New Roman" pitchFamily="18" charset="0"/>
              </a:rPr>
              <a:t>Nokia Networks</a:t>
            </a:r>
            <a:r>
              <a:rPr lang="en-GB" altLang="zh-CN" sz="2000" dirty="0" smtClean="0">
                <a:cs typeface="Times New Roman" pitchFamily="18" charset="0"/>
              </a:rPr>
              <a:t>)		</a:t>
            </a:r>
            <a:r>
              <a:rPr lang="en-GB" altLang="zh-CN" sz="2000" b="1" dirty="0" smtClean="0">
                <a:solidFill>
                  <a:srgbClr val="FF0000"/>
                </a:solidFill>
                <a:cs typeface="Times New Roman" pitchFamily="18" charset="0"/>
              </a:rPr>
              <a:t>	</a:t>
            </a:r>
            <a:r>
              <a:rPr lang="en-GB" altLang="zh-CN" sz="2000" dirty="0" smtClean="0">
                <a:cs typeface="Times New Roman" pitchFamily="18" charset="0"/>
              </a:rPr>
              <a:t>Chair</a:t>
            </a:r>
            <a:r>
              <a:rPr lang="en-GB" altLang="zh-CN" sz="2000" b="1" dirty="0" smtClean="0">
                <a:solidFill>
                  <a:srgbClr val="FF0000"/>
                </a:solidFill>
                <a:cs typeface="Times New Roman" pitchFamily="18" charset="0"/>
              </a:rPr>
              <a:t>	</a:t>
            </a:r>
            <a:r>
              <a:rPr lang="en-GB" altLang="zh-CN" sz="2000" dirty="0" smtClean="0">
                <a:cs typeface="Times New Roman" pitchFamily="18" charset="0"/>
              </a:rPr>
              <a:t>s</a:t>
            </a:r>
            <a:r>
              <a:rPr lang="en-GB" sz="2000" dirty="0" smtClean="0">
                <a:ea typeface="宋体" pitchFamily="2" charset="-122"/>
                <a:cs typeface="Times New Roman" pitchFamily="18" charset="0"/>
              </a:rPr>
              <a:t>ince 01</a:t>
            </a:r>
            <a:r>
              <a:rPr lang="en-GB" altLang="zh-CN" sz="2000" dirty="0" smtClean="0">
                <a:cs typeface="Times New Roman" pitchFamily="18" charset="0"/>
              </a:rPr>
              <a:t>/2013</a:t>
            </a:r>
            <a:br>
              <a:rPr lang="en-GB" altLang="zh-CN" sz="2000" dirty="0" smtClean="0">
                <a:cs typeface="Times New Roman" pitchFamily="18" charset="0"/>
              </a:rPr>
            </a:br>
            <a:endParaRPr lang="en-GB" altLang="zh-CN" sz="2000" dirty="0" smtClean="0">
              <a:cs typeface="Times New Roman" pitchFamily="18" charset="0"/>
            </a:endParaRPr>
          </a:p>
          <a:p>
            <a:pPr>
              <a:lnSpc>
                <a:spcPct val="90000"/>
              </a:lnSpc>
            </a:pPr>
            <a:r>
              <a:rPr lang="en-GB" altLang="zh-CN" sz="2400" dirty="0" smtClean="0">
                <a:cs typeface="Times New Roman" pitchFamily="18" charset="0"/>
              </a:rPr>
              <a:t>Converged Management Sub-Working Group (SWG) </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Thomas Tovinger (Ericsson) 			Chair	since </a:t>
            </a:r>
            <a:r>
              <a:rPr lang="en-GB" sz="2000" dirty="0" smtClean="0">
                <a:ea typeface="宋体" pitchFamily="2" charset="-122"/>
                <a:cs typeface="Times New Roman" pitchFamily="18" charset="0"/>
              </a:rPr>
              <a:t>08</a:t>
            </a:r>
            <a:r>
              <a:rPr lang="en-GB" altLang="zh-CN" sz="2000" dirty="0" smtClean="0">
                <a:cs typeface="Times New Roman" pitchFamily="18" charset="0"/>
              </a:rPr>
              <a:t>/2013</a:t>
            </a:r>
            <a:br>
              <a:rPr lang="en-GB" altLang="zh-CN" sz="2000" dirty="0" smtClean="0">
                <a:cs typeface="Times New Roman" pitchFamily="18" charset="0"/>
              </a:rPr>
            </a:br>
            <a:r>
              <a:rPr lang="en-GB" altLang="zh-CN" sz="2000" dirty="0" smtClean="0">
                <a:cs typeface="Times New Roman" pitchFamily="18" charset="0"/>
              </a:rPr>
              <a:t>Lan Zou (</a:t>
            </a:r>
            <a:r>
              <a:rPr lang="en-GB" sz="2000" dirty="0" smtClean="0">
                <a:ea typeface="宋体" pitchFamily="2" charset="-122"/>
                <a:cs typeface="Times New Roman" pitchFamily="18" charset="0"/>
              </a:rPr>
              <a:t>Huawei</a:t>
            </a:r>
            <a:r>
              <a:rPr lang="en-GB" altLang="zh-CN" sz="2000" dirty="0" smtClean="0">
                <a:cs typeface="Times New Roman" pitchFamily="18" charset="0"/>
              </a:rPr>
              <a:t>)		</a:t>
            </a:r>
            <a:r>
              <a:rPr lang="en-GB" altLang="zh-CN" sz="2000" b="1" dirty="0" smtClean="0">
                <a:cs typeface="Times New Roman" pitchFamily="18" charset="0"/>
              </a:rPr>
              <a:t>	</a:t>
            </a:r>
            <a:r>
              <a:rPr lang="en-GB" altLang="zh-CN" sz="2000" dirty="0" smtClean="0">
                <a:cs typeface="Times New Roman" pitchFamily="18" charset="0"/>
              </a:rPr>
              <a:t>	VC</a:t>
            </a:r>
            <a:r>
              <a:rPr lang="en-GB" altLang="zh-CN" sz="2000" b="1" dirty="0" smtClean="0">
                <a:cs typeface="Times New Roman" pitchFamily="18" charset="0"/>
              </a:rPr>
              <a:t>	</a:t>
            </a:r>
            <a:r>
              <a:rPr lang="en-GB" altLang="zh-CN" sz="2000" dirty="0" smtClean="0">
                <a:cs typeface="Times New Roman" pitchFamily="18" charset="0"/>
              </a:rPr>
              <a:t>s</a:t>
            </a:r>
            <a:r>
              <a:rPr lang="en-GB" sz="2000" dirty="0" smtClean="0">
                <a:ea typeface="宋体" pitchFamily="2" charset="-122"/>
                <a:cs typeface="Times New Roman" pitchFamily="18" charset="0"/>
              </a:rPr>
              <a:t>ince 05</a:t>
            </a:r>
            <a:r>
              <a:rPr lang="en-GB" altLang="zh-CN" sz="2000" dirty="0" smtClean="0">
                <a:cs typeface="Times New Roman" pitchFamily="18" charset="0"/>
              </a:rPr>
              <a:t>/2012</a:t>
            </a:r>
            <a:endParaRPr lang="en-GB" altLang="zh-CN" sz="2000" dirty="0" smtClean="0">
              <a:solidFill>
                <a:srgbClr val="FF0000"/>
              </a:solidFill>
              <a:cs typeface="Times New Roman" pitchFamily="18" charset="0"/>
            </a:endParaRPr>
          </a:p>
          <a:p>
            <a:pPr>
              <a:lnSpc>
                <a:spcPct val="90000"/>
              </a:lnSpc>
              <a:buFontTx/>
              <a:buNone/>
            </a:pP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
            </a:r>
            <a:br>
              <a:rPr lang="en-GB" altLang="zh-CN" sz="2000" dirty="0" smtClean="0">
                <a:cs typeface="Times New Roman" pitchFamily="18" charset="0"/>
              </a:rPr>
            </a:br>
            <a:endParaRPr lang="en-AU" sz="2000" dirty="0" smtClean="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457200" y="252413"/>
            <a:ext cx="6834188" cy="692150"/>
          </a:xfrm>
        </p:spPr>
        <p:txBody>
          <a:bodyPr/>
          <a:lstStyle/>
          <a:p>
            <a:r>
              <a:rPr lang="en-GB" dirty="0" smtClean="0"/>
              <a:t>SA5 leadership</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31800" y="1258888"/>
          <a:ext cx="8272812" cy="4812344"/>
        </p:xfrm>
        <a:graphic>
          <a:graphicData uri="http://schemas.openxmlformats.org/drawingml/2006/table">
            <a:tbl>
              <a:tblPr/>
              <a:tblGrid>
                <a:gridCol w="1313872"/>
                <a:gridCol w="4928259"/>
                <a:gridCol w="2030681"/>
              </a:tblGrid>
              <a:tr h="42018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Multi-Broadcast Single Frequency Network (MBSFN) Minimization of Drive Tests (MDT) enhancement</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MBSFN_MDT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73083">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660055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061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Alcatel-Lucent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4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0% to 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48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SA#68 (06/2015)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1659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Discussion paper on proposal to piggy back on existing MDT functionality and to extend it to support MBSFN MDT was agreed. General direction and scope of changes to be made was agreed.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Terminology and use cases for MBSFN MDT were agreed. Business level and specification level requirements to 32.421 were agreed.</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Changes are recorded in a super CR on TS 32.421.</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551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45660" y="1231593"/>
          <a:ext cx="8529849" cy="5031279"/>
        </p:xfrm>
        <a:graphic>
          <a:graphicData uri="http://schemas.openxmlformats.org/drawingml/2006/table">
            <a:tbl>
              <a:tblPr/>
              <a:tblGrid>
                <a:gridCol w="1390891"/>
                <a:gridCol w="5285827"/>
                <a:gridCol w="1853131"/>
              </a:tblGrid>
              <a:tr h="32009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Enhancements of OAM aspects of Distributed Mobility Load Balancing SON function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FS_D_SON_OAM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20094">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610045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2934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Cisco</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934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25% to 25%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934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SA#68 (06/2015) -&gt; SA#70 (12/2015)</a:t>
                      </a:r>
                      <a:endParaRPr kumimoji="0" lang="en-GB" altLang="zh-CN" sz="16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8808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US" sz="1400" kern="1200" dirty="0" smtClean="0">
                          <a:solidFill>
                            <a:schemeClr val="tx1"/>
                          </a:solidFill>
                          <a:latin typeface="+mn-lt"/>
                          <a:ea typeface="+mn-ea"/>
                          <a:cs typeface="+mn-cs"/>
                        </a:rPr>
                        <a:t>The following topics were addressed:</a:t>
                      </a:r>
                    </a:p>
                    <a:p>
                      <a:pPr lvl="0"/>
                      <a:r>
                        <a:rPr lang="en-US" sz="1400" kern="1200" dirty="0" smtClean="0">
                          <a:solidFill>
                            <a:schemeClr val="tx1"/>
                          </a:solidFill>
                          <a:latin typeface="+mn-lt"/>
                          <a:ea typeface="+mn-ea"/>
                          <a:cs typeface="+mn-cs"/>
                        </a:rPr>
                        <a:t>-</a:t>
                      </a:r>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Examples of particular MLB algorithms based on thresholds</a:t>
                      </a:r>
                    </a:p>
                    <a:p>
                      <a:pPr lvl="0"/>
                      <a:r>
                        <a:rPr lang="en-US" sz="1400" kern="1200" dirty="0" smtClean="0">
                          <a:solidFill>
                            <a:schemeClr val="tx1"/>
                          </a:solidFill>
                          <a:latin typeface="+mn-lt"/>
                          <a:ea typeface="+mn-ea"/>
                          <a:cs typeface="+mn-cs"/>
                        </a:rPr>
                        <a:t>- OAM interface to the Cell Capacity Class Value: LS to RAN3 discussed</a:t>
                      </a:r>
                    </a:p>
                    <a:p>
                      <a:pPr lvl="0"/>
                      <a:r>
                        <a:rPr lang="en-US" sz="1400" kern="1200" dirty="0" smtClean="0">
                          <a:solidFill>
                            <a:schemeClr val="tx1"/>
                          </a:solidFill>
                          <a:latin typeface="+mn-lt"/>
                          <a:ea typeface="+mn-ea"/>
                          <a:cs typeface="+mn-cs"/>
                        </a:rPr>
                        <a:t>- Monitoring of the D-MLB performance per specified MLB Targets</a:t>
                      </a:r>
                    </a:p>
                    <a:p>
                      <a:pPr lvl="0"/>
                      <a:r>
                        <a:rPr lang="en-US" sz="1400" kern="1200" dirty="0" smtClean="0">
                          <a:solidFill>
                            <a:schemeClr val="tx1"/>
                          </a:solidFill>
                          <a:latin typeface="+mn-lt"/>
                          <a:ea typeface="+mn-ea"/>
                          <a:cs typeface="+mn-cs"/>
                        </a:rPr>
                        <a:t>- For Hybrid MLB solutions, a way forward identified for several contributions:</a:t>
                      </a:r>
                    </a:p>
                    <a:p>
                      <a:pPr lvl="0"/>
                      <a:r>
                        <a:rPr lang="en-US" sz="1400" kern="1200" dirty="0" smtClean="0">
                          <a:solidFill>
                            <a:schemeClr val="tx1"/>
                          </a:solidFill>
                          <a:latin typeface="+mn-lt"/>
                          <a:ea typeface="+mn-ea"/>
                          <a:cs typeface="+mn-cs"/>
                        </a:rPr>
                        <a:t>- Hybrid-SON re using statistic to predict future load</a:t>
                      </a:r>
                    </a:p>
                    <a:p>
                      <a:pPr lvl="0"/>
                      <a:r>
                        <a:rPr lang="en-US" sz="1400" kern="1200" dirty="0" smtClean="0">
                          <a:solidFill>
                            <a:schemeClr val="tx1"/>
                          </a:solidFill>
                          <a:latin typeface="+mn-lt"/>
                          <a:ea typeface="+mn-ea"/>
                          <a:cs typeface="+mn-cs"/>
                        </a:rPr>
                        <a:t>- Hybrid-SON re data transfer over </a:t>
                      </a:r>
                      <a:r>
                        <a:rPr lang="en-US" sz="1400" kern="1200" dirty="0" err="1" smtClean="0">
                          <a:solidFill>
                            <a:schemeClr val="tx1"/>
                          </a:solidFill>
                          <a:latin typeface="+mn-lt"/>
                          <a:ea typeface="+mn-ea"/>
                          <a:cs typeface="+mn-cs"/>
                        </a:rPr>
                        <a:t>itf</a:t>
                      </a:r>
                      <a:r>
                        <a:rPr lang="en-US" sz="1400" kern="1200" dirty="0" smtClean="0">
                          <a:solidFill>
                            <a:schemeClr val="tx1"/>
                          </a:solidFill>
                          <a:latin typeface="+mn-lt"/>
                          <a:ea typeface="+mn-ea"/>
                          <a:cs typeface="+mn-cs"/>
                        </a:rPr>
                        <a:t>-N</a:t>
                      </a:r>
                    </a:p>
                    <a:p>
                      <a:pPr lvl="0"/>
                      <a:r>
                        <a:rPr lang="en-US" sz="1400" kern="1200" dirty="0" smtClean="0">
                          <a:solidFill>
                            <a:schemeClr val="tx1"/>
                          </a:solidFill>
                          <a:latin typeface="+mn-lt"/>
                          <a:ea typeface="+mn-ea"/>
                          <a:cs typeface="+mn-cs"/>
                        </a:rPr>
                        <a:t>- Hybrid-SON re long optimization cycle</a:t>
                      </a:r>
                    </a:p>
                    <a:p>
                      <a:pPr lvl="0">
                        <a:buFontTx/>
                        <a:buChar char="-"/>
                      </a:pPr>
                      <a:r>
                        <a:rPr lang="en-US" sz="1400" kern="1200" dirty="0" smtClean="0">
                          <a:solidFill>
                            <a:schemeClr val="tx1"/>
                          </a:solidFill>
                          <a:latin typeface="+mn-lt"/>
                          <a:ea typeface="+mn-ea"/>
                          <a:cs typeface="+mn-cs"/>
                        </a:rPr>
                        <a:t>Possibly also Hybrid-SON re effectiveness of NM analysis</a:t>
                      </a:r>
                    </a:p>
                    <a:p>
                      <a:pPr lvl="0">
                        <a:buFontTx/>
                        <a:buNone/>
                      </a:pPr>
                      <a:endParaRPr lang="en-US" sz="1400" kern="1200" dirty="0" smtClean="0">
                        <a:solidFill>
                          <a:schemeClr val="tx1"/>
                        </a:solidFill>
                        <a:latin typeface="+mn-lt"/>
                        <a:ea typeface="+mn-ea"/>
                        <a:cs typeface="+mn-cs"/>
                      </a:endParaRPr>
                    </a:p>
                    <a:p>
                      <a:pPr lvl="0">
                        <a:buFontTx/>
                        <a:buNone/>
                      </a:pPr>
                      <a:r>
                        <a:rPr lang="en-US" sz="1400" kern="1200" dirty="0" smtClean="0">
                          <a:solidFill>
                            <a:schemeClr val="tx1"/>
                          </a:solidFill>
                          <a:latin typeface="+mn-lt"/>
                          <a:ea typeface="+mn-ea"/>
                          <a:cs typeface="+mn-cs"/>
                        </a:rPr>
                        <a:t>Sent LS to RAN3 about the needs of OAM configuration for Cell Capacity Class value.</a:t>
                      </a:r>
                    </a:p>
                    <a:p>
                      <a:pPr lvl="0"/>
                      <a:endParaRPr lang="en-US" sz="1400" kern="1200" dirty="0" smtClean="0">
                        <a:solidFill>
                          <a:schemeClr val="tx1"/>
                        </a:solidFill>
                        <a:latin typeface="+mn-lt"/>
                        <a:ea typeface="+mn-ea"/>
                        <a:cs typeface="+mn-cs"/>
                      </a:endParaRPr>
                    </a:p>
                    <a:p>
                      <a:pPr lvl="0"/>
                      <a:r>
                        <a:rPr lang="en-US" sz="1400" b="1" kern="1200" dirty="0" smtClean="0">
                          <a:solidFill>
                            <a:schemeClr val="tx1"/>
                          </a:solidFill>
                          <a:latin typeface="+mn-lt"/>
                          <a:ea typeface="+mn-ea"/>
                          <a:cs typeface="+mn-cs"/>
                        </a:rPr>
                        <a:t>Difficult to reach technical agreement for several meetings.</a:t>
                      </a:r>
                      <a:endParaRPr lang="en-US" sz="1600" b="1"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0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mn-lt"/>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31800" y="1258888"/>
          <a:ext cx="8272812" cy="4705538"/>
        </p:xfrm>
        <a:graphic>
          <a:graphicData uri="http://schemas.openxmlformats.org/drawingml/2006/table">
            <a:tbl>
              <a:tblPr/>
              <a:tblGrid>
                <a:gridCol w="1313872"/>
                <a:gridCol w="4928259"/>
                <a:gridCol w="2030681"/>
              </a:tblGrid>
              <a:tr h="41193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Application and Partitioning of Itf-N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FS_OAM_AP_Itf-N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7980">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620059</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336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China Mobile</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40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30% to 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57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SA#69 (09/2015)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881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No contribution</a:t>
                      </a:r>
                      <a:r>
                        <a:rPr lang="en-GB" sz="1800" kern="1200" baseline="0" dirty="0" smtClean="0">
                          <a:solidFill>
                            <a:schemeClr val="tx1"/>
                          </a:solidFill>
                          <a:latin typeface="+mn-lt"/>
                          <a:ea typeface="+mn-ea"/>
                          <a:cs typeface="+mn-cs"/>
                        </a:rPr>
                        <a:t> at last SA5 meeting</a:t>
                      </a:r>
                      <a:endParaRPr lang="en-US" sz="18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462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191069" y="1122410"/>
          <a:ext cx="8789158" cy="5242560"/>
        </p:xfrm>
        <a:graphic>
          <a:graphicData uri="http://schemas.openxmlformats.org/drawingml/2006/table">
            <a:tbl>
              <a:tblPr/>
              <a:tblGrid>
                <a:gridCol w="1269241"/>
                <a:gridCol w="5650174"/>
                <a:gridCol w="1869743"/>
              </a:tblGrid>
              <a:tr h="36475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Network Management of Virtualized Networks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FS_OAM_VIRNET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6131">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640054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61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China Mobile, Huawei</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61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25% to 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61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mn-lt"/>
                        </a:rPr>
                        <a:t>SA#68 (06/2015)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70066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smtClean="0">
                          <a:solidFill>
                            <a:schemeClr val="tx1"/>
                          </a:solidFill>
                          <a:latin typeface="+mn-lt"/>
                          <a:ea typeface="+mn-ea"/>
                          <a:cs typeface="+mn-cs"/>
                        </a:rPr>
                        <a:t>Held a fruitful ad hoc meeting in Beijing in January (SA5#98bis). SA5 made a presentation at the N</a:t>
                      </a:r>
                      <a:r>
                        <a:rPr lang="en-GB" sz="1600" kern="1200" baseline="0" dirty="0" smtClean="0">
                          <a:solidFill>
                            <a:schemeClr val="tx1"/>
                          </a:solidFill>
                          <a:latin typeface="+mn-lt"/>
                          <a:ea typeface="+mn-ea"/>
                          <a:cs typeface="+mn-cs"/>
                        </a:rPr>
                        <a:t>FV workshop hosted by China Mobile after the SA5#98bis ad hoc meeting. </a:t>
                      </a:r>
                    </a:p>
                    <a:p>
                      <a:pPr marL="0" marR="0" lvl="0" indent="0" algn="l" defTabSz="914400" rtl="0" eaLnBrk="1" fontAlgn="base" latinLnBrk="0" hangingPunct="1">
                        <a:lnSpc>
                          <a:spcPct val="100000"/>
                        </a:lnSpc>
                        <a:spcBef>
                          <a:spcPct val="0"/>
                        </a:spcBef>
                        <a:spcAft>
                          <a:spcPct val="0"/>
                        </a:spcAft>
                        <a:buClrTx/>
                        <a:buSzTx/>
                        <a:buFontTx/>
                        <a:buNone/>
                        <a:tabLst/>
                      </a:pPr>
                      <a:endParaRPr lang="en-US" sz="160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pPr>
                      <a:r>
                        <a:rPr lang="en-US" sz="1600" kern="1200" dirty="0" smtClean="0">
                          <a:solidFill>
                            <a:schemeClr val="tx1"/>
                          </a:solidFill>
                          <a:latin typeface="+mn-lt"/>
                          <a:ea typeface="+mn-ea"/>
                          <a:cs typeface="+mn-cs"/>
                        </a:rPr>
                        <a:t>About 30 pCRs agreed at SA5#99, including use cases, concepts, requirements, management architecture, E2E procedures and gap analysis. </a:t>
                      </a:r>
                    </a:p>
                    <a:p>
                      <a:pPr marL="0" marR="0" lvl="0" indent="0" algn="l" defTabSz="914400" rtl="0" eaLnBrk="1" fontAlgn="base" latinLnBrk="0" hangingPunct="1">
                        <a:lnSpc>
                          <a:spcPct val="100000"/>
                        </a:lnSpc>
                        <a:spcBef>
                          <a:spcPct val="0"/>
                        </a:spcBef>
                        <a:spcAft>
                          <a:spcPct val="0"/>
                        </a:spcAft>
                        <a:buClrTx/>
                        <a:buSzTx/>
                        <a:buFontTx/>
                        <a:buNone/>
                        <a:tabLst/>
                      </a:pPr>
                      <a:endParaRPr lang="en-US" sz="160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smtClean="0">
                          <a:solidFill>
                            <a:schemeClr val="tx1"/>
                          </a:solidFill>
                          <a:latin typeface="+mn-lt"/>
                          <a:ea typeface="+mn-ea"/>
                          <a:cs typeface="+mn-cs"/>
                        </a:rPr>
                        <a:t>SA5 attended the NFV workshop with ETSI NFV ISG, OPNFV, and TM Forum in the context of NFV#9 meeting in Prague. Follow up with ETSI NFV IFA group with a conference call in March to</a:t>
                      </a:r>
                      <a:r>
                        <a:rPr lang="en-GB" sz="1600" kern="1200" baseline="0" dirty="0" smtClean="0">
                          <a:solidFill>
                            <a:schemeClr val="tx1"/>
                          </a:solidFill>
                          <a:latin typeface="+mn-lt"/>
                          <a:ea typeface="+mn-ea"/>
                          <a:cs typeface="+mn-cs"/>
                        </a:rPr>
                        <a:t> discuss areas for contribution and work split</a:t>
                      </a:r>
                      <a:r>
                        <a:rPr lang="en-GB" sz="1600" kern="1200" dirty="0" smtClean="0">
                          <a:solidFill>
                            <a:schemeClr val="tx1"/>
                          </a:solidFill>
                          <a:latin typeface="+mn-lt"/>
                          <a:ea typeface="+mn-ea"/>
                          <a:cs typeface="+mn-cs"/>
                        </a:rPr>
                        <a:t>.</a:t>
                      </a:r>
                      <a:r>
                        <a:rPr lang="en-GB" sz="1600" kern="1200" baseline="0" dirty="0" smtClean="0">
                          <a:solidFill>
                            <a:schemeClr val="tx1"/>
                          </a:solidFill>
                          <a:latin typeface="+mn-lt"/>
                          <a:ea typeface="+mn-ea"/>
                          <a:cs typeface="+mn-cs"/>
                        </a:rPr>
                        <a:t> A joint meeting is proposed in April before IFA#7 meeting. Final date and agenda will be announced shortly. </a:t>
                      </a:r>
                      <a:endParaRPr lang="en-GB" sz="16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383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3GPP SA5 presentation NFV Workshop at </a:t>
                      </a:r>
                      <a:r>
                        <a:rPr lang="en-GB" sz="1800" b="0" i="0" u="none" strike="noStrike" dirty="0" smtClean="0">
                          <a:solidFill>
                            <a:schemeClr val="tx1"/>
                          </a:solidFill>
                          <a:latin typeface="+mn-lt"/>
                        </a:rPr>
                        <a:t>NFV#9 (SP-150072)</a:t>
                      </a:r>
                      <a:endParaRPr lang="en-GB" sz="1800" b="0" i="0" u="none" strike="noStrike" dirty="0" smtClean="0">
                        <a:solidFill>
                          <a:schemeClr val="tx1"/>
                        </a:solidFill>
                        <a:latin typeface="+mn-lt"/>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Draft TR 32.842 for </a:t>
                      </a:r>
                      <a:r>
                        <a:rPr lang="en-GB" sz="1800" b="0" i="0" u="none" strike="noStrike" dirty="0" smtClean="0">
                          <a:solidFill>
                            <a:schemeClr val="tx1"/>
                          </a:solidFill>
                          <a:latin typeface="+mn-lt"/>
                        </a:rPr>
                        <a:t>information (SP-150071)</a:t>
                      </a:r>
                      <a:endParaRPr lang="en-GB" sz="1800" b="0" i="0" u="none" strike="noStrike" dirty="0" smtClean="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191069" y="1163354"/>
          <a:ext cx="8720919" cy="4638255"/>
        </p:xfrm>
        <a:graphic>
          <a:graphicData uri="http://schemas.openxmlformats.org/drawingml/2006/table">
            <a:tbl>
              <a:tblPr/>
              <a:tblGrid>
                <a:gridCol w="1385039"/>
                <a:gridCol w="5195205"/>
                <a:gridCol w="2140675"/>
              </a:tblGrid>
              <a:tr h="3408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KQIs for Service Experience</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FS_KQISE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0840">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660037</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2000" b="0" i="0" u="none" strike="noStrike" cap="none" normalizeH="0" baseline="0" dirty="0" smtClean="0">
                          <a:ln>
                            <a:noFill/>
                          </a:ln>
                          <a:solidFill>
                            <a:schemeClr val="tx1"/>
                          </a:solidFill>
                          <a:effectLst/>
                          <a:latin typeface="+mn-lt"/>
                          <a:ea typeface="Gulim" pitchFamily="34" charset="-127"/>
                        </a:rPr>
                        <a:t>Rapporteur</a:t>
                      </a:r>
                      <a:endParaRPr kumimoji="0" lang="en-GB" altLang="zh-CN" sz="20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2000" b="0" i="0" u="none" strike="noStrike" cap="none" normalizeH="0" baseline="0" dirty="0" smtClean="0">
                          <a:ln>
                            <a:noFill/>
                          </a:ln>
                          <a:solidFill>
                            <a:schemeClr val="tx1"/>
                          </a:solidFill>
                          <a:effectLst/>
                          <a:latin typeface="+mn-lt"/>
                          <a:ea typeface="Gulim" pitchFamily="34" charset="-127"/>
                        </a:rPr>
                        <a:t>Huawei</a:t>
                      </a:r>
                      <a:endParaRPr kumimoji="0" lang="en-GB" altLang="zh-CN" sz="20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20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2000" b="0" i="0" u="none" strike="noStrike" cap="none" normalizeH="0" baseline="0" dirty="0" smtClean="0">
                          <a:ln>
                            <a:noFill/>
                          </a:ln>
                          <a:solidFill>
                            <a:schemeClr val="tx1"/>
                          </a:solidFill>
                          <a:effectLst/>
                          <a:latin typeface="+mn-lt"/>
                          <a:ea typeface="宋体" pitchFamily="2" charset="-122"/>
                          <a:cs typeface="Arial" charset="0"/>
                        </a:rPr>
                        <a:t>0% to 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20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mn-lt"/>
                        </a:rPr>
                        <a:t>SA#69 (09/2015)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25268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20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2000" kern="1200" dirty="0" smtClean="0">
                          <a:solidFill>
                            <a:schemeClr val="tx1"/>
                          </a:solidFill>
                          <a:latin typeface="+mn-lt"/>
                          <a:ea typeface="+mn-ea"/>
                          <a:cs typeface="+mn-cs"/>
                        </a:rPr>
                        <a:t>Started the work on the new TR 32.862:</a:t>
                      </a:r>
                    </a:p>
                    <a:p>
                      <a:r>
                        <a:rPr lang="en-US" sz="2000" kern="1200" dirty="0" smtClean="0">
                          <a:solidFill>
                            <a:schemeClr val="tx1"/>
                          </a:solidFill>
                          <a:latin typeface="+mn-lt"/>
                          <a:ea typeface="+mn-ea"/>
                          <a:cs typeface="+mn-cs"/>
                        </a:rPr>
                        <a:t>- TR skeleton agreed</a:t>
                      </a:r>
                    </a:p>
                    <a:p>
                      <a:r>
                        <a:rPr lang="en-US" sz="2000" kern="1200" dirty="0" smtClean="0">
                          <a:solidFill>
                            <a:schemeClr val="tx1"/>
                          </a:solidFill>
                          <a:latin typeface="+mn-lt"/>
                          <a:ea typeface="+mn-ea"/>
                          <a:cs typeface="+mn-cs"/>
                        </a:rPr>
                        <a:t>- Introduction chapter agreed</a:t>
                      </a:r>
                    </a:p>
                    <a:p>
                      <a:pPr>
                        <a:buFontTx/>
                        <a:buChar char="-"/>
                      </a:pPr>
                      <a:r>
                        <a:rPr lang="en-US" sz="2000" kern="1200" dirty="0" smtClean="0">
                          <a:solidFill>
                            <a:schemeClr val="tx1"/>
                          </a:solidFill>
                          <a:latin typeface="+mn-lt"/>
                          <a:ea typeface="+mn-ea"/>
                          <a:cs typeface="+mn-cs"/>
                        </a:rPr>
                        <a:t>Scope chapter agreed</a:t>
                      </a:r>
                    </a:p>
                    <a:p>
                      <a:pPr marL="0" marR="0" lvl="0" indent="0" algn="l" defTabSz="914400" rtl="0" eaLnBrk="1" fontAlgn="base" latinLnBrk="0" hangingPunct="1">
                        <a:lnSpc>
                          <a:spcPct val="100000"/>
                        </a:lnSpc>
                        <a:spcBef>
                          <a:spcPct val="0"/>
                        </a:spcBef>
                        <a:spcAft>
                          <a:spcPct val="0"/>
                        </a:spcAft>
                        <a:buClrTx/>
                        <a:buSzTx/>
                        <a:buFontTx/>
                        <a:buChar char="-"/>
                        <a:tabLst/>
                      </a:pPr>
                      <a:endParaRPr lang="en-GB" sz="20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3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20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2000" b="0" i="0" u="none" strike="noStrike" dirty="0" smtClean="0">
                          <a:solidFill>
                            <a:schemeClr val="tx1"/>
                          </a:solidFill>
                          <a:latin typeface="+mn-lt"/>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8"/>
          <a:ext cx="8272812" cy="3189484"/>
        </p:xfrm>
        <a:graphic>
          <a:graphicData uri="http://schemas.openxmlformats.org/drawingml/2006/table">
            <a:tbl>
              <a:tblPr/>
              <a:tblGrid>
                <a:gridCol w="1313872"/>
                <a:gridCol w="6958940"/>
              </a:tblGrid>
              <a:tr h="719724">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17440">
                <a:tc>
                  <a:txBody>
                    <a:bodyPr/>
                    <a:lstStyle/>
                    <a:p>
                      <a:pPr marL="72000" algn="l" fontAlgn="t"/>
                      <a:r>
                        <a:rPr lang="en-US" sz="1800" b="0" i="0" u="none" strike="noStrike" dirty="0">
                          <a:solidFill>
                            <a:schemeClr val="tx1"/>
                          </a:solidFill>
                          <a:latin typeface="Calibri" pitchFamily="34" charset="0"/>
                        </a:rPr>
                        <a:t>SP-150059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Rel-12 CRs on Alarm quality improvements (OAM-AMI)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440">
                <a:tc>
                  <a:txBody>
                    <a:bodyPr/>
                    <a:lstStyle/>
                    <a:p>
                      <a:pPr marL="72000" algn="l" fontAlgn="t"/>
                      <a:r>
                        <a:rPr lang="en-US" sz="1800" b="0" i="0" u="none" strike="noStrike">
                          <a:solidFill>
                            <a:schemeClr val="tx1"/>
                          </a:solidFill>
                          <a:latin typeface="Calibri" pitchFamily="34" charset="0"/>
                        </a:rPr>
                        <a:t>SP-150060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Rel-8 CRs on OAM Maintenance and small Enhancements  (OAM8)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440">
                <a:tc>
                  <a:txBody>
                    <a:bodyPr/>
                    <a:lstStyle/>
                    <a:p>
                      <a:pPr marL="72000" algn="l" fontAlgn="t"/>
                      <a:r>
                        <a:rPr lang="en-US" sz="1800" b="0" i="0" u="none" strike="noStrike">
                          <a:solidFill>
                            <a:schemeClr val="tx1"/>
                          </a:solidFill>
                          <a:latin typeface="Calibri" pitchFamily="34" charset="0"/>
                        </a:rPr>
                        <a:t>SP-150061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Rel-13 CRs on OAM Maintenance and small Enhancements  (OAM13)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440">
                <a:tc>
                  <a:txBody>
                    <a:bodyPr/>
                    <a:lstStyle/>
                    <a:p>
                      <a:pPr marL="72000" algn="l" fontAlgn="t"/>
                      <a:r>
                        <a:rPr lang="en-US" sz="1800" b="0" i="0" u="none" strike="noStrike" dirty="0">
                          <a:solidFill>
                            <a:schemeClr val="tx1"/>
                          </a:solidFill>
                          <a:latin typeface="Calibri" pitchFamily="34" charset="0"/>
                        </a:rPr>
                        <a:t>SP-150063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Rel-13 CRs on Enhanced Network Management (NM) centralized Coverage and Capacity Optimization (SON-NM-CCO)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TRs &amp; TSs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8"/>
          <a:ext cx="8357358" cy="1654599"/>
        </p:xfrm>
        <a:graphic>
          <a:graphicData uri="http://schemas.openxmlformats.org/drawingml/2006/table">
            <a:tbl>
              <a:tblPr/>
              <a:tblGrid>
                <a:gridCol w="1246875"/>
                <a:gridCol w="5581934"/>
                <a:gridCol w="1528549"/>
              </a:tblGrid>
              <a:tr h="787862">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For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66737">
                <a:tc>
                  <a:txBody>
                    <a:bodyPr/>
                    <a:lstStyle/>
                    <a:p>
                      <a:pPr marL="72000" algn="l" fontAlgn="t"/>
                      <a:r>
                        <a:rPr lang="en-US" sz="1800" b="0" i="0" u="none" strike="noStrike" dirty="0">
                          <a:solidFill>
                            <a:schemeClr val="tx1"/>
                          </a:solidFill>
                          <a:latin typeface="Calibri" pitchFamily="34" charset="0"/>
                        </a:rPr>
                        <a:t>SP-150071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TR 32.842 Study on network management of Virtualized Networks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smtClean="0">
                          <a:solidFill>
                            <a:schemeClr val="tx1"/>
                          </a:solidFill>
                          <a:latin typeface="Calibri" pitchFamily="34" charset="0"/>
                        </a:rPr>
                        <a:t>Information </a:t>
                      </a:r>
                      <a:endParaRPr lang="en-GB" sz="1800" b="0" i="0" u="none" strike="noStrike" dirty="0">
                        <a:solidFill>
                          <a:schemeClr val="tx1"/>
                        </a:solidFill>
                        <a:latin typeface="Calibri"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9"/>
          <a:ext cx="8272812" cy="2106318"/>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marL="72000" algn="l" fontAlgn="t"/>
                      <a:r>
                        <a:rPr lang="en-US" sz="1800" b="0" i="0" u="none" strike="noStrike" dirty="0">
                          <a:solidFill>
                            <a:schemeClr val="tx1"/>
                          </a:solidFill>
                          <a:latin typeface="Calibri" pitchFamily="34" charset="0"/>
                        </a:rPr>
                        <a:t>SP-150056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Calibri" pitchFamily="34" charset="0"/>
                        </a:rPr>
                        <a:t>New WID Study on OAM support for Licensed Shared </a:t>
                      </a:r>
                      <a:r>
                        <a:rPr lang="en-US" sz="1800" b="0" i="0" u="none" strike="noStrike" dirty="0" smtClean="0">
                          <a:solidFill>
                            <a:schemeClr val="tx1"/>
                          </a:solidFill>
                          <a:latin typeface="Calibri" pitchFamily="34" charset="0"/>
                        </a:rPr>
                        <a:t>Access</a:t>
                      </a:r>
                    </a:p>
                    <a:p>
                      <a:pPr marL="72000" algn="l" fontAlgn="t"/>
                      <a:r>
                        <a:rPr lang="en-GB" sz="1800" b="1" i="0" u="none" strike="noStrike" dirty="0" smtClean="0">
                          <a:solidFill>
                            <a:schemeClr val="tx1"/>
                          </a:solidFill>
                          <a:latin typeface="Calibri" pitchFamily="34" charset="0"/>
                        </a:rPr>
                        <a:t>FOR DECISION BY SA</a:t>
                      </a:r>
                    </a:p>
                    <a:p>
                      <a:pPr marL="72000" algn="l" fontAlgn="t"/>
                      <a:endParaRPr lang="en-GB" sz="1800" b="1" i="0" u="none" strike="noStrike" dirty="0" smtClean="0">
                        <a:solidFill>
                          <a:schemeClr val="tx1"/>
                        </a:solidFill>
                        <a:latin typeface="Calibri" pitchFamily="34" charset="0"/>
                      </a:endParaRPr>
                    </a:p>
                    <a:p>
                      <a:r>
                        <a:rPr lang="en-US" sz="1800" kern="1200" dirty="0" smtClean="0">
                          <a:solidFill>
                            <a:schemeClr val="tx1"/>
                          </a:solidFill>
                          <a:latin typeface="+mn-lt"/>
                          <a:ea typeface="+mn-ea"/>
                          <a:cs typeface="+mn-cs"/>
                        </a:rPr>
                        <a:t>The WID could not be agreed in SA5 after lengthy discussions.</a:t>
                      </a:r>
                      <a:r>
                        <a:rPr lang="en-US" sz="1800" kern="1200" baseline="0" dirty="0" smtClean="0">
                          <a:solidFill>
                            <a:schemeClr val="tx1"/>
                          </a:solidFill>
                          <a:latin typeface="+mn-lt"/>
                          <a:ea typeface="+mn-ea"/>
                          <a:cs typeface="+mn-cs"/>
                        </a:rPr>
                        <a:t> </a:t>
                      </a:r>
                    </a:p>
                    <a:p>
                      <a:r>
                        <a:rPr lang="en-US" sz="1800" kern="1200" baseline="0" dirty="0" smtClean="0">
                          <a:solidFill>
                            <a:schemeClr val="tx1"/>
                          </a:solidFill>
                          <a:latin typeface="+mn-lt"/>
                          <a:ea typeface="+mn-ea"/>
                          <a:cs typeface="+mn-cs"/>
                        </a:rPr>
                        <a:t>SA5 plenary agreed to escalate the decision on the WID to </a:t>
                      </a:r>
                      <a:r>
                        <a:rPr lang="en-US" sz="1800" kern="1200" dirty="0" smtClean="0">
                          <a:solidFill>
                            <a:schemeClr val="tx1"/>
                          </a:solidFill>
                          <a:latin typeface="+mn-lt"/>
                          <a:ea typeface="+mn-ea"/>
                          <a:cs typeface="+mn-cs"/>
                        </a:rPr>
                        <a:t>SA.</a:t>
                      </a:r>
                    </a:p>
                    <a:p>
                      <a:pPr marL="72000" algn="l" fontAlgn="t"/>
                      <a:endParaRPr lang="en-US" sz="1800" b="1" i="0" u="none" strike="noStrike" dirty="0">
                        <a:solidFill>
                          <a:schemeClr val="tx1"/>
                        </a:solidFill>
                        <a:latin typeface="Calibri"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9388" y="258763"/>
            <a:ext cx="7272337" cy="649287"/>
          </a:xfrm>
        </p:spPr>
        <p:txBody>
          <a:bodyPr/>
          <a:lstStyle/>
          <a:p>
            <a:r>
              <a:rPr lang="en-GB" altLang="zh-CN" dirty="0" smtClean="0"/>
              <a:t>OAM&amp;P cooperation</a:t>
            </a:r>
          </a:p>
        </p:txBody>
      </p:sp>
      <p:sp>
        <p:nvSpPr>
          <p:cNvPr id="43011" name="Rectangle 3"/>
          <p:cNvSpPr>
            <a:spLocks noGrp="1"/>
          </p:cNvSpPr>
          <p:nvPr>
            <p:ph type="body" idx="1"/>
          </p:nvPr>
        </p:nvSpPr>
        <p:spPr>
          <a:xfrm>
            <a:off x="41275" y="1173163"/>
            <a:ext cx="9061450" cy="5165725"/>
          </a:xfrm>
        </p:spPr>
        <p:txBody>
          <a:bodyPr/>
          <a:lstStyle/>
          <a:p>
            <a:pPr marL="533400" indent="-533400">
              <a:lnSpc>
                <a:spcPct val="90000"/>
              </a:lnSpc>
              <a:defRPr/>
            </a:pPr>
            <a:r>
              <a:rPr lang="en-GB" altLang="zh-CN" sz="2400" dirty="0" smtClean="0"/>
              <a:t>BBF - HNB/HeNB</a:t>
            </a:r>
          </a:p>
          <a:p>
            <a:pPr marL="914400" lvl="1" indent="-457200">
              <a:lnSpc>
                <a:spcPct val="90000"/>
              </a:lnSpc>
              <a:defRPr/>
            </a:pPr>
            <a:r>
              <a:rPr lang="en-GB" altLang="zh-CN" sz="2000" dirty="0" smtClean="0">
                <a:ea typeface="宋体" pitchFamily="2" charset="-122"/>
              </a:rPr>
              <a:t>SA5 is the 3GPP focal point to BBF for HNB and HeNB data models.</a:t>
            </a:r>
          </a:p>
          <a:p>
            <a:pPr marL="914400" lvl="1" indent="-457200">
              <a:lnSpc>
                <a:spcPct val="90000"/>
              </a:lnSpc>
              <a:defRPr/>
            </a:pPr>
            <a:r>
              <a:rPr lang="en-GB" altLang="zh-CN" sz="2000" dirty="0" smtClean="0">
                <a:ea typeface="宋体" pitchFamily="2" charset="-122"/>
              </a:rPr>
              <a:t>BBF maintains the HNB/HeNB data models based on SA5 requirements.</a:t>
            </a:r>
          </a:p>
          <a:p>
            <a:pPr marL="914400" lvl="1" indent="-457200">
              <a:lnSpc>
                <a:spcPct val="90000"/>
              </a:lnSpc>
              <a:defRPr/>
            </a:pPr>
            <a:r>
              <a:rPr lang="en-GB" altLang="zh-CN" sz="2000" dirty="0" smtClean="0">
                <a:ea typeface="宋体" pitchFamily="2" charset="-122"/>
              </a:rPr>
              <a:t>BBF has an ongoing action to introduce in BBF specs the performance measurements specified by SA5. </a:t>
            </a:r>
            <a:endParaRPr lang="en-GB" altLang="zh-CN" sz="1800" dirty="0" smtClean="0">
              <a:ea typeface="宋体" pitchFamily="2" charset="-122"/>
            </a:endParaRPr>
          </a:p>
          <a:p>
            <a:pPr marL="533400" lvl="1" indent="-533400">
              <a:lnSpc>
                <a:spcPct val="90000"/>
              </a:lnSpc>
              <a:buClrTx/>
              <a:buFont typeface="Arial" charset="0"/>
              <a:buBlip>
                <a:blip r:embed="rId3"/>
              </a:buBlip>
              <a:defRPr/>
            </a:pPr>
            <a:r>
              <a:rPr lang="en-GB" altLang="zh-CN" dirty="0" smtClean="0"/>
              <a:t>ITU-T SG2 - Management Interface Methodology</a:t>
            </a:r>
          </a:p>
          <a:p>
            <a:pPr marL="914400" lvl="1" indent="-457200">
              <a:defRPr/>
            </a:pPr>
            <a:r>
              <a:rPr lang="en-GB" altLang="zh-CN" sz="2000" dirty="0" smtClean="0">
                <a:ea typeface="宋体" pitchFamily="2" charset="-122"/>
              </a:rPr>
              <a:t>Interface specification methodology and templates on Requirements and Analysis/Information Service level kept 100% aligned.</a:t>
            </a:r>
          </a:p>
          <a:p>
            <a:pPr marL="914400" lvl="1" indent="-457200">
              <a:defRPr/>
            </a:pPr>
            <a:r>
              <a:rPr lang="en-GB" altLang="zh-CN" sz="2000" dirty="0" smtClean="0">
                <a:ea typeface="宋体" pitchFamily="2" charset="-122"/>
              </a:rPr>
              <a:t>Regular conference calls with ITU-T SG2 to maintain this alignment.</a:t>
            </a:r>
          </a:p>
          <a:p>
            <a:pPr marL="914400" lvl="1" indent="-457200">
              <a:defRPr/>
            </a:pPr>
            <a:r>
              <a:rPr lang="en-GB" sz="2000" dirty="0" smtClean="0"/>
              <a:t>LS sent to ITU-T SG2 to provide an update on SA5 methodology related publications taking into account the outputs of the Multi-SDO Joint Working Group (JWG) on Model Alignment.</a:t>
            </a:r>
          </a:p>
          <a:p>
            <a:pPr marL="533400" indent="-533400"/>
            <a:r>
              <a:rPr lang="en-GB" altLang="zh-CN" sz="2400" dirty="0" smtClean="0"/>
              <a:t>ETSI ISG NFV</a:t>
            </a:r>
          </a:p>
          <a:p>
            <a:pPr marL="914400" lvl="1" indent="-457200"/>
            <a:r>
              <a:rPr lang="en-US" altLang="zh-CN" sz="2000" dirty="0" smtClean="0">
                <a:ea typeface="宋体" pitchFamily="2" charset="-122"/>
              </a:rPr>
              <a:t>SA5 attended the NFV workshop with ETSI NFV ISG, OPNFV, and TM Forum in the context of NFV#9 meeting. See slide 23.</a:t>
            </a:r>
          </a:p>
          <a:p>
            <a:pPr marL="914400" lvl="1" indent="-457200">
              <a:defRPr/>
            </a:pPr>
            <a:endParaRPr lang="en-US" sz="2000" dirty="0" smtClean="0"/>
          </a:p>
          <a:p>
            <a:pPr marL="914400" lvl="1" indent="-457200">
              <a:defRPr/>
            </a:pPr>
            <a:endParaRPr lang="en-GB" altLang="zh-CN" sz="2000" dirty="0" smtClean="0">
              <a:ea typeface="宋体" pitchFamily="2" charset="-122"/>
            </a:endParaRPr>
          </a:p>
          <a:p>
            <a:pPr marL="914400" lvl="1" indent="-457200">
              <a:defRPr/>
            </a:pPr>
            <a:endParaRPr lang="en-GB" altLang="zh-CN" sz="2000" dirty="0" smtClean="0">
              <a:ea typeface="宋体" pitchFamily="2" charset="-122"/>
            </a:endParaRPr>
          </a:p>
          <a:p>
            <a:pPr marL="914400" lvl="1" indent="-457200">
              <a:defRPr/>
            </a:pPr>
            <a:endParaRPr lang="en-GB" altLang="zh-CN" sz="2000" dirty="0" smtClean="0">
              <a:ea typeface="宋体" pitchFamily="2" charset="-122"/>
            </a:endParaRPr>
          </a:p>
          <a:p>
            <a:pPr marL="914400" lvl="1" indent="-457200">
              <a:lnSpc>
                <a:spcPct val="90000"/>
              </a:lnSpc>
              <a:defRPr/>
            </a:pPr>
            <a:endParaRPr lang="en-GB" altLang="zh-CN" sz="18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dirty="0">
                <a:solidFill>
                  <a:srgbClr val="FF0000"/>
                </a:solidFill>
                <a:latin typeface="+mj-lt"/>
                <a:cs typeface="Times New Roman" pitchFamily="18" charset="0"/>
              </a:rPr>
              <a:t>Rel-12 CMAN (</a:t>
            </a:r>
            <a:r>
              <a:rPr lang="en-GB" altLang="zh-CN" sz="3200" dirty="0" smtClean="0">
                <a:solidFill>
                  <a:srgbClr val="FF0000"/>
                </a:solidFill>
                <a:latin typeface="+mj-lt"/>
                <a:cs typeface="Times New Roman" pitchFamily="18" charset="0"/>
              </a:rPr>
              <a:t>1/2)</a:t>
            </a:r>
            <a:endParaRPr lang="en-GB" altLang="zh-CN" sz="3200" dirty="0">
              <a:solidFill>
                <a:srgbClr val="FF0000"/>
              </a:solidFill>
              <a:latin typeface="+mj-lt"/>
              <a:cs typeface="Times New Roman" pitchFamily="18" charset="0"/>
            </a:endParaRPr>
          </a:p>
        </p:txBody>
      </p:sp>
      <p:graphicFrame>
        <p:nvGraphicFramePr>
          <p:cNvPr id="6" name="Group 76"/>
          <p:cNvGraphicFramePr>
            <a:graphicFrameLocks/>
          </p:cNvGraphicFramePr>
          <p:nvPr/>
        </p:nvGraphicFramePr>
        <p:xfrm>
          <a:off x="431800" y="1210531"/>
          <a:ext cx="8272812" cy="5138357"/>
        </p:xfrm>
        <a:graphic>
          <a:graphicData uri="http://schemas.openxmlformats.org/drawingml/2006/table">
            <a:tbl>
              <a:tblPr/>
              <a:tblGrid>
                <a:gridCol w="1313872"/>
                <a:gridCol w="4928259"/>
                <a:gridCol w="2030681"/>
              </a:tblGrid>
              <a:tr h="363209">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Compliance of 3GPP SA5 specifications to the NGMN Top OPE Recommendations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OAM-NGMN_OPE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63209">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560034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632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rPr>
                        <a:t>Huawei</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356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TR part (560134): 78% to 80%</a:t>
                      </a:r>
                      <a:b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b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TS part (560234): 50% to 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358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SA#67 (03/2015) -&gt; </a:t>
                      </a:r>
                      <a:r>
                        <a:rPr lang="en-GB" sz="1800" kern="1200" dirty="0" smtClean="0">
                          <a:solidFill>
                            <a:schemeClr val="tx1"/>
                          </a:solidFill>
                          <a:latin typeface="+mn-lt"/>
                          <a:ea typeface="+mn-ea"/>
                          <a:cs typeface="+mn-cs"/>
                        </a:rPr>
                        <a:t>-&gt;  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5424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 call was held on Jan 14</a:t>
                      </a:r>
                      <a:r>
                        <a:rPr kumimoji="0" lang="en-US" altLang="zh-CN" sz="1800" b="0" i="0" u="none" strike="noStrike" cap="none" normalizeH="0" baseline="30000" dirty="0" smtClean="0">
                          <a:ln>
                            <a:noFill/>
                          </a:ln>
                          <a:solidFill>
                            <a:schemeClr val="tx1"/>
                          </a:solidFill>
                          <a:effectLst/>
                          <a:latin typeface="Calibri" pitchFamily="34" charset="0"/>
                          <a:ea typeface="宋体" pitchFamily="2" charset="-122"/>
                          <a:cs typeface="Arial" charset="0"/>
                        </a:rPr>
                        <a:t>th</a:t>
                      </a: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Several contributions were reviewed and agreed for update. A clause by clause review of the TR was done: several items were closed; action points and areas needing contributions were identified.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Several contributions related to the Top OPE SON clause were discussed and agreed at SA5#99: </a:t>
                      </a:r>
                      <a:r>
                        <a:rPr kumimoji="0" lang="en-US" altLang="zh-CN" sz="1800" b="0" i="0" u="none" strike="noStrike" cap="none" normalizeH="0" baseline="0" dirty="0" err="1" smtClean="0">
                          <a:ln>
                            <a:noFill/>
                          </a:ln>
                          <a:solidFill>
                            <a:schemeClr val="tx1"/>
                          </a:solidFill>
                          <a:effectLst/>
                          <a:latin typeface="Calibri" pitchFamily="34" charset="0"/>
                          <a:ea typeface="宋体" pitchFamily="2" charset="-122"/>
                          <a:cs typeface="Arial" charset="0"/>
                        </a:rPr>
                        <a:t>QoS</a:t>
                      </a: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optimization, Interactions between Home and Macro BTS, OAM support for SON, and Load Balancing.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 drafting session will be held at next SA5 meeting to review the draft TR clause by clause and do online editing.</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7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nvPr>
        </p:nvGraphicFramePr>
        <p:xfrm>
          <a:off x="232011" y="1217944"/>
          <a:ext cx="8570795" cy="5047287"/>
        </p:xfrm>
        <a:graphic>
          <a:graphicData uri="http://schemas.openxmlformats.org/drawingml/2006/table">
            <a:tbl>
              <a:tblPr/>
              <a:tblGrid>
                <a:gridCol w="1144325"/>
                <a:gridCol w="1888027"/>
                <a:gridCol w="1500740"/>
                <a:gridCol w="1290960"/>
                <a:gridCol w="1436558"/>
                <a:gridCol w="1310185"/>
              </a:tblGrid>
              <a:tr h="6361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Date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City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Country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Host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Collocation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35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宋体" pitchFamily="2" charset="-122"/>
                          <a:cs typeface="Arial" charset="0"/>
                        </a:rPr>
                        <a:t>SA5#98bis</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宋体" pitchFamily="2" charset="-122"/>
                          <a:cs typeface="Arial" charset="0"/>
                        </a:rPr>
                        <a:t>(NFV)</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宋体" pitchFamily="2" charset="-122"/>
                          <a:cs typeface="Arial" charset="0"/>
                        </a:rPr>
                        <a:t>27-29 Jan 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rPr>
                        <a:t>Beijing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rPr>
                        <a:t>China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rPr>
                        <a:t>China Mobile &amp; 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50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宋体" pitchFamily="2" charset="-122"/>
                          <a:cs typeface="Arial" charset="0"/>
                        </a:rPr>
                        <a:t>SA5#99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宋体" pitchFamily="2" charset="-122"/>
                          <a:cs typeface="Arial" charset="0"/>
                        </a:rPr>
                        <a:t>2-6 Feb 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rPr>
                        <a:t>Taipei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rPr>
                        <a:t>Taiwan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tx1">
                              <a:lumMod val="65000"/>
                              <a:lumOff val="35000"/>
                            </a:schemeClr>
                          </a:solidFill>
                          <a:latin typeface="+mn-lt"/>
                          <a:ea typeface="+mn-ea"/>
                          <a:cs typeface="+mn-cs"/>
                        </a:rPr>
                        <a:t>Chunghwa Telecom </a:t>
                      </a:r>
                      <a:endPar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lumMod val="65000"/>
                            <a:lumOff val="3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441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13-17 Apr 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Dubrovnik</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Croatia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800" b="0"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6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rPr>
                        <a:t>25-29 May 2015</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Ljubljana </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Slovenia</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5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rPr>
                        <a:t>24-28 Aug 2015</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Beijing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China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RAN WGs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50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12-16 Oct 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4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16-20 Nov 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Anaheim </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Mega 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92" name="Rectangle 64"/>
          <p:cNvSpPr>
            <a:spLocks noGrp="1"/>
          </p:cNvSpPr>
          <p:nvPr>
            <p:ph type="title"/>
          </p:nvPr>
        </p:nvSpPr>
        <p:spPr>
          <a:xfrm>
            <a:off x="457200" y="274638"/>
            <a:ext cx="6834188" cy="628650"/>
          </a:xfrm>
        </p:spPr>
        <p:txBody>
          <a:bodyPr/>
          <a:lstStyle/>
          <a:p>
            <a:r>
              <a:rPr lang="en-GB" dirty="0" smtClean="0"/>
              <a:t>2015 meeting calendar</a:t>
            </a:r>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dirty="0">
                <a:solidFill>
                  <a:srgbClr val="FF0000"/>
                </a:solidFill>
                <a:latin typeface="+mj-lt"/>
                <a:cs typeface="Times New Roman" pitchFamily="18" charset="0"/>
              </a:rPr>
              <a:t>Rel-12 CMAN </a:t>
            </a:r>
            <a:r>
              <a:rPr lang="en-GB" altLang="zh-CN" sz="3200" dirty="0" smtClean="0">
                <a:solidFill>
                  <a:srgbClr val="FF0000"/>
                </a:solidFill>
                <a:latin typeface="+mj-lt"/>
                <a:cs typeface="Times New Roman" pitchFamily="18" charset="0"/>
              </a:rPr>
              <a:t>(2/2)</a:t>
            </a:r>
            <a:endParaRPr lang="en-GB" altLang="zh-CN" sz="3200" dirty="0">
              <a:solidFill>
                <a:srgbClr val="FF0000"/>
              </a:solidFill>
              <a:latin typeface="+mj-lt"/>
              <a:cs typeface="Times New Roman" pitchFamily="18" charset="0"/>
            </a:endParaRPr>
          </a:p>
        </p:txBody>
      </p:sp>
      <p:graphicFrame>
        <p:nvGraphicFramePr>
          <p:cNvPr id="6" name="Group 76"/>
          <p:cNvGraphicFramePr>
            <a:graphicFrameLocks/>
          </p:cNvGraphicFramePr>
          <p:nvPr/>
        </p:nvGraphicFramePr>
        <p:xfrm>
          <a:off x="431800" y="1258888"/>
          <a:ext cx="8272812" cy="4769789"/>
        </p:xfrm>
        <a:graphic>
          <a:graphicData uri="http://schemas.openxmlformats.org/drawingml/2006/table">
            <a:tbl>
              <a:tblPr/>
              <a:tblGrid>
                <a:gridCol w="1313872"/>
                <a:gridCol w="4928259"/>
                <a:gridCol w="2030681"/>
              </a:tblGrid>
              <a:tr h="41161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Converged Management PM Interface Definitions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OAM-PMID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68164">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rPr>
                        <a:t>560235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331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sym typeface="Wingdings" pitchFamily="2" charset="2"/>
                        </a:rPr>
                        <a:t>Huawei</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36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30% to 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99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sym typeface="Wingdings" pitchFamily="2" charset="2"/>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237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This work is progressing in parallel of the Multi-SDO “Converged Management PM Interface definitions” Joint Working Group (JWG).</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The Multi-SDO JWG is currently working on measurement metadata definition (PM2 specification).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695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dirty="0" smtClean="0">
                <a:solidFill>
                  <a:srgbClr val="FF0000"/>
                </a:solidFill>
                <a:latin typeface="Calibri"/>
                <a:cs typeface="Times New Roman" pitchFamily="18" charset="0"/>
              </a:rPr>
              <a:t>CMAN</a:t>
            </a:r>
            <a:r>
              <a:rPr lang="en-GB" altLang="zh-CN" sz="3200" dirty="0" smtClean="0">
                <a:solidFill>
                  <a:srgbClr val="FF0000"/>
                </a:solidFill>
                <a:latin typeface="+mj-lt"/>
                <a:cs typeface="Times New Roman" pitchFamily="18" charset="0"/>
              </a:rPr>
              <a:t> studies (1/1)</a:t>
            </a:r>
            <a:endParaRPr lang="en-GB" altLang="zh-CN" sz="3200" dirty="0">
              <a:solidFill>
                <a:srgbClr val="FF0000"/>
              </a:solidFill>
              <a:latin typeface="+mj-lt"/>
              <a:cs typeface="Times New Roman" pitchFamily="18" charset="0"/>
            </a:endParaRPr>
          </a:p>
        </p:txBody>
      </p:sp>
      <p:graphicFrame>
        <p:nvGraphicFramePr>
          <p:cNvPr id="6" name="Group 76"/>
          <p:cNvGraphicFramePr>
            <a:graphicFrameLocks/>
          </p:cNvGraphicFramePr>
          <p:nvPr/>
        </p:nvGraphicFramePr>
        <p:xfrm>
          <a:off x="431800" y="1258888"/>
          <a:ext cx="8272812" cy="4430459"/>
        </p:xfrm>
        <a:graphic>
          <a:graphicData uri="http://schemas.openxmlformats.org/drawingml/2006/table">
            <a:tbl>
              <a:tblPr/>
              <a:tblGrid>
                <a:gridCol w="1313872"/>
                <a:gridCol w="4738255"/>
                <a:gridCol w="2220685"/>
              </a:tblGrid>
              <a:tr h="41193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noProof="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noProof="0" smtClean="0">
                          <a:ln>
                            <a:noFill/>
                          </a:ln>
                          <a:solidFill>
                            <a:schemeClr val="tx1"/>
                          </a:solidFill>
                          <a:effectLst/>
                          <a:latin typeface="Calibri" pitchFamily="34" charset="0"/>
                        </a:rPr>
                        <a:t>Study on compliance of 3GPP SA5 specifications to the NGMN NGCOR Requirements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noProof="0" smtClean="0">
                          <a:ln>
                            <a:noFill/>
                          </a:ln>
                          <a:solidFill>
                            <a:schemeClr val="tx1"/>
                          </a:solidFill>
                          <a:effectLst/>
                          <a:latin typeface="Calibri" pitchFamily="34" charset="0"/>
                        </a:rPr>
                        <a:t>OAM-NGMN_NGCOR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7980">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noProof="0" smtClean="0">
                          <a:ln>
                            <a:noFill/>
                          </a:ln>
                          <a:solidFill>
                            <a:schemeClr val="tx1"/>
                          </a:solidFill>
                          <a:effectLst/>
                          <a:latin typeface="Calibri" pitchFamily="34" charset="0"/>
                        </a:rPr>
                        <a:t>560435</a:t>
                      </a:r>
                      <a:endParaRPr kumimoji="0" lang="en-GB" sz="1800" b="1" i="0" u="none" strike="noStrike" cap="none" normalizeH="0" baseline="0" noProof="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20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noProof="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noProof="0" smtClean="0">
                          <a:ln>
                            <a:noFill/>
                          </a:ln>
                          <a:solidFill>
                            <a:schemeClr val="tx1"/>
                          </a:solidFill>
                          <a:effectLst/>
                          <a:latin typeface="Calibri" pitchFamily="34" charset="0"/>
                        </a:rPr>
                        <a:t>Huawei</a:t>
                      </a:r>
                      <a:endPar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365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dirty="0" smtClean="0">
                          <a:ln>
                            <a:noFill/>
                          </a:ln>
                          <a:solidFill>
                            <a:schemeClr val="tx1"/>
                          </a:solidFill>
                          <a:effectLst/>
                          <a:latin typeface="Calibri" pitchFamily="34" charset="0"/>
                          <a:ea typeface="宋体" pitchFamily="2" charset="-122"/>
                          <a:cs typeface="Arial" charset="0"/>
                        </a:rPr>
                        <a:t>45% to 50%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214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noProof="0" smtClean="0">
                          <a:solidFill>
                            <a:schemeClr val="tx1"/>
                          </a:solidFill>
                          <a:latin typeface="+mn-lt"/>
                          <a:ea typeface="+mn-ea"/>
                          <a:cs typeface="+mn-cs"/>
                        </a:rPr>
                        <a:t>SA#69 (09/2015)</a:t>
                      </a:r>
                      <a:endPar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18547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kern="1200" noProof="0" dirty="0" smtClean="0">
                          <a:solidFill>
                            <a:schemeClr val="tx1"/>
                          </a:solidFill>
                          <a:latin typeface="+mn-lt"/>
                          <a:ea typeface="+mn-ea"/>
                          <a:cs typeface="+mn-cs"/>
                        </a:rPr>
                        <a:t>The gap analysis on network sharing business scenarios has been agreed.</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800" b="0" kern="1200" noProof="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mn-lt"/>
                          <a:ea typeface="+mn-ea"/>
                          <a:cs typeface="+mn-cs"/>
                        </a:rPr>
                        <a:t>The progress of TR 32.837 has been reviewed  and areas</a:t>
                      </a:r>
                      <a:r>
                        <a:rPr lang="en-US" sz="1800" kern="1200" baseline="0" dirty="0" smtClean="0">
                          <a:solidFill>
                            <a:schemeClr val="tx1"/>
                          </a:solidFill>
                          <a:latin typeface="+mn-lt"/>
                          <a:ea typeface="+mn-ea"/>
                          <a:cs typeface="+mn-cs"/>
                        </a:rPr>
                        <a:t> needing contributions have been identified.  More contributions are needed.</a:t>
                      </a:r>
                      <a:endParaRPr lang="en-GB" sz="1800" b="0" kern="1200" noProof="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693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noProof="0"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bl>
          </a:graphicData>
        </a:graphic>
      </p:graphicFrame>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GB" altLang="zh-CN" dirty="0" smtClean="0"/>
              <a:t>Converged Management cooperation</a:t>
            </a:r>
          </a:p>
        </p:txBody>
      </p:sp>
      <p:sp>
        <p:nvSpPr>
          <p:cNvPr id="43011" name="Rectangle 3"/>
          <p:cNvSpPr>
            <a:spLocks noGrp="1"/>
          </p:cNvSpPr>
          <p:nvPr>
            <p:ph type="body" idx="1"/>
          </p:nvPr>
        </p:nvSpPr>
        <p:spPr>
          <a:xfrm>
            <a:off x="41275" y="1173163"/>
            <a:ext cx="9061450" cy="4968329"/>
          </a:xfrm>
        </p:spPr>
        <p:txBody>
          <a:bodyPr/>
          <a:lstStyle/>
          <a:p>
            <a:pPr marL="533400" indent="-533400">
              <a:lnSpc>
                <a:spcPct val="90000"/>
              </a:lnSpc>
            </a:pPr>
            <a:r>
              <a:rPr lang="en-GB" altLang="zh-CN" sz="2400" dirty="0" smtClean="0"/>
              <a:t>Multi-SDO / NGCOR</a:t>
            </a:r>
          </a:p>
          <a:p>
            <a:pPr marL="914400" lvl="1" indent="-457200">
              <a:lnSpc>
                <a:spcPct val="90000"/>
              </a:lnSpc>
            </a:pPr>
            <a:r>
              <a:rPr lang="en-GB" altLang="zh-CN" sz="2000" dirty="0" smtClean="0">
                <a:ea typeface="宋体" pitchFamily="2" charset="-122"/>
              </a:rPr>
              <a:t>The outputs of the Multi-SDO Model Alignment Phase 2 JWG have been taken into account in SA5 specifications.</a:t>
            </a:r>
          </a:p>
          <a:p>
            <a:pPr marL="914400" lvl="1" indent="-457200">
              <a:lnSpc>
                <a:spcPct val="90000"/>
              </a:lnSpc>
            </a:pPr>
            <a:r>
              <a:rPr lang="en-GB" altLang="zh-CN" sz="2000" dirty="0" smtClean="0">
                <a:ea typeface="宋体" pitchFamily="2" charset="-122"/>
              </a:rPr>
              <a:t>No further activities are planned for the moment for the Multi-SDO Model Alignment Phase 2 JWG.</a:t>
            </a:r>
          </a:p>
          <a:p>
            <a:pPr marL="914400" lvl="1" indent="-457200">
              <a:lnSpc>
                <a:spcPct val="90000"/>
              </a:lnSpc>
            </a:pPr>
            <a:r>
              <a:rPr lang="en-GB" altLang="zh-CN" sz="2000" dirty="0" smtClean="0">
                <a:ea typeface="宋体" pitchFamily="2" charset="-122"/>
              </a:rPr>
              <a:t>Regular conference calls for the Multi-SDO Converged Performance Management JWG.</a:t>
            </a:r>
          </a:p>
          <a:p>
            <a:pPr marL="914400" lvl="1" indent="-457200">
              <a:lnSpc>
                <a:spcPct val="90000"/>
              </a:lnSpc>
            </a:pPr>
            <a:endParaRPr lang="en-GB" altLang="zh-CN" sz="1800" dirty="0" smtClean="0">
              <a:ea typeface="宋体" pitchFamily="2" charset="-122"/>
            </a:endParaRPr>
          </a:p>
          <a:p>
            <a:pPr marL="914400" lvl="1" indent="-457200"/>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nvPr>
        </p:nvGraphicFramePr>
        <p:xfrm>
          <a:off x="427038" y="1258888"/>
          <a:ext cx="8277102" cy="4862306"/>
        </p:xfrm>
        <a:graphic>
          <a:graphicData uri="http://schemas.openxmlformats.org/drawingml/2006/table">
            <a:tbl>
              <a:tblPr/>
              <a:tblGrid>
                <a:gridCol w="1117983"/>
                <a:gridCol w="1844565"/>
                <a:gridCol w="1466193"/>
                <a:gridCol w="1261242"/>
                <a:gridCol w="1221747"/>
                <a:gridCol w="1365372"/>
              </a:tblGrid>
              <a:tr h="7750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Date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City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Country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Host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Collocation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5081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25-29 Jan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Bratislava </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Slovakia  </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638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11-15 Apr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smtClean="0">
                          <a:ln>
                            <a:noFill/>
                          </a:ln>
                          <a:solidFill>
                            <a:schemeClr val="tx1"/>
                          </a:solidFill>
                          <a:effectLst/>
                          <a:latin typeface="Calibri" pitchFamily="34" charset="0"/>
                          <a:ea typeface="Times New Roman" pitchFamily="18" charset="0"/>
                          <a:cs typeface="Arial" charset="0"/>
                        </a:rPr>
                        <a:t>TBD</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800" b="0"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rPr>
                        <a:t>23-27 May 2016</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Tenerife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Spain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17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rPr>
                        <a:t>11-15 Jul 2016</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smtClean="0">
                          <a:ln>
                            <a:noFill/>
                          </a:ln>
                          <a:solidFill>
                            <a:schemeClr val="tx1"/>
                          </a:solidFill>
                          <a:effectLst/>
                          <a:latin typeface="Calibri" pitchFamily="34" charset="0"/>
                          <a:ea typeface="Times New Roman" pitchFamily="18" charset="0"/>
                          <a:cs typeface="Arial" charset="0"/>
                        </a:rPr>
                        <a:t>TBD</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smtClean="0">
                          <a:ln>
                            <a:noFill/>
                          </a:ln>
                          <a:solidFill>
                            <a:schemeClr val="tx1"/>
                          </a:solidFill>
                          <a:effectLst/>
                          <a:latin typeface="Calibri" pitchFamily="34" charset="0"/>
                          <a:ea typeface="Times New Roman" pitchFamily="18" charset="0"/>
                          <a:cs typeface="Arial" charset="0"/>
                        </a:rPr>
                        <a:t>TBD</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09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29 Aug - 2 Sep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smtClean="0">
                          <a:ln>
                            <a:noFill/>
                          </a:ln>
                          <a:solidFill>
                            <a:schemeClr val="tx1"/>
                          </a:solidFill>
                          <a:effectLst/>
                          <a:latin typeface="Calibri" pitchFamily="34" charset="0"/>
                          <a:ea typeface="Times New Roman" pitchFamily="18" charset="0"/>
                          <a:cs typeface="Arial" charset="0"/>
                        </a:rPr>
                        <a:t>TBD</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smtClean="0">
                          <a:ln>
                            <a:noFill/>
                          </a:ln>
                          <a:solidFill>
                            <a:schemeClr val="tx1"/>
                          </a:solidFill>
                          <a:effectLst/>
                          <a:latin typeface="Calibri" pitchFamily="34" charset="0"/>
                          <a:ea typeface="Times New Roman" pitchFamily="18" charset="0"/>
                          <a:cs typeface="Arial" charset="0"/>
                        </a:rPr>
                        <a:t>TBD</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53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7-11 Nov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92" name="Rectangle 64"/>
          <p:cNvSpPr>
            <a:spLocks noGrp="1"/>
          </p:cNvSpPr>
          <p:nvPr>
            <p:ph type="title"/>
          </p:nvPr>
        </p:nvSpPr>
        <p:spPr>
          <a:xfrm>
            <a:off x="457200" y="274638"/>
            <a:ext cx="6834188" cy="628650"/>
          </a:xfrm>
        </p:spPr>
        <p:txBody>
          <a:bodyPr/>
          <a:lstStyle/>
          <a:p>
            <a:r>
              <a:rPr lang="en-GB" dirty="0" smtClean="0"/>
              <a:t>2016 meeting calendar</a:t>
            </a: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c79089\Desktop\Prep 67\SA5_99_Taipei_TT-126.jpg"/>
          <p:cNvPicPr>
            <a:picLocks noChangeAspect="1" noChangeArrowheads="1"/>
          </p:cNvPicPr>
          <p:nvPr/>
        </p:nvPicPr>
        <p:blipFill>
          <a:blip r:embed="rId3" cstate="print"/>
          <a:srcRect/>
          <a:stretch>
            <a:fillRect/>
          </a:stretch>
        </p:blipFill>
        <p:spPr bwMode="auto">
          <a:xfrm>
            <a:off x="134470" y="177420"/>
            <a:ext cx="8875059" cy="6680579"/>
          </a:xfrm>
          <a:prstGeom prst="rect">
            <a:avLst/>
          </a:prstGeom>
          <a:noFill/>
        </p:spPr>
      </p:pic>
      <p:sp>
        <p:nvSpPr>
          <p:cNvPr id="4" name="Rectangle 2"/>
          <p:cNvSpPr txBox="1">
            <a:spLocks/>
          </p:cNvSpPr>
          <p:nvPr/>
        </p:nvSpPr>
        <p:spPr bwMode="auto">
          <a:xfrm>
            <a:off x="2343000" y="6020961"/>
            <a:ext cx="4391025" cy="504825"/>
          </a:xfrm>
          <a:prstGeom prst="rect">
            <a:avLst/>
          </a:prstGeom>
          <a:noFill/>
          <a:ln w="9525">
            <a:noFill/>
            <a:miter lim="800000"/>
            <a:headEnd/>
            <a:tailEnd/>
          </a:ln>
        </p:spPr>
        <p:txBody>
          <a:bodyPr anchor="ctr"/>
          <a:lstStyle/>
          <a:p>
            <a:pPr algn="ctr" eaLnBrk="0" hangingPunct="0">
              <a:defRPr/>
            </a:pPr>
            <a:r>
              <a:rPr lang="en-GB" altLang="zh-CN" sz="2800" b="1" kern="0" dirty="0">
                <a:solidFill>
                  <a:srgbClr val="FFC000"/>
                </a:solidFill>
                <a:latin typeface="Calibri" pitchFamily="34" charset="0"/>
                <a:cs typeface="+mj-cs"/>
                <a:hlinkClick r:id="rId4"/>
              </a:rPr>
              <a:t>Visit SA5 facebook page</a:t>
            </a:r>
            <a:r>
              <a:rPr lang="en-GB" altLang="zh-CN" sz="2800" b="1" kern="0" dirty="0" smtClean="0">
                <a:solidFill>
                  <a:srgbClr val="FFC000"/>
                </a:solidFill>
                <a:latin typeface="Calibri" pitchFamily="34" charset="0"/>
                <a:cs typeface="+mj-cs"/>
                <a:hlinkClick r:id="rId4"/>
              </a:rPr>
              <a:t>!</a:t>
            </a:r>
            <a:r>
              <a:rPr lang="en-GB" altLang="zh-CN" sz="2800" b="1" kern="0" dirty="0" smtClean="0">
                <a:solidFill>
                  <a:srgbClr val="FFC000"/>
                </a:solidFill>
                <a:latin typeface="Calibri" pitchFamily="34" charset="0"/>
                <a:cs typeface="+mj-cs"/>
              </a:rPr>
              <a:t> </a:t>
            </a:r>
            <a:endParaRPr lang="en-GB" altLang="zh-CN" sz="2800" b="1" kern="0" dirty="0">
              <a:solidFill>
                <a:srgbClr val="FFC000"/>
              </a:solidFill>
              <a:latin typeface="Calibri" pitchFamily="34" charset="0"/>
              <a:cs typeface="+mj-cs"/>
            </a:endParaRPr>
          </a:p>
        </p:txBody>
      </p:sp>
      <p:sp>
        <p:nvSpPr>
          <p:cNvPr id="6" name="Rectangle 64"/>
          <p:cNvSpPr txBox="1">
            <a:spLocks/>
          </p:cNvSpPr>
          <p:nvPr/>
        </p:nvSpPr>
        <p:spPr bwMode="auto">
          <a:xfrm>
            <a:off x="1978924" y="274638"/>
            <a:ext cx="5312463" cy="6286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GB" sz="3200" kern="0" dirty="0" smtClean="0">
                <a:solidFill>
                  <a:srgbClr val="FF0000"/>
                </a:solidFill>
                <a:latin typeface="+mj-lt"/>
                <a:ea typeface="+mj-ea"/>
                <a:cs typeface="+mj-cs"/>
              </a:rPr>
              <a:t>Thank you!</a:t>
            </a:r>
            <a:endParaRPr kumimoji="0" lang="en-GB" sz="3200" b="0" i="0" u="none" strike="noStrike" kern="0" cap="none" spc="0" normalizeH="0" baseline="0" noProof="0" dirty="0" smtClean="0">
              <a:ln>
                <a:noFill/>
              </a:ln>
              <a:solidFill>
                <a:srgbClr val="FF0000"/>
              </a:solidFill>
              <a:effectLst/>
              <a:uLnTx/>
              <a:uFillTx/>
              <a:latin typeface="+mj-lt"/>
              <a:ea typeface="+mj-ea"/>
              <a:cs typeface="+mj-cs"/>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457200" y="219075"/>
            <a:ext cx="6858000" cy="635000"/>
          </a:xfrm>
        </p:spPr>
        <p:txBody>
          <a:bodyPr/>
          <a:lstStyle/>
          <a:p>
            <a:r>
              <a:rPr lang="en-GB" dirty="0" smtClean="0"/>
              <a:t>Statistics at SA5 level</a:t>
            </a:r>
          </a:p>
        </p:txBody>
      </p:sp>
      <p:graphicFrame>
        <p:nvGraphicFramePr>
          <p:cNvPr id="7" name="Group 593"/>
          <p:cNvGraphicFramePr>
            <a:graphicFrameLocks/>
          </p:cNvGraphicFramePr>
          <p:nvPr>
            <p:extLst>
              <p:ext uri="{D42A27DB-BD31-4B8C-83A1-F6EECF244321}">
                <p14:modId xmlns="" xmlns:p14="http://schemas.microsoft.com/office/powerpoint/2010/main" val="2612418721"/>
              </p:ext>
            </p:extLst>
          </p:nvPr>
        </p:nvGraphicFramePr>
        <p:xfrm>
          <a:off x="427038" y="1282890"/>
          <a:ext cx="8289925" cy="4943260"/>
        </p:xfrm>
        <a:graphic>
          <a:graphicData uri="http://schemas.openxmlformats.org/drawingml/2006/table">
            <a:tbl>
              <a:tblPr/>
              <a:tblGrid>
                <a:gridCol w="2079625"/>
                <a:gridCol w="817562"/>
                <a:gridCol w="819150"/>
                <a:gridCol w="773113"/>
                <a:gridCol w="744537"/>
                <a:gridCol w="728663"/>
                <a:gridCol w="728662"/>
                <a:gridCol w="758825"/>
                <a:gridCol w="839788"/>
              </a:tblGrid>
              <a:tr h="74368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36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Delegates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46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34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a:ea typeface="SimSun"/>
                          <a:cs typeface="Arial"/>
                        </a:rPr>
                        <a:t>35</a:t>
                      </a:r>
                      <a:endParaRPr lang="en-US" sz="1800" b="0" dirty="0">
                        <a:latin typeface="Times New Roman"/>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53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46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48</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Docs at meeting start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196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213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a:ea typeface="SimSun"/>
                          <a:cs typeface="Arial"/>
                        </a:rPr>
                        <a:t>281</a:t>
                      </a:r>
                      <a:endParaRPr lang="en-US" sz="1800" b="0" dirty="0">
                        <a:latin typeface="Times New Roman"/>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285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324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237</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Docs at meeting end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335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342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a:ea typeface="SimSun"/>
                          <a:cs typeface="Arial"/>
                        </a:rPr>
                        <a:t>383</a:t>
                      </a:r>
                      <a:endParaRPr lang="en-US" sz="1800" b="0" dirty="0">
                        <a:latin typeface="Times New Roman"/>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416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545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397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354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356</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CH 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62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45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a:ea typeface="SimSun"/>
                          <a:cs typeface="Arial"/>
                        </a:rPr>
                        <a:t>30</a:t>
                      </a:r>
                      <a:endParaRPr lang="en-US" sz="1800" b="0" dirty="0">
                        <a:latin typeface="Times New Roman"/>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27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72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52</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OAM&amp;P + CMAN 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a:ea typeface="SimSun"/>
                          <a:cs typeface="Arial"/>
                        </a:rPr>
                        <a:t>27</a:t>
                      </a:r>
                      <a:endParaRPr lang="en-US" sz="1800" b="0" dirty="0">
                        <a:latin typeface="Times New Roman"/>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70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69</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13</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7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LS 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a:ea typeface="SimSun"/>
                          <a:cs typeface="Arial"/>
                        </a:rPr>
                        <a:t>22</a:t>
                      </a:r>
                      <a:endParaRPr lang="en-US" sz="1800" b="0" dirty="0">
                        <a:latin typeface="Times New Roman"/>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15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18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9</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17</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LS out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a:ea typeface="SimSun"/>
                          <a:cs typeface="Arial"/>
                        </a:rPr>
                        <a:t>2</a:t>
                      </a:r>
                      <a:endParaRPr lang="en-US" sz="1800" b="0" dirty="0">
                        <a:latin typeface="Times New Roman"/>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7</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4"/>
          <p:cNvGraphicFramePr>
            <a:graphicFrameLocks noGrp="1" noChangeAspect="1"/>
          </p:cNvGraphicFramePr>
          <p:nvPr/>
        </p:nvGraphicFramePr>
        <p:xfrm>
          <a:off x="-1588" y="804863"/>
          <a:ext cx="9112251" cy="5407025"/>
        </p:xfrm>
        <a:graphic>
          <a:graphicData uri="http://schemas.openxmlformats.org/presentationml/2006/ole">
            <p:oleObj spid="_x0000_s1026" name="Worksheet" r:id="rId4" imgW="9248714" imgH="5810320" progId="Excel.Sheet.8">
              <p:embed/>
            </p:oleObj>
          </a:graphicData>
        </a:graphic>
      </p:graphicFrame>
      <p:sp>
        <p:nvSpPr>
          <p:cNvPr id="1027" name="Rectangle 2"/>
          <p:cNvSpPr>
            <a:spLocks noGrp="1"/>
          </p:cNvSpPr>
          <p:nvPr>
            <p:ph type="title" idx="4294967295"/>
          </p:nvPr>
        </p:nvSpPr>
        <p:spPr>
          <a:xfrm>
            <a:off x="531813" y="260350"/>
            <a:ext cx="6759575" cy="619125"/>
          </a:xfrm>
        </p:spPr>
        <p:txBody>
          <a:bodyPr/>
          <a:lstStyle/>
          <a:p>
            <a:r>
              <a:rPr lang="en-GB" altLang="zh-CN" dirty="0" smtClean="0"/>
              <a:t>Tdoc history </a:t>
            </a:r>
          </a:p>
        </p:txBody>
      </p:sp>
      <p:sp>
        <p:nvSpPr>
          <p:cNvPr id="1028"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38" name="Rectangle 64"/>
          <p:cNvSpPr>
            <a:spLocks/>
          </p:cNvSpPr>
          <p:nvPr/>
        </p:nvSpPr>
        <p:spPr bwMode="auto">
          <a:xfrm>
            <a:off x="457200" y="227013"/>
            <a:ext cx="6916738" cy="722312"/>
          </a:xfrm>
          <a:prstGeom prst="rect">
            <a:avLst/>
          </a:prstGeom>
          <a:noFill/>
          <a:ln w="9525">
            <a:noFill/>
            <a:miter lim="800000"/>
            <a:headEnd/>
            <a:tailEnd/>
          </a:ln>
        </p:spPr>
        <p:txBody>
          <a:bodyPr anchor="ctr"/>
          <a:lstStyle/>
          <a:p>
            <a:pPr algn="ctr" eaLnBrk="0" hangingPunct="0">
              <a:defRPr/>
            </a:pPr>
            <a:r>
              <a:rPr lang="en-GB" sz="3200" dirty="0">
                <a:solidFill>
                  <a:srgbClr val="FF0000"/>
                </a:solidFill>
                <a:latin typeface="+mj-lt"/>
              </a:rPr>
              <a:t>Statistics at SA level</a:t>
            </a:r>
          </a:p>
        </p:txBody>
      </p:sp>
      <p:graphicFrame>
        <p:nvGraphicFramePr>
          <p:cNvPr id="5" name="Group 721"/>
          <p:cNvGraphicFramePr>
            <a:graphicFrameLocks/>
          </p:cNvGraphicFramePr>
          <p:nvPr>
            <p:extLst>
              <p:ext uri="{D42A27DB-BD31-4B8C-83A1-F6EECF244321}">
                <p14:modId xmlns:p14="http://schemas.microsoft.com/office/powerpoint/2010/main" xmlns="" val="1072350566"/>
              </p:ext>
            </p:extLst>
          </p:nvPr>
        </p:nvGraphicFramePr>
        <p:xfrm>
          <a:off x="427038" y="1340776"/>
          <a:ext cx="8288337" cy="4757740"/>
        </p:xfrm>
        <a:graphic>
          <a:graphicData uri="http://schemas.openxmlformats.org/drawingml/2006/table">
            <a:tbl>
              <a:tblPr/>
              <a:tblGrid>
                <a:gridCol w="1531937"/>
                <a:gridCol w="784225"/>
                <a:gridCol w="830263"/>
                <a:gridCol w="855662"/>
                <a:gridCol w="866775"/>
                <a:gridCol w="866775"/>
                <a:gridCol w="890588"/>
                <a:gridCol w="842962"/>
                <a:gridCol w="819150"/>
              </a:tblGrid>
              <a:tr h="6302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429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65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136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60</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154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141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67</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5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TR/TS for information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0</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3</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67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TR/TS for approval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0</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0</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56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New or updated WIDs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4</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3</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67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 exploder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354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358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357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363</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378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380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385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382</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p:cNvSpPr>
          <p:nvPr>
            <p:ph type="title" idx="4294967295"/>
          </p:nvPr>
        </p:nvSpPr>
        <p:spPr>
          <a:xfrm>
            <a:off x="544513" y="269875"/>
            <a:ext cx="7019925" cy="735013"/>
          </a:xfrm>
        </p:spPr>
        <p:txBody>
          <a:bodyPr/>
          <a:lstStyle/>
          <a:p>
            <a:r>
              <a:rPr lang="en-GB" altLang="zh-CN" dirty="0" smtClean="0"/>
              <a:t>CR history</a:t>
            </a:r>
          </a:p>
        </p:txBody>
      </p:sp>
      <p:sp>
        <p:nvSpPr>
          <p:cNvPr id="2052"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graphicFrame>
        <p:nvGraphicFramePr>
          <p:cNvPr id="2" name="Object 3"/>
          <p:cNvGraphicFramePr>
            <a:graphicFrameLocks noGrp="1" noChangeAspect="1"/>
          </p:cNvGraphicFramePr>
          <p:nvPr/>
        </p:nvGraphicFramePr>
        <p:xfrm>
          <a:off x="101600" y="393700"/>
          <a:ext cx="9893300" cy="6819900"/>
        </p:xfrm>
        <a:graphic>
          <a:graphicData uri="http://schemas.openxmlformats.org/presentationml/2006/ole">
            <p:oleObj spid="_x0000_s2051" name="Worksheet" r:id="rId4" imgW="8515285" imgH="5267214" progId="Excel.Sheet.8">
              <p:embed/>
            </p:oleObj>
          </a:graphicData>
        </a:graphic>
      </p:graphicFrame>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544513" y="269875"/>
            <a:ext cx="7019925" cy="735013"/>
          </a:xfrm>
        </p:spPr>
        <p:txBody>
          <a:bodyPr/>
          <a:lstStyle/>
          <a:p>
            <a:r>
              <a:rPr lang="en-GB" altLang="zh-CN" dirty="0" smtClean="0"/>
              <a:t>WI history</a:t>
            </a:r>
          </a:p>
        </p:txBody>
      </p:sp>
      <p:sp>
        <p:nvSpPr>
          <p:cNvPr id="3076"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graphicFrame>
        <p:nvGraphicFramePr>
          <p:cNvPr id="2" name="Object 3"/>
          <p:cNvGraphicFramePr>
            <a:graphicFrameLocks noGrp="1" noChangeAspect="1"/>
          </p:cNvGraphicFramePr>
          <p:nvPr/>
        </p:nvGraphicFramePr>
        <p:xfrm>
          <a:off x="203200" y="507999"/>
          <a:ext cx="8722436" cy="5853897"/>
        </p:xfrm>
        <a:graphic>
          <a:graphicData uri="http://schemas.openxmlformats.org/presentationml/2006/ole">
            <p:oleObj spid="_x0000_s3075" name="Worksheet" r:id="rId4" imgW="7772535" imgH="5981580" progId="Excel.Sheet.8">
              <p:embed/>
            </p:oleObj>
          </a:graphicData>
        </a:graphic>
      </p:graphicFrame>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Rel-12 Charging </a:t>
            </a:r>
            <a:r>
              <a:rPr lang="en-GB" altLang="zh-CN" sz="3200" dirty="0" smtClean="0">
                <a:solidFill>
                  <a:srgbClr val="FF0000"/>
                </a:solidFill>
                <a:latin typeface="Calibri" pitchFamily="34" charset="0"/>
                <a:cs typeface="Times New Roman" pitchFamily="18" charset="0"/>
              </a:rPr>
              <a:t>(1/1)</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59308" y="1091821"/>
          <a:ext cx="8625385" cy="5221819"/>
        </p:xfrm>
        <a:graphic>
          <a:graphicData uri="http://schemas.openxmlformats.org/drawingml/2006/table">
            <a:tbl>
              <a:tblPr/>
              <a:tblGrid>
                <a:gridCol w="1194971"/>
                <a:gridCol w="5313189"/>
                <a:gridCol w="2117225"/>
              </a:tblGrid>
              <a:tr h="373372">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kern="1200" dirty="0" smtClean="0">
                          <a:solidFill>
                            <a:schemeClr val="tx1"/>
                          </a:solidFill>
                          <a:latin typeface="+mn-lt"/>
                          <a:ea typeface="+mn-ea"/>
                          <a:cs typeface="+mn-cs"/>
                        </a:rPr>
                        <a:t>Charging Aspects of Proximity-based Services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ProSe-CH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73372">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latin typeface="+mn-lt"/>
                          <a:ea typeface="+mn-ea"/>
                          <a:cs typeface="+mn-cs"/>
                        </a:rPr>
                        <a:t>640039</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2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Qualcomm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840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latin typeface="Calibri" pitchFamily="34" charset="0"/>
                          <a:ea typeface="+mn-ea"/>
                          <a:cs typeface="+mn-cs"/>
                        </a:rPr>
                        <a:t>TR on Charging support for ProSe one-to-many Direct Communication for Public Safety use (640139): was</a:t>
                      </a:r>
                      <a:r>
                        <a:rPr lang="en-GB" sz="1600" kern="1200" baseline="0" dirty="0" smtClean="0">
                          <a:solidFill>
                            <a:schemeClr val="tx1"/>
                          </a:solidFill>
                          <a:latin typeface="Calibri" pitchFamily="34" charset="0"/>
                          <a:ea typeface="+mn-ea"/>
                          <a:cs typeface="+mn-cs"/>
                        </a:rPr>
                        <a:t> completed at SA#66</a:t>
                      </a:r>
                      <a:r>
                        <a:rPr lang="en-GB" sz="1600" kern="1200" dirty="0" smtClean="0">
                          <a:solidFill>
                            <a:schemeClr val="tx1"/>
                          </a:solidFill>
                          <a:latin typeface="Calibri" pitchFamily="34" charset="0"/>
                          <a:ea typeface="+mn-ea"/>
                          <a:cs typeface="+mn-cs"/>
                        </a:rPr>
                        <a:t/>
                      </a:r>
                      <a:br>
                        <a:rPr lang="en-GB" sz="1600" kern="1200" dirty="0" smtClean="0">
                          <a:solidFill>
                            <a:schemeClr val="tx1"/>
                          </a:solidFill>
                          <a:latin typeface="Calibri" pitchFamily="34" charset="0"/>
                          <a:ea typeface="+mn-ea"/>
                          <a:cs typeface="+mn-cs"/>
                        </a:rPr>
                      </a:br>
                      <a:r>
                        <a:rPr lang="en-GB" sz="1600" kern="1200" dirty="0" smtClean="0">
                          <a:solidFill>
                            <a:schemeClr val="tx1"/>
                          </a:solidFill>
                          <a:latin typeface="Calibri" pitchFamily="34" charset="0"/>
                          <a:ea typeface="+mn-ea"/>
                          <a:cs typeface="+mn-cs"/>
                        </a:rPr>
                        <a:t>Specification of Charging Aspects of Proximity-based Services (640239): 75% to 100%</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42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SA#67 (03/2015) Exception completed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5053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All charging description is available for Proximity-based services (“</a:t>
                      </a:r>
                      <a:r>
                        <a:rPr kumimoji="0" lang="en-US" altLang="zh-CN" sz="1400" b="0" i="0" u="none" strike="noStrike" cap="none" normalizeH="0" baseline="0" dirty="0" err="1" smtClean="0">
                          <a:ln>
                            <a:noFill/>
                          </a:ln>
                          <a:solidFill>
                            <a:schemeClr val="tx1"/>
                          </a:solidFill>
                          <a:effectLst/>
                          <a:latin typeface="Calibri" pitchFamily="34" charset="0"/>
                          <a:ea typeface="宋体" pitchFamily="2" charset="-122"/>
                          <a:cs typeface="Arial" charset="0"/>
                        </a:rPr>
                        <a:t>ProSe</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 Direct communication for Public Safety Use” offline charging and “</a:t>
                      </a:r>
                      <a:r>
                        <a:rPr kumimoji="0" lang="en-US" altLang="zh-CN" sz="1400" b="0" i="0" u="none" strike="noStrike" cap="none" normalizeH="0" baseline="0" dirty="0" err="1" smtClean="0">
                          <a:ln>
                            <a:noFill/>
                          </a:ln>
                          <a:solidFill>
                            <a:schemeClr val="tx1"/>
                          </a:solidFill>
                          <a:effectLst/>
                          <a:latin typeface="Calibri" pitchFamily="34" charset="0"/>
                          <a:ea typeface="宋体" pitchFamily="2" charset="-122"/>
                          <a:cs typeface="Arial" charset="0"/>
                        </a:rPr>
                        <a:t>ProSe</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 Discovery” offline and online charging).</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TS 32.277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     - Requirements for capturing volume transmitted during Direct Communication with associated configured radio parameters and radio frequency used in offline charging, were corrected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     - “</a:t>
                      </a:r>
                      <a:r>
                        <a:rPr kumimoji="0" lang="en-US" altLang="zh-CN" sz="1400" b="0" i="0" u="none" strike="noStrike" cap="none" normalizeH="0" baseline="0" dirty="0" err="1" smtClean="0">
                          <a:ln>
                            <a:noFill/>
                          </a:ln>
                          <a:solidFill>
                            <a:schemeClr val="tx1"/>
                          </a:solidFill>
                          <a:effectLst/>
                          <a:latin typeface="Calibri" pitchFamily="34" charset="0"/>
                          <a:ea typeface="宋体" pitchFamily="2" charset="-122"/>
                          <a:cs typeface="Arial" charset="0"/>
                        </a:rPr>
                        <a:t>ProSe</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 Information” was completed with a set of information for Direct discovery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     - A binding table between CDR parameters, Information elements, and AVPs was introduced</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TS 32.299 includes the necessary set of AVPs for offline and online charging </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TS 32.298 includes the CDRs fields definitions and ASN.1 description for PF-CD-CDR, PF-ED-CDR and PF-DD-CDR.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451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Rel-12 CRs on TSs 32.277, 32.298 and 32.299 </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t>
                      </a:r>
                      <a:r>
                        <a:rPr lang="en-US" sz="1600" b="0" i="0" u="none" strike="noStrike" dirty="0" smtClean="0">
                          <a:solidFill>
                            <a:schemeClr val="tx1"/>
                          </a:solidFill>
                          <a:latin typeface="Calibri" pitchFamily="34" charset="0"/>
                        </a:rPr>
                        <a:t>SP-150069)</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26757</TotalTime>
  <Words>2382</Words>
  <Application>Microsoft Office PowerPoint</Application>
  <PresentationFormat>On-screen Show (4:3)</PresentationFormat>
  <Paragraphs>608</Paragraphs>
  <Slides>34</Slides>
  <Notes>32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36" baseType="lpstr">
      <vt:lpstr>Office Theme</vt:lpstr>
      <vt:lpstr>Worksheet</vt:lpstr>
      <vt:lpstr>TSG SA WG5 Status Report to TSG SA#67 Shanghai, China, 11-13 March 2015 Charging Management (CH) Operation, Administration, Maintenance &amp; Provisioning (OAM&amp;P)  Converged Management (CMAN)</vt:lpstr>
      <vt:lpstr>SA5 leadership</vt:lpstr>
      <vt:lpstr>2015 meeting calendar</vt:lpstr>
      <vt:lpstr>Statistics at SA5 level</vt:lpstr>
      <vt:lpstr>Tdoc history </vt:lpstr>
      <vt:lpstr>Slide 6</vt:lpstr>
      <vt:lpstr>CR history</vt:lpstr>
      <vt:lpstr>WI history</vt:lpstr>
      <vt:lpstr>Slide 9</vt:lpstr>
      <vt:lpstr>Slide 10</vt:lpstr>
      <vt:lpstr>Slide 11</vt:lpstr>
      <vt:lpstr>Slide 12</vt:lpstr>
      <vt:lpstr>Slide 13</vt:lpstr>
      <vt:lpstr>Slide 14</vt:lpstr>
      <vt:lpstr>Slide 15</vt:lpstr>
      <vt:lpstr>Charging cooperation</vt:lpstr>
      <vt:lpstr>Slide 17</vt:lpstr>
      <vt:lpstr>Slide 18</vt:lpstr>
      <vt:lpstr>Slide 19</vt:lpstr>
      <vt:lpstr>Slide 20</vt:lpstr>
      <vt:lpstr>Slide 21</vt:lpstr>
      <vt:lpstr>Slide 22</vt:lpstr>
      <vt:lpstr>Slide 23</vt:lpstr>
      <vt:lpstr>Slide 24</vt:lpstr>
      <vt:lpstr>Slide 25</vt:lpstr>
      <vt:lpstr>Slide 26</vt:lpstr>
      <vt:lpstr>Slide 27</vt:lpstr>
      <vt:lpstr>OAM&amp;P cooperation</vt:lpstr>
      <vt:lpstr>Slide 29</vt:lpstr>
      <vt:lpstr>Slide 30</vt:lpstr>
      <vt:lpstr>Slide 31</vt:lpstr>
      <vt:lpstr>Converged Management cooperation</vt:lpstr>
      <vt:lpstr>2016 meeting calendar</vt:lpstr>
      <vt:lpstr>Slide 34</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dc:title>
  <dc:creator>SA5 chairman</dc:creator>
  <cp:lastModifiedBy>Christian Toche</cp:lastModifiedBy>
  <cp:revision>1341</cp:revision>
  <dcterms:created xsi:type="dcterms:W3CDTF">2008-08-30T09:32:10Z</dcterms:created>
  <dcterms:modified xsi:type="dcterms:W3CDTF">2015-03-08T15:22:41Z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(14)WAQ64niKuh66HLdFXzq3YjKQFvL4mJl37BzsqJSPOyc3oXmvWiXXCHgvW4zFpQlMQcBt3rap_x000d_
nzK24qZZ/Eo1KWf51K2YBKpdLH4yZdNtB7tv4uxkHiezoL7s2voZbXxxvgpXaJ+wiVFl8MHi_x000d_
CaePkTdBd23qzxyglbBmXQxpcRQ/cZP7xI6pOJHZw95msOzTXLtFl0sSw7bnv1yPr63xIKAB_x000d_
MhKd3W+JW323HA6St8</vt:lpwstr>
  </property>
  <property fmtid="{D5CDD505-2E9C-101B-9397-08002B2CF9AE}" pid="3" name="_ms_pID_725343_00">
    <vt:lpwstr>_ms_pID_725343</vt:lpwstr>
  </property>
  <property fmtid="{D5CDD505-2E9C-101B-9397-08002B2CF9AE}" pid="4" name="_ms_pID_7253431">
    <vt:lpwstr>JwZeK7x/CQoj/MSKuAubVGazlcG+Nr2/8B42qp2pTiAMwL+6JEUZi1_x000d_
HQFvsdVBCfFZq3P37v4c1VRvePH7F5dOubDw0FvL292o9gAMk8i61SXqP+7efy753wrjgWWE_x000d_
g2sxR2eUl6FIREVrcVNVrdz3xwCBtWRrWzy+t3PdcQj70EPpoY29oLO4TaPd5SEgfxgeNxAU_x000d_
fX7yIXU8gjizhzWvy7sGMgnA7GuXEw63tLF1</vt:lpwstr>
  </property>
  <property fmtid="{D5CDD505-2E9C-101B-9397-08002B2CF9AE}" pid="5" name="_ms_pID_7253431_00">
    <vt:lpwstr>_ms_pID_7253431</vt:lpwstr>
  </property>
  <property fmtid="{D5CDD505-2E9C-101B-9397-08002B2CF9AE}" pid="6" name="_ms_pID_7253432">
    <vt:lpwstr>sTB+46PnB9W9Z27x12557U+KXzIQhdSM+CDR_x000d_
PhjEvRyyZKgCixXuMgRd/wgC85UoOO8A6MO4FwsRFyLOTe5GllSf50tDyU6ag7zeEMvZueEB_x000d_
drvBfr0PWfuKWJS0Tj+mcXsL8KQZJC/2YqQ+LPCn/LCXlJdtjuiAbBRlinNoJ2XvxO/KP9+X_x000d_
iZ9mO3Q7Ql+O0KrIOXdGOti+0lFvchlkJEmaC0MtAas+Amh64oGEla</vt:lpwstr>
  </property>
  <property fmtid="{D5CDD505-2E9C-101B-9397-08002B2CF9AE}" pid="7" name="_ms_pID_7253433">
    <vt:lpwstr>tkHwC4CE0CI2IrXzgy_x000d_
tNiqBQvP1gY8e64Rs0YhlEFj6nWX3zIT3+y+KQov9dI4OCGcjwR4YMRAicNWBu5zSWQQp3tO_x000d_
VExIunYnSS6YjE5sdoRKDqkcLMrafwF5kZplXr8QRCnKZ+wz5ERn5ye3RYOQpvtCl4hNPpv2_x000d_
qRYJWn1Q2hRtzLBhjSZpvt/rLQNrUNtfBiRTKguGqSVFFxtWOB1nPEVm7xU9u62oWeBN8G+q</vt:lpwstr>
  </property>
  <property fmtid="{D5CDD505-2E9C-101B-9397-08002B2CF9AE}" pid="8" name="_ms_pID_7253434">
    <vt:lpwstr>_x000d_
Y4MXfq9GBg7aamL7/TDIjiBcHTVv48NmtfdPma52vOlF2QzPM+i+L6epRXdPyIl46V05/v3M_x000d_
V+75nqMHmrmtKxk1OhsRz+Xaxx7K2I7VM0a/OYkRPcK86NxrnPDixi/u/5K6dtCYhVik10b9_x000d_
xccVU4uHRNOyfVemKUtkvTKjJZtmQbRgPN0/1ciNEnIu6VqtTjSIKC4tUtY5VKE9s3sNxRrs_x000d_
yp1aAr/vRXjbq33F</vt:lpwstr>
  </property>
  <property fmtid="{D5CDD505-2E9C-101B-9397-08002B2CF9AE}" pid="9" name="_ms_pID_7253435">
    <vt:lpwstr>ekvlzvvOcsJ3nSOjJAl/Dyi4vnvOkhg4l0bWb51IZbgSQar70sTPGL9J_x000d_
FhgrOG1893RFDdP0ocpPOMB0u5hzUptzi/oBv8gHyZ0sxFjpBEJE42tujBCQlqPusGL5OwAU_x000d_
25re9whAPA3VvB0+WrbzGe8WmRVJ8/BA+ER1vS1aQCJUlXpjgeOH0ea3mfzsyEMlMp6pzW0j_x000d_
SJ6nCJdK8j6nXjg7UGlowIBcWRTXruaoHl</vt:lpwstr>
  </property>
  <property fmtid="{D5CDD505-2E9C-101B-9397-08002B2CF9AE}" pid="10" name="_ms_pID_7253436">
    <vt:lpwstr>mrlY2sYZtXXR4o/Ursq6wx2lmFD+yu46OaGkoV_x000d_
IJNq5mZqqwK/IK0MA4lSNM0H3bNePkU3H6/cGDByJ8pNOXChB3R8EsWAcWIHF2cM5SXg1HgK_x000d_
SC9SU/oQLDd6NsTj5wXKR0X/fPZ3oEvEkzvu0j+hWdrRkHxR2Fq4GeetJiSJtCi8rDFiN7Na_x000d_
nDaK+uLQMQx56ov9fCFi/Y8qkN12MeW5TRXuK2a4TEShZvMFOv44</vt:lpwstr>
  </property>
  <property fmtid="{D5CDD505-2E9C-101B-9397-08002B2CF9AE}" pid="11" name="_ms_pID_7253432_00">
    <vt:lpwstr>_ms_pID_7253432</vt:lpwstr>
  </property>
  <property fmtid="{D5CDD505-2E9C-101B-9397-08002B2CF9AE}" pid="12" name="_ms_pID_7253433_00">
    <vt:lpwstr>_ms_pID_7253433</vt:lpwstr>
  </property>
  <property fmtid="{D5CDD505-2E9C-101B-9397-08002B2CF9AE}" pid="13" name="_ms_pID_7253434_00">
    <vt:lpwstr>_ms_pID_7253434</vt:lpwstr>
  </property>
  <property fmtid="{D5CDD505-2E9C-101B-9397-08002B2CF9AE}" pid="14" name="_ms_pID_7253435_00">
    <vt:lpwstr>_ms_pID_7253435</vt:lpwstr>
  </property>
  <property fmtid="{D5CDD505-2E9C-101B-9397-08002B2CF9AE}" pid="15" name="_ms_pID_7253436_00">
    <vt:lpwstr>_ms_pID_7253436</vt:lpwstr>
  </property>
  <property fmtid="{D5CDD505-2E9C-101B-9397-08002B2CF9AE}" pid="16" name="_ms_pID_7253437">
    <vt:lpwstr>rjCcuJgj9ncffjS0U1Kt_x000d_
RdElunvZeOnvZn29zWtPXbjvOS3gp1EsItqRhApyLOJPPayhbr2FGsKyBPtexDDCoWTToIG5_x000d_
HG6duJHgJCssB+tp2G6dE8AmjkSqIHuJsmjCpWym4ra1rZlI7zeZxG/bKadGuXtS8N+CxQp2_x000d_
GNDjc0Mw6xLNrS08dmxAJQ/QpG8K+RMj4Gvjz/wrxmzw+nXuACzk+hm4vlHto4ImVsAHX0</vt:lpwstr>
  </property>
  <property fmtid="{D5CDD505-2E9C-101B-9397-08002B2CF9AE}" pid="17" name="_ms_pID_7253437_00">
    <vt:lpwstr>_ms_pID_7253437</vt:lpwstr>
  </property>
  <property fmtid="{D5CDD505-2E9C-101B-9397-08002B2CF9AE}" pid="18" name="_ms_pID_7253438">
    <vt:lpwstr>Nr_x000d_
WkEfgJLbs9GuOeIi2sIWSKyS8u70w4ZPsJ9TcCNc8/lVstsDc133lJ9T007J9B5xfpz6fYqT_x000d_
n/Gjva4aUlAVbZgHYwYOUKY8uHle9yfDhCDMU3brm0af64O1Wg0MgIPnYf59dmiyqtFi9CbY_x000d_
ZUkKLlMxNRVspOWhqwC6OaZcUuEAfZIVXfw2vv7Z5s4O0OM4CCCUCBNVHYwODO4GxTyZ17XT_x000d_
W4+av4o0C/ZFGb</vt:lpwstr>
  </property>
  <property fmtid="{D5CDD505-2E9C-101B-9397-08002B2CF9AE}" pid="19" name="_ms_pID_7253438_00">
    <vt:lpwstr>_ms_pID_7253438</vt:lpwstr>
  </property>
  <property fmtid="{D5CDD505-2E9C-101B-9397-08002B2CF9AE}" pid="20" name="_ms_pID_7253439">
    <vt:lpwstr>rPSDmgaslubwKxa4cryiK36/VMxB7VNOZHkREuVUaPPie7rtoe/j4vUIYE_x000d_
Ir8FW7U6wLoBBUf6CO4XB8/hpBQNMVqurdgLWYbr1oOV2wiA3xnOtfqPFPCizkze14SU4Dk7_x000d_
I4XwRFD77Oxi8j8QHNWWZRhMcMtvakeYUQXpjK/gQj4MSJMJ5GbBDPPvuzmxVo/DkTvIDWkY_x000d_
Wu17z8loyxubQdK4WNc4BBzfJSnOQQDf</vt:lpwstr>
  </property>
  <property fmtid="{D5CDD505-2E9C-101B-9397-08002B2CF9AE}" pid="21" name="_ms_pID_7253439_00">
    <vt:lpwstr>_ms_pID_7253439</vt:lpwstr>
  </property>
  <property fmtid="{D5CDD505-2E9C-101B-9397-08002B2CF9AE}" pid="22" name="_ms_pID_72534310">
    <vt:lpwstr>lKcWkm2dxdaahuxQ6FaX0YSP0L84pXl795to1Mzm_x000d_
7/O7ofENwbAvCF2Twan4Z0x5MP+/TdigVfAFuTcx5oQMz9CTTc2l3HlJ0jFn//T0afaeIv71_x000d_
0hp1FtoeBAePV5bOyWFEje4YyCgEoDRwWA6JFSldlV1SixPb4PfTJ5ktRb13+WvI3L/8elP8_x000d_
ZL2rT3JMm79rN8OqRPSnj9ZwOAiBA5mNBPlv0XNsl4J5iZHI3n</vt:lpwstr>
  </property>
  <property fmtid="{D5CDD505-2E9C-101B-9397-08002B2CF9AE}" pid="23" name="_ms_pID_72534310_00">
    <vt:lpwstr>_ms_pID_72534310</vt:lpwstr>
  </property>
  <property fmtid="{D5CDD505-2E9C-101B-9397-08002B2CF9AE}" pid="24" name="_ms_pID_72534311">
    <vt:lpwstr>jSqYpK4SD0/IkYexRTtGlN_x000d_
j7iwBrp8PFW83Ke7G+Vuh5ULQQlZ7rOx7YoZUanwaNtJo6r3/PRDc6B+JSicUgnx4logkOY9_x000d_
XatBvXrC0oQR/TmuhTAihHjhOucNcFMQUGsQdOO8X83tAw1uApYtUyYOx6UBezFwIKjTolc3_x000d_
gkyU5SicEL9TNV9tGikerfNsoNIjdWAvmin9j2dDysH+uvMRkyWAxM/P+IT9fn8UO1tH</vt:lpwstr>
  </property>
  <property fmtid="{D5CDD505-2E9C-101B-9397-08002B2CF9AE}" pid="25" name="_ms_pID_72534311_00">
    <vt:lpwstr>_ms_pID_72534311</vt:lpwstr>
  </property>
  <property fmtid="{D5CDD505-2E9C-101B-9397-08002B2CF9AE}" pid="26" name="_ms_pID_72534312">
    <vt:lpwstr>ea2y_x000d_
AjVvYWb3h7sBWWU5R4BbsVhzWKkzFI6kTJf2A05CYo5f3zGbHIBlK9LS2n5asgt/3yd2nikw_x000d_
JmvTCuTjQfyCZheU2Hwws6nfVxgHM3rfaIQXAC4qKgYlUi8BkH7d4jOZxi7LngISW9+dtTtv_x000d_
ZnBn13fDPLmPUu/QFGyBupPjpdQNpC9z9FVypTdROoD0Xt+jkCiNHalNrRnfmb7Yu5/Mzg1x_x000d_
thOF+zRiD3Kt</vt:lpwstr>
  </property>
  <property fmtid="{D5CDD505-2E9C-101B-9397-08002B2CF9AE}" pid="27" name="_ms_pID_72534312_00">
    <vt:lpwstr>_ms_pID_72534312</vt:lpwstr>
  </property>
  <property fmtid="{D5CDD505-2E9C-101B-9397-08002B2CF9AE}" pid="28" name="_ms_pID_72534313">
    <vt:lpwstr>Loc1iQmy2kWMQ2poRz4lXf8iDtsBYSzd+1AKsCvybqco4FPJDbGEwiGz27eO_x000d_
EGAFzD7zT6+dvR3eclvv46gZejPUYtObZHox469MHt7RuYTN/oHw6aojFkjEPkkxCRXnDD8g_x000d_
zz16ZqalCwYwyufpJPHaaLYXws5uRHf2ssWBlWjXZGU7pw6GlPGo9w==</vt:lpwstr>
  </property>
  <property fmtid="{D5CDD505-2E9C-101B-9397-08002B2CF9AE}" pid="29" name="_ms_pID_72534313_00">
    <vt:lpwstr>_ms_pID_72534313</vt:lpwstr>
  </property>
  <property fmtid="{D5CDD505-2E9C-101B-9397-08002B2CF9AE}" pid="30" name="_new_ms_pID_72543">
    <vt:lpwstr>(3)8imstwOgBWmTX/lgMCkxMB29EOjjkEGN7iteU9CUrhVAlsWEmcbXsgWHy+XlmUwlYttzNXKL
WkoXy64u2tCup/KiETTKPmaGwxfmzLGWLwXsUpXzac5ITBc5U/hIzIO22ZGAbA+xFOGWetJE
uNDjI4UK+iLyOkMX6U8ewwzgM1TdHVv8ePj5z2/SPFeuvO8MN2nCoOsc7hGM0OG8lxamgzmd
e2F4e5z1KuD1gmV9hA</vt:lpwstr>
  </property>
  <property fmtid="{D5CDD505-2E9C-101B-9397-08002B2CF9AE}" pid="31" name="_new_ms_pID_72543_00">
    <vt:lpwstr>_new_ms_pID_72543</vt:lpwstr>
  </property>
  <property fmtid="{D5CDD505-2E9C-101B-9397-08002B2CF9AE}" pid="32" name="_new_ms_pID_725431">
    <vt:lpwstr>f2RP/K41wFxuuEIp7B9oaDD7QgLFzHiO1BsHxLHo6iTy1/wNN67fVT
hM5r8hr+UzCol3MzZJdI5stSZ+CYAFGF3qo+YVvUzhh4IA2WpHYL5C2LOdVHUndS/jUqKH5K
lg4OM2u05bJyixe6oNjpQJUnnjizWRnpOx0yySeWFLe+wHvXCRFrbAAnWH9OT+36jGlviA1N
tW6APxCT+/ctLCKCBi/iuCuVpDaa+vknqzse</vt:lpwstr>
  </property>
  <property fmtid="{D5CDD505-2E9C-101B-9397-08002B2CF9AE}" pid="33" name="_new_ms_pID_725431_00">
    <vt:lpwstr>_new_ms_pID_725431</vt:lpwstr>
  </property>
  <property fmtid="{D5CDD505-2E9C-101B-9397-08002B2CF9AE}" pid="34" name="_new_ms_pID_725432">
    <vt:lpwstr>i0QidNjmia0CswXFrva+92HY3t3jW9UWGTiB
VmyoIZFA651VUXemZNApM3DP4vxmmCqbdC/GS66qtCjAtrQB06s=</vt:lpwstr>
  </property>
  <property fmtid="{D5CDD505-2E9C-101B-9397-08002B2CF9AE}" pid="35" name="_new_ms_pID_725432_00">
    <vt:lpwstr>_new_ms_pID_725432</vt:lpwstr>
  </property>
  <property fmtid="{D5CDD505-2E9C-101B-9397-08002B2CF9AE}" pid="36" name="_NewReviewCycle">
    <vt:lpwstr/>
  </property>
  <property fmtid="{D5CDD505-2E9C-101B-9397-08002B2CF9AE}" pid="37" name="sflag">
    <vt:lpwstr>1417917994</vt:lpwstr>
  </property>
</Properties>
</file>