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notesMasterIdLst>
    <p:notesMasterId r:id="rId71"/>
  </p:notesMasterIdLst>
  <p:sldIdLst>
    <p:sldId id="301" r:id="rId2"/>
    <p:sldId id="302" r:id="rId3"/>
    <p:sldId id="315" r:id="rId4"/>
    <p:sldId id="361" r:id="rId5"/>
    <p:sldId id="331" r:id="rId6"/>
    <p:sldId id="327" r:id="rId7"/>
    <p:sldId id="328" r:id="rId8"/>
    <p:sldId id="343" r:id="rId9"/>
    <p:sldId id="332" r:id="rId10"/>
    <p:sldId id="334" r:id="rId11"/>
    <p:sldId id="295" r:id="rId12"/>
    <p:sldId id="349" r:id="rId13"/>
    <p:sldId id="298" r:id="rId14"/>
    <p:sldId id="300" r:id="rId15"/>
    <p:sldId id="340" r:id="rId16"/>
    <p:sldId id="337" r:id="rId17"/>
    <p:sldId id="314" r:id="rId18"/>
    <p:sldId id="350" r:id="rId19"/>
    <p:sldId id="358" r:id="rId20"/>
    <p:sldId id="359" r:id="rId21"/>
    <p:sldId id="360" r:id="rId22"/>
    <p:sldId id="341" r:id="rId23"/>
    <p:sldId id="278" r:id="rId24"/>
    <p:sldId id="279" r:id="rId25"/>
    <p:sldId id="280" r:id="rId26"/>
    <p:sldId id="304" r:id="rId27"/>
    <p:sldId id="305" r:id="rId28"/>
    <p:sldId id="306" r:id="rId29"/>
    <p:sldId id="283" r:id="rId30"/>
    <p:sldId id="282" r:id="rId31"/>
    <p:sldId id="287" r:id="rId32"/>
    <p:sldId id="286" r:id="rId33"/>
    <p:sldId id="290" r:id="rId34"/>
    <p:sldId id="292" r:id="rId35"/>
    <p:sldId id="362" r:id="rId36"/>
    <p:sldId id="363" r:id="rId37"/>
    <p:sldId id="364" r:id="rId38"/>
    <p:sldId id="365" r:id="rId39"/>
    <p:sldId id="366" r:id="rId40"/>
    <p:sldId id="367" r:id="rId41"/>
    <p:sldId id="368" r:id="rId42"/>
    <p:sldId id="372" r:id="rId43"/>
    <p:sldId id="371" r:id="rId44"/>
    <p:sldId id="342" r:id="rId45"/>
    <p:sldId id="323" r:id="rId46"/>
    <p:sldId id="324" r:id="rId47"/>
    <p:sldId id="369" r:id="rId48"/>
    <p:sldId id="370" r:id="rId49"/>
    <p:sldId id="293" r:id="rId50"/>
    <p:sldId id="257" r:id="rId51"/>
    <p:sldId id="259" r:id="rId52"/>
    <p:sldId id="258" r:id="rId53"/>
    <p:sldId id="260" r:id="rId54"/>
    <p:sldId id="261" r:id="rId55"/>
    <p:sldId id="262" r:id="rId56"/>
    <p:sldId id="263" r:id="rId57"/>
    <p:sldId id="264" r:id="rId58"/>
    <p:sldId id="265" r:id="rId59"/>
    <p:sldId id="266" r:id="rId60"/>
    <p:sldId id="267" r:id="rId61"/>
    <p:sldId id="269" r:id="rId62"/>
    <p:sldId id="271" r:id="rId63"/>
    <p:sldId id="273" r:id="rId64"/>
    <p:sldId id="274" r:id="rId65"/>
    <p:sldId id="270" r:id="rId66"/>
    <p:sldId id="347" r:id="rId67"/>
    <p:sldId id="326" r:id="rId68"/>
    <p:sldId id="348" r:id="rId69"/>
    <p:sldId id="275" r:id="rId70"/>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igel Davis" initials="ndavi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964" autoAdjust="0"/>
  </p:normalViewPr>
  <p:slideViewPr>
    <p:cSldViewPr>
      <p:cViewPr varScale="1">
        <p:scale>
          <a:sx n="83" d="100"/>
          <a:sy n="83" d="100"/>
        </p:scale>
        <p:origin x="-150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4980C9-7A31-4450-B51F-98EE1A5F6E87}" type="datetimeFigureOut">
              <a:rPr lang="en-US" smtClean="0"/>
              <a:t>1/12/2011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56E3B1-87F2-4413-802F-C93187CFA8E6}"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256E3B1-87F2-4413-802F-C93187CFA8E6}" type="slidenum">
              <a:rPr lang="en-US" smtClean="0"/>
              <a:t>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Slide Number Placeholder 3"/>
          <p:cNvSpPr>
            <a:spLocks noGrp="1"/>
          </p:cNvSpPr>
          <p:nvPr>
            <p:ph type="sldNum" sz="quarter" idx="10"/>
          </p:nvPr>
        </p:nvSpPr>
        <p:spPr/>
        <p:txBody>
          <a:bodyPr/>
          <a:lstStyle/>
          <a:p>
            <a:fld id="{C256E3B1-87F2-4413-802F-C93187CFA8E6}" type="slidenum">
              <a:rPr lang="en-US" smtClean="0"/>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CFB85D-B67E-4571-B3B4-13DC60EEF0D1}"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3643844-0005-4608-8EB6-9EDEDFBC2C39}"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9C8F4E5-DE5F-469F-AA0C-912958CF8DEA}" type="slidenum">
              <a:rPr lang="en-GB" smtClean="0"/>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bg>
      <p:bgPr>
        <a:blipFill dpi="0" rotWithShape="0">
          <a:blip r:embed="rId2" cstate="print">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28926" y="214314"/>
            <a:ext cx="6000792" cy="1071546"/>
          </a:xfrm>
          <a:prstGeom prst="rect">
            <a:avLst/>
          </a:prstGeom>
          <a:effectLst/>
        </p:spPr>
        <p:txBody>
          <a:bodyPr/>
          <a:lstStyle>
            <a:lvl1pPr algn="r">
              <a:defRPr sz="3200" b="1">
                <a:solidFill>
                  <a:schemeClr val="bg2"/>
                </a:solidFill>
                <a:effectLst/>
                <a:latin typeface="+mj-lt"/>
                <a:cs typeface="Arial" pitchFamily="34" charset="0"/>
              </a:defRPr>
            </a:lvl1pPr>
          </a:lstStyle>
          <a:p>
            <a:r>
              <a:rPr lang="en-US" dirty="0" smtClean="0"/>
              <a:t>Click to edit Master title style</a:t>
            </a:r>
            <a:endParaRPr lang="en-US" dirty="0"/>
          </a:p>
        </p:txBody>
      </p:sp>
      <p:pic>
        <p:nvPicPr>
          <p:cNvPr id="7" name="Picture 6" descr="TMFflatwhite.eps"/>
          <p:cNvPicPr>
            <a:picLocks noChangeAspect="1"/>
          </p:cNvPicPr>
          <p:nvPr userDrawn="1"/>
        </p:nvPicPr>
        <p:blipFill>
          <a:blip r:embed="rId3" cstate="print"/>
          <a:stretch>
            <a:fillRect/>
          </a:stretch>
        </p:blipFill>
        <p:spPr>
          <a:xfrm>
            <a:off x="214282" y="326559"/>
            <a:ext cx="1590422" cy="316359"/>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9981891-3671-4C88-817B-765402906159}"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C776B0F-15A2-4DD9-B043-E5B90F048671}"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311579B-ADB9-4EB0-AA38-093570636511}"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4251352-C559-4551-8D67-9D5E72FB4673}"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24F9FFC-A5B5-43F8-9F53-0AA921E99E1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AC2B983-C1A3-4F2E-8877-7D40AE30E648}"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9BCD9B9-26E8-4C5B-A29A-6268F6781A79}"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5D69F11-E23F-4EBB-BF4E-12B585B348DE}"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ED2793-5573-4462-BE93-6C550C1A7376}"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ctrTitle"/>
          </p:nvPr>
        </p:nvSpPr>
        <p:spPr/>
        <p:txBody>
          <a:bodyPr/>
          <a:lstStyle/>
          <a:p>
            <a:r>
              <a:rPr lang="en-GB" dirty="0"/>
              <a:t>Model Federation and Governance</a:t>
            </a:r>
          </a:p>
        </p:txBody>
      </p:sp>
      <p:sp>
        <p:nvSpPr>
          <p:cNvPr id="58371" name="Rectangle 3"/>
          <p:cNvSpPr>
            <a:spLocks noGrp="1" noChangeArrowheads="1"/>
          </p:cNvSpPr>
          <p:nvPr>
            <p:ph type="subTitle" idx="1"/>
          </p:nvPr>
        </p:nvSpPr>
        <p:spPr/>
        <p:txBody>
          <a:bodyPr/>
          <a:lstStyle/>
          <a:p>
            <a:r>
              <a:rPr lang="en-GB" dirty="0"/>
              <a:t>Nigel Davis</a:t>
            </a:r>
          </a:p>
          <a:p>
            <a:endParaRPr lang="en-GB" dirty="0"/>
          </a:p>
          <a:p>
            <a:r>
              <a:rPr lang="en-GB" dirty="0" smtClean="0"/>
              <a:t>20110113</a:t>
            </a:r>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Convergence Framework Detail</a:t>
            </a:r>
            <a:endParaRPr lang="en-US" dirty="0"/>
          </a:p>
        </p:txBody>
      </p:sp>
      <p:sp>
        <p:nvSpPr>
          <p:cNvPr id="5" name="Text Placeholder 4"/>
          <p:cNvSpPr>
            <a:spLocks noGrp="1"/>
          </p:cNvSpPr>
          <p:nvPr>
            <p:ph type="body" idx="1"/>
          </p:nvPr>
        </p:nvSpPr>
        <p:spPr/>
        <p:txBody>
          <a:bodyPr/>
          <a:lstStyle/>
          <a:p>
            <a:r>
              <a:rPr lang="en-GB" dirty="0" smtClean="0"/>
              <a:t>For brief overview during the meeting</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4"/>
          <p:cNvSpPr>
            <a:spLocks noGrp="1" noChangeArrowheads="1"/>
          </p:cNvSpPr>
          <p:nvPr>
            <p:ph type="title"/>
          </p:nvPr>
        </p:nvSpPr>
        <p:spPr/>
        <p:txBody>
          <a:bodyPr/>
          <a:lstStyle/>
          <a:p>
            <a:r>
              <a:rPr lang="en-GB"/>
              <a:t>Original 3GPP diagram</a:t>
            </a:r>
          </a:p>
        </p:txBody>
      </p:sp>
      <p:sp>
        <p:nvSpPr>
          <p:cNvPr id="50183" name="Rectangle 7"/>
          <p:cNvSpPr>
            <a:spLocks noGrp="1" noChangeArrowheads="1"/>
          </p:cNvSpPr>
          <p:nvPr>
            <p:ph idx="1"/>
          </p:nvPr>
        </p:nvSpPr>
        <p:spPr>
          <a:xfrm>
            <a:off x="4284663" y="1600200"/>
            <a:ext cx="4402137" cy="4525963"/>
          </a:xfrm>
        </p:spPr>
        <p:txBody>
          <a:bodyPr/>
          <a:lstStyle/>
          <a:p>
            <a:pPr>
              <a:lnSpc>
                <a:spcPct val="90000"/>
              </a:lnSpc>
            </a:pPr>
            <a:r>
              <a:rPr lang="en-GB" sz="2400"/>
              <a:t>This figure shows a somewhat 3GPP centric view of the solution.</a:t>
            </a:r>
          </a:p>
          <a:p>
            <a:pPr>
              <a:lnSpc>
                <a:spcPct val="90000"/>
              </a:lnSpc>
            </a:pPr>
            <a:r>
              <a:rPr lang="en-GB" sz="2400"/>
              <a:t>Building on this diagram the following material show a fully balanced solution allowing for imports either way between any existing solutions and the growth of the Convergence Framework (replacement term for SID Abstract Umbrella model)</a:t>
            </a:r>
          </a:p>
          <a:p>
            <a:pPr>
              <a:lnSpc>
                <a:spcPct val="90000"/>
              </a:lnSpc>
            </a:pPr>
            <a:endParaRPr lang="en-GB" sz="2400"/>
          </a:p>
          <a:p>
            <a:pPr>
              <a:lnSpc>
                <a:spcPct val="90000"/>
              </a:lnSpc>
            </a:pPr>
            <a:endParaRPr lang="en-GB" sz="2400"/>
          </a:p>
        </p:txBody>
      </p:sp>
      <p:sp>
        <p:nvSpPr>
          <p:cNvPr id="50182" name="Rectangle 6"/>
          <p:cNvSpPr>
            <a:spLocks noChangeArrowheads="1"/>
          </p:cNvSpPr>
          <p:nvPr/>
        </p:nvSpPr>
        <p:spPr bwMode="auto">
          <a:xfrm>
            <a:off x="0" y="1947863"/>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50181" name="Object 5"/>
          <p:cNvGraphicFramePr>
            <a:graphicFrameLocks noChangeAspect="1"/>
          </p:cNvGraphicFramePr>
          <p:nvPr/>
        </p:nvGraphicFramePr>
        <p:xfrm>
          <a:off x="395288" y="1947863"/>
          <a:ext cx="3933825" cy="2962275"/>
        </p:xfrm>
        <a:graphic>
          <a:graphicData uri="http://schemas.openxmlformats.org/presentationml/2006/ole">
            <p:oleObj spid="_x0000_s50181" r:id="rId3" imgW="5902675" imgH="4451760" progId="Visio.Drawing.11">
              <p:embed/>
            </p:oleObj>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45" name="Rectangle 21"/>
          <p:cNvSpPr>
            <a:spLocks noChangeArrowheads="1"/>
          </p:cNvSpPr>
          <p:nvPr/>
        </p:nvSpPr>
        <p:spPr bwMode="auto">
          <a:xfrm>
            <a:off x="1331913" y="188913"/>
            <a:ext cx="3238500" cy="1512887"/>
          </a:xfrm>
          <a:prstGeom prst="rect">
            <a:avLst/>
          </a:prstGeom>
          <a:solidFill>
            <a:srgbClr val="FFCC99"/>
          </a:solidFill>
          <a:ln w="9525">
            <a:solidFill>
              <a:schemeClr val="tx1"/>
            </a:solidFill>
            <a:miter lim="800000"/>
            <a:headEnd/>
            <a:tailEnd/>
          </a:ln>
          <a:effectLst/>
        </p:spPr>
        <p:txBody>
          <a:bodyPr wrap="none"/>
          <a:lstStyle/>
          <a:p>
            <a:pPr algn="ctr"/>
            <a:r>
              <a:rPr lang="en-GB"/>
              <a:t>Convergence</a:t>
            </a:r>
          </a:p>
          <a:p>
            <a:pPr algn="ctr"/>
            <a:r>
              <a:rPr lang="en-GB"/>
              <a:t>Governance Organisation</a:t>
            </a:r>
          </a:p>
        </p:txBody>
      </p:sp>
      <p:sp>
        <p:nvSpPr>
          <p:cNvPr id="52244" name="Rectangle 20"/>
          <p:cNvSpPr>
            <a:spLocks noChangeArrowheads="1"/>
          </p:cNvSpPr>
          <p:nvPr/>
        </p:nvSpPr>
        <p:spPr bwMode="auto">
          <a:xfrm>
            <a:off x="3635375" y="2278063"/>
            <a:ext cx="1944688" cy="4246562"/>
          </a:xfrm>
          <a:prstGeom prst="rect">
            <a:avLst/>
          </a:prstGeom>
          <a:solidFill>
            <a:srgbClr val="FFCC99"/>
          </a:solidFill>
          <a:ln w="9525">
            <a:solidFill>
              <a:schemeClr val="tx1"/>
            </a:solidFill>
            <a:miter lim="800000"/>
            <a:headEnd/>
            <a:tailEnd/>
          </a:ln>
          <a:effectLst/>
        </p:spPr>
        <p:txBody>
          <a:bodyPr wrap="none" anchor="b"/>
          <a:lstStyle/>
          <a:p>
            <a:pPr algn="ctr"/>
            <a:r>
              <a:rPr lang="en-GB"/>
              <a:t>Solution</a:t>
            </a:r>
          </a:p>
          <a:p>
            <a:pPr algn="ctr"/>
            <a:r>
              <a:rPr lang="en-GB"/>
              <a:t>Governance</a:t>
            </a:r>
          </a:p>
          <a:p>
            <a:pPr algn="ctr"/>
            <a:r>
              <a:rPr lang="en-GB"/>
              <a:t>Organisation</a:t>
            </a:r>
          </a:p>
        </p:txBody>
      </p:sp>
      <p:sp>
        <p:nvSpPr>
          <p:cNvPr id="52229" name="AutoShape 5"/>
          <p:cNvSpPr>
            <a:spLocks noChangeArrowheads="1"/>
          </p:cNvSpPr>
          <p:nvPr/>
        </p:nvSpPr>
        <p:spPr bwMode="auto">
          <a:xfrm>
            <a:off x="2125663" y="838200"/>
            <a:ext cx="1654175" cy="647700"/>
          </a:xfrm>
          <a:prstGeom prst="roundRect">
            <a:avLst>
              <a:gd name="adj" fmla="val 16667"/>
            </a:avLst>
          </a:prstGeom>
          <a:solidFill>
            <a:schemeClr val="accent1"/>
          </a:solidFill>
          <a:ln w="9525">
            <a:solidFill>
              <a:schemeClr val="tx1"/>
            </a:solidFill>
            <a:round/>
            <a:headEnd/>
            <a:tailEnd/>
          </a:ln>
          <a:effectLst/>
        </p:spPr>
        <p:txBody>
          <a:bodyPr wrap="none" anchor="ctr"/>
          <a:lstStyle/>
          <a:p>
            <a:pPr algn="ctr"/>
            <a:r>
              <a:rPr lang="en-GB"/>
              <a:t>Convergence</a:t>
            </a:r>
          </a:p>
          <a:p>
            <a:pPr algn="ctr"/>
            <a:r>
              <a:rPr lang="en-GB"/>
              <a:t>Framework</a:t>
            </a:r>
          </a:p>
        </p:txBody>
      </p:sp>
      <p:sp>
        <p:nvSpPr>
          <p:cNvPr id="52230" name="AutoShape 6"/>
          <p:cNvSpPr>
            <a:spLocks noChangeArrowheads="1"/>
          </p:cNvSpPr>
          <p:nvPr/>
        </p:nvSpPr>
        <p:spPr bwMode="auto">
          <a:xfrm>
            <a:off x="3779838" y="2565400"/>
            <a:ext cx="1654175" cy="647700"/>
          </a:xfrm>
          <a:prstGeom prst="roundRect">
            <a:avLst>
              <a:gd name="adj" fmla="val 16667"/>
            </a:avLst>
          </a:prstGeom>
          <a:solidFill>
            <a:schemeClr val="accent1"/>
          </a:solidFill>
          <a:ln w="9525">
            <a:solidFill>
              <a:schemeClr val="tx1"/>
            </a:solidFill>
            <a:round/>
            <a:headEnd/>
            <a:tailEnd/>
          </a:ln>
          <a:effectLst/>
        </p:spPr>
        <p:txBody>
          <a:bodyPr wrap="none" anchor="ctr"/>
          <a:lstStyle/>
          <a:p>
            <a:pPr algn="ctr"/>
            <a:r>
              <a:rPr lang="en-GB"/>
              <a:t>Solution</a:t>
            </a:r>
          </a:p>
          <a:p>
            <a:pPr algn="ctr"/>
            <a:r>
              <a:rPr lang="en-GB"/>
              <a:t>Model</a:t>
            </a:r>
          </a:p>
        </p:txBody>
      </p:sp>
      <p:sp>
        <p:nvSpPr>
          <p:cNvPr id="52234" name="Oval 10"/>
          <p:cNvSpPr>
            <a:spLocks noChangeArrowheads="1"/>
          </p:cNvSpPr>
          <p:nvPr/>
        </p:nvSpPr>
        <p:spPr bwMode="auto">
          <a:xfrm>
            <a:off x="3779838" y="3717925"/>
            <a:ext cx="1654175" cy="647700"/>
          </a:xfrm>
          <a:prstGeom prst="ellipse">
            <a:avLst/>
          </a:prstGeom>
          <a:solidFill>
            <a:schemeClr val="accent1"/>
          </a:solidFill>
          <a:ln w="9525">
            <a:solidFill>
              <a:schemeClr val="tx1"/>
            </a:solidFill>
            <a:round/>
            <a:headEnd/>
            <a:tailEnd/>
          </a:ln>
          <a:effectLst/>
        </p:spPr>
        <p:txBody>
          <a:bodyPr wrap="none" anchor="ctr"/>
          <a:lstStyle/>
          <a:p>
            <a:pPr algn="ctr"/>
            <a:r>
              <a:rPr lang="en-GB"/>
              <a:t>Process</a:t>
            </a:r>
          </a:p>
          <a:p>
            <a:pPr algn="ctr"/>
            <a:r>
              <a:rPr lang="en-GB"/>
              <a:t>&amp; tooling</a:t>
            </a:r>
          </a:p>
        </p:txBody>
      </p:sp>
      <p:sp>
        <p:nvSpPr>
          <p:cNvPr id="52235" name="AutoShape 11"/>
          <p:cNvSpPr>
            <a:spLocks noChangeArrowheads="1"/>
          </p:cNvSpPr>
          <p:nvPr/>
        </p:nvSpPr>
        <p:spPr bwMode="auto">
          <a:xfrm>
            <a:off x="3779838" y="4870450"/>
            <a:ext cx="1654175" cy="647700"/>
          </a:xfrm>
          <a:prstGeom prst="roundRect">
            <a:avLst>
              <a:gd name="adj" fmla="val 16667"/>
            </a:avLst>
          </a:prstGeom>
          <a:solidFill>
            <a:schemeClr val="accent1"/>
          </a:solidFill>
          <a:ln w="9525">
            <a:solidFill>
              <a:schemeClr val="tx1"/>
            </a:solidFill>
            <a:round/>
            <a:headEnd/>
            <a:tailEnd/>
          </a:ln>
          <a:effectLst/>
        </p:spPr>
        <p:txBody>
          <a:bodyPr wrap="none" anchor="ctr"/>
          <a:lstStyle/>
          <a:p>
            <a:pPr algn="ctr"/>
            <a:r>
              <a:rPr lang="en-GB"/>
              <a:t>Implementation</a:t>
            </a:r>
          </a:p>
          <a:p>
            <a:pPr algn="ctr"/>
            <a:r>
              <a:rPr lang="en-GB"/>
              <a:t>Specification</a:t>
            </a:r>
          </a:p>
        </p:txBody>
      </p:sp>
      <p:cxnSp>
        <p:nvCxnSpPr>
          <p:cNvPr id="52237" name="AutoShape 13"/>
          <p:cNvCxnSpPr>
            <a:cxnSpLocks noChangeShapeType="1"/>
            <a:stCxn id="52230" idx="3"/>
          </p:cNvCxnSpPr>
          <p:nvPr/>
        </p:nvCxnSpPr>
        <p:spPr bwMode="auto">
          <a:xfrm flipH="1" flipV="1">
            <a:off x="5111750" y="2565400"/>
            <a:ext cx="322263" cy="323850"/>
          </a:xfrm>
          <a:prstGeom prst="curvedConnector4">
            <a:avLst>
              <a:gd name="adj1" fmla="val -161088"/>
              <a:gd name="adj2" fmla="val 170588"/>
            </a:avLst>
          </a:prstGeom>
          <a:noFill/>
          <a:ln w="9525">
            <a:solidFill>
              <a:srgbClr val="0000FF"/>
            </a:solidFill>
            <a:round/>
            <a:headEnd/>
            <a:tailEnd type="triangle" w="med" len="med"/>
          </a:ln>
          <a:effectLst/>
        </p:spPr>
      </p:cxnSp>
      <p:cxnSp>
        <p:nvCxnSpPr>
          <p:cNvPr id="52240" name="AutoShape 16"/>
          <p:cNvCxnSpPr>
            <a:cxnSpLocks noChangeShapeType="1"/>
            <a:stCxn id="52230" idx="1"/>
            <a:endCxn id="52229" idx="2"/>
          </p:cNvCxnSpPr>
          <p:nvPr/>
        </p:nvCxnSpPr>
        <p:spPr bwMode="auto">
          <a:xfrm rot="10800000">
            <a:off x="2952750" y="1485900"/>
            <a:ext cx="827088" cy="1403350"/>
          </a:xfrm>
          <a:prstGeom prst="curvedConnector2">
            <a:avLst/>
          </a:prstGeom>
          <a:noFill/>
          <a:ln w="9525">
            <a:solidFill>
              <a:srgbClr val="0000FF"/>
            </a:solidFill>
            <a:round/>
            <a:headEnd/>
            <a:tailEnd type="triangle" w="med" len="med"/>
          </a:ln>
          <a:effectLst/>
        </p:spPr>
      </p:cxnSp>
      <p:sp>
        <p:nvSpPr>
          <p:cNvPr id="52242" name="Text Box 18"/>
          <p:cNvSpPr txBox="1">
            <a:spLocks noChangeArrowheads="1"/>
          </p:cNvSpPr>
          <p:nvPr/>
        </p:nvSpPr>
        <p:spPr bwMode="auto">
          <a:xfrm>
            <a:off x="6208713" y="2349500"/>
            <a:ext cx="2540000" cy="457200"/>
          </a:xfrm>
          <a:prstGeom prst="rect">
            <a:avLst/>
          </a:prstGeom>
          <a:noFill/>
          <a:ln w="9525">
            <a:noFill/>
            <a:miter lim="800000"/>
            <a:headEnd/>
            <a:tailEnd/>
          </a:ln>
          <a:effectLst/>
        </p:spPr>
        <p:txBody>
          <a:bodyPr>
            <a:spAutoFit/>
          </a:bodyPr>
          <a:lstStyle/>
          <a:p>
            <a:r>
              <a:rPr lang="en-GB" sz="1200">
                <a:solidFill>
                  <a:schemeClr val="accent2"/>
                </a:solidFill>
              </a:rPr>
              <a:t>One solution model references classes in another solution model</a:t>
            </a:r>
          </a:p>
        </p:txBody>
      </p:sp>
      <p:sp>
        <p:nvSpPr>
          <p:cNvPr id="52243" name="Text Box 19"/>
          <p:cNvSpPr txBox="1">
            <a:spLocks noChangeArrowheads="1"/>
          </p:cNvSpPr>
          <p:nvPr/>
        </p:nvSpPr>
        <p:spPr bwMode="auto">
          <a:xfrm>
            <a:off x="107950" y="1781175"/>
            <a:ext cx="2951163" cy="639763"/>
          </a:xfrm>
          <a:prstGeom prst="rect">
            <a:avLst/>
          </a:prstGeom>
          <a:noFill/>
          <a:ln w="9525">
            <a:noFill/>
            <a:miter lim="800000"/>
            <a:headEnd/>
            <a:tailEnd/>
          </a:ln>
          <a:effectLst/>
        </p:spPr>
        <p:txBody>
          <a:bodyPr>
            <a:spAutoFit/>
          </a:bodyPr>
          <a:lstStyle/>
          <a:p>
            <a:r>
              <a:rPr lang="en-GB" sz="1200" dirty="0">
                <a:solidFill>
                  <a:schemeClr val="accent2"/>
                </a:solidFill>
              </a:rPr>
              <a:t>A solution model references classes and </a:t>
            </a:r>
            <a:r>
              <a:rPr lang="en-GB" sz="1200" b="1" dirty="0">
                <a:solidFill>
                  <a:schemeClr val="accent2"/>
                </a:solidFill>
              </a:rPr>
              <a:t>properties </a:t>
            </a:r>
            <a:r>
              <a:rPr lang="en-GB" sz="1200" dirty="0">
                <a:solidFill>
                  <a:schemeClr val="accent2"/>
                </a:solidFill>
              </a:rPr>
              <a:t>in the Convergence Framework</a:t>
            </a:r>
          </a:p>
        </p:txBody>
      </p:sp>
      <p:cxnSp>
        <p:nvCxnSpPr>
          <p:cNvPr id="52247" name="AutoShape 23"/>
          <p:cNvCxnSpPr>
            <a:cxnSpLocks noChangeShapeType="1"/>
            <a:stCxn id="52230" idx="2"/>
            <a:endCxn id="52234" idx="0"/>
          </p:cNvCxnSpPr>
          <p:nvPr/>
        </p:nvCxnSpPr>
        <p:spPr bwMode="auto">
          <a:xfrm>
            <a:off x="4606925" y="3213100"/>
            <a:ext cx="0" cy="504825"/>
          </a:xfrm>
          <a:prstGeom prst="straightConnector1">
            <a:avLst/>
          </a:prstGeom>
          <a:noFill/>
          <a:ln w="63500">
            <a:solidFill>
              <a:srgbClr val="0000FF"/>
            </a:solidFill>
            <a:round/>
            <a:headEnd/>
            <a:tailEnd type="triangle" w="med" len="med"/>
          </a:ln>
          <a:effectLst/>
        </p:spPr>
      </p:cxnSp>
      <p:cxnSp>
        <p:nvCxnSpPr>
          <p:cNvPr id="52248" name="AutoShape 24"/>
          <p:cNvCxnSpPr>
            <a:cxnSpLocks noChangeShapeType="1"/>
            <a:stCxn id="52234" idx="4"/>
            <a:endCxn id="52235" idx="0"/>
          </p:cNvCxnSpPr>
          <p:nvPr/>
        </p:nvCxnSpPr>
        <p:spPr bwMode="auto">
          <a:xfrm>
            <a:off x="4606925" y="4365625"/>
            <a:ext cx="0" cy="504825"/>
          </a:xfrm>
          <a:prstGeom prst="straightConnector1">
            <a:avLst/>
          </a:prstGeom>
          <a:noFill/>
          <a:ln w="63500">
            <a:solidFill>
              <a:srgbClr val="0000FF"/>
            </a:solidFill>
            <a:round/>
            <a:headEnd/>
            <a:tailEnd type="triangle" w="med" len="med"/>
          </a:ln>
          <a:effectLst/>
        </p:spPr>
      </p:cxnSp>
      <p:cxnSp>
        <p:nvCxnSpPr>
          <p:cNvPr id="52249" name="AutoShape 25"/>
          <p:cNvCxnSpPr>
            <a:cxnSpLocks noChangeShapeType="1"/>
            <a:stCxn id="52230" idx="3"/>
            <a:endCxn id="52234" idx="6"/>
          </p:cNvCxnSpPr>
          <p:nvPr/>
        </p:nvCxnSpPr>
        <p:spPr bwMode="auto">
          <a:xfrm>
            <a:off x="5434013" y="2889250"/>
            <a:ext cx="1587" cy="1152525"/>
          </a:xfrm>
          <a:prstGeom prst="curvedConnector3">
            <a:avLst>
              <a:gd name="adj1" fmla="val 26400000"/>
            </a:avLst>
          </a:prstGeom>
          <a:noFill/>
          <a:ln w="63500">
            <a:solidFill>
              <a:srgbClr val="0000FF"/>
            </a:solidFill>
            <a:prstDash val="dash"/>
            <a:round/>
            <a:headEnd/>
            <a:tailEnd type="triangle" w="med" len="med"/>
          </a:ln>
          <a:effectLst/>
        </p:spPr>
      </p:cxnSp>
      <p:sp>
        <p:nvSpPr>
          <p:cNvPr id="52250" name="Text Box 26"/>
          <p:cNvSpPr txBox="1">
            <a:spLocks noChangeArrowheads="1"/>
          </p:cNvSpPr>
          <p:nvPr/>
        </p:nvSpPr>
        <p:spPr bwMode="auto">
          <a:xfrm>
            <a:off x="6208713" y="2997200"/>
            <a:ext cx="2540000" cy="1004888"/>
          </a:xfrm>
          <a:prstGeom prst="rect">
            <a:avLst/>
          </a:prstGeom>
          <a:noFill/>
          <a:ln w="9525">
            <a:noFill/>
            <a:miter lim="800000"/>
            <a:headEnd/>
            <a:tailEnd/>
          </a:ln>
          <a:effectLst/>
        </p:spPr>
        <p:txBody>
          <a:bodyPr>
            <a:spAutoFit/>
          </a:bodyPr>
          <a:lstStyle/>
          <a:p>
            <a:r>
              <a:rPr lang="en-GB" sz="1200">
                <a:solidFill>
                  <a:schemeClr val="accent2"/>
                </a:solidFill>
              </a:rPr>
              <a:t>One Solution Governance Organisation draws in classes from another solution model</a:t>
            </a:r>
            <a:r>
              <a:rPr lang="en-GB" sz="1200"/>
              <a:t> </a:t>
            </a:r>
            <a:r>
              <a:rPr lang="en-GB" sz="1200" b="1">
                <a:solidFill>
                  <a:srgbClr val="FF0000"/>
                </a:solidFill>
              </a:rPr>
              <a:t> “UNALTERED”</a:t>
            </a:r>
            <a:r>
              <a:rPr lang="en-GB" sz="1200"/>
              <a:t> </a:t>
            </a:r>
            <a:r>
              <a:rPr lang="en-GB" sz="1200">
                <a:solidFill>
                  <a:schemeClr val="accent2"/>
                </a:solidFill>
              </a:rPr>
              <a:t>as relevant for the specific solution</a:t>
            </a:r>
          </a:p>
        </p:txBody>
      </p:sp>
      <p:sp>
        <p:nvSpPr>
          <p:cNvPr id="52253" name="Text Box 29"/>
          <p:cNvSpPr txBox="1">
            <a:spLocks noChangeArrowheads="1"/>
          </p:cNvSpPr>
          <p:nvPr/>
        </p:nvSpPr>
        <p:spPr bwMode="auto">
          <a:xfrm>
            <a:off x="128588" y="3500438"/>
            <a:ext cx="3363912" cy="1370012"/>
          </a:xfrm>
          <a:prstGeom prst="rect">
            <a:avLst/>
          </a:prstGeom>
          <a:noFill/>
          <a:ln w="9525">
            <a:noFill/>
            <a:miter lim="800000"/>
            <a:headEnd/>
            <a:tailEnd/>
          </a:ln>
          <a:effectLst/>
        </p:spPr>
        <p:txBody>
          <a:bodyPr>
            <a:spAutoFit/>
          </a:bodyPr>
          <a:lstStyle/>
          <a:p>
            <a:r>
              <a:rPr lang="en-GB" sz="1200"/>
              <a:t>Mechanism converts the solution model to solution implementation form. Imported model elements may be adapted in a controlled and agreed way to fit in the implementation form chosen by the specific governance. </a:t>
            </a:r>
            <a:r>
              <a:rPr lang="en-GB" sz="1200">
                <a:solidFill>
                  <a:srgbClr val="FF0000"/>
                </a:solidFill>
              </a:rPr>
              <a:t>Today we have many solution implementation forms. This approach is designed to deal with this. </a:t>
            </a:r>
            <a:endParaRPr lang="en-GB" sz="1200"/>
          </a:p>
        </p:txBody>
      </p:sp>
      <p:sp>
        <p:nvSpPr>
          <p:cNvPr id="52254" name="Text Box 30"/>
          <p:cNvSpPr txBox="1">
            <a:spLocks noChangeArrowheads="1"/>
          </p:cNvSpPr>
          <p:nvPr/>
        </p:nvSpPr>
        <p:spPr bwMode="auto">
          <a:xfrm>
            <a:off x="128588" y="4983163"/>
            <a:ext cx="3363912" cy="822325"/>
          </a:xfrm>
          <a:prstGeom prst="rect">
            <a:avLst/>
          </a:prstGeom>
          <a:noFill/>
          <a:ln w="9525">
            <a:noFill/>
            <a:miter lim="800000"/>
            <a:headEnd/>
            <a:tailEnd/>
          </a:ln>
          <a:effectLst/>
        </p:spPr>
        <p:txBody>
          <a:bodyPr>
            <a:spAutoFit/>
          </a:bodyPr>
          <a:lstStyle/>
          <a:p>
            <a:r>
              <a:rPr lang="en-GB" sz="1200"/>
              <a:t>Solution Implementation produced is a hybrid from several solution models providing relevant information and operations to offer a complete solution to a particular  real problem.</a:t>
            </a:r>
          </a:p>
        </p:txBody>
      </p:sp>
      <p:sp>
        <p:nvSpPr>
          <p:cNvPr id="52255" name="Text Box 31"/>
          <p:cNvSpPr txBox="1">
            <a:spLocks noChangeArrowheads="1"/>
          </p:cNvSpPr>
          <p:nvPr/>
        </p:nvSpPr>
        <p:spPr bwMode="auto">
          <a:xfrm>
            <a:off x="128588" y="2492375"/>
            <a:ext cx="3363912" cy="822325"/>
          </a:xfrm>
          <a:prstGeom prst="rect">
            <a:avLst/>
          </a:prstGeom>
          <a:noFill/>
          <a:ln w="9525">
            <a:noFill/>
            <a:miter lim="800000"/>
            <a:headEnd/>
            <a:tailEnd/>
          </a:ln>
          <a:effectLst/>
        </p:spPr>
        <p:txBody>
          <a:bodyPr>
            <a:spAutoFit/>
          </a:bodyPr>
          <a:lstStyle/>
          <a:p>
            <a:r>
              <a:rPr lang="en-GB" sz="1200"/>
              <a:t>Solution model targets a “non-overlapping” specialist area of the problem space. </a:t>
            </a:r>
            <a:r>
              <a:rPr lang="en-GB" sz="1200">
                <a:solidFill>
                  <a:srgbClr val="FF0000"/>
                </a:solidFill>
              </a:rPr>
              <a:t>Today we have major overlaps. This approach is designed to deal with this.</a:t>
            </a:r>
          </a:p>
        </p:txBody>
      </p:sp>
      <p:sp>
        <p:nvSpPr>
          <p:cNvPr id="52256" name="Text Box 32"/>
          <p:cNvSpPr txBox="1">
            <a:spLocks noChangeArrowheads="1"/>
          </p:cNvSpPr>
          <p:nvPr/>
        </p:nvSpPr>
        <p:spPr bwMode="auto">
          <a:xfrm>
            <a:off x="4787900" y="115888"/>
            <a:ext cx="4105275" cy="1004887"/>
          </a:xfrm>
          <a:prstGeom prst="rect">
            <a:avLst/>
          </a:prstGeom>
          <a:noFill/>
          <a:ln w="9525">
            <a:noFill/>
            <a:miter lim="800000"/>
            <a:headEnd/>
            <a:tailEnd/>
          </a:ln>
          <a:effectLst/>
        </p:spPr>
        <p:txBody>
          <a:bodyPr>
            <a:spAutoFit/>
          </a:bodyPr>
          <a:lstStyle/>
          <a:p>
            <a:r>
              <a:rPr lang="en-GB" sz="1200" b="1"/>
              <a:t>Convergence Governance: </a:t>
            </a:r>
          </a:p>
          <a:p>
            <a:r>
              <a:rPr lang="en-GB" sz="1200"/>
              <a:t>Gathers together appropriate skills to govern the convergence of any particular aspect of the industry problem that is “ready”. This governance is a FEDERATION of all Solution Governances.</a:t>
            </a:r>
          </a:p>
        </p:txBody>
      </p:sp>
      <p:sp>
        <p:nvSpPr>
          <p:cNvPr id="52257" name="Text Box 33"/>
          <p:cNvSpPr txBox="1">
            <a:spLocks noChangeArrowheads="1"/>
          </p:cNvSpPr>
          <p:nvPr/>
        </p:nvSpPr>
        <p:spPr bwMode="auto">
          <a:xfrm>
            <a:off x="5867400" y="5157788"/>
            <a:ext cx="2535238" cy="1552575"/>
          </a:xfrm>
          <a:prstGeom prst="rect">
            <a:avLst/>
          </a:prstGeom>
          <a:noFill/>
          <a:ln w="9525">
            <a:noFill/>
            <a:miter lim="800000"/>
            <a:headEnd/>
            <a:tailEnd/>
          </a:ln>
          <a:effectLst/>
        </p:spPr>
        <p:txBody>
          <a:bodyPr>
            <a:spAutoFit/>
          </a:bodyPr>
          <a:lstStyle/>
          <a:p>
            <a:r>
              <a:rPr lang="en-GB" sz="1200" b="1"/>
              <a:t>Solution Governance:</a:t>
            </a:r>
            <a:r>
              <a:rPr lang="en-GB" sz="1200"/>
              <a:t> </a:t>
            </a:r>
          </a:p>
          <a:p>
            <a:r>
              <a:rPr lang="en-GB" sz="1200"/>
              <a:t>Gathers together appropriate skills to govern the development of any particular aspect of the industry problem that is not “ready” for convergence (i.e. is new or varied due to legacy developmemt methods)</a:t>
            </a:r>
          </a:p>
        </p:txBody>
      </p:sp>
      <p:cxnSp>
        <p:nvCxnSpPr>
          <p:cNvPr id="52260" name="AutoShape 36"/>
          <p:cNvCxnSpPr>
            <a:cxnSpLocks noChangeShapeType="1"/>
            <a:stCxn id="52229" idx="3"/>
            <a:endCxn id="52234" idx="6"/>
          </p:cNvCxnSpPr>
          <p:nvPr/>
        </p:nvCxnSpPr>
        <p:spPr bwMode="auto">
          <a:xfrm>
            <a:off x="3779838" y="1162050"/>
            <a:ext cx="1654175" cy="2879725"/>
          </a:xfrm>
          <a:prstGeom prst="curvedConnector3">
            <a:avLst>
              <a:gd name="adj1" fmla="val 138389"/>
            </a:avLst>
          </a:prstGeom>
          <a:noFill/>
          <a:ln w="63500">
            <a:solidFill>
              <a:srgbClr val="0000FF"/>
            </a:solidFill>
            <a:prstDash val="dash"/>
            <a:round/>
            <a:headEnd/>
            <a:tailEnd type="triangle" w="med" len="med"/>
          </a:ln>
          <a:effectLst/>
        </p:spPr>
      </p:cxnSp>
      <p:sp>
        <p:nvSpPr>
          <p:cNvPr id="52262" name="Text Box 38"/>
          <p:cNvSpPr txBox="1">
            <a:spLocks noChangeArrowheads="1"/>
          </p:cNvSpPr>
          <p:nvPr/>
        </p:nvSpPr>
        <p:spPr bwMode="auto">
          <a:xfrm>
            <a:off x="5867400" y="1200150"/>
            <a:ext cx="3025775" cy="822325"/>
          </a:xfrm>
          <a:prstGeom prst="rect">
            <a:avLst/>
          </a:prstGeom>
          <a:noFill/>
          <a:ln w="9525">
            <a:noFill/>
            <a:miter lim="800000"/>
            <a:headEnd/>
            <a:tailEnd/>
          </a:ln>
          <a:effectLst/>
        </p:spPr>
        <p:txBody>
          <a:bodyPr>
            <a:spAutoFit/>
          </a:bodyPr>
          <a:lstStyle/>
          <a:p>
            <a:r>
              <a:rPr lang="en-GB" sz="1200">
                <a:solidFill>
                  <a:schemeClr val="accent2"/>
                </a:solidFill>
              </a:rPr>
              <a:t>Solution Governance Organisation draws in classes from Convergence Framework</a:t>
            </a:r>
            <a:r>
              <a:rPr lang="en-GB" sz="1200"/>
              <a:t> </a:t>
            </a:r>
            <a:r>
              <a:rPr lang="en-GB" sz="1200" b="1">
                <a:solidFill>
                  <a:srgbClr val="FF0000"/>
                </a:solidFill>
              </a:rPr>
              <a:t> “UNALTERED”</a:t>
            </a:r>
            <a:r>
              <a:rPr lang="en-GB" sz="1200"/>
              <a:t> </a:t>
            </a:r>
            <a:r>
              <a:rPr lang="en-GB" sz="1200">
                <a:solidFill>
                  <a:schemeClr val="accent2"/>
                </a:solidFill>
              </a:rPr>
              <a:t>as relevant for the specific solution</a:t>
            </a:r>
          </a:p>
        </p:txBody>
      </p:sp>
      <p:sp>
        <p:nvSpPr>
          <p:cNvPr id="52263" name="Text Box 39"/>
          <p:cNvSpPr txBox="1">
            <a:spLocks noChangeArrowheads="1"/>
          </p:cNvSpPr>
          <p:nvPr/>
        </p:nvSpPr>
        <p:spPr bwMode="auto">
          <a:xfrm>
            <a:off x="5867400" y="4097338"/>
            <a:ext cx="3025775" cy="822325"/>
          </a:xfrm>
          <a:prstGeom prst="rect">
            <a:avLst/>
          </a:prstGeom>
          <a:noFill/>
          <a:ln w="9525">
            <a:noFill/>
            <a:miter lim="800000"/>
            <a:headEnd/>
            <a:tailEnd/>
          </a:ln>
          <a:effectLst/>
        </p:spPr>
        <p:txBody>
          <a:bodyPr>
            <a:spAutoFit/>
          </a:bodyPr>
          <a:lstStyle/>
          <a:p>
            <a:r>
              <a:rPr lang="en-GB" sz="1200" b="1">
                <a:solidFill>
                  <a:srgbClr val="FF0000"/>
                </a:solidFill>
              </a:rPr>
              <a:t>Note</a:t>
            </a:r>
            <a:r>
              <a:rPr lang="en-GB" sz="1200">
                <a:solidFill>
                  <a:srgbClr val="FF0000"/>
                </a:solidFill>
              </a:rPr>
              <a:t> that this requires a FREE exchange of ALL model information between ALL bodies and a set of rules that say what may and may not be changed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19" name="Rectangle 23"/>
          <p:cNvSpPr>
            <a:spLocks noChangeArrowheads="1"/>
          </p:cNvSpPr>
          <p:nvPr/>
        </p:nvSpPr>
        <p:spPr bwMode="auto">
          <a:xfrm>
            <a:off x="395288" y="2278063"/>
            <a:ext cx="1944687" cy="4246562"/>
          </a:xfrm>
          <a:prstGeom prst="rect">
            <a:avLst/>
          </a:prstGeom>
          <a:solidFill>
            <a:srgbClr val="FFCC99"/>
          </a:solidFill>
          <a:ln w="9525">
            <a:solidFill>
              <a:schemeClr val="tx1"/>
            </a:solidFill>
            <a:miter lim="800000"/>
            <a:headEnd/>
            <a:tailEnd/>
          </a:ln>
          <a:effectLst/>
        </p:spPr>
        <p:txBody>
          <a:bodyPr wrap="none" anchor="b"/>
          <a:lstStyle/>
          <a:p>
            <a:pPr algn="ctr"/>
            <a:r>
              <a:rPr lang="en-GB"/>
              <a:t>Solution</a:t>
            </a:r>
          </a:p>
          <a:p>
            <a:pPr algn="ctr"/>
            <a:r>
              <a:rPr lang="en-GB"/>
              <a:t>Governance</a:t>
            </a:r>
          </a:p>
          <a:p>
            <a:pPr algn="ctr"/>
            <a:r>
              <a:rPr lang="en-GB"/>
              <a:t>Organisation G</a:t>
            </a:r>
          </a:p>
        </p:txBody>
      </p:sp>
      <p:sp>
        <p:nvSpPr>
          <p:cNvPr id="55320" name="AutoShape 24"/>
          <p:cNvSpPr>
            <a:spLocks noChangeArrowheads="1"/>
          </p:cNvSpPr>
          <p:nvPr/>
        </p:nvSpPr>
        <p:spPr bwMode="auto">
          <a:xfrm>
            <a:off x="539750" y="2565400"/>
            <a:ext cx="1654175" cy="647700"/>
          </a:xfrm>
          <a:prstGeom prst="roundRect">
            <a:avLst>
              <a:gd name="adj" fmla="val 16667"/>
            </a:avLst>
          </a:prstGeom>
          <a:solidFill>
            <a:srgbClr val="CCFFCC"/>
          </a:solidFill>
          <a:ln w="9525">
            <a:solidFill>
              <a:schemeClr val="tx1"/>
            </a:solidFill>
            <a:round/>
            <a:headEnd/>
            <a:tailEnd/>
          </a:ln>
          <a:effectLst/>
        </p:spPr>
        <p:txBody>
          <a:bodyPr wrap="none" anchor="ctr"/>
          <a:lstStyle/>
          <a:p>
            <a:pPr algn="ctr"/>
            <a:r>
              <a:rPr lang="en-GB"/>
              <a:t>Solution</a:t>
            </a:r>
          </a:p>
          <a:p>
            <a:pPr algn="ctr"/>
            <a:r>
              <a:rPr lang="en-GB"/>
              <a:t>Model</a:t>
            </a:r>
          </a:p>
        </p:txBody>
      </p:sp>
      <p:sp>
        <p:nvSpPr>
          <p:cNvPr id="55321" name="Oval 25"/>
          <p:cNvSpPr>
            <a:spLocks noChangeArrowheads="1"/>
          </p:cNvSpPr>
          <p:nvPr/>
        </p:nvSpPr>
        <p:spPr bwMode="auto">
          <a:xfrm>
            <a:off x="539750" y="3717925"/>
            <a:ext cx="1654175" cy="647700"/>
          </a:xfrm>
          <a:prstGeom prst="ellipse">
            <a:avLst/>
          </a:prstGeom>
          <a:solidFill>
            <a:srgbClr val="CCFFCC"/>
          </a:solidFill>
          <a:ln w="9525">
            <a:solidFill>
              <a:schemeClr val="tx1"/>
            </a:solidFill>
            <a:round/>
            <a:headEnd/>
            <a:tailEnd/>
          </a:ln>
          <a:effectLst/>
        </p:spPr>
        <p:txBody>
          <a:bodyPr wrap="none" anchor="ctr"/>
          <a:lstStyle/>
          <a:p>
            <a:pPr algn="ctr"/>
            <a:r>
              <a:rPr lang="en-GB"/>
              <a:t>Process</a:t>
            </a:r>
          </a:p>
          <a:p>
            <a:pPr algn="ctr"/>
            <a:r>
              <a:rPr lang="en-GB"/>
              <a:t>&amp; tooling</a:t>
            </a:r>
          </a:p>
        </p:txBody>
      </p:sp>
      <p:sp>
        <p:nvSpPr>
          <p:cNvPr id="55322" name="AutoShape 26"/>
          <p:cNvSpPr>
            <a:spLocks noChangeArrowheads="1"/>
          </p:cNvSpPr>
          <p:nvPr/>
        </p:nvSpPr>
        <p:spPr bwMode="auto">
          <a:xfrm>
            <a:off x="539750" y="4870450"/>
            <a:ext cx="1654175" cy="647700"/>
          </a:xfrm>
          <a:prstGeom prst="roundRect">
            <a:avLst>
              <a:gd name="adj" fmla="val 16667"/>
            </a:avLst>
          </a:prstGeom>
          <a:solidFill>
            <a:srgbClr val="CCFFCC"/>
          </a:solidFill>
          <a:ln w="9525">
            <a:solidFill>
              <a:schemeClr val="tx1"/>
            </a:solidFill>
            <a:round/>
            <a:headEnd/>
            <a:tailEnd/>
          </a:ln>
          <a:effectLst/>
        </p:spPr>
        <p:txBody>
          <a:bodyPr wrap="none" anchor="ctr"/>
          <a:lstStyle/>
          <a:p>
            <a:pPr algn="ctr"/>
            <a:r>
              <a:rPr lang="en-GB"/>
              <a:t>Implementation</a:t>
            </a:r>
          </a:p>
          <a:p>
            <a:pPr algn="ctr"/>
            <a:r>
              <a:rPr lang="en-GB"/>
              <a:t>Specification</a:t>
            </a:r>
          </a:p>
        </p:txBody>
      </p:sp>
      <p:cxnSp>
        <p:nvCxnSpPr>
          <p:cNvPr id="55324" name="AutoShape 28"/>
          <p:cNvCxnSpPr>
            <a:cxnSpLocks noChangeShapeType="1"/>
            <a:stCxn id="55320" idx="2"/>
            <a:endCxn id="55321" idx="0"/>
          </p:cNvCxnSpPr>
          <p:nvPr/>
        </p:nvCxnSpPr>
        <p:spPr bwMode="auto">
          <a:xfrm>
            <a:off x="1366838" y="3213100"/>
            <a:ext cx="0" cy="504825"/>
          </a:xfrm>
          <a:prstGeom prst="straightConnector1">
            <a:avLst/>
          </a:prstGeom>
          <a:noFill/>
          <a:ln w="63500">
            <a:solidFill>
              <a:srgbClr val="00FF00"/>
            </a:solidFill>
            <a:round/>
            <a:headEnd/>
            <a:tailEnd type="triangle" w="med" len="med"/>
          </a:ln>
          <a:effectLst/>
        </p:spPr>
      </p:cxnSp>
      <p:cxnSp>
        <p:nvCxnSpPr>
          <p:cNvPr id="55325" name="AutoShape 29"/>
          <p:cNvCxnSpPr>
            <a:cxnSpLocks noChangeShapeType="1"/>
            <a:stCxn id="55321" idx="4"/>
            <a:endCxn id="55322" idx="0"/>
          </p:cNvCxnSpPr>
          <p:nvPr/>
        </p:nvCxnSpPr>
        <p:spPr bwMode="auto">
          <a:xfrm>
            <a:off x="1366838" y="4365625"/>
            <a:ext cx="0" cy="504825"/>
          </a:xfrm>
          <a:prstGeom prst="straightConnector1">
            <a:avLst/>
          </a:prstGeom>
          <a:noFill/>
          <a:ln w="63500">
            <a:solidFill>
              <a:srgbClr val="00FF00"/>
            </a:solidFill>
            <a:round/>
            <a:headEnd/>
            <a:tailEnd type="triangle" w="med" len="med"/>
          </a:ln>
          <a:effectLst/>
        </p:spPr>
      </p:cxnSp>
      <p:sp>
        <p:nvSpPr>
          <p:cNvPr id="55298" name="Rectangle 2"/>
          <p:cNvSpPr>
            <a:spLocks noChangeArrowheads="1"/>
          </p:cNvSpPr>
          <p:nvPr/>
        </p:nvSpPr>
        <p:spPr bwMode="auto">
          <a:xfrm>
            <a:off x="1189038" y="188913"/>
            <a:ext cx="3238500" cy="1512887"/>
          </a:xfrm>
          <a:prstGeom prst="rect">
            <a:avLst/>
          </a:prstGeom>
          <a:solidFill>
            <a:srgbClr val="FFCC99"/>
          </a:solidFill>
          <a:ln w="9525">
            <a:solidFill>
              <a:schemeClr val="tx1"/>
            </a:solidFill>
            <a:miter lim="800000"/>
            <a:headEnd/>
            <a:tailEnd/>
          </a:ln>
          <a:effectLst/>
        </p:spPr>
        <p:txBody>
          <a:bodyPr wrap="none"/>
          <a:lstStyle/>
          <a:p>
            <a:pPr algn="ctr"/>
            <a:r>
              <a:rPr lang="en-GB"/>
              <a:t>Convergence</a:t>
            </a:r>
          </a:p>
          <a:p>
            <a:pPr algn="ctr"/>
            <a:r>
              <a:rPr lang="en-GB"/>
              <a:t>Governance Organisation</a:t>
            </a:r>
          </a:p>
        </p:txBody>
      </p:sp>
      <p:sp>
        <p:nvSpPr>
          <p:cNvPr id="55299" name="Rectangle 3"/>
          <p:cNvSpPr>
            <a:spLocks noChangeArrowheads="1"/>
          </p:cNvSpPr>
          <p:nvPr/>
        </p:nvSpPr>
        <p:spPr bwMode="auto">
          <a:xfrm>
            <a:off x="3419475" y="2278063"/>
            <a:ext cx="1944688" cy="4246562"/>
          </a:xfrm>
          <a:prstGeom prst="rect">
            <a:avLst/>
          </a:prstGeom>
          <a:solidFill>
            <a:srgbClr val="FFCC99"/>
          </a:solidFill>
          <a:ln w="9525">
            <a:solidFill>
              <a:schemeClr val="tx1"/>
            </a:solidFill>
            <a:miter lim="800000"/>
            <a:headEnd/>
            <a:tailEnd/>
          </a:ln>
          <a:effectLst/>
        </p:spPr>
        <p:txBody>
          <a:bodyPr wrap="none" anchor="b"/>
          <a:lstStyle/>
          <a:p>
            <a:pPr algn="ctr"/>
            <a:r>
              <a:rPr lang="en-GB"/>
              <a:t>Solution</a:t>
            </a:r>
          </a:p>
          <a:p>
            <a:pPr algn="ctr"/>
            <a:r>
              <a:rPr lang="en-GB"/>
              <a:t>Governance</a:t>
            </a:r>
          </a:p>
          <a:p>
            <a:pPr algn="ctr"/>
            <a:r>
              <a:rPr lang="en-GB"/>
              <a:t>Organisation R</a:t>
            </a:r>
          </a:p>
        </p:txBody>
      </p:sp>
      <p:sp>
        <p:nvSpPr>
          <p:cNvPr id="55300" name="AutoShape 4"/>
          <p:cNvSpPr>
            <a:spLocks noChangeArrowheads="1"/>
          </p:cNvSpPr>
          <p:nvPr/>
        </p:nvSpPr>
        <p:spPr bwMode="auto">
          <a:xfrm>
            <a:off x="1982788" y="838200"/>
            <a:ext cx="1654175" cy="647700"/>
          </a:xfrm>
          <a:prstGeom prst="roundRect">
            <a:avLst>
              <a:gd name="adj" fmla="val 16667"/>
            </a:avLst>
          </a:prstGeom>
          <a:solidFill>
            <a:srgbClr val="CC99FF"/>
          </a:solidFill>
          <a:ln w="9525">
            <a:solidFill>
              <a:schemeClr val="tx1"/>
            </a:solidFill>
            <a:round/>
            <a:headEnd/>
            <a:tailEnd/>
          </a:ln>
          <a:effectLst/>
        </p:spPr>
        <p:txBody>
          <a:bodyPr wrap="none" anchor="ctr"/>
          <a:lstStyle/>
          <a:p>
            <a:pPr algn="ctr"/>
            <a:r>
              <a:rPr lang="en-GB"/>
              <a:t>Convergence</a:t>
            </a:r>
          </a:p>
          <a:p>
            <a:pPr algn="ctr"/>
            <a:r>
              <a:rPr lang="en-GB"/>
              <a:t>Framework</a:t>
            </a:r>
          </a:p>
        </p:txBody>
      </p:sp>
      <p:sp>
        <p:nvSpPr>
          <p:cNvPr id="55301" name="AutoShape 5"/>
          <p:cNvSpPr>
            <a:spLocks noChangeArrowheads="1"/>
          </p:cNvSpPr>
          <p:nvPr/>
        </p:nvSpPr>
        <p:spPr bwMode="auto">
          <a:xfrm>
            <a:off x="3563938" y="2565400"/>
            <a:ext cx="1654175" cy="647700"/>
          </a:xfrm>
          <a:prstGeom prst="roundRect">
            <a:avLst>
              <a:gd name="adj" fmla="val 16667"/>
            </a:avLst>
          </a:prstGeom>
          <a:solidFill>
            <a:srgbClr val="FF99CC"/>
          </a:solidFill>
          <a:ln w="9525">
            <a:solidFill>
              <a:schemeClr val="tx1"/>
            </a:solidFill>
            <a:round/>
            <a:headEnd/>
            <a:tailEnd/>
          </a:ln>
          <a:effectLst/>
        </p:spPr>
        <p:txBody>
          <a:bodyPr wrap="none" anchor="ctr"/>
          <a:lstStyle/>
          <a:p>
            <a:pPr algn="ctr"/>
            <a:r>
              <a:rPr lang="en-GB"/>
              <a:t>Solution</a:t>
            </a:r>
          </a:p>
          <a:p>
            <a:pPr algn="ctr"/>
            <a:r>
              <a:rPr lang="en-GB"/>
              <a:t>Model</a:t>
            </a:r>
          </a:p>
        </p:txBody>
      </p:sp>
      <p:sp>
        <p:nvSpPr>
          <p:cNvPr id="55302" name="Oval 6"/>
          <p:cNvSpPr>
            <a:spLocks noChangeArrowheads="1"/>
          </p:cNvSpPr>
          <p:nvPr/>
        </p:nvSpPr>
        <p:spPr bwMode="auto">
          <a:xfrm>
            <a:off x="3563938" y="3717925"/>
            <a:ext cx="1654175" cy="647700"/>
          </a:xfrm>
          <a:prstGeom prst="ellipse">
            <a:avLst/>
          </a:prstGeom>
          <a:solidFill>
            <a:srgbClr val="FF99CC"/>
          </a:solidFill>
          <a:ln w="9525">
            <a:solidFill>
              <a:schemeClr val="tx1"/>
            </a:solidFill>
            <a:round/>
            <a:headEnd/>
            <a:tailEnd/>
          </a:ln>
          <a:effectLst/>
        </p:spPr>
        <p:txBody>
          <a:bodyPr wrap="none" anchor="ctr"/>
          <a:lstStyle/>
          <a:p>
            <a:pPr algn="ctr"/>
            <a:r>
              <a:rPr lang="en-GB"/>
              <a:t>Process</a:t>
            </a:r>
          </a:p>
          <a:p>
            <a:pPr algn="ctr"/>
            <a:r>
              <a:rPr lang="en-GB"/>
              <a:t>&amp; tooling</a:t>
            </a:r>
          </a:p>
        </p:txBody>
      </p:sp>
      <p:sp>
        <p:nvSpPr>
          <p:cNvPr id="55303" name="AutoShape 7"/>
          <p:cNvSpPr>
            <a:spLocks noChangeArrowheads="1"/>
          </p:cNvSpPr>
          <p:nvPr/>
        </p:nvSpPr>
        <p:spPr bwMode="auto">
          <a:xfrm>
            <a:off x="3563938" y="4870450"/>
            <a:ext cx="1654175" cy="647700"/>
          </a:xfrm>
          <a:prstGeom prst="roundRect">
            <a:avLst>
              <a:gd name="adj" fmla="val 16667"/>
            </a:avLst>
          </a:prstGeom>
          <a:solidFill>
            <a:srgbClr val="FF99CC"/>
          </a:solidFill>
          <a:ln w="9525">
            <a:solidFill>
              <a:schemeClr val="tx1"/>
            </a:solidFill>
            <a:round/>
            <a:headEnd/>
            <a:tailEnd/>
          </a:ln>
          <a:effectLst/>
        </p:spPr>
        <p:txBody>
          <a:bodyPr wrap="none" anchor="ctr"/>
          <a:lstStyle/>
          <a:p>
            <a:pPr algn="ctr"/>
            <a:r>
              <a:rPr lang="en-GB"/>
              <a:t>Implementation</a:t>
            </a:r>
          </a:p>
          <a:p>
            <a:pPr algn="ctr"/>
            <a:r>
              <a:rPr lang="en-GB"/>
              <a:t>Specification</a:t>
            </a:r>
          </a:p>
        </p:txBody>
      </p:sp>
      <p:cxnSp>
        <p:nvCxnSpPr>
          <p:cNvPr id="55304" name="AutoShape 8"/>
          <p:cNvCxnSpPr>
            <a:cxnSpLocks noChangeShapeType="1"/>
            <a:stCxn id="55301" idx="1"/>
            <a:endCxn id="55320" idx="0"/>
          </p:cNvCxnSpPr>
          <p:nvPr/>
        </p:nvCxnSpPr>
        <p:spPr bwMode="auto">
          <a:xfrm rot="10800000">
            <a:off x="1366838" y="2565400"/>
            <a:ext cx="2197100" cy="323850"/>
          </a:xfrm>
          <a:prstGeom prst="curvedConnector4">
            <a:avLst>
              <a:gd name="adj1" fmla="val 31144"/>
              <a:gd name="adj2" fmla="val 170588"/>
            </a:avLst>
          </a:prstGeom>
          <a:noFill/>
          <a:ln w="9525">
            <a:solidFill>
              <a:srgbClr val="FF0000"/>
            </a:solidFill>
            <a:round/>
            <a:headEnd/>
            <a:tailEnd type="triangle" w="med" len="med"/>
          </a:ln>
          <a:effectLst/>
        </p:spPr>
      </p:cxnSp>
      <p:cxnSp>
        <p:nvCxnSpPr>
          <p:cNvPr id="55305" name="AutoShape 9"/>
          <p:cNvCxnSpPr>
            <a:cxnSpLocks noChangeShapeType="1"/>
            <a:stCxn id="55301" idx="1"/>
            <a:endCxn id="55300" idx="2"/>
          </p:cNvCxnSpPr>
          <p:nvPr/>
        </p:nvCxnSpPr>
        <p:spPr bwMode="auto">
          <a:xfrm rot="10800000">
            <a:off x="2809875" y="1485900"/>
            <a:ext cx="754063" cy="1403350"/>
          </a:xfrm>
          <a:prstGeom prst="curvedConnector2">
            <a:avLst/>
          </a:prstGeom>
          <a:noFill/>
          <a:ln w="9525">
            <a:solidFill>
              <a:srgbClr val="FF0000"/>
            </a:solidFill>
            <a:round/>
            <a:headEnd/>
            <a:tailEnd type="triangle" w="med" len="med"/>
          </a:ln>
          <a:effectLst/>
        </p:spPr>
      </p:cxnSp>
      <p:cxnSp>
        <p:nvCxnSpPr>
          <p:cNvPr id="55308" name="AutoShape 12"/>
          <p:cNvCxnSpPr>
            <a:cxnSpLocks noChangeShapeType="1"/>
            <a:stCxn id="55301" idx="2"/>
            <a:endCxn id="55302" idx="0"/>
          </p:cNvCxnSpPr>
          <p:nvPr/>
        </p:nvCxnSpPr>
        <p:spPr bwMode="auto">
          <a:xfrm>
            <a:off x="4391025" y="3213100"/>
            <a:ext cx="0" cy="504825"/>
          </a:xfrm>
          <a:prstGeom prst="straightConnector1">
            <a:avLst/>
          </a:prstGeom>
          <a:noFill/>
          <a:ln w="63500">
            <a:solidFill>
              <a:srgbClr val="FF0000"/>
            </a:solidFill>
            <a:round/>
            <a:headEnd/>
            <a:tailEnd type="triangle" w="med" len="med"/>
          </a:ln>
          <a:effectLst/>
        </p:spPr>
      </p:cxnSp>
      <p:cxnSp>
        <p:nvCxnSpPr>
          <p:cNvPr id="55309" name="AutoShape 13"/>
          <p:cNvCxnSpPr>
            <a:cxnSpLocks noChangeShapeType="1"/>
            <a:stCxn id="55302" idx="4"/>
            <a:endCxn id="55303" idx="0"/>
          </p:cNvCxnSpPr>
          <p:nvPr/>
        </p:nvCxnSpPr>
        <p:spPr bwMode="auto">
          <a:xfrm>
            <a:off x="4391025" y="4365625"/>
            <a:ext cx="0" cy="504825"/>
          </a:xfrm>
          <a:prstGeom prst="straightConnector1">
            <a:avLst/>
          </a:prstGeom>
          <a:noFill/>
          <a:ln w="63500">
            <a:solidFill>
              <a:srgbClr val="FF0000"/>
            </a:solidFill>
            <a:round/>
            <a:headEnd/>
            <a:tailEnd type="triangle" w="med" len="med"/>
          </a:ln>
          <a:effectLst/>
        </p:spPr>
      </p:cxnSp>
      <p:cxnSp>
        <p:nvCxnSpPr>
          <p:cNvPr id="55310" name="AutoShape 14"/>
          <p:cNvCxnSpPr>
            <a:cxnSpLocks noChangeShapeType="1"/>
            <a:stCxn id="55320" idx="3"/>
            <a:endCxn id="55302" idx="2"/>
          </p:cNvCxnSpPr>
          <p:nvPr/>
        </p:nvCxnSpPr>
        <p:spPr bwMode="auto">
          <a:xfrm>
            <a:off x="2193925" y="2889250"/>
            <a:ext cx="1370013" cy="1152525"/>
          </a:xfrm>
          <a:prstGeom prst="curvedConnector3">
            <a:avLst>
              <a:gd name="adj1" fmla="val 49940"/>
            </a:avLst>
          </a:prstGeom>
          <a:noFill/>
          <a:ln w="63500">
            <a:solidFill>
              <a:srgbClr val="FF0000"/>
            </a:solidFill>
            <a:prstDash val="dash"/>
            <a:round/>
            <a:headEnd/>
            <a:tailEnd type="triangle" w="med" len="med"/>
          </a:ln>
          <a:effectLst/>
        </p:spPr>
      </p:cxnSp>
      <p:cxnSp>
        <p:nvCxnSpPr>
          <p:cNvPr id="55317" name="AutoShape 21"/>
          <p:cNvCxnSpPr>
            <a:cxnSpLocks noChangeShapeType="1"/>
            <a:stCxn id="55300" idx="3"/>
            <a:endCxn id="55302" idx="6"/>
          </p:cNvCxnSpPr>
          <p:nvPr/>
        </p:nvCxnSpPr>
        <p:spPr bwMode="auto">
          <a:xfrm>
            <a:off x="3636963" y="1162050"/>
            <a:ext cx="1581150" cy="2879725"/>
          </a:xfrm>
          <a:prstGeom prst="curvedConnector3">
            <a:avLst>
              <a:gd name="adj1" fmla="val 122491"/>
            </a:avLst>
          </a:prstGeom>
          <a:noFill/>
          <a:ln w="63500">
            <a:solidFill>
              <a:srgbClr val="FF0000"/>
            </a:solidFill>
            <a:prstDash val="dash"/>
            <a:round/>
            <a:headEnd/>
            <a:tailEnd type="triangle" w="med" len="med"/>
          </a:ln>
          <a:effectLst/>
        </p:spPr>
      </p:cxnSp>
      <p:cxnSp>
        <p:nvCxnSpPr>
          <p:cNvPr id="55323" name="AutoShape 27"/>
          <p:cNvCxnSpPr>
            <a:cxnSpLocks noChangeShapeType="1"/>
            <a:stCxn id="55320" idx="3"/>
            <a:endCxn id="55301" idx="0"/>
          </p:cNvCxnSpPr>
          <p:nvPr/>
        </p:nvCxnSpPr>
        <p:spPr bwMode="auto">
          <a:xfrm flipV="1">
            <a:off x="2193925" y="2565400"/>
            <a:ext cx="2197100" cy="323850"/>
          </a:xfrm>
          <a:prstGeom prst="curvedConnector4">
            <a:avLst>
              <a:gd name="adj1" fmla="val 31144"/>
              <a:gd name="adj2" fmla="val 170588"/>
            </a:avLst>
          </a:prstGeom>
          <a:noFill/>
          <a:ln w="9525">
            <a:solidFill>
              <a:srgbClr val="00FF00"/>
            </a:solidFill>
            <a:round/>
            <a:headEnd/>
            <a:tailEnd type="triangle" w="med" len="med"/>
          </a:ln>
          <a:effectLst/>
        </p:spPr>
      </p:cxnSp>
      <p:cxnSp>
        <p:nvCxnSpPr>
          <p:cNvPr id="55326" name="AutoShape 30"/>
          <p:cNvCxnSpPr>
            <a:cxnSpLocks noChangeShapeType="1"/>
            <a:stCxn id="55301" idx="1"/>
            <a:endCxn id="55321" idx="6"/>
          </p:cNvCxnSpPr>
          <p:nvPr/>
        </p:nvCxnSpPr>
        <p:spPr bwMode="auto">
          <a:xfrm rot="10800000" flipV="1">
            <a:off x="2193925" y="2889250"/>
            <a:ext cx="1370013" cy="1152525"/>
          </a:xfrm>
          <a:prstGeom prst="curvedConnector3">
            <a:avLst>
              <a:gd name="adj1" fmla="val 49940"/>
            </a:avLst>
          </a:prstGeom>
          <a:noFill/>
          <a:ln w="63500">
            <a:solidFill>
              <a:srgbClr val="00FF00"/>
            </a:solidFill>
            <a:prstDash val="dash"/>
            <a:round/>
            <a:headEnd/>
            <a:tailEnd type="triangle" w="med" len="med"/>
          </a:ln>
          <a:effectLst/>
        </p:spPr>
      </p:cxnSp>
      <p:cxnSp>
        <p:nvCxnSpPr>
          <p:cNvPr id="55327" name="AutoShape 31"/>
          <p:cNvCxnSpPr>
            <a:cxnSpLocks noChangeShapeType="1"/>
            <a:stCxn id="55300" idx="1"/>
            <a:endCxn id="55321" idx="2"/>
          </p:cNvCxnSpPr>
          <p:nvPr/>
        </p:nvCxnSpPr>
        <p:spPr bwMode="auto">
          <a:xfrm rot="10800000" flipV="1">
            <a:off x="539750" y="1162050"/>
            <a:ext cx="1443038" cy="2879725"/>
          </a:xfrm>
          <a:prstGeom prst="curvedConnector3">
            <a:avLst>
              <a:gd name="adj1" fmla="val 123648"/>
            </a:avLst>
          </a:prstGeom>
          <a:noFill/>
          <a:ln w="63500">
            <a:solidFill>
              <a:srgbClr val="00FF00"/>
            </a:solidFill>
            <a:prstDash val="dash"/>
            <a:round/>
            <a:headEnd/>
            <a:tailEnd type="triangle" w="med" len="med"/>
          </a:ln>
          <a:effectLst/>
        </p:spPr>
      </p:cxnSp>
      <p:cxnSp>
        <p:nvCxnSpPr>
          <p:cNvPr id="55328" name="AutoShape 32"/>
          <p:cNvCxnSpPr>
            <a:cxnSpLocks noChangeShapeType="1"/>
            <a:stCxn id="55320" idx="3"/>
            <a:endCxn id="55300" idx="2"/>
          </p:cNvCxnSpPr>
          <p:nvPr/>
        </p:nvCxnSpPr>
        <p:spPr bwMode="auto">
          <a:xfrm flipV="1">
            <a:off x="2193925" y="1485900"/>
            <a:ext cx="615950" cy="1403350"/>
          </a:xfrm>
          <a:prstGeom prst="curvedConnector2">
            <a:avLst/>
          </a:prstGeom>
          <a:noFill/>
          <a:ln w="9525">
            <a:solidFill>
              <a:srgbClr val="00FF00"/>
            </a:solidFill>
            <a:round/>
            <a:headEnd/>
            <a:tailEnd type="triangle" w="med" len="med"/>
          </a:ln>
          <a:effectLst/>
        </p:spPr>
      </p:cxnSp>
      <p:sp>
        <p:nvSpPr>
          <p:cNvPr id="55331" name="Rectangle 35"/>
          <p:cNvSpPr>
            <a:spLocks noGrp="1" noChangeArrowheads="1"/>
          </p:cNvSpPr>
          <p:nvPr>
            <p:ph idx="1"/>
          </p:nvPr>
        </p:nvSpPr>
        <p:spPr>
          <a:xfrm>
            <a:off x="5724525" y="188913"/>
            <a:ext cx="3240088" cy="6408737"/>
          </a:xfrm>
        </p:spPr>
        <p:txBody>
          <a:bodyPr/>
          <a:lstStyle/>
          <a:p>
            <a:pPr>
              <a:lnSpc>
                <a:spcPct val="80000"/>
              </a:lnSpc>
            </a:pPr>
            <a:r>
              <a:rPr lang="en-GB" sz="1200"/>
              <a:t>This figure shows ownership of relationships and flows between two Solution Organisations and the Convergence Governance Organisation</a:t>
            </a:r>
          </a:p>
          <a:p>
            <a:pPr>
              <a:lnSpc>
                <a:spcPct val="80000"/>
              </a:lnSpc>
            </a:pPr>
            <a:r>
              <a:rPr lang="en-GB" sz="1200"/>
              <a:t>Today the candidate for the  Convergence Framework a subset of the SID and the first model task is to agree the phasing of the population of the Convergence Framework. </a:t>
            </a:r>
          </a:p>
          <a:p>
            <a:pPr>
              <a:lnSpc>
                <a:spcPct val="80000"/>
              </a:lnSpc>
            </a:pPr>
            <a:r>
              <a:rPr lang="en-GB" sz="1200"/>
              <a:t>For the Convergence Framework to be populated we need a governance approach that will deal with ownership challenges and will deal with change over the next n years.</a:t>
            </a:r>
          </a:p>
          <a:p>
            <a:pPr>
              <a:lnSpc>
                <a:spcPct val="80000"/>
              </a:lnSpc>
            </a:pPr>
            <a:r>
              <a:rPr lang="en-GB" sz="1200"/>
              <a:t>Initially we can use the inter-solution governance mechanisms to build solutions as we begin to build the Convergence Framework. Any solution can draw from any other solution</a:t>
            </a:r>
          </a:p>
          <a:p>
            <a:pPr>
              <a:lnSpc>
                <a:spcPct val="80000"/>
              </a:lnSpc>
            </a:pPr>
            <a:r>
              <a:rPr lang="en-GB" sz="1200"/>
              <a:t>Eventually the relationships to the Convergence Framework are dominant over the inter-solution relationships</a:t>
            </a:r>
          </a:p>
          <a:p>
            <a:pPr>
              <a:lnSpc>
                <a:spcPct val="80000"/>
              </a:lnSpc>
            </a:pPr>
            <a:r>
              <a:rPr lang="en-GB" sz="1200"/>
              <a:t>No relationships should be constructed that do not have market justification. To achieve this justification we need clear and agreed use cases.</a:t>
            </a:r>
          </a:p>
          <a:p>
            <a:pPr>
              <a:lnSpc>
                <a:spcPct val="80000"/>
              </a:lnSpc>
            </a:pPr>
            <a:r>
              <a:rPr lang="en-GB" sz="1200"/>
              <a:t>As relationships are built some elements can be converged and promoted from a specific solution to the Convergence Framework as agreement is reached</a:t>
            </a:r>
          </a:p>
          <a:p>
            <a:pPr>
              <a:lnSpc>
                <a:spcPct val="80000"/>
              </a:lnSpc>
            </a:pPr>
            <a:r>
              <a:rPr lang="en-GB" sz="1200"/>
              <a:t>Consider as an example that 3GPP is the red organisation (R) and TMF the green (G)</a:t>
            </a:r>
          </a:p>
          <a:p>
            <a:pPr>
              <a:lnSpc>
                <a:spcPct val="80000"/>
              </a:lnSpc>
            </a:pPr>
            <a:r>
              <a:rPr lang="en-GB" sz="1200"/>
              <a:t>In this example the solution model would be MTOSI for G and SA5 for R</a:t>
            </a:r>
          </a:p>
          <a:p>
            <a:pPr>
              <a:lnSpc>
                <a:spcPct val="80000"/>
              </a:lnSpc>
            </a:pPr>
            <a:r>
              <a:rPr lang="en-GB" sz="1200"/>
              <a:t>The key is to enable cross model navigation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68" name="Rectangle 24"/>
          <p:cNvSpPr>
            <a:spLocks noChangeArrowheads="1"/>
          </p:cNvSpPr>
          <p:nvPr/>
        </p:nvSpPr>
        <p:spPr bwMode="auto">
          <a:xfrm>
            <a:off x="3275013" y="3860800"/>
            <a:ext cx="1944687" cy="2376488"/>
          </a:xfrm>
          <a:prstGeom prst="rect">
            <a:avLst/>
          </a:prstGeom>
          <a:solidFill>
            <a:srgbClr val="FFCC99"/>
          </a:solidFill>
          <a:ln w="9525">
            <a:solidFill>
              <a:schemeClr val="tx1"/>
            </a:solidFill>
            <a:miter lim="800000"/>
            <a:headEnd/>
            <a:tailEnd/>
          </a:ln>
          <a:effectLst/>
        </p:spPr>
        <p:txBody>
          <a:bodyPr wrap="none" anchor="b"/>
          <a:lstStyle/>
          <a:p>
            <a:pPr algn="ctr"/>
            <a:endParaRPr lang="en-US"/>
          </a:p>
        </p:txBody>
      </p:sp>
      <p:sp>
        <p:nvSpPr>
          <p:cNvPr id="57346" name="Rectangle 2"/>
          <p:cNvSpPr>
            <a:spLocks noChangeArrowheads="1"/>
          </p:cNvSpPr>
          <p:nvPr/>
        </p:nvSpPr>
        <p:spPr bwMode="auto">
          <a:xfrm>
            <a:off x="971550" y="188913"/>
            <a:ext cx="3238500" cy="1512887"/>
          </a:xfrm>
          <a:prstGeom prst="rect">
            <a:avLst/>
          </a:prstGeom>
          <a:solidFill>
            <a:srgbClr val="FFCC99"/>
          </a:solidFill>
          <a:ln w="9525">
            <a:solidFill>
              <a:schemeClr val="tx1"/>
            </a:solidFill>
            <a:miter lim="800000"/>
            <a:headEnd/>
            <a:tailEnd/>
          </a:ln>
          <a:effectLst/>
        </p:spPr>
        <p:txBody>
          <a:bodyPr wrap="none"/>
          <a:lstStyle/>
          <a:p>
            <a:pPr algn="ctr"/>
            <a:r>
              <a:rPr lang="en-GB"/>
              <a:t>Convergence</a:t>
            </a:r>
          </a:p>
          <a:p>
            <a:pPr algn="ctr"/>
            <a:r>
              <a:rPr lang="en-GB"/>
              <a:t>Governance Organisation</a:t>
            </a:r>
          </a:p>
        </p:txBody>
      </p:sp>
      <p:sp>
        <p:nvSpPr>
          <p:cNvPr id="57347" name="Rectangle 3"/>
          <p:cNvSpPr>
            <a:spLocks noChangeArrowheads="1"/>
          </p:cNvSpPr>
          <p:nvPr/>
        </p:nvSpPr>
        <p:spPr bwMode="auto">
          <a:xfrm>
            <a:off x="3275013" y="2278063"/>
            <a:ext cx="1944687" cy="1150937"/>
          </a:xfrm>
          <a:prstGeom prst="rect">
            <a:avLst/>
          </a:prstGeom>
          <a:solidFill>
            <a:srgbClr val="FFCC99"/>
          </a:solidFill>
          <a:ln w="9525">
            <a:solidFill>
              <a:schemeClr val="tx1"/>
            </a:solidFill>
            <a:miter lim="800000"/>
            <a:headEnd/>
            <a:tailEnd/>
          </a:ln>
          <a:effectLst/>
        </p:spPr>
        <p:txBody>
          <a:bodyPr wrap="none" anchor="b"/>
          <a:lstStyle/>
          <a:p>
            <a:pPr algn="ctr"/>
            <a:endParaRPr lang="en-US"/>
          </a:p>
        </p:txBody>
      </p:sp>
      <p:sp>
        <p:nvSpPr>
          <p:cNvPr id="57348" name="AutoShape 4"/>
          <p:cNvSpPr>
            <a:spLocks noChangeArrowheads="1"/>
          </p:cNvSpPr>
          <p:nvPr/>
        </p:nvSpPr>
        <p:spPr bwMode="auto">
          <a:xfrm>
            <a:off x="1765300" y="838200"/>
            <a:ext cx="1654175" cy="647700"/>
          </a:xfrm>
          <a:prstGeom prst="roundRect">
            <a:avLst>
              <a:gd name="adj" fmla="val 16667"/>
            </a:avLst>
          </a:prstGeom>
          <a:solidFill>
            <a:schemeClr val="accent1"/>
          </a:solidFill>
          <a:ln w="9525">
            <a:solidFill>
              <a:schemeClr val="tx1"/>
            </a:solidFill>
            <a:round/>
            <a:headEnd/>
            <a:tailEnd/>
          </a:ln>
          <a:effectLst/>
        </p:spPr>
        <p:txBody>
          <a:bodyPr wrap="none" anchor="ctr"/>
          <a:lstStyle/>
          <a:p>
            <a:pPr algn="ctr"/>
            <a:r>
              <a:rPr lang="en-GB"/>
              <a:t>Convergence</a:t>
            </a:r>
          </a:p>
          <a:p>
            <a:pPr algn="ctr"/>
            <a:r>
              <a:rPr lang="en-GB"/>
              <a:t>Framework</a:t>
            </a:r>
          </a:p>
        </p:txBody>
      </p:sp>
      <p:sp>
        <p:nvSpPr>
          <p:cNvPr id="57349" name="AutoShape 5"/>
          <p:cNvSpPr>
            <a:spLocks noChangeArrowheads="1"/>
          </p:cNvSpPr>
          <p:nvPr/>
        </p:nvSpPr>
        <p:spPr bwMode="auto">
          <a:xfrm>
            <a:off x="3419475" y="2565400"/>
            <a:ext cx="1654175" cy="647700"/>
          </a:xfrm>
          <a:prstGeom prst="roundRect">
            <a:avLst>
              <a:gd name="adj" fmla="val 16667"/>
            </a:avLst>
          </a:prstGeom>
          <a:solidFill>
            <a:schemeClr val="accent1"/>
          </a:solidFill>
          <a:ln w="9525">
            <a:solidFill>
              <a:schemeClr val="tx1"/>
            </a:solidFill>
            <a:round/>
            <a:headEnd/>
            <a:tailEnd/>
          </a:ln>
          <a:effectLst/>
        </p:spPr>
        <p:txBody>
          <a:bodyPr wrap="none" anchor="ctr"/>
          <a:lstStyle/>
          <a:p>
            <a:pPr algn="ctr"/>
            <a:r>
              <a:rPr lang="en-GB"/>
              <a:t>Solution</a:t>
            </a:r>
          </a:p>
          <a:p>
            <a:pPr algn="ctr"/>
            <a:r>
              <a:rPr lang="en-GB"/>
              <a:t>Fragment</a:t>
            </a:r>
          </a:p>
        </p:txBody>
      </p:sp>
      <p:sp>
        <p:nvSpPr>
          <p:cNvPr id="57350" name="Oval 6"/>
          <p:cNvSpPr>
            <a:spLocks noChangeArrowheads="1"/>
          </p:cNvSpPr>
          <p:nvPr/>
        </p:nvSpPr>
        <p:spPr bwMode="auto">
          <a:xfrm>
            <a:off x="3419475" y="4149725"/>
            <a:ext cx="1654175" cy="647700"/>
          </a:xfrm>
          <a:prstGeom prst="ellipse">
            <a:avLst/>
          </a:prstGeom>
          <a:solidFill>
            <a:schemeClr val="accent1"/>
          </a:solidFill>
          <a:ln w="9525">
            <a:solidFill>
              <a:schemeClr val="tx1"/>
            </a:solidFill>
            <a:round/>
            <a:headEnd/>
            <a:tailEnd/>
          </a:ln>
          <a:effectLst/>
        </p:spPr>
        <p:txBody>
          <a:bodyPr wrap="none" anchor="ctr"/>
          <a:lstStyle/>
          <a:p>
            <a:pPr algn="ctr"/>
            <a:r>
              <a:rPr lang="en-GB"/>
              <a:t>Process</a:t>
            </a:r>
          </a:p>
          <a:p>
            <a:pPr algn="ctr"/>
            <a:r>
              <a:rPr lang="en-GB"/>
              <a:t>&amp; tooling</a:t>
            </a:r>
          </a:p>
        </p:txBody>
      </p:sp>
      <p:sp>
        <p:nvSpPr>
          <p:cNvPr id="57351" name="AutoShape 7"/>
          <p:cNvSpPr>
            <a:spLocks noChangeArrowheads="1"/>
          </p:cNvSpPr>
          <p:nvPr/>
        </p:nvSpPr>
        <p:spPr bwMode="auto">
          <a:xfrm>
            <a:off x="3419475" y="5302250"/>
            <a:ext cx="1654175" cy="647700"/>
          </a:xfrm>
          <a:prstGeom prst="roundRect">
            <a:avLst>
              <a:gd name="adj" fmla="val 16667"/>
            </a:avLst>
          </a:prstGeom>
          <a:solidFill>
            <a:schemeClr val="accent1"/>
          </a:solidFill>
          <a:ln w="9525">
            <a:solidFill>
              <a:schemeClr val="tx1"/>
            </a:solidFill>
            <a:round/>
            <a:headEnd/>
            <a:tailEnd/>
          </a:ln>
          <a:effectLst/>
        </p:spPr>
        <p:txBody>
          <a:bodyPr wrap="none" anchor="ctr"/>
          <a:lstStyle/>
          <a:p>
            <a:pPr algn="ctr"/>
            <a:r>
              <a:rPr lang="en-GB"/>
              <a:t>Implementation</a:t>
            </a:r>
          </a:p>
          <a:p>
            <a:pPr algn="ctr"/>
            <a:r>
              <a:rPr lang="en-GB"/>
              <a:t>Specification</a:t>
            </a:r>
          </a:p>
        </p:txBody>
      </p:sp>
      <p:cxnSp>
        <p:nvCxnSpPr>
          <p:cNvPr id="57353" name="AutoShape 9"/>
          <p:cNvCxnSpPr>
            <a:cxnSpLocks noChangeShapeType="1"/>
            <a:stCxn id="57349" idx="1"/>
            <a:endCxn id="57348" idx="2"/>
          </p:cNvCxnSpPr>
          <p:nvPr/>
        </p:nvCxnSpPr>
        <p:spPr bwMode="auto">
          <a:xfrm rot="10800000">
            <a:off x="2592388" y="1485900"/>
            <a:ext cx="827087" cy="1403350"/>
          </a:xfrm>
          <a:prstGeom prst="curvedConnector2">
            <a:avLst/>
          </a:prstGeom>
          <a:noFill/>
          <a:ln w="38100">
            <a:solidFill>
              <a:srgbClr val="0000FF"/>
            </a:solidFill>
            <a:prstDash val="sysDot"/>
            <a:round/>
            <a:headEnd/>
            <a:tailEnd type="triangle" w="med" len="med"/>
          </a:ln>
          <a:effectLst/>
        </p:spPr>
      </p:cxnSp>
      <p:cxnSp>
        <p:nvCxnSpPr>
          <p:cNvPr id="57356" name="AutoShape 12"/>
          <p:cNvCxnSpPr>
            <a:cxnSpLocks noChangeShapeType="1"/>
            <a:stCxn id="57349" idx="2"/>
            <a:endCxn id="57350" idx="0"/>
          </p:cNvCxnSpPr>
          <p:nvPr/>
        </p:nvCxnSpPr>
        <p:spPr bwMode="auto">
          <a:xfrm>
            <a:off x="4246563" y="3213100"/>
            <a:ext cx="0" cy="936625"/>
          </a:xfrm>
          <a:prstGeom prst="straightConnector1">
            <a:avLst/>
          </a:prstGeom>
          <a:noFill/>
          <a:ln w="63500">
            <a:solidFill>
              <a:srgbClr val="0000FF"/>
            </a:solidFill>
            <a:prstDash val="dash"/>
            <a:round/>
            <a:headEnd/>
            <a:tailEnd type="triangle" w="med" len="med"/>
          </a:ln>
          <a:effectLst/>
        </p:spPr>
      </p:cxnSp>
      <p:cxnSp>
        <p:nvCxnSpPr>
          <p:cNvPr id="57357" name="AutoShape 13"/>
          <p:cNvCxnSpPr>
            <a:cxnSpLocks noChangeShapeType="1"/>
            <a:stCxn id="57350" idx="4"/>
            <a:endCxn id="57351" idx="0"/>
          </p:cNvCxnSpPr>
          <p:nvPr/>
        </p:nvCxnSpPr>
        <p:spPr bwMode="auto">
          <a:xfrm>
            <a:off x="4246563" y="4797425"/>
            <a:ext cx="0" cy="504825"/>
          </a:xfrm>
          <a:prstGeom prst="straightConnector1">
            <a:avLst/>
          </a:prstGeom>
          <a:noFill/>
          <a:ln w="63500">
            <a:solidFill>
              <a:srgbClr val="0000FF"/>
            </a:solidFill>
            <a:round/>
            <a:headEnd/>
            <a:tailEnd type="triangle" w="med" len="med"/>
          </a:ln>
          <a:effectLst/>
        </p:spPr>
      </p:cxnSp>
      <p:cxnSp>
        <p:nvCxnSpPr>
          <p:cNvPr id="57369" name="AutoShape 25"/>
          <p:cNvCxnSpPr>
            <a:cxnSpLocks noChangeShapeType="1"/>
            <a:stCxn id="57348" idx="3"/>
            <a:endCxn id="57350" idx="6"/>
          </p:cNvCxnSpPr>
          <p:nvPr/>
        </p:nvCxnSpPr>
        <p:spPr bwMode="auto">
          <a:xfrm>
            <a:off x="3419475" y="1162050"/>
            <a:ext cx="1654175" cy="3311525"/>
          </a:xfrm>
          <a:prstGeom prst="curvedConnector3">
            <a:avLst>
              <a:gd name="adj1" fmla="val 123801"/>
            </a:avLst>
          </a:prstGeom>
          <a:noFill/>
          <a:ln w="63500">
            <a:solidFill>
              <a:srgbClr val="0000FF"/>
            </a:solidFill>
            <a:prstDash val="dash"/>
            <a:round/>
            <a:headEnd/>
            <a:tailEnd type="triangle" w="med" len="med"/>
          </a:ln>
          <a:effectLst/>
        </p:spPr>
      </p:cxnSp>
      <p:sp>
        <p:nvSpPr>
          <p:cNvPr id="57370" name="Text Box 26"/>
          <p:cNvSpPr txBox="1">
            <a:spLocks noChangeArrowheads="1"/>
          </p:cNvSpPr>
          <p:nvPr/>
        </p:nvSpPr>
        <p:spPr bwMode="auto">
          <a:xfrm>
            <a:off x="128588" y="5160963"/>
            <a:ext cx="2930525" cy="1370012"/>
          </a:xfrm>
          <a:prstGeom prst="rect">
            <a:avLst/>
          </a:prstGeom>
          <a:noFill/>
          <a:ln w="9525">
            <a:noFill/>
            <a:miter lim="800000"/>
            <a:headEnd/>
            <a:tailEnd/>
          </a:ln>
          <a:effectLst/>
        </p:spPr>
        <p:txBody>
          <a:bodyPr>
            <a:spAutoFit/>
          </a:bodyPr>
          <a:lstStyle/>
          <a:p>
            <a:r>
              <a:rPr lang="en-GB" sz="1200" b="1"/>
              <a:t>Target:</a:t>
            </a:r>
            <a:r>
              <a:rPr lang="en-GB" sz="1200"/>
              <a:t> </a:t>
            </a:r>
          </a:p>
          <a:p>
            <a:r>
              <a:rPr lang="en-GB" sz="1200"/>
              <a:t>Consistent implementation forms across the broadening industry. Variety of implementation only exists for good deployment reasons (e.g. very low bandwidth environment in military applications).</a:t>
            </a:r>
          </a:p>
        </p:txBody>
      </p:sp>
      <p:sp>
        <p:nvSpPr>
          <p:cNvPr id="57371" name="Text Box 27"/>
          <p:cNvSpPr txBox="1">
            <a:spLocks noChangeArrowheads="1"/>
          </p:cNvSpPr>
          <p:nvPr/>
        </p:nvSpPr>
        <p:spPr bwMode="auto">
          <a:xfrm>
            <a:off x="128588" y="3860800"/>
            <a:ext cx="2930525" cy="1187450"/>
          </a:xfrm>
          <a:prstGeom prst="rect">
            <a:avLst/>
          </a:prstGeom>
          <a:noFill/>
          <a:ln w="9525">
            <a:noFill/>
            <a:miter lim="800000"/>
            <a:headEnd/>
            <a:tailEnd/>
          </a:ln>
          <a:effectLst/>
        </p:spPr>
        <p:txBody>
          <a:bodyPr>
            <a:spAutoFit/>
          </a:bodyPr>
          <a:lstStyle/>
          <a:p>
            <a:r>
              <a:rPr lang="en-GB" sz="1200" b="1"/>
              <a:t>Target:</a:t>
            </a:r>
            <a:r>
              <a:rPr lang="en-GB" sz="1200"/>
              <a:t> </a:t>
            </a:r>
          </a:p>
          <a:p>
            <a:r>
              <a:rPr lang="en-GB" sz="1200"/>
              <a:t>Coherent process and tooled approach used across the industry. Evolution of approach enabled  but governance prevents chaotic explosion of unnecessary variety.</a:t>
            </a:r>
          </a:p>
        </p:txBody>
      </p:sp>
      <p:sp>
        <p:nvSpPr>
          <p:cNvPr id="57372" name="Text Box 28"/>
          <p:cNvSpPr txBox="1">
            <a:spLocks noChangeArrowheads="1"/>
          </p:cNvSpPr>
          <p:nvPr/>
        </p:nvSpPr>
        <p:spPr bwMode="auto">
          <a:xfrm>
            <a:off x="128588" y="2133600"/>
            <a:ext cx="2930525" cy="1370013"/>
          </a:xfrm>
          <a:prstGeom prst="rect">
            <a:avLst/>
          </a:prstGeom>
          <a:noFill/>
          <a:ln w="9525">
            <a:noFill/>
            <a:miter lim="800000"/>
            <a:headEnd/>
            <a:tailEnd/>
          </a:ln>
          <a:effectLst/>
        </p:spPr>
        <p:txBody>
          <a:bodyPr>
            <a:spAutoFit/>
          </a:bodyPr>
          <a:lstStyle/>
          <a:p>
            <a:r>
              <a:rPr lang="en-GB" sz="1200" b="1"/>
              <a:t>Target:</a:t>
            </a:r>
            <a:r>
              <a:rPr lang="en-GB" sz="1200"/>
              <a:t> </a:t>
            </a:r>
          </a:p>
          <a:p>
            <a:r>
              <a:rPr lang="en-GB" sz="1200"/>
              <a:t>Specialists in an innovative/new area generate model that is  non-overlapping with Convergence Framework. Aim is to </a:t>
            </a:r>
            <a:r>
              <a:rPr lang="en-GB" sz="1200" b="1"/>
              <a:t>elevate </a:t>
            </a:r>
            <a:r>
              <a:rPr lang="en-GB" sz="1200"/>
              <a:t>a refined/matured version of that model to the Convergence Framework as necessary agreement is reached.</a:t>
            </a:r>
          </a:p>
        </p:txBody>
      </p:sp>
      <p:sp>
        <p:nvSpPr>
          <p:cNvPr id="57373" name="Text Box 29"/>
          <p:cNvSpPr txBox="1">
            <a:spLocks noChangeArrowheads="1"/>
          </p:cNvSpPr>
          <p:nvPr/>
        </p:nvSpPr>
        <p:spPr bwMode="auto">
          <a:xfrm>
            <a:off x="4500563" y="115888"/>
            <a:ext cx="4392612" cy="1370012"/>
          </a:xfrm>
          <a:prstGeom prst="rect">
            <a:avLst/>
          </a:prstGeom>
          <a:noFill/>
          <a:ln w="9525">
            <a:noFill/>
            <a:miter lim="800000"/>
            <a:headEnd/>
            <a:tailEnd/>
          </a:ln>
          <a:effectLst/>
        </p:spPr>
        <p:txBody>
          <a:bodyPr>
            <a:spAutoFit/>
          </a:bodyPr>
          <a:lstStyle/>
          <a:p>
            <a:r>
              <a:rPr lang="en-GB" sz="1200" b="1"/>
              <a:t>Target: </a:t>
            </a:r>
          </a:p>
          <a:p>
            <a:r>
              <a:rPr lang="en-GB" sz="1200"/>
              <a:t>Single coherent Federated technical governance over the development and evolution of all aspects of the converged problem space. Specialists and experts in each domain operate within this governance. Over time (many years) the Convergence Framework gains stronger Solution focus. BUT this is always a FEDERATION of model fragments</a:t>
            </a:r>
          </a:p>
        </p:txBody>
      </p:sp>
      <p:sp>
        <p:nvSpPr>
          <p:cNvPr id="57374" name="Text Box 30"/>
          <p:cNvSpPr txBox="1">
            <a:spLocks noChangeArrowheads="1"/>
          </p:cNvSpPr>
          <p:nvPr/>
        </p:nvSpPr>
        <p:spPr bwMode="auto">
          <a:xfrm>
            <a:off x="5724525" y="3141663"/>
            <a:ext cx="2881313" cy="2100262"/>
          </a:xfrm>
          <a:prstGeom prst="rect">
            <a:avLst/>
          </a:prstGeom>
          <a:noFill/>
          <a:ln w="9525">
            <a:noFill/>
            <a:miter lim="800000"/>
            <a:headEnd/>
            <a:tailEnd/>
          </a:ln>
          <a:effectLst/>
        </p:spPr>
        <p:txBody>
          <a:bodyPr>
            <a:spAutoFit/>
          </a:bodyPr>
          <a:lstStyle/>
          <a:p>
            <a:r>
              <a:rPr lang="en-GB" sz="1200" b="1"/>
              <a:t>Target:</a:t>
            </a:r>
            <a:r>
              <a:rPr lang="en-GB" sz="1200"/>
              <a:t> </a:t>
            </a:r>
          </a:p>
          <a:p>
            <a:r>
              <a:rPr lang="en-GB" sz="1200"/>
              <a:t>Implementation expertise and problem domain expertise can be separated.</a:t>
            </a:r>
          </a:p>
          <a:p>
            <a:endParaRPr lang="en-GB" sz="1200"/>
          </a:p>
          <a:p>
            <a:r>
              <a:rPr lang="en-GB" sz="1200">
                <a:solidFill>
                  <a:srgbClr val="FF0000"/>
                </a:solidFill>
              </a:rPr>
              <a:t>Note: Solution fragment included both nouns, verbs, contracts and tasks.. Implementation here means coding of the nouns, verbs, contracts and tasks via some agreed grammar and message exchange into an implementation form.</a:t>
            </a:r>
          </a:p>
        </p:txBody>
      </p:sp>
      <p:sp>
        <p:nvSpPr>
          <p:cNvPr id="57375" name="Text Box 31"/>
          <p:cNvSpPr txBox="1">
            <a:spLocks noChangeArrowheads="1"/>
          </p:cNvSpPr>
          <p:nvPr/>
        </p:nvSpPr>
        <p:spPr bwMode="auto">
          <a:xfrm>
            <a:off x="5919788" y="5681663"/>
            <a:ext cx="2900362" cy="366712"/>
          </a:xfrm>
          <a:prstGeom prst="rect">
            <a:avLst/>
          </a:prstGeom>
          <a:noFill/>
          <a:ln w="9525">
            <a:noFill/>
            <a:miter lim="800000"/>
            <a:headEnd/>
            <a:tailEnd/>
          </a:ln>
          <a:effectLst/>
        </p:spPr>
        <p:txBody>
          <a:bodyPr>
            <a:spAutoFit/>
          </a:bodyPr>
          <a:lstStyle/>
          <a:p>
            <a:r>
              <a:rPr lang="en-GB">
                <a:solidFill>
                  <a:srgbClr val="FF0000"/>
                </a:solidFill>
              </a:rPr>
              <a:t>This is 10 years + away!</a:t>
            </a:r>
          </a:p>
        </p:txBody>
      </p:sp>
      <p:sp>
        <p:nvSpPr>
          <p:cNvPr id="57376" name="Text Box 32"/>
          <p:cNvSpPr txBox="1">
            <a:spLocks noChangeArrowheads="1"/>
          </p:cNvSpPr>
          <p:nvPr/>
        </p:nvSpPr>
        <p:spPr bwMode="auto">
          <a:xfrm>
            <a:off x="5724525" y="1412875"/>
            <a:ext cx="2930525" cy="822325"/>
          </a:xfrm>
          <a:prstGeom prst="rect">
            <a:avLst/>
          </a:prstGeom>
          <a:noFill/>
          <a:ln w="9525">
            <a:noFill/>
            <a:miter lim="800000"/>
            <a:headEnd/>
            <a:tailEnd/>
          </a:ln>
          <a:effectLst/>
        </p:spPr>
        <p:txBody>
          <a:bodyPr>
            <a:spAutoFit/>
          </a:bodyPr>
          <a:lstStyle/>
          <a:p>
            <a:r>
              <a:rPr lang="en-GB" sz="1200"/>
              <a:t>Separation out of relationships between domain fragments is a potential critical feature of this solution as this enables separation of governance.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Convergence Framework Approach</a:t>
            </a:r>
            <a:endParaRPr lang="en-US" dirty="0"/>
          </a:p>
        </p:txBody>
      </p:sp>
      <p:sp>
        <p:nvSpPr>
          <p:cNvPr id="3" name="Content Placeholder 2"/>
          <p:cNvSpPr>
            <a:spLocks noGrp="1"/>
          </p:cNvSpPr>
          <p:nvPr>
            <p:ph idx="1"/>
          </p:nvPr>
        </p:nvSpPr>
        <p:spPr>
          <a:xfrm>
            <a:off x="457200" y="1268760"/>
            <a:ext cx="8229600" cy="5301208"/>
          </a:xfrm>
        </p:spPr>
        <p:txBody>
          <a:bodyPr>
            <a:normAutofit fontScale="47500" lnSpcReduction="20000"/>
          </a:bodyPr>
          <a:lstStyle/>
          <a:p>
            <a:r>
              <a:rPr lang="en-US" b="1" dirty="0" smtClean="0"/>
              <a:t>Viewpoints: </a:t>
            </a:r>
            <a:r>
              <a:rPr lang="en-US" dirty="0" smtClean="0"/>
              <a:t>Supports</a:t>
            </a:r>
            <a:endParaRPr lang="en-US" b="1" dirty="0" smtClean="0"/>
          </a:p>
          <a:p>
            <a:pPr lvl="1"/>
            <a:r>
              <a:rPr lang="en-US" b="1" dirty="0" smtClean="0"/>
              <a:t>Purpose neutral model </a:t>
            </a:r>
            <a:r>
              <a:rPr lang="en-US" dirty="0" smtClean="0"/>
              <a:t>(tech neutral info model)</a:t>
            </a:r>
            <a:endParaRPr lang="en-US" b="1" dirty="0" smtClean="0"/>
          </a:p>
          <a:p>
            <a:pPr lvl="1"/>
            <a:r>
              <a:rPr lang="en-US" b="1" dirty="0" smtClean="0"/>
              <a:t>Purpose specific implementation neutral model </a:t>
            </a:r>
            <a:r>
              <a:rPr lang="en-US" dirty="0" smtClean="0"/>
              <a:t>(tech neutral data model) </a:t>
            </a:r>
          </a:p>
          <a:p>
            <a:pPr lvl="1"/>
            <a:r>
              <a:rPr lang="en-US" dirty="0" smtClean="0"/>
              <a:t>Mechanism for driving generation of various solution </a:t>
            </a:r>
            <a:r>
              <a:rPr lang="en-US" b="1" dirty="0" smtClean="0"/>
              <a:t>implementation forms </a:t>
            </a:r>
            <a:r>
              <a:rPr lang="en-US" dirty="0" smtClean="0"/>
              <a:t>(tech specific data model).</a:t>
            </a:r>
            <a:endParaRPr lang="en-GB" dirty="0" smtClean="0"/>
          </a:p>
          <a:p>
            <a:r>
              <a:rPr lang="en-US" b="1" dirty="0" smtClean="0"/>
              <a:t>Development lifecycle: </a:t>
            </a:r>
            <a:r>
              <a:rPr lang="en-US" dirty="0" smtClean="0"/>
              <a:t>Asynchronous evolution and delivery</a:t>
            </a:r>
          </a:p>
          <a:p>
            <a:pPr lvl="1"/>
            <a:r>
              <a:rPr lang="en-US" dirty="0" smtClean="0"/>
              <a:t>Any body inc TMF can have an element of a model that is not yet aligned with the Federated Information model</a:t>
            </a:r>
          </a:p>
          <a:p>
            <a:pPr lvl="1"/>
            <a:r>
              <a:rPr lang="en-US" dirty="0" smtClean="0"/>
              <a:t>Solution must allow for duplication of concepts between current TMF models and Federated Information model</a:t>
            </a:r>
          </a:p>
          <a:p>
            <a:r>
              <a:rPr lang="en-US" b="1" dirty="0" smtClean="0"/>
              <a:t>Building model: </a:t>
            </a:r>
            <a:r>
              <a:rPr lang="en-US" dirty="0" smtClean="0"/>
              <a:t>Will change from original sourced model through convergence process</a:t>
            </a:r>
          </a:p>
          <a:p>
            <a:r>
              <a:rPr lang="en-US" b="1" dirty="0" smtClean="0"/>
              <a:t>Structure: </a:t>
            </a:r>
            <a:r>
              <a:rPr lang="en-US" dirty="0" smtClean="0"/>
              <a:t>Does not need to have the same structure as any particular input source and indeed is very </a:t>
            </a:r>
            <a:r>
              <a:rPr lang="en-US" dirty="0" err="1" smtClean="0"/>
              <a:t>very</a:t>
            </a:r>
            <a:r>
              <a:rPr lang="en-US" dirty="0" smtClean="0"/>
              <a:t> likely not to have. Does not have the same structure as the current SID.</a:t>
            </a:r>
          </a:p>
          <a:p>
            <a:r>
              <a:rPr lang="en-US" b="1" dirty="0" smtClean="0"/>
              <a:t>Growth: </a:t>
            </a:r>
            <a:r>
              <a:rPr lang="en-US" dirty="0" smtClean="0"/>
              <a:t>Trend to gradually move model/responsibility from the current SID to the Federated Information model</a:t>
            </a:r>
            <a:endParaRPr lang="en-GB" dirty="0" smtClean="0"/>
          </a:p>
          <a:p>
            <a:r>
              <a:rPr lang="en-US" b="1" dirty="0" smtClean="0"/>
              <a:t>Relationships: </a:t>
            </a:r>
            <a:r>
              <a:rPr lang="en-US" dirty="0" smtClean="0"/>
              <a:t>Mechanism to point from external model at elements that is reliable and accessible</a:t>
            </a:r>
          </a:p>
          <a:p>
            <a:pPr lvl="1"/>
            <a:r>
              <a:rPr lang="en-US" dirty="0" smtClean="0"/>
              <a:t>Simply text name of class/attribute. </a:t>
            </a:r>
          </a:p>
          <a:p>
            <a:pPr lvl="1"/>
            <a:r>
              <a:rPr lang="en-US" dirty="0" smtClean="0"/>
              <a:t>Tooling support for navigation of these text based relationships. </a:t>
            </a:r>
          </a:p>
          <a:p>
            <a:pPr lvl="1"/>
            <a:r>
              <a:rPr lang="en-US" dirty="0" smtClean="0"/>
              <a:t>Use this relationship mechanism between the TMF models and the federated model</a:t>
            </a:r>
          </a:p>
          <a:p>
            <a:r>
              <a:rPr lang="en-US" b="1" dirty="0" smtClean="0"/>
              <a:t>Interconnection governance: </a:t>
            </a:r>
            <a:r>
              <a:rPr lang="en-US" dirty="0" smtClean="0"/>
              <a:t>Reference to bodies using particular part of Federated Model should be maintained external to the model </a:t>
            </a:r>
          </a:p>
          <a:p>
            <a:pPr lvl="1"/>
            <a:r>
              <a:rPr lang="en-US" dirty="0" smtClean="0"/>
              <a:t>Ease editing and facilitate easy access to material by third parties.</a:t>
            </a:r>
          </a:p>
          <a:p>
            <a:r>
              <a:rPr lang="en-US" b="1" dirty="0" smtClean="0"/>
              <a:t>Delivery:</a:t>
            </a:r>
            <a:r>
              <a:rPr lang="en-US" dirty="0" smtClean="0"/>
              <a:t> Separate from any other model and in relevant fragments</a:t>
            </a:r>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dirty="0" smtClean="0"/>
              <a:t>Convergence Framework Governance Considerations</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Governance notes</a:t>
            </a:r>
            <a:endParaRPr lang="en-US" dirty="0"/>
          </a:p>
        </p:txBody>
      </p:sp>
      <p:sp>
        <p:nvSpPr>
          <p:cNvPr id="3" name="Content Placeholder 2"/>
          <p:cNvSpPr>
            <a:spLocks noGrp="1"/>
          </p:cNvSpPr>
          <p:nvPr>
            <p:ph idx="1"/>
          </p:nvPr>
        </p:nvSpPr>
        <p:spPr>
          <a:xfrm>
            <a:off x="457200" y="1196752"/>
            <a:ext cx="8229600" cy="5328592"/>
          </a:xfrm>
        </p:spPr>
        <p:txBody>
          <a:bodyPr>
            <a:normAutofit fontScale="77500" lnSpcReduction="20000"/>
          </a:bodyPr>
          <a:lstStyle/>
          <a:p>
            <a:r>
              <a:rPr lang="en-US" dirty="0" smtClean="0"/>
              <a:t>Defining </a:t>
            </a:r>
            <a:r>
              <a:rPr lang="en-US" dirty="0" smtClean="0"/>
              <a:t>the scope of </a:t>
            </a:r>
            <a:r>
              <a:rPr lang="en-US" dirty="0" smtClean="0"/>
              <a:t>ownerships</a:t>
            </a:r>
          </a:p>
          <a:p>
            <a:r>
              <a:rPr lang="en-US" dirty="0" smtClean="0"/>
              <a:t>Defining </a:t>
            </a:r>
            <a:r>
              <a:rPr lang="en-US" dirty="0" smtClean="0"/>
              <a:t>the mechanism for migration of </a:t>
            </a:r>
            <a:r>
              <a:rPr lang="en-US" dirty="0" smtClean="0"/>
              <a:t>ownership</a:t>
            </a:r>
          </a:p>
          <a:p>
            <a:r>
              <a:rPr lang="en-US" dirty="0" smtClean="0"/>
              <a:t>Rules </a:t>
            </a:r>
            <a:r>
              <a:rPr lang="en-US" dirty="0" smtClean="0"/>
              <a:t>for </a:t>
            </a:r>
            <a:r>
              <a:rPr lang="en-US" dirty="0" smtClean="0"/>
              <a:t>engagement</a:t>
            </a:r>
          </a:p>
          <a:p>
            <a:r>
              <a:rPr lang="en-US" dirty="0" smtClean="0"/>
              <a:t>Environment </a:t>
            </a:r>
            <a:r>
              <a:rPr lang="en-US" dirty="0" smtClean="0"/>
              <a:t>for shared </a:t>
            </a:r>
            <a:r>
              <a:rPr lang="en-US" dirty="0" smtClean="0"/>
              <a:t>capture</a:t>
            </a:r>
          </a:p>
          <a:p>
            <a:r>
              <a:rPr lang="en-US" dirty="0" smtClean="0"/>
              <a:t>Mechanism for announcement of work/change</a:t>
            </a:r>
          </a:p>
          <a:p>
            <a:r>
              <a:rPr lang="en-US" dirty="0" smtClean="0"/>
              <a:t>Equality </a:t>
            </a:r>
            <a:r>
              <a:rPr lang="en-US" dirty="0" smtClean="0"/>
              <a:t>of </a:t>
            </a:r>
            <a:r>
              <a:rPr lang="en-US" dirty="0" smtClean="0"/>
              <a:t>participation</a:t>
            </a:r>
          </a:p>
          <a:p>
            <a:r>
              <a:rPr lang="en-US" dirty="0" smtClean="0"/>
              <a:t>Commitment and understanding of work progress</a:t>
            </a:r>
          </a:p>
          <a:p>
            <a:r>
              <a:rPr lang="en-US" dirty="0" smtClean="0"/>
              <a:t>Empowerment and mandating of authorized trusted authority</a:t>
            </a:r>
            <a:endParaRPr lang="en-US" dirty="0" smtClean="0"/>
          </a:p>
          <a:p>
            <a:r>
              <a:rPr lang="en-US" dirty="0" smtClean="0"/>
              <a:t>Rolling </a:t>
            </a:r>
            <a:r>
              <a:rPr lang="en-US" dirty="0" smtClean="0"/>
              <a:t>over </a:t>
            </a:r>
            <a:r>
              <a:rPr lang="en-US" dirty="0" smtClean="0"/>
              <a:t>authority</a:t>
            </a:r>
          </a:p>
          <a:p>
            <a:r>
              <a:rPr lang="en-US" dirty="0" smtClean="0"/>
              <a:t>Protecting </a:t>
            </a:r>
            <a:r>
              <a:rPr lang="en-US" dirty="0" smtClean="0"/>
              <a:t>study activities from bombardment of </a:t>
            </a:r>
            <a:r>
              <a:rPr lang="en-US" dirty="0" smtClean="0"/>
              <a:t>questions from those not participating etc</a:t>
            </a:r>
          </a:p>
          <a:p>
            <a:r>
              <a:rPr lang="en-US" dirty="0" smtClean="0"/>
              <a:t>Ensuring </a:t>
            </a:r>
            <a:r>
              <a:rPr lang="en-US" dirty="0" smtClean="0"/>
              <a:t>studies are kept appropriately </a:t>
            </a:r>
            <a:r>
              <a:rPr lang="en-US" dirty="0" smtClean="0"/>
              <a:t>short</a:t>
            </a:r>
          </a:p>
          <a:p>
            <a:r>
              <a:rPr lang="en-US" dirty="0" smtClean="0"/>
              <a:t>Building and evolving an ontology</a:t>
            </a:r>
            <a:endParaRPr lang="en-US"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Governance notes</a:t>
            </a:r>
            <a:endParaRPr lang="en-US" dirty="0"/>
          </a:p>
        </p:txBody>
      </p:sp>
      <p:sp>
        <p:nvSpPr>
          <p:cNvPr id="3" name="Content Placeholder 2"/>
          <p:cNvSpPr>
            <a:spLocks noGrp="1"/>
          </p:cNvSpPr>
          <p:nvPr>
            <p:ph idx="1"/>
          </p:nvPr>
        </p:nvSpPr>
        <p:spPr>
          <a:xfrm>
            <a:off x="457200" y="1196752"/>
            <a:ext cx="8229600" cy="5328592"/>
          </a:xfrm>
        </p:spPr>
        <p:txBody>
          <a:bodyPr>
            <a:normAutofit fontScale="62500" lnSpcReduction="20000"/>
          </a:bodyPr>
          <a:lstStyle/>
          <a:p>
            <a:r>
              <a:rPr lang="en-US" dirty="0" smtClean="0"/>
              <a:t>Escalation procedure</a:t>
            </a:r>
          </a:p>
          <a:p>
            <a:r>
              <a:rPr lang="en-US" dirty="0" smtClean="0"/>
              <a:t>Repository </a:t>
            </a:r>
            <a:r>
              <a:rPr lang="en-US" dirty="0" smtClean="0"/>
              <a:t>and </a:t>
            </a:r>
            <a:r>
              <a:rPr lang="en-US" dirty="0" smtClean="0"/>
              <a:t>access</a:t>
            </a:r>
          </a:p>
          <a:p>
            <a:r>
              <a:rPr lang="en-US" dirty="0" smtClean="0"/>
              <a:t>Releasing and publishing the work</a:t>
            </a:r>
          </a:p>
          <a:p>
            <a:r>
              <a:rPr lang="en-US" dirty="0" smtClean="0"/>
              <a:t>Who </a:t>
            </a:r>
            <a:r>
              <a:rPr lang="en-US" dirty="0" smtClean="0"/>
              <a:t>is responsible for explaining migration from existing </a:t>
            </a:r>
            <a:r>
              <a:rPr lang="en-US" dirty="0" smtClean="0"/>
              <a:t>solutions</a:t>
            </a:r>
          </a:p>
          <a:p>
            <a:r>
              <a:rPr lang="en-US" dirty="0" smtClean="0"/>
              <a:t>Relationship </a:t>
            </a:r>
            <a:r>
              <a:rPr lang="en-US" dirty="0" smtClean="0"/>
              <a:t>to other industries and how is this </a:t>
            </a:r>
            <a:r>
              <a:rPr lang="en-US" dirty="0" smtClean="0"/>
              <a:t>orchestrated</a:t>
            </a:r>
          </a:p>
          <a:p>
            <a:r>
              <a:rPr lang="en-US" dirty="0" smtClean="0"/>
              <a:t>Continual </a:t>
            </a:r>
            <a:r>
              <a:rPr lang="en-US" dirty="0" smtClean="0"/>
              <a:t>convergence across an ever broadening </a:t>
            </a:r>
            <a:r>
              <a:rPr lang="en-US" dirty="0" smtClean="0"/>
              <a:t>space</a:t>
            </a:r>
          </a:p>
          <a:p>
            <a:r>
              <a:rPr lang="en-US" dirty="0" smtClean="0"/>
              <a:t>Continual </a:t>
            </a:r>
            <a:r>
              <a:rPr lang="en-US" dirty="0" smtClean="0"/>
              <a:t>improvement of coherence and structural integrity of various problem </a:t>
            </a:r>
            <a:r>
              <a:rPr lang="en-US" dirty="0" smtClean="0"/>
              <a:t>views</a:t>
            </a:r>
          </a:p>
          <a:p>
            <a:r>
              <a:rPr lang="en-US" dirty="0" smtClean="0"/>
              <a:t>Challenge </a:t>
            </a:r>
            <a:r>
              <a:rPr lang="en-US" dirty="0" smtClean="0"/>
              <a:t>is that as domains develop greater inter-domain coherence will emerge requiring the adjustment of the domains and potentially the emergence of a separate abstract </a:t>
            </a:r>
            <a:r>
              <a:rPr lang="en-US" dirty="0" smtClean="0"/>
              <a:t>domain</a:t>
            </a:r>
          </a:p>
          <a:p>
            <a:r>
              <a:rPr lang="en-GB" dirty="0" smtClean="0"/>
              <a:t>Dealing with local model evolution that is slowly converging with the federated model</a:t>
            </a:r>
          </a:p>
          <a:p>
            <a:r>
              <a:rPr lang="en-GB" dirty="0" smtClean="0"/>
              <a:t>Defining the rules for growth and change</a:t>
            </a:r>
          </a:p>
          <a:p>
            <a:r>
              <a:rPr lang="en-GB" dirty="0" smtClean="0"/>
              <a:t>Copyright and IPR</a:t>
            </a:r>
          </a:p>
          <a:p>
            <a:r>
              <a:rPr lang="en-US" dirty="0" smtClean="0"/>
              <a:t>Moving on from the traditional standardization </a:t>
            </a:r>
            <a:r>
              <a:rPr lang="en-US" dirty="0" err="1" smtClean="0"/>
              <a:t>organisation</a:t>
            </a:r>
            <a:r>
              <a:rPr lang="en-US" dirty="0" smtClean="0"/>
              <a:t> structure to a structure more appropriately able to deal with ongoing convergence</a:t>
            </a:r>
          </a:p>
          <a:p>
            <a:endParaRPr lang="en-US" dirty="0" smtClean="0"/>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Generalised Convergence Process</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GB"/>
              <a:t>IPR Statement</a:t>
            </a:r>
          </a:p>
        </p:txBody>
      </p:sp>
      <p:sp>
        <p:nvSpPr>
          <p:cNvPr id="59395" name="Rectangle 3"/>
          <p:cNvSpPr>
            <a:spLocks noGrp="1" noChangeArrowheads="1"/>
          </p:cNvSpPr>
          <p:nvPr>
            <p:ph idx="1"/>
          </p:nvPr>
        </p:nvSpPr>
        <p:spPr/>
        <p:txBody>
          <a:bodyPr/>
          <a:lstStyle/>
          <a:p>
            <a:r>
              <a:rPr lang="en-GB"/>
              <a:t>There is no known IPR to declare related to the material in this pack</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GB"/>
              <a:t>Convergence process</a:t>
            </a:r>
          </a:p>
        </p:txBody>
      </p:sp>
      <p:sp>
        <p:nvSpPr>
          <p:cNvPr id="28675" name="Rectangle 3"/>
          <p:cNvSpPr>
            <a:spLocks noGrp="1" noChangeArrowheads="1"/>
          </p:cNvSpPr>
          <p:nvPr>
            <p:ph idx="1"/>
          </p:nvPr>
        </p:nvSpPr>
        <p:spPr>
          <a:xfrm>
            <a:off x="457200" y="1341438"/>
            <a:ext cx="8229600" cy="4784725"/>
          </a:xfrm>
        </p:spPr>
        <p:txBody>
          <a:bodyPr/>
          <a:lstStyle/>
          <a:p>
            <a:pPr>
              <a:lnSpc>
                <a:spcPct val="80000"/>
              </a:lnSpc>
            </a:pPr>
            <a:r>
              <a:rPr lang="en-GB" sz="2400"/>
              <a:t>Gradual alignment of consideration and understanding of validity of differences based upon differing viewpoints and projections</a:t>
            </a:r>
          </a:p>
          <a:p>
            <a:pPr lvl="1">
              <a:lnSpc>
                <a:spcPct val="80000"/>
              </a:lnSpc>
            </a:pPr>
            <a:r>
              <a:rPr lang="en-GB" sz="2000"/>
              <a:t>Knowing who is relying on what is vital so that unexpected disruptive change does not occur</a:t>
            </a:r>
          </a:p>
          <a:p>
            <a:pPr>
              <a:lnSpc>
                <a:spcPct val="80000"/>
              </a:lnSpc>
            </a:pPr>
            <a:r>
              <a:rPr lang="en-GB" sz="2400"/>
              <a:t>Maintenance and enhancement of convergence as change occurs due to </a:t>
            </a:r>
          </a:p>
          <a:p>
            <a:pPr lvl="1">
              <a:lnSpc>
                <a:spcPct val="80000"/>
              </a:lnSpc>
            </a:pPr>
            <a:r>
              <a:rPr lang="en-GB" sz="2000"/>
              <a:t>Advancement in understanding as a result of new insights arrive</a:t>
            </a:r>
          </a:p>
          <a:p>
            <a:pPr lvl="1">
              <a:lnSpc>
                <a:spcPct val="80000"/>
              </a:lnSpc>
            </a:pPr>
            <a:r>
              <a:rPr lang="en-GB" sz="2000"/>
              <a:t>Correction of errors</a:t>
            </a:r>
          </a:p>
          <a:p>
            <a:pPr>
              <a:lnSpc>
                <a:spcPct val="80000"/>
              </a:lnSpc>
            </a:pPr>
            <a:r>
              <a:rPr lang="en-GB" sz="2400"/>
              <a:t>Continual deepening of understanding of semantics of broadening problem space</a:t>
            </a:r>
          </a:p>
          <a:p>
            <a:pPr lvl="1">
              <a:lnSpc>
                <a:spcPct val="80000"/>
              </a:lnSpc>
            </a:pPr>
            <a:r>
              <a:rPr lang="en-GB" sz="2000"/>
              <a:t>Separation of meaning from terminology</a:t>
            </a:r>
          </a:p>
          <a:p>
            <a:pPr lvl="1">
              <a:lnSpc>
                <a:spcPct val="80000"/>
              </a:lnSpc>
            </a:pPr>
            <a:r>
              <a:rPr lang="en-GB" sz="2000"/>
              <a:t>Clear expression of principles, patterns and architectures that underpin the concepts that are encapsulated in the classes and are covered by the labels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rmAutofit fontScale="90000"/>
          </a:bodyPr>
          <a:lstStyle/>
          <a:p>
            <a:r>
              <a:rPr lang="en-GB" sz="4000"/>
              <a:t>Convergence process – detail</a:t>
            </a:r>
            <a:br>
              <a:rPr lang="en-GB" sz="4000"/>
            </a:br>
            <a:endParaRPr lang="en-GB" sz="4000"/>
          </a:p>
        </p:txBody>
      </p:sp>
      <p:sp>
        <p:nvSpPr>
          <p:cNvPr id="29699" name="Rectangle 3"/>
          <p:cNvSpPr>
            <a:spLocks noGrp="1" noChangeArrowheads="1"/>
          </p:cNvSpPr>
          <p:nvPr>
            <p:ph idx="1"/>
          </p:nvPr>
        </p:nvSpPr>
        <p:spPr>
          <a:xfrm>
            <a:off x="457200" y="1125538"/>
            <a:ext cx="8229600" cy="5473700"/>
          </a:xfrm>
        </p:spPr>
        <p:txBody>
          <a:bodyPr/>
          <a:lstStyle/>
          <a:p>
            <a:pPr>
              <a:lnSpc>
                <a:spcPct val="80000"/>
              </a:lnSpc>
            </a:pPr>
            <a:r>
              <a:rPr lang="en-GB" sz="1400"/>
              <a:t>To come to agreement on a common or relatable model requires an ordered approach</a:t>
            </a:r>
          </a:p>
          <a:p>
            <a:pPr lvl="1">
              <a:lnSpc>
                <a:spcPct val="80000"/>
              </a:lnSpc>
            </a:pPr>
            <a:r>
              <a:rPr lang="en-GB" sz="1200"/>
              <a:t>There are at least 2 dimensions for alignment (which are called here Depth and Degree for want of better labels)</a:t>
            </a:r>
          </a:p>
          <a:p>
            <a:pPr>
              <a:lnSpc>
                <a:spcPct val="80000"/>
              </a:lnSpc>
            </a:pPr>
            <a:r>
              <a:rPr lang="en-GB" sz="1400"/>
              <a:t>Depth of alignment in order</a:t>
            </a:r>
          </a:p>
          <a:p>
            <a:pPr lvl="1">
              <a:lnSpc>
                <a:spcPct val="80000"/>
              </a:lnSpc>
            </a:pPr>
            <a:r>
              <a:rPr lang="en-GB" sz="1200"/>
              <a:t>Meaning/Semantics</a:t>
            </a:r>
          </a:p>
          <a:p>
            <a:pPr lvl="1">
              <a:lnSpc>
                <a:spcPct val="80000"/>
              </a:lnSpc>
            </a:pPr>
            <a:r>
              <a:rPr lang="en-GB" sz="1200"/>
              <a:t>Relevant views and their distinctions</a:t>
            </a:r>
          </a:p>
          <a:p>
            <a:pPr lvl="1">
              <a:lnSpc>
                <a:spcPct val="80000"/>
              </a:lnSpc>
            </a:pPr>
            <a:r>
              <a:rPr lang="en-GB" sz="1200"/>
              <a:t>Semantic clumping and focus in each view</a:t>
            </a:r>
          </a:p>
          <a:p>
            <a:pPr lvl="1">
              <a:lnSpc>
                <a:spcPct val="80000"/>
              </a:lnSpc>
            </a:pPr>
            <a:r>
              <a:rPr lang="en-GB" sz="1200"/>
              <a:t>Specific usages</a:t>
            </a:r>
          </a:p>
          <a:p>
            <a:pPr lvl="1">
              <a:lnSpc>
                <a:spcPct val="80000"/>
              </a:lnSpc>
            </a:pPr>
            <a:r>
              <a:rPr lang="en-GB" sz="1200"/>
              <a:t>Labels and representations</a:t>
            </a:r>
          </a:p>
          <a:p>
            <a:pPr>
              <a:lnSpc>
                <a:spcPct val="80000"/>
              </a:lnSpc>
            </a:pPr>
            <a:r>
              <a:rPr lang="en-GB" sz="1400"/>
              <a:t>Degree of alignment in order</a:t>
            </a:r>
          </a:p>
          <a:p>
            <a:pPr lvl="1">
              <a:lnSpc>
                <a:spcPct val="80000"/>
              </a:lnSpc>
            </a:pPr>
            <a:r>
              <a:rPr lang="en-GB" sz="1200"/>
              <a:t>Principles concepts (such as identity)</a:t>
            </a:r>
          </a:p>
          <a:p>
            <a:pPr lvl="1">
              <a:lnSpc>
                <a:spcPct val="80000"/>
              </a:lnSpc>
            </a:pPr>
            <a:r>
              <a:rPr lang="en-GB" sz="1200"/>
              <a:t>Patterns and architecture (complex concepts assemblies)</a:t>
            </a:r>
          </a:p>
          <a:p>
            <a:pPr lvl="1">
              <a:lnSpc>
                <a:spcPct val="80000"/>
              </a:lnSpc>
            </a:pPr>
            <a:r>
              <a:rPr lang="en-GB" sz="1200"/>
              <a:t>Application model (interface implementation, database implementation etc)</a:t>
            </a:r>
          </a:p>
          <a:p>
            <a:pPr>
              <a:lnSpc>
                <a:spcPct val="80000"/>
              </a:lnSpc>
            </a:pPr>
            <a:r>
              <a:rPr lang="en-GB" sz="1400"/>
              <a:t>Precision scale for Depth in order</a:t>
            </a:r>
          </a:p>
          <a:p>
            <a:pPr lvl="1">
              <a:lnSpc>
                <a:spcPct val="80000"/>
              </a:lnSpc>
            </a:pPr>
            <a:r>
              <a:rPr lang="en-GB" sz="1200"/>
              <a:t>Rough mapping</a:t>
            </a:r>
          </a:p>
          <a:p>
            <a:pPr lvl="1">
              <a:lnSpc>
                <a:spcPct val="80000"/>
              </a:lnSpc>
            </a:pPr>
            <a:r>
              <a:rPr lang="en-GB" sz="1200"/>
              <a:t>Reasonable mapping</a:t>
            </a:r>
          </a:p>
          <a:p>
            <a:pPr lvl="1">
              <a:lnSpc>
                <a:spcPct val="80000"/>
              </a:lnSpc>
            </a:pPr>
            <a:r>
              <a:rPr lang="en-GB" sz="1200"/>
              <a:t>Close alignment</a:t>
            </a:r>
          </a:p>
          <a:p>
            <a:pPr lvl="1">
              <a:lnSpc>
                <a:spcPct val="80000"/>
              </a:lnSpc>
            </a:pPr>
            <a:r>
              <a:rPr lang="en-GB" sz="1200"/>
              <a:t>Same</a:t>
            </a:r>
          </a:p>
          <a:p>
            <a:pPr>
              <a:lnSpc>
                <a:spcPct val="80000"/>
              </a:lnSpc>
            </a:pPr>
            <a:r>
              <a:rPr lang="en-GB" sz="1400"/>
              <a:t>BUT need to be able to start from where we are across the industry where we currently have</a:t>
            </a:r>
          </a:p>
          <a:p>
            <a:pPr lvl="1">
              <a:lnSpc>
                <a:spcPct val="80000"/>
              </a:lnSpc>
            </a:pPr>
            <a:r>
              <a:rPr lang="en-GB" sz="1200"/>
              <a:t>Limited clarity of semantics (often absent or garbled definitions)</a:t>
            </a:r>
          </a:p>
          <a:p>
            <a:pPr lvl="1">
              <a:lnSpc>
                <a:spcPct val="80000"/>
              </a:lnSpc>
            </a:pPr>
            <a:r>
              <a:rPr lang="en-GB" sz="1200"/>
              <a:t>Limited clarity of distinction of views (often jumbled into “one view suits all”)</a:t>
            </a:r>
          </a:p>
          <a:p>
            <a:pPr lvl="1">
              <a:lnSpc>
                <a:spcPct val="80000"/>
              </a:lnSpc>
            </a:pPr>
            <a:r>
              <a:rPr lang="en-GB" sz="1200"/>
              <a:t>Poor understanding underlying rules for of clumping and focus of own models</a:t>
            </a:r>
          </a:p>
          <a:p>
            <a:pPr lvl="1">
              <a:lnSpc>
                <a:spcPct val="80000"/>
              </a:lnSpc>
            </a:pPr>
            <a:r>
              <a:rPr lang="en-GB" sz="1200"/>
              <a:t>Misleading and overlapping labels and representations</a:t>
            </a:r>
          </a:p>
          <a:p>
            <a:pPr lvl="1">
              <a:lnSpc>
                <a:spcPct val="80000"/>
              </a:lnSpc>
            </a:pPr>
            <a:r>
              <a:rPr lang="en-GB" sz="1200"/>
              <a:t>Limited model of principle concepts and limited pattern and architecture models</a:t>
            </a:r>
          </a:p>
          <a:p>
            <a:pPr lvl="1">
              <a:lnSpc>
                <a:spcPct val="80000"/>
              </a:lnSpc>
            </a:pPr>
            <a:r>
              <a:rPr lang="en-GB" sz="1200"/>
              <a:t>No agreed mechanism for representation of mappings</a:t>
            </a:r>
          </a:p>
          <a:p>
            <a:pPr lvl="1">
              <a:lnSpc>
                <a:spcPct val="80000"/>
              </a:lnSpc>
            </a:pPr>
            <a:r>
              <a:rPr lang="en-GB" sz="1200"/>
              <a:t>Tooling and methods that hinders progress in the above</a:t>
            </a:r>
          </a:p>
          <a:p>
            <a:pPr>
              <a:lnSpc>
                <a:spcPct val="80000"/>
              </a:lnSpc>
            </a:pPr>
            <a:endParaRPr lang="en-GB" sz="1400"/>
          </a:p>
          <a:p>
            <a:pPr lvl="1">
              <a:lnSpc>
                <a:spcPct val="80000"/>
              </a:lnSpc>
            </a:pPr>
            <a:endParaRPr lang="en-GB" sz="12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Convergence Framework In </a:t>
            </a:r>
            <a:br>
              <a:rPr lang="en-GB" dirty="0" smtClean="0"/>
            </a:br>
            <a:r>
              <a:rPr lang="en-GB" dirty="0" smtClean="0"/>
              <a:t>fine detail</a:t>
            </a:r>
            <a:endParaRPr lang="en-US" dirty="0"/>
          </a:p>
        </p:txBody>
      </p:sp>
      <p:sp>
        <p:nvSpPr>
          <p:cNvPr id="5" name="Text Placeholder 4"/>
          <p:cNvSpPr>
            <a:spLocks noGrp="1"/>
          </p:cNvSpPr>
          <p:nvPr>
            <p:ph type="body" idx="1"/>
          </p:nvPr>
        </p:nvSpPr>
        <p:spPr/>
        <p:txBody>
          <a:bodyPr/>
          <a:lstStyle/>
          <a:p>
            <a:r>
              <a:rPr lang="en-GB" dirty="0" smtClean="0"/>
              <a:t>For brief overview during the meeting</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GB"/>
              <a:t>Environment</a:t>
            </a:r>
          </a:p>
        </p:txBody>
      </p:sp>
      <p:sp>
        <p:nvSpPr>
          <p:cNvPr id="30723" name="Rectangle 3"/>
          <p:cNvSpPr>
            <a:spLocks noGrp="1" noChangeArrowheads="1"/>
          </p:cNvSpPr>
          <p:nvPr>
            <p:ph idx="1"/>
          </p:nvPr>
        </p:nvSpPr>
        <p:spPr/>
        <p:txBody>
          <a:bodyPr/>
          <a:lstStyle/>
          <a:p>
            <a:r>
              <a:rPr lang="en-GB" dirty="0"/>
              <a:t>Provide a vehicle for the interrelating of each aspects of the models of different standards bodies with respect to the dimensions of </a:t>
            </a:r>
            <a:r>
              <a:rPr lang="en-GB" dirty="0" smtClean="0"/>
              <a:t>alignment</a:t>
            </a:r>
            <a:endParaRPr lang="en-GB"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fontScale="90000"/>
          </a:bodyPr>
          <a:lstStyle/>
          <a:p>
            <a:r>
              <a:rPr lang="en-GB" sz="4000"/>
              <a:t>Federation in operation</a:t>
            </a:r>
            <a:br>
              <a:rPr lang="en-GB" sz="4000"/>
            </a:br>
            <a:endParaRPr lang="en-GB" sz="4000"/>
          </a:p>
        </p:txBody>
      </p:sp>
      <p:sp>
        <p:nvSpPr>
          <p:cNvPr id="31747" name="Rectangle 3"/>
          <p:cNvSpPr>
            <a:spLocks noGrp="1" noChangeArrowheads="1"/>
          </p:cNvSpPr>
          <p:nvPr>
            <p:ph idx="1"/>
          </p:nvPr>
        </p:nvSpPr>
        <p:spPr>
          <a:xfrm>
            <a:off x="457200" y="981075"/>
            <a:ext cx="8229600" cy="5400675"/>
          </a:xfrm>
        </p:spPr>
        <p:txBody>
          <a:bodyPr/>
          <a:lstStyle/>
          <a:p>
            <a:pPr>
              <a:lnSpc>
                <a:spcPct val="80000"/>
              </a:lnSpc>
            </a:pPr>
            <a:r>
              <a:rPr lang="en-GB" sz="1600"/>
              <a:t>Next few figures assume</a:t>
            </a:r>
          </a:p>
          <a:p>
            <a:pPr lvl="1">
              <a:lnSpc>
                <a:spcPct val="80000"/>
              </a:lnSpc>
            </a:pPr>
            <a:r>
              <a:rPr lang="en-GB" sz="1400"/>
              <a:t>Two models to be aligned are both application models for interface implementation focussing on a similar purpose and view</a:t>
            </a:r>
          </a:p>
          <a:p>
            <a:pPr lvl="1">
              <a:lnSpc>
                <a:spcPct val="80000"/>
              </a:lnSpc>
            </a:pPr>
            <a:r>
              <a:rPr lang="en-GB" sz="1400"/>
              <a:t>Neither model:</a:t>
            </a:r>
          </a:p>
          <a:p>
            <a:pPr lvl="2">
              <a:lnSpc>
                <a:spcPct val="80000"/>
              </a:lnSpc>
            </a:pPr>
            <a:r>
              <a:rPr lang="en-GB" sz="1200"/>
              <a:t>Has a represented architecture</a:t>
            </a:r>
          </a:p>
          <a:p>
            <a:pPr lvl="2">
              <a:lnSpc>
                <a:spcPct val="80000"/>
              </a:lnSpc>
            </a:pPr>
            <a:r>
              <a:rPr lang="en-GB" sz="1200"/>
              <a:t>Has well defined principles etc</a:t>
            </a:r>
          </a:p>
          <a:p>
            <a:pPr lvl="1">
              <a:lnSpc>
                <a:spcPct val="80000"/>
              </a:lnSpc>
            </a:pPr>
            <a:r>
              <a:rPr lang="en-GB" sz="1400"/>
              <a:t>Both models use labels from their own label space </a:t>
            </a:r>
          </a:p>
          <a:p>
            <a:pPr lvl="2">
              <a:lnSpc>
                <a:spcPct val="80000"/>
              </a:lnSpc>
            </a:pPr>
            <a:r>
              <a:rPr lang="en-GB" sz="1200"/>
              <a:t>The same label may be used in one model for one concept and in the other model for another concept etc</a:t>
            </a:r>
          </a:p>
          <a:p>
            <a:pPr>
              <a:lnSpc>
                <a:spcPct val="80000"/>
              </a:lnSpc>
            </a:pPr>
            <a:r>
              <a:rPr lang="en-GB" sz="1600"/>
              <a:t>The first figure shows</a:t>
            </a:r>
          </a:p>
          <a:p>
            <a:pPr lvl="1">
              <a:lnSpc>
                <a:spcPct val="80000"/>
              </a:lnSpc>
            </a:pPr>
            <a:r>
              <a:rPr lang="en-GB" sz="1400"/>
              <a:t>Converged Framework Model representing some concepts</a:t>
            </a:r>
          </a:p>
          <a:p>
            <a:pPr lvl="1">
              <a:lnSpc>
                <a:spcPct val="80000"/>
              </a:lnSpc>
            </a:pPr>
            <a:r>
              <a:rPr lang="en-GB" sz="1400"/>
              <a:t>Model A and B pointing at the concepts in the Converged Framework Model enabling an understanding of some commonality</a:t>
            </a:r>
          </a:p>
          <a:p>
            <a:pPr lvl="1">
              <a:lnSpc>
                <a:spcPct val="80000"/>
              </a:lnSpc>
            </a:pPr>
            <a:r>
              <a:rPr lang="en-GB" sz="1400"/>
              <a:t>Model A mapping to model B and vice-versa where the mappings are owned by the respective bodies and the mapping results from the understanding of commonality</a:t>
            </a:r>
          </a:p>
          <a:p>
            <a:pPr lvl="1">
              <a:lnSpc>
                <a:spcPct val="80000"/>
              </a:lnSpc>
            </a:pPr>
            <a:r>
              <a:rPr lang="en-GB" sz="1400"/>
              <a:t>Mappings in terms of properties of classes not the classes themselves (which are considered as essentially containers of clumps of properties)</a:t>
            </a:r>
          </a:p>
          <a:p>
            <a:pPr lvl="1">
              <a:lnSpc>
                <a:spcPct val="80000"/>
              </a:lnSpc>
            </a:pPr>
            <a:r>
              <a:rPr lang="en-GB" sz="1400"/>
              <a:t>The owners of the Converged Framework Model:</a:t>
            </a:r>
          </a:p>
          <a:p>
            <a:pPr lvl="2">
              <a:lnSpc>
                <a:spcPct val="80000"/>
              </a:lnSpc>
            </a:pPr>
            <a:r>
              <a:rPr lang="en-GB" sz="1200"/>
              <a:t>EITHER know from a process governance perspective who is using each element of the model so that when there is to be a change the owners can be contacted </a:t>
            </a:r>
          </a:p>
          <a:p>
            <a:pPr lvl="2">
              <a:lnSpc>
                <a:spcPct val="80000"/>
              </a:lnSpc>
            </a:pPr>
            <a:r>
              <a:rPr lang="en-GB" sz="1200"/>
              <a:t>OR contact all bodies with a call for participation in a change to any particular part of the converged model (PREFERRED)</a:t>
            </a:r>
          </a:p>
          <a:p>
            <a:pPr>
              <a:lnSpc>
                <a:spcPct val="80000"/>
              </a:lnSpc>
            </a:pPr>
            <a:r>
              <a:rPr lang="en-GB" sz="1600"/>
              <a:t>Significant artistic license has been applied to the figures</a:t>
            </a:r>
          </a:p>
          <a:p>
            <a:pPr lvl="1">
              <a:lnSpc>
                <a:spcPct val="80000"/>
              </a:lnSpc>
            </a:pPr>
            <a:r>
              <a:rPr lang="en-GB" sz="1400"/>
              <a:t>The figures are far from formal UML</a:t>
            </a:r>
          </a:p>
          <a:p>
            <a:pPr>
              <a:lnSpc>
                <a:spcPct val="80000"/>
              </a:lnSpc>
            </a:pPr>
            <a:r>
              <a:rPr lang="en-GB" sz="1600"/>
              <a:t>The principles etc identified may initially be quite rough but can be refined over time to reach common agreement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3635375" y="260350"/>
            <a:ext cx="2160588" cy="5832475"/>
          </a:xfrm>
          <a:prstGeom prst="rect">
            <a:avLst/>
          </a:prstGeom>
          <a:noFill/>
          <a:ln w="9525">
            <a:solidFill>
              <a:srgbClr val="969696"/>
            </a:solidFill>
            <a:miter lim="800000"/>
            <a:headEnd/>
            <a:tailEnd/>
          </a:ln>
          <a:effectLst/>
        </p:spPr>
        <p:txBody>
          <a:bodyPr wrap="none" anchor="b"/>
          <a:lstStyle/>
          <a:p>
            <a:pPr algn="ctr"/>
            <a:r>
              <a:rPr lang="en-GB" sz="1400"/>
              <a:t>Element of</a:t>
            </a:r>
          </a:p>
          <a:p>
            <a:pPr algn="ctr"/>
            <a:r>
              <a:rPr lang="en-GB" sz="1400"/>
              <a:t>Convergence</a:t>
            </a:r>
          </a:p>
          <a:p>
            <a:pPr algn="ctr"/>
            <a:r>
              <a:rPr lang="en-GB" sz="1400"/>
              <a:t>Framework</a:t>
            </a:r>
          </a:p>
          <a:p>
            <a:pPr algn="ctr"/>
            <a:r>
              <a:rPr lang="en-GB" sz="1400"/>
              <a:t>Model</a:t>
            </a:r>
          </a:p>
        </p:txBody>
      </p:sp>
      <p:sp>
        <p:nvSpPr>
          <p:cNvPr id="32771" name="Rectangle 3"/>
          <p:cNvSpPr>
            <a:spLocks noChangeArrowheads="1"/>
          </p:cNvSpPr>
          <p:nvPr/>
        </p:nvSpPr>
        <p:spPr bwMode="auto">
          <a:xfrm>
            <a:off x="323850" y="1196975"/>
            <a:ext cx="3168650" cy="4895850"/>
          </a:xfrm>
          <a:prstGeom prst="rect">
            <a:avLst/>
          </a:prstGeom>
          <a:noFill/>
          <a:ln w="9525">
            <a:solidFill>
              <a:srgbClr val="969696"/>
            </a:solidFill>
            <a:miter lim="800000"/>
            <a:headEnd/>
            <a:tailEnd/>
          </a:ln>
          <a:effectLst/>
        </p:spPr>
        <p:txBody>
          <a:bodyPr wrap="none" anchor="b"/>
          <a:lstStyle/>
          <a:p>
            <a:pPr algn="ctr"/>
            <a:r>
              <a:rPr lang="en-GB" sz="1400"/>
              <a:t>Model A</a:t>
            </a:r>
          </a:p>
        </p:txBody>
      </p:sp>
      <p:sp>
        <p:nvSpPr>
          <p:cNvPr id="32796" name="Rectangle 28"/>
          <p:cNvSpPr>
            <a:spLocks noChangeArrowheads="1"/>
          </p:cNvSpPr>
          <p:nvPr/>
        </p:nvSpPr>
        <p:spPr bwMode="auto">
          <a:xfrm>
            <a:off x="6011863" y="1196975"/>
            <a:ext cx="2232025" cy="4895850"/>
          </a:xfrm>
          <a:prstGeom prst="rect">
            <a:avLst/>
          </a:prstGeom>
          <a:noFill/>
          <a:ln w="9525">
            <a:solidFill>
              <a:srgbClr val="969696"/>
            </a:solidFill>
            <a:miter lim="800000"/>
            <a:headEnd/>
            <a:tailEnd/>
          </a:ln>
          <a:effectLst/>
        </p:spPr>
        <p:txBody>
          <a:bodyPr wrap="none" anchor="b"/>
          <a:lstStyle/>
          <a:p>
            <a:pPr algn="ctr"/>
            <a:r>
              <a:rPr lang="en-GB" sz="1400"/>
              <a:t>Model B</a:t>
            </a:r>
          </a:p>
        </p:txBody>
      </p:sp>
      <p:sp>
        <p:nvSpPr>
          <p:cNvPr id="32772" name="Rectangle 4"/>
          <p:cNvSpPr>
            <a:spLocks noChangeArrowheads="1"/>
          </p:cNvSpPr>
          <p:nvPr/>
        </p:nvSpPr>
        <p:spPr bwMode="auto">
          <a:xfrm>
            <a:off x="1620838"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V</a:t>
            </a:r>
          </a:p>
        </p:txBody>
      </p:sp>
      <p:sp>
        <p:nvSpPr>
          <p:cNvPr id="32773" name="AutoShape 5"/>
          <p:cNvSpPr>
            <a:spLocks noChangeArrowheads="1"/>
          </p:cNvSpPr>
          <p:nvPr/>
        </p:nvSpPr>
        <p:spPr bwMode="auto">
          <a:xfrm>
            <a:off x="19796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32774" name="AutoShape 6"/>
          <p:cNvSpPr>
            <a:spLocks noChangeArrowheads="1"/>
          </p:cNvSpPr>
          <p:nvPr/>
        </p:nvSpPr>
        <p:spPr bwMode="auto">
          <a:xfrm>
            <a:off x="17637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32775" name="AutoShape 7"/>
          <p:cNvSpPr>
            <a:spLocks noChangeArrowheads="1"/>
          </p:cNvSpPr>
          <p:nvPr/>
        </p:nvSpPr>
        <p:spPr bwMode="auto">
          <a:xfrm>
            <a:off x="21955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32776" name="Rectangle 8"/>
          <p:cNvSpPr>
            <a:spLocks noChangeArrowheads="1"/>
          </p:cNvSpPr>
          <p:nvPr/>
        </p:nvSpPr>
        <p:spPr bwMode="auto">
          <a:xfrm>
            <a:off x="539750" y="3357563"/>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32777" name="Rectangle 9"/>
          <p:cNvSpPr>
            <a:spLocks noChangeArrowheads="1"/>
          </p:cNvSpPr>
          <p:nvPr/>
        </p:nvSpPr>
        <p:spPr bwMode="auto">
          <a:xfrm>
            <a:off x="1620838" y="4078288"/>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32778" name="Rectangle 10"/>
          <p:cNvSpPr>
            <a:spLocks noChangeArrowheads="1"/>
          </p:cNvSpPr>
          <p:nvPr/>
        </p:nvSpPr>
        <p:spPr bwMode="auto">
          <a:xfrm>
            <a:off x="2484438" y="3357563"/>
            <a:ext cx="863600" cy="431800"/>
          </a:xfrm>
          <a:prstGeom prst="rect">
            <a:avLst/>
          </a:prstGeom>
          <a:noFill/>
          <a:ln w="9525">
            <a:solidFill>
              <a:schemeClr val="tx1"/>
            </a:solidFill>
            <a:miter lim="800000"/>
            <a:headEnd/>
            <a:tailEnd/>
          </a:ln>
          <a:effectLst/>
        </p:spPr>
        <p:txBody>
          <a:bodyPr wrap="none" anchor="ctr"/>
          <a:lstStyle/>
          <a:p>
            <a:pPr algn="ctr"/>
            <a:r>
              <a:rPr lang="en-GB" sz="1200"/>
              <a:t>Property W</a:t>
            </a:r>
          </a:p>
        </p:txBody>
      </p:sp>
      <p:cxnSp>
        <p:nvCxnSpPr>
          <p:cNvPr id="32779" name="AutoShape 11"/>
          <p:cNvCxnSpPr>
            <a:cxnSpLocks noChangeShapeType="1"/>
            <a:stCxn id="32774" idx="2"/>
            <a:endCxn id="32776" idx="0"/>
          </p:cNvCxnSpPr>
          <p:nvPr/>
        </p:nvCxnSpPr>
        <p:spPr bwMode="auto">
          <a:xfrm rot="5400000">
            <a:off x="935831" y="2456657"/>
            <a:ext cx="936625" cy="865188"/>
          </a:xfrm>
          <a:prstGeom prst="bentConnector3">
            <a:avLst>
              <a:gd name="adj1" fmla="val 50000"/>
            </a:avLst>
          </a:prstGeom>
          <a:noFill/>
          <a:ln w="9525">
            <a:solidFill>
              <a:schemeClr val="tx1"/>
            </a:solidFill>
            <a:miter lim="800000"/>
            <a:headEnd/>
            <a:tailEnd/>
          </a:ln>
          <a:effectLst/>
        </p:spPr>
      </p:cxnSp>
      <p:cxnSp>
        <p:nvCxnSpPr>
          <p:cNvPr id="32780" name="AutoShape 12"/>
          <p:cNvCxnSpPr>
            <a:cxnSpLocks noChangeShapeType="1"/>
            <a:stCxn id="32773" idx="2"/>
            <a:endCxn id="32777" idx="0"/>
          </p:cNvCxnSpPr>
          <p:nvPr/>
        </p:nvCxnSpPr>
        <p:spPr bwMode="auto">
          <a:xfrm rot="5400000">
            <a:off x="1223963" y="3249613"/>
            <a:ext cx="1657350" cy="0"/>
          </a:xfrm>
          <a:prstGeom prst="straightConnector1">
            <a:avLst/>
          </a:prstGeom>
          <a:noFill/>
          <a:ln w="9525">
            <a:solidFill>
              <a:schemeClr val="tx1"/>
            </a:solidFill>
            <a:round/>
            <a:headEnd/>
            <a:tailEnd/>
          </a:ln>
          <a:effectLst/>
        </p:spPr>
      </p:cxnSp>
      <p:cxnSp>
        <p:nvCxnSpPr>
          <p:cNvPr id="32781" name="AutoShape 13"/>
          <p:cNvCxnSpPr>
            <a:cxnSpLocks noChangeShapeType="1"/>
            <a:stCxn id="32775" idx="2"/>
            <a:endCxn id="32778" idx="1"/>
          </p:cNvCxnSpPr>
          <p:nvPr/>
        </p:nvCxnSpPr>
        <p:spPr bwMode="auto">
          <a:xfrm rot="16200000" flipH="1">
            <a:off x="1800225" y="2889251"/>
            <a:ext cx="1152525" cy="215900"/>
          </a:xfrm>
          <a:prstGeom prst="bentConnector2">
            <a:avLst/>
          </a:prstGeom>
          <a:noFill/>
          <a:ln w="9525">
            <a:solidFill>
              <a:schemeClr val="tx1"/>
            </a:solidFill>
            <a:miter lim="800000"/>
            <a:headEnd/>
            <a:tailEnd/>
          </a:ln>
          <a:effectLst/>
        </p:spPr>
      </p:cxnSp>
      <p:sp>
        <p:nvSpPr>
          <p:cNvPr id="32782" name="Rectangle 14"/>
          <p:cNvSpPr>
            <a:spLocks noChangeArrowheads="1"/>
          </p:cNvSpPr>
          <p:nvPr/>
        </p:nvSpPr>
        <p:spPr bwMode="auto">
          <a:xfrm>
            <a:off x="4787900" y="1270000"/>
            <a:ext cx="863600" cy="431800"/>
          </a:xfrm>
          <a:prstGeom prst="rect">
            <a:avLst/>
          </a:prstGeom>
          <a:noFill/>
          <a:ln w="9525">
            <a:solidFill>
              <a:schemeClr val="tx1"/>
            </a:solidFill>
            <a:miter lim="800000"/>
            <a:headEnd/>
            <a:tailEnd/>
          </a:ln>
          <a:effectLst/>
        </p:spPr>
        <p:txBody>
          <a:bodyPr wrap="none" anchor="ctr"/>
          <a:lstStyle/>
          <a:p>
            <a:pPr algn="ctr"/>
            <a:r>
              <a:rPr lang="en-GB" sz="1200"/>
              <a:t>Aspect</a:t>
            </a:r>
          </a:p>
        </p:txBody>
      </p:sp>
      <p:sp>
        <p:nvSpPr>
          <p:cNvPr id="32783" name="Rectangle 15"/>
          <p:cNvSpPr>
            <a:spLocks noChangeArrowheads="1"/>
          </p:cNvSpPr>
          <p:nvPr/>
        </p:nvSpPr>
        <p:spPr bwMode="auto">
          <a:xfrm>
            <a:off x="4787900" y="404813"/>
            <a:ext cx="863600" cy="431800"/>
          </a:xfrm>
          <a:prstGeom prst="rect">
            <a:avLst/>
          </a:prstGeom>
          <a:noFill/>
          <a:ln w="9525">
            <a:solidFill>
              <a:schemeClr val="tx1"/>
            </a:solidFill>
            <a:miter lim="800000"/>
            <a:headEnd/>
            <a:tailEnd/>
          </a:ln>
          <a:effectLst/>
        </p:spPr>
        <p:txBody>
          <a:bodyPr wrap="none" anchor="ctr"/>
          <a:lstStyle/>
          <a:p>
            <a:pPr algn="ctr"/>
            <a:r>
              <a:rPr lang="en-GB" sz="1200"/>
              <a:t>Principles</a:t>
            </a:r>
          </a:p>
        </p:txBody>
      </p:sp>
      <p:cxnSp>
        <p:nvCxnSpPr>
          <p:cNvPr id="32784" name="AutoShape 16"/>
          <p:cNvCxnSpPr>
            <a:cxnSpLocks noChangeShapeType="1"/>
            <a:stCxn id="32783" idx="2"/>
            <a:endCxn id="32782" idx="0"/>
          </p:cNvCxnSpPr>
          <p:nvPr/>
        </p:nvCxnSpPr>
        <p:spPr bwMode="auto">
          <a:xfrm>
            <a:off x="5219700" y="836613"/>
            <a:ext cx="0" cy="433387"/>
          </a:xfrm>
          <a:prstGeom prst="straightConnector1">
            <a:avLst/>
          </a:prstGeom>
          <a:noFill/>
          <a:ln w="9525">
            <a:solidFill>
              <a:schemeClr val="tx1"/>
            </a:solidFill>
            <a:round/>
            <a:headEnd/>
            <a:tailEnd/>
          </a:ln>
          <a:effectLst/>
        </p:spPr>
      </p:cxnSp>
      <p:sp>
        <p:nvSpPr>
          <p:cNvPr id="32785" name="AutoShape 17"/>
          <p:cNvSpPr>
            <a:spLocks noChangeArrowheads="1"/>
          </p:cNvSpPr>
          <p:nvPr/>
        </p:nvSpPr>
        <p:spPr bwMode="auto">
          <a:xfrm>
            <a:off x="49323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32786" name="AutoShape 18"/>
          <p:cNvCxnSpPr>
            <a:cxnSpLocks noChangeShapeType="1"/>
            <a:stCxn id="32785" idx="3"/>
            <a:endCxn id="32778" idx="0"/>
          </p:cNvCxnSpPr>
          <p:nvPr/>
        </p:nvCxnSpPr>
        <p:spPr bwMode="auto">
          <a:xfrm rot="5400000">
            <a:off x="3204369" y="1556544"/>
            <a:ext cx="1512888" cy="2089150"/>
          </a:xfrm>
          <a:prstGeom prst="bentConnector3">
            <a:avLst>
              <a:gd name="adj1" fmla="val 48162"/>
            </a:avLst>
          </a:prstGeom>
          <a:noFill/>
          <a:ln w="9525">
            <a:solidFill>
              <a:schemeClr val="tx1"/>
            </a:solidFill>
            <a:prstDash val="dashDot"/>
            <a:miter lim="800000"/>
            <a:headEnd/>
            <a:tailEnd/>
          </a:ln>
          <a:effectLst/>
        </p:spPr>
      </p:cxnSp>
      <p:sp>
        <p:nvSpPr>
          <p:cNvPr id="32787" name="Rectangle 19"/>
          <p:cNvSpPr>
            <a:spLocks noChangeArrowheads="1"/>
          </p:cNvSpPr>
          <p:nvPr/>
        </p:nvSpPr>
        <p:spPr bwMode="auto">
          <a:xfrm>
            <a:off x="6084888" y="3357563"/>
            <a:ext cx="863600" cy="431800"/>
          </a:xfrm>
          <a:prstGeom prst="rect">
            <a:avLst/>
          </a:prstGeom>
          <a:noFill/>
          <a:ln w="9525">
            <a:solidFill>
              <a:schemeClr val="tx1"/>
            </a:solidFill>
            <a:miter lim="800000"/>
            <a:headEnd/>
            <a:tailEnd/>
          </a:ln>
          <a:effectLst/>
        </p:spPr>
        <p:txBody>
          <a:bodyPr wrap="none" anchor="ctr"/>
          <a:lstStyle/>
          <a:p>
            <a:pPr algn="ctr"/>
            <a:r>
              <a:rPr lang="en-GB" sz="1200"/>
              <a:t>Property Y</a:t>
            </a:r>
          </a:p>
        </p:txBody>
      </p:sp>
      <p:sp>
        <p:nvSpPr>
          <p:cNvPr id="32788" name="AutoShape 20"/>
          <p:cNvSpPr>
            <a:spLocks noChangeArrowheads="1"/>
          </p:cNvSpPr>
          <p:nvPr/>
        </p:nvSpPr>
        <p:spPr bwMode="auto">
          <a:xfrm>
            <a:off x="51482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32789" name="AutoShape 21"/>
          <p:cNvCxnSpPr>
            <a:cxnSpLocks noChangeShapeType="1"/>
            <a:stCxn id="32788" idx="3"/>
            <a:endCxn id="32787" idx="0"/>
          </p:cNvCxnSpPr>
          <p:nvPr/>
        </p:nvCxnSpPr>
        <p:spPr bwMode="auto">
          <a:xfrm rot="16200000" flipH="1">
            <a:off x="5112544" y="1953419"/>
            <a:ext cx="1512888" cy="1295400"/>
          </a:xfrm>
          <a:prstGeom prst="bentConnector3">
            <a:avLst>
              <a:gd name="adj1" fmla="val 48269"/>
            </a:avLst>
          </a:prstGeom>
          <a:noFill/>
          <a:ln w="9525">
            <a:solidFill>
              <a:schemeClr val="tx1"/>
            </a:solidFill>
            <a:prstDash val="dashDot"/>
            <a:miter lim="800000"/>
            <a:headEnd/>
            <a:tailEnd/>
          </a:ln>
          <a:effectLst/>
        </p:spPr>
      </p:cxnSp>
      <p:cxnSp>
        <p:nvCxnSpPr>
          <p:cNvPr id="32791" name="AutoShape 23"/>
          <p:cNvCxnSpPr>
            <a:cxnSpLocks noChangeShapeType="1"/>
            <a:stCxn id="32778" idx="2"/>
            <a:endCxn id="32808" idx="0"/>
          </p:cNvCxnSpPr>
          <p:nvPr/>
        </p:nvCxnSpPr>
        <p:spPr bwMode="auto">
          <a:xfrm>
            <a:off x="2916238" y="3789363"/>
            <a:ext cx="252412" cy="215900"/>
          </a:xfrm>
          <a:prstGeom prst="straightConnector1">
            <a:avLst/>
          </a:prstGeom>
          <a:noFill/>
          <a:ln w="9525">
            <a:solidFill>
              <a:schemeClr val="tx1"/>
            </a:solidFill>
            <a:round/>
            <a:headEnd/>
            <a:tailEnd/>
          </a:ln>
          <a:effectLst/>
        </p:spPr>
      </p:cxnSp>
      <p:sp>
        <p:nvSpPr>
          <p:cNvPr id="32793" name="Rectangle 25"/>
          <p:cNvSpPr>
            <a:spLocks noChangeArrowheads="1"/>
          </p:cNvSpPr>
          <p:nvPr/>
        </p:nvSpPr>
        <p:spPr bwMode="auto">
          <a:xfrm>
            <a:off x="7165975"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X</a:t>
            </a:r>
          </a:p>
        </p:txBody>
      </p:sp>
      <p:sp>
        <p:nvSpPr>
          <p:cNvPr id="32794" name="AutoShape 26"/>
          <p:cNvSpPr>
            <a:spLocks noChangeArrowheads="1"/>
          </p:cNvSpPr>
          <p:nvPr/>
        </p:nvSpPr>
        <p:spPr bwMode="auto">
          <a:xfrm>
            <a:off x="7526338"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cxnSp>
        <p:nvCxnSpPr>
          <p:cNvPr id="32795" name="AutoShape 27"/>
          <p:cNvCxnSpPr>
            <a:cxnSpLocks noChangeShapeType="1"/>
            <a:stCxn id="32794" idx="2"/>
            <a:endCxn id="32787" idx="3"/>
          </p:cNvCxnSpPr>
          <p:nvPr/>
        </p:nvCxnSpPr>
        <p:spPr bwMode="auto">
          <a:xfrm rot="5400000">
            <a:off x="6697663" y="2671763"/>
            <a:ext cx="1152525" cy="650875"/>
          </a:xfrm>
          <a:prstGeom prst="bentConnector2">
            <a:avLst/>
          </a:prstGeom>
          <a:noFill/>
          <a:ln w="9525">
            <a:solidFill>
              <a:schemeClr val="tx1"/>
            </a:solidFill>
            <a:miter lim="800000"/>
            <a:headEnd/>
            <a:tailEnd/>
          </a:ln>
          <a:effectLst/>
        </p:spPr>
      </p:cxnSp>
      <p:sp>
        <p:nvSpPr>
          <p:cNvPr id="32797" name="Rectangle 29"/>
          <p:cNvSpPr>
            <a:spLocks noChangeArrowheads="1"/>
          </p:cNvSpPr>
          <p:nvPr/>
        </p:nvSpPr>
        <p:spPr bwMode="auto">
          <a:xfrm>
            <a:off x="6804025" y="4005263"/>
            <a:ext cx="863600" cy="431800"/>
          </a:xfrm>
          <a:prstGeom prst="rect">
            <a:avLst/>
          </a:prstGeom>
          <a:noFill/>
          <a:ln w="9525">
            <a:solidFill>
              <a:schemeClr val="tx1"/>
            </a:solidFill>
            <a:miter lim="800000"/>
            <a:headEnd/>
            <a:tailEnd/>
          </a:ln>
          <a:effectLst/>
        </p:spPr>
        <p:txBody>
          <a:bodyPr wrap="none" anchor="ctr"/>
          <a:lstStyle/>
          <a:p>
            <a:pPr algn="ctr"/>
            <a:r>
              <a:rPr lang="en-GB" sz="1200"/>
              <a:t>Property Z</a:t>
            </a:r>
          </a:p>
        </p:txBody>
      </p:sp>
      <p:cxnSp>
        <p:nvCxnSpPr>
          <p:cNvPr id="32798" name="AutoShape 30"/>
          <p:cNvCxnSpPr>
            <a:cxnSpLocks noChangeShapeType="1"/>
            <a:stCxn id="32797" idx="3"/>
            <a:endCxn id="32799" idx="2"/>
          </p:cNvCxnSpPr>
          <p:nvPr/>
        </p:nvCxnSpPr>
        <p:spPr bwMode="auto">
          <a:xfrm flipV="1">
            <a:off x="7667625" y="2420938"/>
            <a:ext cx="217488" cy="1800225"/>
          </a:xfrm>
          <a:prstGeom prst="bentConnector2">
            <a:avLst/>
          </a:prstGeom>
          <a:noFill/>
          <a:ln w="9525">
            <a:solidFill>
              <a:schemeClr val="tx1"/>
            </a:solidFill>
            <a:miter lim="800000"/>
            <a:headEnd/>
            <a:tailEnd/>
          </a:ln>
          <a:effectLst/>
        </p:spPr>
      </p:cxnSp>
      <p:sp>
        <p:nvSpPr>
          <p:cNvPr id="32799" name="AutoShape 31"/>
          <p:cNvSpPr>
            <a:spLocks noChangeArrowheads="1"/>
          </p:cNvSpPr>
          <p:nvPr/>
        </p:nvSpPr>
        <p:spPr bwMode="auto">
          <a:xfrm>
            <a:off x="7812088"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32801" name="AutoShape 33"/>
          <p:cNvSpPr>
            <a:spLocks noChangeArrowheads="1"/>
          </p:cNvSpPr>
          <p:nvPr/>
        </p:nvSpPr>
        <p:spPr bwMode="auto">
          <a:xfrm>
            <a:off x="53641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32802" name="AutoShape 34"/>
          <p:cNvCxnSpPr>
            <a:cxnSpLocks noChangeShapeType="1"/>
            <a:stCxn id="32801" idx="3"/>
            <a:endCxn id="32797" idx="0"/>
          </p:cNvCxnSpPr>
          <p:nvPr/>
        </p:nvCxnSpPr>
        <p:spPr bwMode="auto">
          <a:xfrm rot="16200000" flipH="1">
            <a:off x="5256213" y="2025650"/>
            <a:ext cx="2160588" cy="1798637"/>
          </a:xfrm>
          <a:prstGeom prst="bentConnector3">
            <a:avLst>
              <a:gd name="adj1" fmla="val 23509"/>
            </a:avLst>
          </a:prstGeom>
          <a:noFill/>
          <a:ln w="9525">
            <a:solidFill>
              <a:schemeClr val="tx1"/>
            </a:solidFill>
            <a:prstDash val="dashDot"/>
            <a:miter lim="800000"/>
            <a:headEnd/>
            <a:tailEnd/>
          </a:ln>
          <a:effectLst/>
        </p:spPr>
      </p:cxnSp>
      <p:sp>
        <p:nvSpPr>
          <p:cNvPr id="32803" name="Rectangle 35"/>
          <p:cNvSpPr>
            <a:spLocks noChangeArrowheads="1"/>
          </p:cNvSpPr>
          <p:nvPr/>
        </p:nvSpPr>
        <p:spPr bwMode="auto">
          <a:xfrm>
            <a:off x="3779838" y="1270000"/>
            <a:ext cx="863600" cy="431800"/>
          </a:xfrm>
          <a:prstGeom prst="rect">
            <a:avLst/>
          </a:prstGeom>
          <a:noFill/>
          <a:ln w="9525">
            <a:solidFill>
              <a:schemeClr val="tx1"/>
            </a:solidFill>
            <a:miter lim="800000"/>
            <a:headEnd/>
            <a:tailEnd/>
          </a:ln>
          <a:effectLst/>
        </p:spPr>
        <p:txBody>
          <a:bodyPr wrap="none" anchor="ctr"/>
          <a:lstStyle/>
          <a:p>
            <a:pPr algn="ctr"/>
            <a:r>
              <a:rPr lang="en-GB" sz="1200"/>
              <a:t>Aspect</a:t>
            </a:r>
          </a:p>
        </p:txBody>
      </p:sp>
      <p:sp>
        <p:nvSpPr>
          <p:cNvPr id="32804" name="Rectangle 36"/>
          <p:cNvSpPr>
            <a:spLocks noChangeArrowheads="1"/>
          </p:cNvSpPr>
          <p:nvPr/>
        </p:nvSpPr>
        <p:spPr bwMode="auto">
          <a:xfrm>
            <a:off x="3779838" y="404813"/>
            <a:ext cx="863600" cy="431800"/>
          </a:xfrm>
          <a:prstGeom prst="rect">
            <a:avLst/>
          </a:prstGeom>
          <a:noFill/>
          <a:ln w="9525">
            <a:solidFill>
              <a:schemeClr val="tx1"/>
            </a:solidFill>
            <a:miter lim="800000"/>
            <a:headEnd/>
            <a:tailEnd/>
          </a:ln>
          <a:effectLst/>
        </p:spPr>
        <p:txBody>
          <a:bodyPr wrap="none" anchor="ctr"/>
          <a:lstStyle/>
          <a:p>
            <a:pPr algn="ctr"/>
            <a:r>
              <a:rPr lang="en-GB" sz="1200"/>
              <a:t>Principles</a:t>
            </a:r>
          </a:p>
        </p:txBody>
      </p:sp>
      <p:cxnSp>
        <p:nvCxnSpPr>
          <p:cNvPr id="32805" name="AutoShape 37"/>
          <p:cNvCxnSpPr>
            <a:cxnSpLocks noChangeShapeType="1"/>
            <a:stCxn id="32804" idx="2"/>
            <a:endCxn id="32803" idx="0"/>
          </p:cNvCxnSpPr>
          <p:nvPr/>
        </p:nvCxnSpPr>
        <p:spPr bwMode="auto">
          <a:xfrm>
            <a:off x="4211638" y="836613"/>
            <a:ext cx="0" cy="433387"/>
          </a:xfrm>
          <a:prstGeom prst="straightConnector1">
            <a:avLst/>
          </a:prstGeom>
          <a:noFill/>
          <a:ln w="9525">
            <a:solidFill>
              <a:schemeClr val="tx1"/>
            </a:solidFill>
            <a:round/>
            <a:headEnd/>
            <a:tailEnd/>
          </a:ln>
          <a:effectLst/>
        </p:spPr>
      </p:cxnSp>
      <p:sp>
        <p:nvSpPr>
          <p:cNvPr id="32806" name="AutoShape 38"/>
          <p:cNvSpPr>
            <a:spLocks noChangeArrowheads="1"/>
          </p:cNvSpPr>
          <p:nvPr/>
        </p:nvSpPr>
        <p:spPr bwMode="auto">
          <a:xfrm>
            <a:off x="4140200" y="1700213"/>
            <a:ext cx="144463"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32807" name="AutoShape 39"/>
          <p:cNvCxnSpPr>
            <a:cxnSpLocks noChangeShapeType="1"/>
            <a:stCxn id="32806" idx="3"/>
          </p:cNvCxnSpPr>
          <p:nvPr/>
        </p:nvCxnSpPr>
        <p:spPr bwMode="auto">
          <a:xfrm rot="5400000">
            <a:off x="2700338" y="1844675"/>
            <a:ext cx="1512888" cy="1512887"/>
          </a:xfrm>
          <a:prstGeom prst="bentConnector3">
            <a:avLst>
              <a:gd name="adj1" fmla="val 34102"/>
            </a:avLst>
          </a:prstGeom>
          <a:noFill/>
          <a:ln w="9525">
            <a:solidFill>
              <a:schemeClr val="tx1"/>
            </a:solidFill>
            <a:prstDash val="dashDot"/>
            <a:miter lim="800000"/>
            <a:headEnd/>
            <a:tailEnd/>
          </a:ln>
          <a:effectLst/>
        </p:spPr>
      </p:cxnSp>
      <p:sp>
        <p:nvSpPr>
          <p:cNvPr id="32808" name="Oval 40"/>
          <p:cNvSpPr>
            <a:spLocks noChangeArrowheads="1"/>
          </p:cNvSpPr>
          <p:nvPr/>
        </p:nvSpPr>
        <p:spPr bwMode="auto">
          <a:xfrm>
            <a:off x="2917825" y="4005263"/>
            <a:ext cx="501650" cy="431800"/>
          </a:xfrm>
          <a:prstGeom prst="ellipse">
            <a:avLst/>
          </a:prstGeom>
          <a:noFill/>
          <a:ln w="9525">
            <a:solidFill>
              <a:schemeClr val="tx1"/>
            </a:solidFill>
            <a:round/>
            <a:headEnd/>
            <a:tailEnd/>
          </a:ln>
          <a:effectLst/>
        </p:spPr>
        <p:txBody>
          <a:bodyPr wrap="none" anchor="ctr"/>
          <a:lstStyle/>
          <a:p>
            <a:pPr algn="ctr"/>
            <a:r>
              <a:rPr lang="en-GB" sz="1200"/>
              <a:t>Map</a:t>
            </a:r>
          </a:p>
        </p:txBody>
      </p:sp>
      <p:cxnSp>
        <p:nvCxnSpPr>
          <p:cNvPr id="32809" name="AutoShape 41"/>
          <p:cNvCxnSpPr>
            <a:cxnSpLocks noChangeShapeType="1"/>
            <a:stCxn id="32808" idx="6"/>
            <a:endCxn id="32787" idx="1"/>
          </p:cNvCxnSpPr>
          <p:nvPr/>
        </p:nvCxnSpPr>
        <p:spPr bwMode="auto">
          <a:xfrm flipV="1">
            <a:off x="3419475" y="3573463"/>
            <a:ext cx="2665413" cy="647700"/>
          </a:xfrm>
          <a:prstGeom prst="straightConnector1">
            <a:avLst/>
          </a:prstGeom>
          <a:noFill/>
          <a:ln w="9525">
            <a:solidFill>
              <a:schemeClr val="tx1"/>
            </a:solidFill>
            <a:round/>
            <a:headEnd/>
            <a:tailEnd type="triangle" w="med" len="med"/>
          </a:ln>
          <a:effectLst/>
        </p:spPr>
      </p:cxnSp>
      <p:cxnSp>
        <p:nvCxnSpPr>
          <p:cNvPr id="32810" name="AutoShape 42"/>
          <p:cNvCxnSpPr>
            <a:cxnSpLocks noChangeShapeType="1"/>
            <a:stCxn id="32808" idx="6"/>
            <a:endCxn id="32797" idx="1"/>
          </p:cNvCxnSpPr>
          <p:nvPr/>
        </p:nvCxnSpPr>
        <p:spPr bwMode="auto">
          <a:xfrm>
            <a:off x="3419475" y="4221163"/>
            <a:ext cx="3384550" cy="0"/>
          </a:xfrm>
          <a:prstGeom prst="straightConnector1">
            <a:avLst/>
          </a:prstGeom>
          <a:noFill/>
          <a:ln w="9525">
            <a:solidFill>
              <a:schemeClr val="tx1"/>
            </a:solidFill>
            <a:round/>
            <a:headEnd/>
            <a:tailEnd type="triangle" w="med" len="med"/>
          </a:ln>
          <a:effectLst/>
        </p:spPr>
      </p:cxnSp>
      <p:sp>
        <p:nvSpPr>
          <p:cNvPr id="32811" name="Oval 43"/>
          <p:cNvSpPr>
            <a:spLocks noChangeArrowheads="1"/>
          </p:cNvSpPr>
          <p:nvPr/>
        </p:nvSpPr>
        <p:spPr bwMode="auto">
          <a:xfrm>
            <a:off x="6084888" y="4437063"/>
            <a:ext cx="501650" cy="431800"/>
          </a:xfrm>
          <a:prstGeom prst="ellipse">
            <a:avLst/>
          </a:prstGeom>
          <a:noFill/>
          <a:ln w="9525">
            <a:solidFill>
              <a:schemeClr val="tx1"/>
            </a:solidFill>
            <a:round/>
            <a:headEnd/>
            <a:tailEnd/>
          </a:ln>
          <a:effectLst/>
        </p:spPr>
        <p:txBody>
          <a:bodyPr wrap="none" anchor="ctr"/>
          <a:lstStyle/>
          <a:p>
            <a:pPr algn="ctr"/>
            <a:r>
              <a:rPr lang="en-GB" sz="1200"/>
              <a:t>Map</a:t>
            </a:r>
          </a:p>
        </p:txBody>
      </p:sp>
      <p:cxnSp>
        <p:nvCxnSpPr>
          <p:cNvPr id="32812" name="AutoShape 44"/>
          <p:cNvCxnSpPr>
            <a:cxnSpLocks noChangeShapeType="1"/>
            <a:stCxn id="32811" idx="0"/>
            <a:endCxn id="32787" idx="2"/>
          </p:cNvCxnSpPr>
          <p:nvPr/>
        </p:nvCxnSpPr>
        <p:spPr bwMode="auto">
          <a:xfrm flipV="1">
            <a:off x="6335713" y="3789363"/>
            <a:ext cx="180975" cy="647700"/>
          </a:xfrm>
          <a:prstGeom prst="straightConnector1">
            <a:avLst/>
          </a:prstGeom>
          <a:noFill/>
          <a:ln w="9525">
            <a:solidFill>
              <a:schemeClr val="tx1"/>
            </a:solidFill>
            <a:round/>
            <a:headEnd/>
            <a:tailEnd/>
          </a:ln>
          <a:effectLst/>
        </p:spPr>
      </p:cxnSp>
      <p:cxnSp>
        <p:nvCxnSpPr>
          <p:cNvPr id="32813" name="AutoShape 45"/>
          <p:cNvCxnSpPr>
            <a:cxnSpLocks noChangeShapeType="1"/>
            <a:stCxn id="32815" idx="6"/>
            <a:endCxn id="32797" idx="2"/>
          </p:cNvCxnSpPr>
          <p:nvPr/>
        </p:nvCxnSpPr>
        <p:spPr bwMode="auto">
          <a:xfrm flipV="1">
            <a:off x="6586538" y="4437063"/>
            <a:ext cx="649287" cy="720725"/>
          </a:xfrm>
          <a:prstGeom prst="straightConnector1">
            <a:avLst/>
          </a:prstGeom>
          <a:noFill/>
          <a:ln w="9525">
            <a:solidFill>
              <a:schemeClr val="tx1"/>
            </a:solidFill>
            <a:round/>
            <a:headEnd/>
            <a:tailEnd/>
          </a:ln>
          <a:effectLst/>
        </p:spPr>
      </p:cxnSp>
      <p:cxnSp>
        <p:nvCxnSpPr>
          <p:cNvPr id="32814" name="AutoShape 46"/>
          <p:cNvCxnSpPr>
            <a:cxnSpLocks noChangeShapeType="1"/>
            <a:stCxn id="32811" idx="2"/>
            <a:endCxn id="32778" idx="3"/>
          </p:cNvCxnSpPr>
          <p:nvPr/>
        </p:nvCxnSpPr>
        <p:spPr bwMode="auto">
          <a:xfrm flipH="1" flipV="1">
            <a:off x="3348038" y="3573463"/>
            <a:ext cx="2736850" cy="1079500"/>
          </a:xfrm>
          <a:prstGeom prst="straightConnector1">
            <a:avLst/>
          </a:prstGeom>
          <a:noFill/>
          <a:ln w="9525">
            <a:solidFill>
              <a:schemeClr val="tx1"/>
            </a:solidFill>
            <a:round/>
            <a:headEnd/>
            <a:tailEnd type="triangle" w="med" len="med"/>
          </a:ln>
          <a:effectLst/>
        </p:spPr>
      </p:cxnSp>
      <p:sp>
        <p:nvSpPr>
          <p:cNvPr id="32815" name="Oval 47"/>
          <p:cNvSpPr>
            <a:spLocks noChangeArrowheads="1"/>
          </p:cNvSpPr>
          <p:nvPr/>
        </p:nvSpPr>
        <p:spPr bwMode="auto">
          <a:xfrm>
            <a:off x="6084888" y="4941888"/>
            <a:ext cx="501650" cy="431800"/>
          </a:xfrm>
          <a:prstGeom prst="ellipse">
            <a:avLst/>
          </a:prstGeom>
          <a:noFill/>
          <a:ln w="9525">
            <a:solidFill>
              <a:schemeClr val="tx1"/>
            </a:solidFill>
            <a:round/>
            <a:headEnd/>
            <a:tailEnd/>
          </a:ln>
          <a:effectLst/>
        </p:spPr>
        <p:txBody>
          <a:bodyPr wrap="none" anchor="ctr"/>
          <a:lstStyle/>
          <a:p>
            <a:pPr algn="ctr"/>
            <a:r>
              <a:rPr lang="en-GB" sz="1200"/>
              <a:t>Map</a:t>
            </a:r>
          </a:p>
        </p:txBody>
      </p:sp>
      <p:cxnSp>
        <p:nvCxnSpPr>
          <p:cNvPr id="32816" name="AutoShape 48"/>
          <p:cNvCxnSpPr>
            <a:cxnSpLocks noChangeShapeType="1"/>
            <a:stCxn id="32815" idx="1"/>
            <a:endCxn id="32778" idx="3"/>
          </p:cNvCxnSpPr>
          <p:nvPr/>
        </p:nvCxnSpPr>
        <p:spPr bwMode="auto">
          <a:xfrm flipH="1" flipV="1">
            <a:off x="3348038" y="3573463"/>
            <a:ext cx="2809875" cy="1431925"/>
          </a:xfrm>
          <a:prstGeom prst="straightConnector1">
            <a:avLst/>
          </a:prstGeom>
          <a:noFill/>
          <a:ln w="9525">
            <a:solidFill>
              <a:schemeClr val="tx1"/>
            </a:solidFill>
            <a:round/>
            <a:headEnd/>
            <a:tailEnd type="triangle" w="med" len="med"/>
          </a:ln>
          <a:effectLst/>
        </p:spPr>
      </p:cxnSp>
      <p:sp>
        <p:nvSpPr>
          <p:cNvPr id="32817" name="Line 49"/>
          <p:cNvSpPr>
            <a:spLocks noChangeShapeType="1"/>
          </p:cNvSpPr>
          <p:nvPr/>
        </p:nvSpPr>
        <p:spPr bwMode="auto">
          <a:xfrm>
            <a:off x="3565525" y="2349500"/>
            <a:ext cx="142875" cy="0"/>
          </a:xfrm>
          <a:prstGeom prst="line">
            <a:avLst/>
          </a:prstGeom>
          <a:noFill/>
          <a:ln w="63500">
            <a:solidFill>
              <a:schemeClr val="tx1"/>
            </a:solidFill>
            <a:round/>
            <a:headEnd/>
            <a:tailEnd type="triangle" w="med" len="med"/>
          </a:ln>
          <a:effectLst/>
        </p:spPr>
        <p:txBody>
          <a:bodyPr/>
          <a:lstStyle/>
          <a:p>
            <a:endParaRPr lang="en-US"/>
          </a:p>
        </p:txBody>
      </p:sp>
      <p:sp>
        <p:nvSpPr>
          <p:cNvPr id="32818" name="Line 50"/>
          <p:cNvSpPr>
            <a:spLocks noChangeShapeType="1"/>
          </p:cNvSpPr>
          <p:nvPr/>
        </p:nvSpPr>
        <p:spPr bwMode="auto">
          <a:xfrm>
            <a:off x="3565525" y="2565400"/>
            <a:ext cx="142875" cy="0"/>
          </a:xfrm>
          <a:prstGeom prst="line">
            <a:avLst/>
          </a:prstGeom>
          <a:noFill/>
          <a:ln w="63500">
            <a:solidFill>
              <a:schemeClr val="tx1"/>
            </a:solidFill>
            <a:round/>
            <a:headEnd/>
            <a:tailEnd type="triangle" w="med" len="med"/>
          </a:ln>
          <a:effectLst/>
        </p:spPr>
        <p:txBody>
          <a:bodyPr/>
          <a:lstStyle/>
          <a:p>
            <a:endParaRPr lang="en-US"/>
          </a:p>
        </p:txBody>
      </p:sp>
      <p:sp>
        <p:nvSpPr>
          <p:cNvPr id="32819" name="Line 51"/>
          <p:cNvSpPr>
            <a:spLocks noChangeShapeType="1"/>
          </p:cNvSpPr>
          <p:nvPr/>
        </p:nvSpPr>
        <p:spPr bwMode="auto">
          <a:xfrm flipH="1">
            <a:off x="5795963" y="2349500"/>
            <a:ext cx="142875" cy="0"/>
          </a:xfrm>
          <a:prstGeom prst="line">
            <a:avLst/>
          </a:prstGeom>
          <a:noFill/>
          <a:ln w="63500">
            <a:solidFill>
              <a:schemeClr val="tx1"/>
            </a:solidFill>
            <a:round/>
            <a:headEnd/>
            <a:tailEnd type="triangle" w="med" len="med"/>
          </a:ln>
          <a:effectLst/>
        </p:spPr>
        <p:txBody>
          <a:bodyPr/>
          <a:lstStyle/>
          <a:p>
            <a:endParaRPr lang="en-US"/>
          </a:p>
        </p:txBody>
      </p:sp>
      <p:sp>
        <p:nvSpPr>
          <p:cNvPr id="32820" name="Line 52"/>
          <p:cNvSpPr>
            <a:spLocks noChangeShapeType="1"/>
          </p:cNvSpPr>
          <p:nvPr/>
        </p:nvSpPr>
        <p:spPr bwMode="auto">
          <a:xfrm flipH="1">
            <a:off x="5795963" y="2565400"/>
            <a:ext cx="142875" cy="0"/>
          </a:xfrm>
          <a:prstGeom prst="line">
            <a:avLst/>
          </a:prstGeom>
          <a:noFill/>
          <a:ln w="63500">
            <a:solidFill>
              <a:schemeClr val="tx1"/>
            </a:solidFill>
            <a:round/>
            <a:headEnd/>
            <a:tailEnd type="triangle" w="med" len="med"/>
          </a:ln>
          <a:effectLst/>
        </p:spPr>
        <p:txBody>
          <a:bodyPr/>
          <a:lstStyle/>
          <a:p>
            <a:endParaRPr lang="en-US"/>
          </a:p>
        </p:txBody>
      </p:sp>
      <p:sp>
        <p:nvSpPr>
          <p:cNvPr id="50" name="TextBox 49"/>
          <p:cNvSpPr txBox="1"/>
          <p:nvPr/>
        </p:nvSpPr>
        <p:spPr>
          <a:xfrm>
            <a:off x="6588224" y="332656"/>
            <a:ext cx="1800200" cy="461665"/>
          </a:xfrm>
          <a:prstGeom prst="rect">
            <a:avLst/>
          </a:prstGeom>
          <a:noFill/>
        </p:spPr>
        <p:txBody>
          <a:bodyPr wrap="square" rtlCol="0">
            <a:spAutoFit/>
          </a:bodyPr>
          <a:lstStyle/>
          <a:p>
            <a:r>
              <a:rPr lang="en-GB" sz="1200" dirty="0" smtClean="0">
                <a:solidFill>
                  <a:srgbClr val="FF0000"/>
                </a:solidFill>
              </a:rPr>
              <a:t>Artistic license .. </a:t>
            </a:r>
            <a:r>
              <a:rPr lang="en-GB" sz="1200" dirty="0" err="1" smtClean="0">
                <a:solidFill>
                  <a:srgbClr val="FF0000"/>
                </a:solidFill>
              </a:rPr>
              <a:t>UMLish</a:t>
            </a:r>
            <a:r>
              <a:rPr lang="en-GB" sz="1200" dirty="0" smtClean="0">
                <a:solidFill>
                  <a:srgbClr val="FF0000"/>
                </a:solidFill>
              </a:rPr>
              <a:t> form of model</a:t>
            </a:r>
            <a:endParaRPr lang="en-US" sz="1200" dirty="0">
              <a:solidFill>
                <a:srgbClr val="FF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62" name="Rectangle 50"/>
          <p:cNvSpPr>
            <a:spLocks noGrp="1" noChangeArrowheads="1"/>
          </p:cNvSpPr>
          <p:nvPr>
            <p:ph type="title"/>
          </p:nvPr>
        </p:nvSpPr>
        <p:spPr/>
        <p:txBody>
          <a:bodyPr/>
          <a:lstStyle/>
          <a:p>
            <a:pPr algn="l"/>
            <a:r>
              <a:rPr lang="en-GB" sz="3200"/>
              <a:t>An example</a:t>
            </a:r>
            <a:br>
              <a:rPr lang="en-GB" sz="3200"/>
            </a:br>
            <a:endParaRPr lang="en-GB" sz="3200"/>
          </a:p>
        </p:txBody>
      </p:sp>
      <p:sp>
        <p:nvSpPr>
          <p:cNvPr id="64565" name="Rectangle 53"/>
          <p:cNvSpPr>
            <a:spLocks noGrp="1" noChangeArrowheads="1"/>
          </p:cNvSpPr>
          <p:nvPr>
            <p:ph idx="1"/>
          </p:nvPr>
        </p:nvSpPr>
        <p:spPr>
          <a:xfrm>
            <a:off x="457200" y="6061075"/>
            <a:ext cx="8229600" cy="681038"/>
          </a:xfrm>
        </p:spPr>
        <p:txBody>
          <a:bodyPr/>
          <a:lstStyle/>
          <a:p>
            <a:pPr>
              <a:lnSpc>
                <a:spcPct val="80000"/>
              </a:lnSpc>
            </a:pPr>
            <a:r>
              <a:rPr lang="en-GB" sz="1000"/>
              <a:t>Knowing the relationship between TermRef and ContainedTP allows us to relate the Pipe from Model B to a TP in model A (i.e. the entity that the SNC is referencing and partly encapsulating)</a:t>
            </a:r>
          </a:p>
          <a:p>
            <a:pPr>
              <a:lnSpc>
                <a:spcPct val="80000"/>
              </a:lnSpc>
            </a:pPr>
            <a:r>
              <a:rPr lang="en-GB" sz="1000"/>
              <a:t>This interrelationship enables cross model navigation. Without the clarity of semantics in the Convergence Framework the interrelationship is more difficult</a:t>
            </a:r>
          </a:p>
        </p:txBody>
      </p:sp>
      <p:sp>
        <p:nvSpPr>
          <p:cNvPr id="64514" name="Rectangle 2"/>
          <p:cNvSpPr>
            <a:spLocks noChangeArrowheads="1"/>
          </p:cNvSpPr>
          <p:nvPr/>
        </p:nvSpPr>
        <p:spPr bwMode="auto">
          <a:xfrm>
            <a:off x="3635375" y="260350"/>
            <a:ext cx="2160588" cy="5832475"/>
          </a:xfrm>
          <a:prstGeom prst="rect">
            <a:avLst/>
          </a:prstGeom>
          <a:noFill/>
          <a:ln w="9525">
            <a:solidFill>
              <a:srgbClr val="969696"/>
            </a:solidFill>
            <a:miter lim="800000"/>
            <a:headEnd/>
            <a:tailEnd/>
          </a:ln>
          <a:effectLst/>
        </p:spPr>
        <p:txBody>
          <a:bodyPr wrap="none" anchor="b"/>
          <a:lstStyle/>
          <a:p>
            <a:pPr algn="ctr"/>
            <a:r>
              <a:rPr lang="en-GB" sz="1400"/>
              <a:t>Element of</a:t>
            </a:r>
          </a:p>
          <a:p>
            <a:pPr algn="ctr"/>
            <a:r>
              <a:rPr lang="en-GB" sz="1400"/>
              <a:t>Convergence</a:t>
            </a:r>
          </a:p>
          <a:p>
            <a:pPr algn="ctr"/>
            <a:r>
              <a:rPr lang="en-GB" sz="1400"/>
              <a:t>Framework</a:t>
            </a:r>
          </a:p>
          <a:p>
            <a:pPr algn="ctr"/>
            <a:r>
              <a:rPr lang="en-GB" sz="1400"/>
              <a:t>Model</a:t>
            </a:r>
          </a:p>
        </p:txBody>
      </p:sp>
      <p:sp>
        <p:nvSpPr>
          <p:cNvPr id="64515" name="Rectangle 3"/>
          <p:cNvSpPr>
            <a:spLocks noChangeArrowheads="1"/>
          </p:cNvSpPr>
          <p:nvPr/>
        </p:nvSpPr>
        <p:spPr bwMode="auto">
          <a:xfrm>
            <a:off x="323850" y="1196975"/>
            <a:ext cx="3168650" cy="4895850"/>
          </a:xfrm>
          <a:prstGeom prst="rect">
            <a:avLst/>
          </a:prstGeom>
          <a:noFill/>
          <a:ln w="9525">
            <a:solidFill>
              <a:srgbClr val="969696"/>
            </a:solidFill>
            <a:miter lim="800000"/>
            <a:headEnd/>
            <a:tailEnd/>
          </a:ln>
          <a:effectLst/>
        </p:spPr>
        <p:txBody>
          <a:bodyPr wrap="none" anchor="b"/>
          <a:lstStyle/>
          <a:p>
            <a:pPr algn="ctr"/>
            <a:r>
              <a:rPr lang="en-GB" sz="1400"/>
              <a:t>Model A</a:t>
            </a:r>
          </a:p>
        </p:txBody>
      </p:sp>
      <p:sp>
        <p:nvSpPr>
          <p:cNvPr id="64516" name="Rectangle 4"/>
          <p:cNvSpPr>
            <a:spLocks noChangeArrowheads="1"/>
          </p:cNvSpPr>
          <p:nvPr/>
        </p:nvSpPr>
        <p:spPr bwMode="auto">
          <a:xfrm>
            <a:off x="6011863" y="1196975"/>
            <a:ext cx="2232025" cy="4895850"/>
          </a:xfrm>
          <a:prstGeom prst="rect">
            <a:avLst/>
          </a:prstGeom>
          <a:noFill/>
          <a:ln w="9525">
            <a:solidFill>
              <a:srgbClr val="969696"/>
            </a:solidFill>
            <a:miter lim="800000"/>
            <a:headEnd/>
            <a:tailEnd/>
          </a:ln>
          <a:effectLst/>
        </p:spPr>
        <p:txBody>
          <a:bodyPr wrap="none" anchor="b"/>
          <a:lstStyle/>
          <a:p>
            <a:pPr algn="ctr"/>
            <a:r>
              <a:rPr lang="en-GB" sz="1400"/>
              <a:t>Model B</a:t>
            </a:r>
          </a:p>
        </p:txBody>
      </p:sp>
      <p:sp>
        <p:nvSpPr>
          <p:cNvPr id="64517" name="Rectangle 5"/>
          <p:cNvSpPr>
            <a:spLocks noChangeArrowheads="1"/>
          </p:cNvSpPr>
          <p:nvPr/>
        </p:nvSpPr>
        <p:spPr bwMode="auto">
          <a:xfrm>
            <a:off x="1620838" y="1773238"/>
            <a:ext cx="863600" cy="431800"/>
          </a:xfrm>
          <a:prstGeom prst="rect">
            <a:avLst/>
          </a:prstGeom>
          <a:noFill/>
          <a:ln w="9525">
            <a:solidFill>
              <a:schemeClr val="tx1"/>
            </a:solidFill>
            <a:miter lim="800000"/>
            <a:headEnd/>
            <a:tailEnd/>
          </a:ln>
          <a:effectLst/>
        </p:spPr>
        <p:txBody>
          <a:bodyPr wrap="none" anchor="ctr"/>
          <a:lstStyle/>
          <a:p>
            <a:pPr algn="ctr"/>
            <a:r>
              <a:rPr lang="en-GB" sz="1200"/>
              <a:t>SNC</a:t>
            </a:r>
          </a:p>
        </p:txBody>
      </p:sp>
      <p:sp>
        <p:nvSpPr>
          <p:cNvPr id="64518" name="AutoShape 6"/>
          <p:cNvSpPr>
            <a:spLocks noChangeArrowheads="1"/>
          </p:cNvSpPr>
          <p:nvPr/>
        </p:nvSpPr>
        <p:spPr bwMode="auto">
          <a:xfrm>
            <a:off x="19796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64519" name="AutoShape 7"/>
          <p:cNvSpPr>
            <a:spLocks noChangeArrowheads="1"/>
          </p:cNvSpPr>
          <p:nvPr/>
        </p:nvSpPr>
        <p:spPr bwMode="auto">
          <a:xfrm>
            <a:off x="17637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64520" name="AutoShape 8"/>
          <p:cNvSpPr>
            <a:spLocks noChangeArrowheads="1"/>
          </p:cNvSpPr>
          <p:nvPr/>
        </p:nvSpPr>
        <p:spPr bwMode="auto">
          <a:xfrm>
            <a:off x="21955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64521" name="Rectangle 9"/>
          <p:cNvSpPr>
            <a:spLocks noChangeArrowheads="1"/>
          </p:cNvSpPr>
          <p:nvPr/>
        </p:nvSpPr>
        <p:spPr bwMode="auto">
          <a:xfrm>
            <a:off x="539750" y="3357563"/>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64522" name="Rectangle 10"/>
          <p:cNvSpPr>
            <a:spLocks noChangeArrowheads="1"/>
          </p:cNvSpPr>
          <p:nvPr/>
        </p:nvSpPr>
        <p:spPr bwMode="auto">
          <a:xfrm>
            <a:off x="1620838" y="4078288"/>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64523" name="Rectangle 11"/>
          <p:cNvSpPr>
            <a:spLocks noChangeArrowheads="1"/>
          </p:cNvSpPr>
          <p:nvPr/>
        </p:nvSpPr>
        <p:spPr bwMode="auto">
          <a:xfrm>
            <a:off x="2484438" y="3357563"/>
            <a:ext cx="863600" cy="431800"/>
          </a:xfrm>
          <a:prstGeom prst="rect">
            <a:avLst/>
          </a:prstGeom>
          <a:noFill/>
          <a:ln w="9525">
            <a:solidFill>
              <a:schemeClr val="tx1"/>
            </a:solidFill>
            <a:miter lim="800000"/>
            <a:headEnd/>
            <a:tailEnd/>
          </a:ln>
          <a:effectLst/>
        </p:spPr>
        <p:txBody>
          <a:bodyPr wrap="none" anchor="ctr"/>
          <a:lstStyle/>
          <a:p>
            <a:pPr algn="ctr"/>
            <a:r>
              <a:rPr lang="en-GB" sz="1200"/>
              <a:t>Contained</a:t>
            </a:r>
          </a:p>
          <a:p>
            <a:pPr algn="ctr"/>
            <a:r>
              <a:rPr lang="en-GB" sz="1200"/>
              <a:t>TP</a:t>
            </a:r>
          </a:p>
        </p:txBody>
      </p:sp>
      <p:cxnSp>
        <p:nvCxnSpPr>
          <p:cNvPr id="64524" name="AutoShape 12"/>
          <p:cNvCxnSpPr>
            <a:cxnSpLocks noChangeShapeType="1"/>
            <a:stCxn id="64519" idx="2"/>
            <a:endCxn id="64521" idx="0"/>
          </p:cNvCxnSpPr>
          <p:nvPr/>
        </p:nvCxnSpPr>
        <p:spPr bwMode="auto">
          <a:xfrm rot="5400000">
            <a:off x="935831" y="2456657"/>
            <a:ext cx="936625" cy="865188"/>
          </a:xfrm>
          <a:prstGeom prst="bentConnector3">
            <a:avLst>
              <a:gd name="adj1" fmla="val 50000"/>
            </a:avLst>
          </a:prstGeom>
          <a:noFill/>
          <a:ln w="9525">
            <a:solidFill>
              <a:schemeClr val="tx1"/>
            </a:solidFill>
            <a:miter lim="800000"/>
            <a:headEnd/>
            <a:tailEnd/>
          </a:ln>
          <a:effectLst/>
        </p:spPr>
      </p:cxnSp>
      <p:cxnSp>
        <p:nvCxnSpPr>
          <p:cNvPr id="64525" name="AutoShape 13"/>
          <p:cNvCxnSpPr>
            <a:cxnSpLocks noChangeShapeType="1"/>
            <a:stCxn id="64518" idx="2"/>
            <a:endCxn id="64522" idx="0"/>
          </p:cNvCxnSpPr>
          <p:nvPr/>
        </p:nvCxnSpPr>
        <p:spPr bwMode="auto">
          <a:xfrm rot="5400000">
            <a:off x="1223963" y="3249613"/>
            <a:ext cx="1657350" cy="0"/>
          </a:xfrm>
          <a:prstGeom prst="straightConnector1">
            <a:avLst/>
          </a:prstGeom>
          <a:noFill/>
          <a:ln w="9525">
            <a:solidFill>
              <a:schemeClr val="tx1"/>
            </a:solidFill>
            <a:round/>
            <a:headEnd/>
            <a:tailEnd/>
          </a:ln>
          <a:effectLst/>
        </p:spPr>
      </p:cxnSp>
      <p:cxnSp>
        <p:nvCxnSpPr>
          <p:cNvPr id="64526" name="AutoShape 14"/>
          <p:cNvCxnSpPr>
            <a:cxnSpLocks noChangeShapeType="1"/>
            <a:stCxn id="64520" idx="2"/>
            <a:endCxn id="64523" idx="1"/>
          </p:cNvCxnSpPr>
          <p:nvPr/>
        </p:nvCxnSpPr>
        <p:spPr bwMode="auto">
          <a:xfrm rot="16200000" flipH="1">
            <a:off x="1800225" y="2889251"/>
            <a:ext cx="1152525" cy="215900"/>
          </a:xfrm>
          <a:prstGeom prst="bentConnector2">
            <a:avLst/>
          </a:prstGeom>
          <a:noFill/>
          <a:ln w="9525">
            <a:solidFill>
              <a:schemeClr val="tx1"/>
            </a:solidFill>
            <a:miter lim="800000"/>
            <a:headEnd/>
            <a:tailEnd/>
          </a:ln>
          <a:effectLst/>
        </p:spPr>
      </p:cxnSp>
      <p:sp>
        <p:nvSpPr>
          <p:cNvPr id="64527" name="Rectangle 15"/>
          <p:cNvSpPr>
            <a:spLocks noChangeArrowheads="1"/>
          </p:cNvSpPr>
          <p:nvPr/>
        </p:nvSpPr>
        <p:spPr bwMode="auto">
          <a:xfrm>
            <a:off x="4787900" y="1270000"/>
            <a:ext cx="863600" cy="431800"/>
          </a:xfrm>
          <a:prstGeom prst="rect">
            <a:avLst/>
          </a:prstGeom>
          <a:noFill/>
          <a:ln w="9525">
            <a:solidFill>
              <a:schemeClr val="tx1"/>
            </a:solidFill>
            <a:miter lim="800000"/>
            <a:headEnd/>
            <a:tailEnd/>
          </a:ln>
          <a:effectLst/>
        </p:spPr>
        <p:txBody>
          <a:bodyPr wrap="none" anchor="ctr"/>
          <a:lstStyle/>
          <a:p>
            <a:pPr algn="ctr"/>
            <a:r>
              <a:rPr lang="en-GB" sz="1200"/>
              <a:t>TPRef</a:t>
            </a:r>
          </a:p>
        </p:txBody>
      </p:sp>
      <p:sp>
        <p:nvSpPr>
          <p:cNvPr id="64528" name="Rectangle 16"/>
          <p:cNvSpPr>
            <a:spLocks noChangeArrowheads="1"/>
          </p:cNvSpPr>
          <p:nvPr/>
        </p:nvSpPr>
        <p:spPr bwMode="auto">
          <a:xfrm>
            <a:off x="4787900" y="404813"/>
            <a:ext cx="863600" cy="431800"/>
          </a:xfrm>
          <a:prstGeom prst="rect">
            <a:avLst/>
          </a:prstGeom>
          <a:noFill/>
          <a:ln w="9525">
            <a:solidFill>
              <a:schemeClr val="tx1"/>
            </a:solidFill>
            <a:miter lim="800000"/>
            <a:headEnd/>
            <a:tailEnd/>
          </a:ln>
          <a:effectLst/>
        </p:spPr>
        <p:txBody>
          <a:bodyPr wrap="none" anchor="ctr"/>
          <a:lstStyle/>
          <a:p>
            <a:pPr algn="ctr"/>
            <a:r>
              <a:rPr lang="en-GB" sz="1200"/>
              <a:t>Identity</a:t>
            </a:r>
          </a:p>
        </p:txBody>
      </p:sp>
      <p:cxnSp>
        <p:nvCxnSpPr>
          <p:cNvPr id="64529" name="AutoShape 17"/>
          <p:cNvCxnSpPr>
            <a:cxnSpLocks noChangeShapeType="1"/>
            <a:stCxn id="64528" idx="2"/>
            <a:endCxn id="64527" idx="0"/>
          </p:cNvCxnSpPr>
          <p:nvPr/>
        </p:nvCxnSpPr>
        <p:spPr bwMode="auto">
          <a:xfrm>
            <a:off x="5219700" y="836613"/>
            <a:ext cx="0" cy="433387"/>
          </a:xfrm>
          <a:prstGeom prst="straightConnector1">
            <a:avLst/>
          </a:prstGeom>
          <a:noFill/>
          <a:ln w="9525">
            <a:solidFill>
              <a:schemeClr val="tx1"/>
            </a:solidFill>
            <a:round/>
            <a:headEnd/>
            <a:tailEnd/>
          </a:ln>
          <a:effectLst/>
        </p:spPr>
      </p:cxnSp>
      <p:sp>
        <p:nvSpPr>
          <p:cNvPr id="64530" name="AutoShape 18"/>
          <p:cNvSpPr>
            <a:spLocks noChangeArrowheads="1"/>
          </p:cNvSpPr>
          <p:nvPr/>
        </p:nvSpPr>
        <p:spPr bwMode="auto">
          <a:xfrm>
            <a:off x="49323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64531" name="AutoShape 19"/>
          <p:cNvCxnSpPr>
            <a:cxnSpLocks noChangeShapeType="1"/>
            <a:stCxn id="64530" idx="3"/>
            <a:endCxn id="64523" idx="0"/>
          </p:cNvCxnSpPr>
          <p:nvPr/>
        </p:nvCxnSpPr>
        <p:spPr bwMode="auto">
          <a:xfrm rot="5400000">
            <a:off x="3204369" y="1556544"/>
            <a:ext cx="1512888" cy="2089150"/>
          </a:xfrm>
          <a:prstGeom prst="bentConnector3">
            <a:avLst>
              <a:gd name="adj1" fmla="val 48162"/>
            </a:avLst>
          </a:prstGeom>
          <a:noFill/>
          <a:ln w="9525">
            <a:solidFill>
              <a:schemeClr val="tx1"/>
            </a:solidFill>
            <a:prstDash val="dashDot"/>
            <a:miter lim="800000"/>
            <a:headEnd/>
            <a:tailEnd/>
          </a:ln>
          <a:effectLst/>
        </p:spPr>
      </p:cxnSp>
      <p:sp>
        <p:nvSpPr>
          <p:cNvPr id="64532" name="Rectangle 20"/>
          <p:cNvSpPr>
            <a:spLocks noChangeArrowheads="1"/>
          </p:cNvSpPr>
          <p:nvPr/>
        </p:nvSpPr>
        <p:spPr bwMode="auto">
          <a:xfrm>
            <a:off x="6084888" y="3357563"/>
            <a:ext cx="863600" cy="431800"/>
          </a:xfrm>
          <a:prstGeom prst="rect">
            <a:avLst/>
          </a:prstGeom>
          <a:noFill/>
          <a:ln w="9525">
            <a:solidFill>
              <a:schemeClr val="tx1"/>
            </a:solidFill>
            <a:miter lim="800000"/>
            <a:headEnd/>
            <a:tailEnd/>
          </a:ln>
          <a:effectLst/>
        </p:spPr>
        <p:txBody>
          <a:bodyPr wrap="none" anchor="ctr"/>
          <a:lstStyle/>
          <a:p>
            <a:pPr algn="ctr"/>
            <a:r>
              <a:rPr lang="en-GB" sz="1200"/>
              <a:t>TermRef</a:t>
            </a:r>
          </a:p>
        </p:txBody>
      </p:sp>
      <p:sp>
        <p:nvSpPr>
          <p:cNvPr id="64533" name="AutoShape 21"/>
          <p:cNvSpPr>
            <a:spLocks noChangeArrowheads="1"/>
          </p:cNvSpPr>
          <p:nvPr/>
        </p:nvSpPr>
        <p:spPr bwMode="auto">
          <a:xfrm>
            <a:off x="51482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64534" name="AutoShape 22"/>
          <p:cNvCxnSpPr>
            <a:cxnSpLocks noChangeShapeType="1"/>
            <a:stCxn id="64533" idx="3"/>
            <a:endCxn id="64532" idx="0"/>
          </p:cNvCxnSpPr>
          <p:nvPr/>
        </p:nvCxnSpPr>
        <p:spPr bwMode="auto">
          <a:xfrm rot="16200000" flipH="1">
            <a:off x="5112544" y="1953419"/>
            <a:ext cx="1512888" cy="1295400"/>
          </a:xfrm>
          <a:prstGeom prst="bentConnector3">
            <a:avLst>
              <a:gd name="adj1" fmla="val 48269"/>
            </a:avLst>
          </a:prstGeom>
          <a:noFill/>
          <a:ln w="9525">
            <a:solidFill>
              <a:schemeClr val="tx1"/>
            </a:solidFill>
            <a:prstDash val="dashDot"/>
            <a:miter lim="800000"/>
            <a:headEnd/>
            <a:tailEnd/>
          </a:ln>
          <a:effectLst/>
        </p:spPr>
      </p:cxnSp>
      <p:cxnSp>
        <p:nvCxnSpPr>
          <p:cNvPr id="64535" name="AutoShape 23"/>
          <p:cNvCxnSpPr>
            <a:cxnSpLocks noChangeShapeType="1"/>
            <a:stCxn id="64523" idx="2"/>
            <a:endCxn id="64549" idx="0"/>
          </p:cNvCxnSpPr>
          <p:nvPr/>
        </p:nvCxnSpPr>
        <p:spPr bwMode="auto">
          <a:xfrm>
            <a:off x="2916238" y="3789363"/>
            <a:ext cx="252412" cy="215900"/>
          </a:xfrm>
          <a:prstGeom prst="straightConnector1">
            <a:avLst/>
          </a:prstGeom>
          <a:noFill/>
          <a:ln w="9525">
            <a:solidFill>
              <a:schemeClr val="tx1"/>
            </a:solidFill>
            <a:round/>
            <a:headEnd/>
            <a:tailEnd/>
          </a:ln>
          <a:effectLst/>
        </p:spPr>
      </p:cxnSp>
      <p:sp>
        <p:nvSpPr>
          <p:cNvPr id="64536" name="Rectangle 24"/>
          <p:cNvSpPr>
            <a:spLocks noChangeArrowheads="1"/>
          </p:cNvSpPr>
          <p:nvPr/>
        </p:nvSpPr>
        <p:spPr bwMode="auto">
          <a:xfrm>
            <a:off x="7165975" y="1773238"/>
            <a:ext cx="863600" cy="431800"/>
          </a:xfrm>
          <a:prstGeom prst="rect">
            <a:avLst/>
          </a:prstGeom>
          <a:noFill/>
          <a:ln w="9525">
            <a:solidFill>
              <a:schemeClr val="tx1"/>
            </a:solidFill>
            <a:miter lim="800000"/>
            <a:headEnd/>
            <a:tailEnd/>
          </a:ln>
          <a:effectLst/>
        </p:spPr>
        <p:txBody>
          <a:bodyPr wrap="none" anchor="ctr"/>
          <a:lstStyle/>
          <a:p>
            <a:pPr algn="ctr"/>
            <a:r>
              <a:rPr lang="en-GB" sz="1200"/>
              <a:t>Pipe</a:t>
            </a:r>
          </a:p>
        </p:txBody>
      </p:sp>
      <p:sp>
        <p:nvSpPr>
          <p:cNvPr id="64537" name="AutoShape 25"/>
          <p:cNvSpPr>
            <a:spLocks noChangeArrowheads="1"/>
          </p:cNvSpPr>
          <p:nvPr/>
        </p:nvSpPr>
        <p:spPr bwMode="auto">
          <a:xfrm>
            <a:off x="7526338"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cxnSp>
        <p:nvCxnSpPr>
          <p:cNvPr id="64538" name="AutoShape 26"/>
          <p:cNvCxnSpPr>
            <a:cxnSpLocks noChangeShapeType="1"/>
            <a:stCxn id="64537" idx="2"/>
            <a:endCxn id="64532" idx="3"/>
          </p:cNvCxnSpPr>
          <p:nvPr/>
        </p:nvCxnSpPr>
        <p:spPr bwMode="auto">
          <a:xfrm rot="5400000">
            <a:off x="6697663" y="2671763"/>
            <a:ext cx="1152525" cy="650875"/>
          </a:xfrm>
          <a:prstGeom prst="bentConnector2">
            <a:avLst/>
          </a:prstGeom>
          <a:noFill/>
          <a:ln w="9525">
            <a:solidFill>
              <a:schemeClr val="tx1"/>
            </a:solidFill>
            <a:miter lim="800000"/>
            <a:headEnd/>
            <a:tailEnd/>
          </a:ln>
          <a:effectLst/>
        </p:spPr>
      </p:cxnSp>
      <p:sp>
        <p:nvSpPr>
          <p:cNvPr id="64539" name="Rectangle 27"/>
          <p:cNvSpPr>
            <a:spLocks noChangeArrowheads="1"/>
          </p:cNvSpPr>
          <p:nvPr/>
        </p:nvSpPr>
        <p:spPr bwMode="auto">
          <a:xfrm>
            <a:off x="6804025" y="4005263"/>
            <a:ext cx="863600" cy="431800"/>
          </a:xfrm>
          <a:prstGeom prst="rect">
            <a:avLst/>
          </a:prstGeom>
          <a:noFill/>
          <a:ln w="9525">
            <a:solidFill>
              <a:schemeClr val="tx1"/>
            </a:solidFill>
            <a:miter lim="800000"/>
            <a:headEnd/>
            <a:tailEnd/>
          </a:ln>
          <a:effectLst/>
        </p:spPr>
        <p:txBody>
          <a:bodyPr wrap="none" anchor="ctr"/>
          <a:lstStyle/>
          <a:p>
            <a:pPr algn="ctr"/>
            <a:endParaRPr lang="en-US" sz="1200"/>
          </a:p>
        </p:txBody>
      </p:sp>
      <p:cxnSp>
        <p:nvCxnSpPr>
          <p:cNvPr id="64540" name="AutoShape 28"/>
          <p:cNvCxnSpPr>
            <a:cxnSpLocks noChangeShapeType="1"/>
            <a:stCxn id="64539" idx="3"/>
            <a:endCxn id="64541" idx="2"/>
          </p:cNvCxnSpPr>
          <p:nvPr/>
        </p:nvCxnSpPr>
        <p:spPr bwMode="auto">
          <a:xfrm flipV="1">
            <a:off x="7667625" y="2420938"/>
            <a:ext cx="217488" cy="1800225"/>
          </a:xfrm>
          <a:prstGeom prst="bentConnector2">
            <a:avLst/>
          </a:prstGeom>
          <a:noFill/>
          <a:ln w="9525">
            <a:solidFill>
              <a:schemeClr val="tx1"/>
            </a:solidFill>
            <a:miter lim="800000"/>
            <a:headEnd/>
            <a:tailEnd/>
          </a:ln>
          <a:effectLst/>
        </p:spPr>
      </p:cxnSp>
      <p:sp>
        <p:nvSpPr>
          <p:cNvPr id="64541" name="AutoShape 29"/>
          <p:cNvSpPr>
            <a:spLocks noChangeArrowheads="1"/>
          </p:cNvSpPr>
          <p:nvPr/>
        </p:nvSpPr>
        <p:spPr bwMode="auto">
          <a:xfrm>
            <a:off x="7812088"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64542" name="AutoShape 30"/>
          <p:cNvSpPr>
            <a:spLocks noChangeArrowheads="1"/>
          </p:cNvSpPr>
          <p:nvPr/>
        </p:nvSpPr>
        <p:spPr bwMode="auto">
          <a:xfrm>
            <a:off x="53641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64543" name="AutoShape 31"/>
          <p:cNvCxnSpPr>
            <a:cxnSpLocks noChangeShapeType="1"/>
            <a:stCxn id="64542" idx="3"/>
            <a:endCxn id="64539" idx="0"/>
          </p:cNvCxnSpPr>
          <p:nvPr/>
        </p:nvCxnSpPr>
        <p:spPr bwMode="auto">
          <a:xfrm rot="16200000" flipH="1">
            <a:off x="5256213" y="2025650"/>
            <a:ext cx="2160588" cy="1798637"/>
          </a:xfrm>
          <a:prstGeom prst="bentConnector3">
            <a:avLst>
              <a:gd name="adj1" fmla="val 23509"/>
            </a:avLst>
          </a:prstGeom>
          <a:noFill/>
          <a:ln w="9525">
            <a:solidFill>
              <a:schemeClr val="tx1"/>
            </a:solidFill>
            <a:prstDash val="dashDot"/>
            <a:miter lim="800000"/>
            <a:headEnd/>
            <a:tailEnd/>
          </a:ln>
          <a:effectLst/>
        </p:spPr>
      </p:cxnSp>
      <p:sp>
        <p:nvSpPr>
          <p:cNvPr id="64544" name="Rectangle 32"/>
          <p:cNvSpPr>
            <a:spLocks noChangeArrowheads="1"/>
          </p:cNvSpPr>
          <p:nvPr/>
        </p:nvSpPr>
        <p:spPr bwMode="auto">
          <a:xfrm>
            <a:off x="3779838" y="1270000"/>
            <a:ext cx="863600" cy="431800"/>
          </a:xfrm>
          <a:prstGeom prst="rect">
            <a:avLst/>
          </a:prstGeom>
          <a:noFill/>
          <a:ln w="9525">
            <a:solidFill>
              <a:schemeClr val="tx1"/>
            </a:solidFill>
            <a:miter lim="800000"/>
            <a:headEnd/>
            <a:tailEnd/>
          </a:ln>
          <a:effectLst/>
        </p:spPr>
        <p:txBody>
          <a:bodyPr wrap="none" anchor="ctr"/>
          <a:lstStyle/>
          <a:p>
            <a:pPr algn="ctr"/>
            <a:r>
              <a:rPr lang="en-GB" sz="1200"/>
              <a:t>Mgmnt</a:t>
            </a:r>
          </a:p>
        </p:txBody>
      </p:sp>
      <p:sp>
        <p:nvSpPr>
          <p:cNvPr id="64545" name="Rectangle 33"/>
          <p:cNvSpPr>
            <a:spLocks noChangeArrowheads="1"/>
          </p:cNvSpPr>
          <p:nvPr/>
        </p:nvSpPr>
        <p:spPr bwMode="auto">
          <a:xfrm>
            <a:off x="3779838" y="404813"/>
            <a:ext cx="863600" cy="431800"/>
          </a:xfrm>
          <a:prstGeom prst="rect">
            <a:avLst/>
          </a:prstGeom>
          <a:noFill/>
          <a:ln w="9525">
            <a:solidFill>
              <a:schemeClr val="tx1"/>
            </a:solidFill>
            <a:miter lim="800000"/>
            <a:headEnd/>
            <a:tailEnd/>
          </a:ln>
          <a:effectLst/>
        </p:spPr>
        <p:txBody>
          <a:bodyPr wrap="none" anchor="ctr"/>
          <a:lstStyle/>
          <a:p>
            <a:pPr algn="ctr"/>
            <a:r>
              <a:rPr lang="en-GB" sz="1200"/>
              <a:t>Termination</a:t>
            </a:r>
          </a:p>
        </p:txBody>
      </p:sp>
      <p:cxnSp>
        <p:nvCxnSpPr>
          <p:cNvPr id="64546" name="AutoShape 34"/>
          <p:cNvCxnSpPr>
            <a:cxnSpLocks noChangeShapeType="1"/>
            <a:stCxn id="64545" idx="2"/>
            <a:endCxn id="64544" idx="0"/>
          </p:cNvCxnSpPr>
          <p:nvPr/>
        </p:nvCxnSpPr>
        <p:spPr bwMode="auto">
          <a:xfrm>
            <a:off x="4211638" y="836613"/>
            <a:ext cx="0" cy="433387"/>
          </a:xfrm>
          <a:prstGeom prst="straightConnector1">
            <a:avLst/>
          </a:prstGeom>
          <a:noFill/>
          <a:ln w="9525">
            <a:solidFill>
              <a:schemeClr val="tx1"/>
            </a:solidFill>
            <a:round/>
            <a:headEnd/>
            <a:tailEnd/>
          </a:ln>
          <a:effectLst/>
        </p:spPr>
      </p:cxnSp>
      <p:sp>
        <p:nvSpPr>
          <p:cNvPr id="64547" name="AutoShape 35"/>
          <p:cNvSpPr>
            <a:spLocks noChangeArrowheads="1"/>
          </p:cNvSpPr>
          <p:nvPr/>
        </p:nvSpPr>
        <p:spPr bwMode="auto">
          <a:xfrm>
            <a:off x="4140200" y="1700213"/>
            <a:ext cx="144463"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64548" name="AutoShape 36"/>
          <p:cNvCxnSpPr>
            <a:cxnSpLocks noChangeShapeType="1"/>
            <a:stCxn id="64547" idx="3"/>
          </p:cNvCxnSpPr>
          <p:nvPr/>
        </p:nvCxnSpPr>
        <p:spPr bwMode="auto">
          <a:xfrm rot="5400000">
            <a:off x="2700338" y="1844675"/>
            <a:ext cx="1512888" cy="1512887"/>
          </a:xfrm>
          <a:prstGeom prst="bentConnector3">
            <a:avLst>
              <a:gd name="adj1" fmla="val 34102"/>
            </a:avLst>
          </a:prstGeom>
          <a:noFill/>
          <a:ln w="9525">
            <a:solidFill>
              <a:schemeClr val="tx1"/>
            </a:solidFill>
            <a:prstDash val="dashDot"/>
            <a:miter lim="800000"/>
            <a:headEnd/>
            <a:tailEnd/>
          </a:ln>
          <a:effectLst/>
        </p:spPr>
      </p:cxnSp>
      <p:sp>
        <p:nvSpPr>
          <p:cNvPr id="64549" name="Oval 37"/>
          <p:cNvSpPr>
            <a:spLocks noChangeArrowheads="1"/>
          </p:cNvSpPr>
          <p:nvPr/>
        </p:nvSpPr>
        <p:spPr bwMode="auto">
          <a:xfrm>
            <a:off x="2917825" y="4005263"/>
            <a:ext cx="501650" cy="431800"/>
          </a:xfrm>
          <a:prstGeom prst="ellipse">
            <a:avLst/>
          </a:prstGeom>
          <a:noFill/>
          <a:ln w="9525">
            <a:solidFill>
              <a:schemeClr val="tx1"/>
            </a:solidFill>
            <a:round/>
            <a:headEnd/>
            <a:tailEnd/>
          </a:ln>
          <a:effectLst/>
        </p:spPr>
        <p:txBody>
          <a:bodyPr wrap="none" anchor="ctr"/>
          <a:lstStyle/>
          <a:p>
            <a:pPr algn="ctr"/>
            <a:r>
              <a:rPr lang="en-GB" sz="1200"/>
              <a:t>Map</a:t>
            </a:r>
          </a:p>
        </p:txBody>
      </p:sp>
      <p:cxnSp>
        <p:nvCxnSpPr>
          <p:cNvPr id="64550" name="AutoShape 38"/>
          <p:cNvCxnSpPr>
            <a:cxnSpLocks noChangeShapeType="1"/>
            <a:stCxn id="64549" idx="6"/>
            <a:endCxn id="64532" idx="1"/>
          </p:cNvCxnSpPr>
          <p:nvPr/>
        </p:nvCxnSpPr>
        <p:spPr bwMode="auto">
          <a:xfrm flipV="1">
            <a:off x="3419475" y="3573463"/>
            <a:ext cx="2665413" cy="647700"/>
          </a:xfrm>
          <a:prstGeom prst="straightConnector1">
            <a:avLst/>
          </a:prstGeom>
          <a:noFill/>
          <a:ln w="9525">
            <a:solidFill>
              <a:schemeClr val="tx1"/>
            </a:solidFill>
            <a:round/>
            <a:headEnd/>
            <a:tailEnd type="triangle" w="med" len="med"/>
          </a:ln>
          <a:effectLst/>
        </p:spPr>
      </p:cxnSp>
      <p:cxnSp>
        <p:nvCxnSpPr>
          <p:cNvPr id="64551" name="AutoShape 39"/>
          <p:cNvCxnSpPr>
            <a:cxnSpLocks noChangeShapeType="1"/>
            <a:stCxn id="64549" idx="6"/>
            <a:endCxn id="64539" idx="1"/>
          </p:cNvCxnSpPr>
          <p:nvPr/>
        </p:nvCxnSpPr>
        <p:spPr bwMode="auto">
          <a:xfrm>
            <a:off x="3419475" y="4221163"/>
            <a:ext cx="3384550" cy="0"/>
          </a:xfrm>
          <a:prstGeom prst="straightConnector1">
            <a:avLst/>
          </a:prstGeom>
          <a:noFill/>
          <a:ln w="9525">
            <a:solidFill>
              <a:schemeClr val="tx1"/>
            </a:solidFill>
            <a:round/>
            <a:headEnd/>
            <a:tailEnd type="triangle" w="med" len="med"/>
          </a:ln>
          <a:effectLst/>
        </p:spPr>
      </p:cxnSp>
      <p:sp>
        <p:nvSpPr>
          <p:cNvPr id="64552" name="Oval 40"/>
          <p:cNvSpPr>
            <a:spLocks noChangeArrowheads="1"/>
          </p:cNvSpPr>
          <p:nvPr/>
        </p:nvSpPr>
        <p:spPr bwMode="auto">
          <a:xfrm>
            <a:off x="6084888" y="4437063"/>
            <a:ext cx="501650" cy="431800"/>
          </a:xfrm>
          <a:prstGeom prst="ellipse">
            <a:avLst/>
          </a:prstGeom>
          <a:noFill/>
          <a:ln w="9525">
            <a:solidFill>
              <a:schemeClr val="tx1"/>
            </a:solidFill>
            <a:round/>
            <a:headEnd/>
            <a:tailEnd/>
          </a:ln>
          <a:effectLst/>
        </p:spPr>
        <p:txBody>
          <a:bodyPr wrap="none" anchor="ctr"/>
          <a:lstStyle/>
          <a:p>
            <a:pPr algn="ctr"/>
            <a:r>
              <a:rPr lang="en-GB" sz="1200"/>
              <a:t>Map</a:t>
            </a:r>
          </a:p>
        </p:txBody>
      </p:sp>
      <p:cxnSp>
        <p:nvCxnSpPr>
          <p:cNvPr id="64553" name="AutoShape 41"/>
          <p:cNvCxnSpPr>
            <a:cxnSpLocks noChangeShapeType="1"/>
            <a:stCxn id="64552" idx="0"/>
            <a:endCxn id="64532" idx="2"/>
          </p:cNvCxnSpPr>
          <p:nvPr/>
        </p:nvCxnSpPr>
        <p:spPr bwMode="auto">
          <a:xfrm flipV="1">
            <a:off x="6335713" y="3789363"/>
            <a:ext cx="180975" cy="647700"/>
          </a:xfrm>
          <a:prstGeom prst="straightConnector1">
            <a:avLst/>
          </a:prstGeom>
          <a:noFill/>
          <a:ln w="9525">
            <a:solidFill>
              <a:schemeClr val="tx1"/>
            </a:solidFill>
            <a:round/>
            <a:headEnd/>
            <a:tailEnd/>
          </a:ln>
          <a:effectLst/>
        </p:spPr>
      </p:cxnSp>
      <p:cxnSp>
        <p:nvCxnSpPr>
          <p:cNvPr id="64554" name="AutoShape 42"/>
          <p:cNvCxnSpPr>
            <a:cxnSpLocks noChangeShapeType="1"/>
            <a:stCxn id="64556" idx="6"/>
            <a:endCxn id="64539" idx="2"/>
          </p:cNvCxnSpPr>
          <p:nvPr/>
        </p:nvCxnSpPr>
        <p:spPr bwMode="auto">
          <a:xfrm flipV="1">
            <a:off x="6586538" y="4437063"/>
            <a:ext cx="649287" cy="720725"/>
          </a:xfrm>
          <a:prstGeom prst="straightConnector1">
            <a:avLst/>
          </a:prstGeom>
          <a:noFill/>
          <a:ln w="9525">
            <a:solidFill>
              <a:schemeClr val="tx1"/>
            </a:solidFill>
            <a:round/>
            <a:headEnd/>
            <a:tailEnd/>
          </a:ln>
          <a:effectLst/>
        </p:spPr>
      </p:cxnSp>
      <p:cxnSp>
        <p:nvCxnSpPr>
          <p:cNvPr id="64555" name="AutoShape 43"/>
          <p:cNvCxnSpPr>
            <a:cxnSpLocks noChangeShapeType="1"/>
            <a:stCxn id="64552" idx="2"/>
            <a:endCxn id="64523" idx="3"/>
          </p:cNvCxnSpPr>
          <p:nvPr/>
        </p:nvCxnSpPr>
        <p:spPr bwMode="auto">
          <a:xfrm flipH="1" flipV="1">
            <a:off x="3348038" y="3573463"/>
            <a:ext cx="2736850" cy="1079500"/>
          </a:xfrm>
          <a:prstGeom prst="straightConnector1">
            <a:avLst/>
          </a:prstGeom>
          <a:noFill/>
          <a:ln w="9525">
            <a:solidFill>
              <a:schemeClr val="tx1"/>
            </a:solidFill>
            <a:round/>
            <a:headEnd/>
            <a:tailEnd type="triangle" w="med" len="med"/>
          </a:ln>
          <a:effectLst/>
        </p:spPr>
      </p:cxnSp>
      <p:sp>
        <p:nvSpPr>
          <p:cNvPr id="64556" name="Oval 44"/>
          <p:cNvSpPr>
            <a:spLocks noChangeArrowheads="1"/>
          </p:cNvSpPr>
          <p:nvPr/>
        </p:nvSpPr>
        <p:spPr bwMode="auto">
          <a:xfrm>
            <a:off x="6084888" y="4941888"/>
            <a:ext cx="501650" cy="431800"/>
          </a:xfrm>
          <a:prstGeom prst="ellipse">
            <a:avLst/>
          </a:prstGeom>
          <a:noFill/>
          <a:ln w="9525">
            <a:solidFill>
              <a:schemeClr val="tx1"/>
            </a:solidFill>
            <a:round/>
            <a:headEnd/>
            <a:tailEnd/>
          </a:ln>
          <a:effectLst/>
        </p:spPr>
        <p:txBody>
          <a:bodyPr wrap="none" anchor="ctr"/>
          <a:lstStyle/>
          <a:p>
            <a:pPr algn="ctr"/>
            <a:r>
              <a:rPr lang="en-GB" sz="1200"/>
              <a:t>Map</a:t>
            </a:r>
          </a:p>
        </p:txBody>
      </p:sp>
      <p:cxnSp>
        <p:nvCxnSpPr>
          <p:cNvPr id="64557" name="AutoShape 45"/>
          <p:cNvCxnSpPr>
            <a:cxnSpLocks noChangeShapeType="1"/>
            <a:stCxn id="64556" idx="1"/>
            <a:endCxn id="64523" idx="3"/>
          </p:cNvCxnSpPr>
          <p:nvPr/>
        </p:nvCxnSpPr>
        <p:spPr bwMode="auto">
          <a:xfrm flipH="1" flipV="1">
            <a:off x="3348038" y="3573463"/>
            <a:ext cx="2809875" cy="1431925"/>
          </a:xfrm>
          <a:prstGeom prst="straightConnector1">
            <a:avLst/>
          </a:prstGeom>
          <a:noFill/>
          <a:ln w="9525">
            <a:solidFill>
              <a:schemeClr val="tx1"/>
            </a:solidFill>
            <a:round/>
            <a:headEnd/>
            <a:tailEnd type="triangle" w="med" len="med"/>
          </a:ln>
          <a:effectLst/>
        </p:spPr>
      </p:cxnSp>
      <p:sp>
        <p:nvSpPr>
          <p:cNvPr id="64558" name="Line 46"/>
          <p:cNvSpPr>
            <a:spLocks noChangeShapeType="1"/>
          </p:cNvSpPr>
          <p:nvPr/>
        </p:nvSpPr>
        <p:spPr bwMode="auto">
          <a:xfrm>
            <a:off x="3565525" y="2349500"/>
            <a:ext cx="142875" cy="0"/>
          </a:xfrm>
          <a:prstGeom prst="line">
            <a:avLst/>
          </a:prstGeom>
          <a:noFill/>
          <a:ln w="63500">
            <a:solidFill>
              <a:schemeClr val="tx1"/>
            </a:solidFill>
            <a:round/>
            <a:headEnd/>
            <a:tailEnd type="triangle" w="med" len="med"/>
          </a:ln>
          <a:effectLst/>
        </p:spPr>
        <p:txBody>
          <a:bodyPr/>
          <a:lstStyle/>
          <a:p>
            <a:endParaRPr lang="en-US"/>
          </a:p>
        </p:txBody>
      </p:sp>
      <p:sp>
        <p:nvSpPr>
          <p:cNvPr id="64559" name="Line 47"/>
          <p:cNvSpPr>
            <a:spLocks noChangeShapeType="1"/>
          </p:cNvSpPr>
          <p:nvPr/>
        </p:nvSpPr>
        <p:spPr bwMode="auto">
          <a:xfrm>
            <a:off x="3565525" y="2565400"/>
            <a:ext cx="142875" cy="0"/>
          </a:xfrm>
          <a:prstGeom prst="line">
            <a:avLst/>
          </a:prstGeom>
          <a:noFill/>
          <a:ln w="63500">
            <a:solidFill>
              <a:schemeClr val="tx1"/>
            </a:solidFill>
            <a:round/>
            <a:headEnd/>
            <a:tailEnd type="triangle" w="med" len="med"/>
          </a:ln>
          <a:effectLst/>
        </p:spPr>
        <p:txBody>
          <a:bodyPr/>
          <a:lstStyle/>
          <a:p>
            <a:endParaRPr lang="en-US"/>
          </a:p>
        </p:txBody>
      </p:sp>
      <p:sp>
        <p:nvSpPr>
          <p:cNvPr id="64560" name="Line 48"/>
          <p:cNvSpPr>
            <a:spLocks noChangeShapeType="1"/>
          </p:cNvSpPr>
          <p:nvPr/>
        </p:nvSpPr>
        <p:spPr bwMode="auto">
          <a:xfrm flipH="1">
            <a:off x="5795963" y="2349500"/>
            <a:ext cx="142875" cy="0"/>
          </a:xfrm>
          <a:prstGeom prst="line">
            <a:avLst/>
          </a:prstGeom>
          <a:noFill/>
          <a:ln w="63500">
            <a:solidFill>
              <a:schemeClr val="tx1"/>
            </a:solidFill>
            <a:round/>
            <a:headEnd/>
            <a:tailEnd type="triangle" w="med" len="med"/>
          </a:ln>
          <a:effectLst/>
        </p:spPr>
        <p:txBody>
          <a:bodyPr/>
          <a:lstStyle/>
          <a:p>
            <a:endParaRPr lang="en-US"/>
          </a:p>
        </p:txBody>
      </p:sp>
      <p:sp>
        <p:nvSpPr>
          <p:cNvPr id="64561" name="Line 49"/>
          <p:cNvSpPr>
            <a:spLocks noChangeShapeType="1"/>
          </p:cNvSpPr>
          <p:nvPr/>
        </p:nvSpPr>
        <p:spPr bwMode="auto">
          <a:xfrm flipH="1">
            <a:off x="5795963" y="2565400"/>
            <a:ext cx="142875" cy="0"/>
          </a:xfrm>
          <a:prstGeom prst="line">
            <a:avLst/>
          </a:prstGeom>
          <a:noFill/>
          <a:ln w="63500">
            <a:solidFill>
              <a:schemeClr val="tx1"/>
            </a:solidFill>
            <a:round/>
            <a:headEnd/>
            <a:tailEnd type="triangle" w="med" len="med"/>
          </a:ln>
          <a:effectLst/>
        </p:spPr>
        <p:txBody>
          <a:bodyPr/>
          <a:lstStyle/>
          <a:p>
            <a:endParaRPr lang="en-US"/>
          </a:p>
        </p:txBody>
      </p:sp>
      <p:cxnSp>
        <p:nvCxnSpPr>
          <p:cNvPr id="64564" name="AutoShape 52"/>
          <p:cNvCxnSpPr>
            <a:cxnSpLocks noChangeShapeType="1"/>
            <a:stCxn id="64545" idx="2"/>
            <a:endCxn id="64527" idx="0"/>
          </p:cNvCxnSpPr>
          <p:nvPr/>
        </p:nvCxnSpPr>
        <p:spPr bwMode="auto">
          <a:xfrm>
            <a:off x="4211638" y="836613"/>
            <a:ext cx="1008062" cy="433387"/>
          </a:xfrm>
          <a:prstGeom prst="straightConnector1">
            <a:avLst/>
          </a:prstGeom>
          <a:noFill/>
          <a:ln w="9525">
            <a:solidFill>
              <a:schemeClr val="tx1"/>
            </a:solidFill>
            <a:round/>
            <a:headEnd/>
            <a:tailEnd/>
          </a:ln>
          <a:effectLst/>
        </p:spPr>
      </p:cxnSp>
      <p:sp>
        <p:nvSpPr>
          <p:cNvPr id="54" name="TextBox 53"/>
          <p:cNvSpPr txBox="1"/>
          <p:nvPr/>
        </p:nvSpPr>
        <p:spPr>
          <a:xfrm>
            <a:off x="6588224" y="332656"/>
            <a:ext cx="1800200" cy="461665"/>
          </a:xfrm>
          <a:prstGeom prst="rect">
            <a:avLst/>
          </a:prstGeom>
          <a:noFill/>
        </p:spPr>
        <p:txBody>
          <a:bodyPr wrap="square" rtlCol="0">
            <a:spAutoFit/>
          </a:bodyPr>
          <a:lstStyle/>
          <a:p>
            <a:r>
              <a:rPr lang="en-GB" sz="1200" dirty="0" smtClean="0">
                <a:solidFill>
                  <a:srgbClr val="FF0000"/>
                </a:solidFill>
              </a:rPr>
              <a:t>Artistic license .. </a:t>
            </a:r>
            <a:r>
              <a:rPr lang="en-GB" sz="1200" dirty="0" err="1" smtClean="0">
                <a:solidFill>
                  <a:srgbClr val="FF0000"/>
                </a:solidFill>
              </a:rPr>
              <a:t>UMLish</a:t>
            </a:r>
            <a:r>
              <a:rPr lang="en-GB" sz="1200" dirty="0" smtClean="0">
                <a:solidFill>
                  <a:srgbClr val="FF0000"/>
                </a:solidFill>
              </a:rPr>
              <a:t> form of model</a:t>
            </a:r>
            <a:endParaRPr lang="en-US" sz="1200" dirty="0">
              <a:solidFill>
                <a:srgbClr val="FF00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GB"/>
              <a:t>The real model</a:t>
            </a:r>
          </a:p>
        </p:txBody>
      </p:sp>
      <p:sp>
        <p:nvSpPr>
          <p:cNvPr id="67587" name="Rectangle 3"/>
          <p:cNvSpPr>
            <a:spLocks noGrp="1" noChangeArrowheads="1"/>
          </p:cNvSpPr>
          <p:nvPr>
            <p:ph idx="1"/>
          </p:nvPr>
        </p:nvSpPr>
        <p:spPr/>
        <p:txBody>
          <a:bodyPr/>
          <a:lstStyle/>
          <a:p>
            <a:r>
              <a:rPr lang="en-GB"/>
              <a:t>Model A is refactored into an implementation form with properties being:</a:t>
            </a:r>
          </a:p>
          <a:p>
            <a:pPr lvl="1"/>
            <a:r>
              <a:rPr lang="en-GB"/>
              <a:t>EITHER Converted to implementation attributes</a:t>
            </a:r>
          </a:p>
          <a:p>
            <a:pPr lvl="1"/>
            <a:r>
              <a:rPr lang="en-GB"/>
              <a:t>OR Becoming an inherent aspect of the class not exposed through attributes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971550" y="1196975"/>
            <a:ext cx="3168650" cy="4248150"/>
          </a:xfrm>
          <a:prstGeom prst="rect">
            <a:avLst/>
          </a:prstGeom>
          <a:noFill/>
          <a:ln w="9525">
            <a:solidFill>
              <a:schemeClr val="tx1"/>
            </a:solidFill>
            <a:prstDash val="dash"/>
            <a:miter lim="800000"/>
            <a:headEnd/>
            <a:tailEnd/>
          </a:ln>
          <a:effectLst/>
        </p:spPr>
        <p:txBody>
          <a:bodyPr wrap="none" anchor="b"/>
          <a:lstStyle/>
          <a:p>
            <a:pPr algn="ctr"/>
            <a:r>
              <a:rPr lang="en-GB" sz="1400"/>
              <a:t>Model A Conceptual</a:t>
            </a:r>
          </a:p>
        </p:txBody>
      </p:sp>
      <p:sp>
        <p:nvSpPr>
          <p:cNvPr id="68611" name="Rectangle 3"/>
          <p:cNvSpPr>
            <a:spLocks noChangeArrowheads="1"/>
          </p:cNvSpPr>
          <p:nvPr/>
        </p:nvSpPr>
        <p:spPr bwMode="auto">
          <a:xfrm>
            <a:off x="2268538"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V</a:t>
            </a:r>
          </a:p>
        </p:txBody>
      </p:sp>
      <p:sp>
        <p:nvSpPr>
          <p:cNvPr id="68612" name="AutoShape 4"/>
          <p:cNvSpPr>
            <a:spLocks noChangeArrowheads="1"/>
          </p:cNvSpPr>
          <p:nvPr/>
        </p:nvSpPr>
        <p:spPr bwMode="auto">
          <a:xfrm>
            <a:off x="26273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68613" name="AutoShape 5"/>
          <p:cNvSpPr>
            <a:spLocks noChangeArrowheads="1"/>
          </p:cNvSpPr>
          <p:nvPr/>
        </p:nvSpPr>
        <p:spPr bwMode="auto">
          <a:xfrm>
            <a:off x="24114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68614" name="AutoShape 6"/>
          <p:cNvSpPr>
            <a:spLocks noChangeArrowheads="1"/>
          </p:cNvSpPr>
          <p:nvPr/>
        </p:nvSpPr>
        <p:spPr bwMode="auto">
          <a:xfrm>
            <a:off x="28432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68615" name="Rectangle 7"/>
          <p:cNvSpPr>
            <a:spLocks noChangeArrowheads="1"/>
          </p:cNvSpPr>
          <p:nvPr/>
        </p:nvSpPr>
        <p:spPr bwMode="auto">
          <a:xfrm>
            <a:off x="1187450" y="3357563"/>
            <a:ext cx="863600" cy="431800"/>
          </a:xfrm>
          <a:prstGeom prst="rect">
            <a:avLst/>
          </a:prstGeom>
          <a:noFill/>
          <a:ln w="9525">
            <a:solidFill>
              <a:schemeClr val="tx1"/>
            </a:solidFill>
            <a:miter lim="800000"/>
            <a:headEnd/>
            <a:tailEnd/>
          </a:ln>
          <a:effectLst/>
        </p:spPr>
        <p:txBody>
          <a:bodyPr wrap="none" anchor="ctr"/>
          <a:lstStyle/>
          <a:p>
            <a:pPr algn="ctr"/>
            <a:r>
              <a:rPr lang="en-GB" sz="1200"/>
              <a:t>Property R</a:t>
            </a:r>
          </a:p>
        </p:txBody>
      </p:sp>
      <p:sp>
        <p:nvSpPr>
          <p:cNvPr id="68616" name="Rectangle 8"/>
          <p:cNvSpPr>
            <a:spLocks noChangeArrowheads="1"/>
          </p:cNvSpPr>
          <p:nvPr/>
        </p:nvSpPr>
        <p:spPr bwMode="auto">
          <a:xfrm>
            <a:off x="2268538" y="4078288"/>
            <a:ext cx="863600" cy="431800"/>
          </a:xfrm>
          <a:prstGeom prst="rect">
            <a:avLst/>
          </a:prstGeom>
          <a:noFill/>
          <a:ln w="9525">
            <a:solidFill>
              <a:schemeClr val="tx1"/>
            </a:solidFill>
            <a:miter lim="800000"/>
            <a:headEnd/>
            <a:tailEnd/>
          </a:ln>
          <a:effectLst/>
        </p:spPr>
        <p:txBody>
          <a:bodyPr wrap="none" anchor="ctr"/>
          <a:lstStyle/>
          <a:p>
            <a:pPr algn="ctr"/>
            <a:r>
              <a:rPr lang="en-GB" sz="1200"/>
              <a:t>Property S</a:t>
            </a:r>
          </a:p>
        </p:txBody>
      </p:sp>
      <p:sp>
        <p:nvSpPr>
          <p:cNvPr id="68617" name="Rectangle 9"/>
          <p:cNvSpPr>
            <a:spLocks noChangeArrowheads="1"/>
          </p:cNvSpPr>
          <p:nvPr/>
        </p:nvSpPr>
        <p:spPr bwMode="auto">
          <a:xfrm>
            <a:off x="3132138" y="3357563"/>
            <a:ext cx="863600" cy="431800"/>
          </a:xfrm>
          <a:prstGeom prst="rect">
            <a:avLst/>
          </a:prstGeom>
          <a:noFill/>
          <a:ln w="9525">
            <a:solidFill>
              <a:schemeClr val="tx1"/>
            </a:solidFill>
            <a:miter lim="800000"/>
            <a:headEnd/>
            <a:tailEnd/>
          </a:ln>
          <a:effectLst/>
        </p:spPr>
        <p:txBody>
          <a:bodyPr wrap="none" anchor="ctr"/>
          <a:lstStyle/>
          <a:p>
            <a:pPr algn="ctr"/>
            <a:r>
              <a:rPr lang="en-GB" sz="1200"/>
              <a:t>Property P</a:t>
            </a:r>
          </a:p>
        </p:txBody>
      </p:sp>
      <p:cxnSp>
        <p:nvCxnSpPr>
          <p:cNvPr id="68618" name="AutoShape 10"/>
          <p:cNvCxnSpPr>
            <a:cxnSpLocks noChangeShapeType="1"/>
            <a:stCxn id="68613" idx="2"/>
            <a:endCxn id="68615" idx="0"/>
          </p:cNvCxnSpPr>
          <p:nvPr/>
        </p:nvCxnSpPr>
        <p:spPr bwMode="auto">
          <a:xfrm rot="5400000">
            <a:off x="1583531" y="2456657"/>
            <a:ext cx="936625" cy="865188"/>
          </a:xfrm>
          <a:prstGeom prst="bentConnector3">
            <a:avLst>
              <a:gd name="adj1" fmla="val 50000"/>
            </a:avLst>
          </a:prstGeom>
          <a:noFill/>
          <a:ln w="9525">
            <a:solidFill>
              <a:schemeClr val="tx1"/>
            </a:solidFill>
            <a:miter lim="800000"/>
            <a:headEnd/>
            <a:tailEnd/>
          </a:ln>
          <a:effectLst/>
        </p:spPr>
      </p:cxnSp>
      <p:cxnSp>
        <p:nvCxnSpPr>
          <p:cNvPr id="68619" name="AutoShape 11"/>
          <p:cNvCxnSpPr>
            <a:cxnSpLocks noChangeShapeType="1"/>
            <a:stCxn id="68612" idx="2"/>
            <a:endCxn id="68616" idx="0"/>
          </p:cNvCxnSpPr>
          <p:nvPr/>
        </p:nvCxnSpPr>
        <p:spPr bwMode="auto">
          <a:xfrm rot="5400000">
            <a:off x="1871663" y="3249613"/>
            <a:ext cx="1657350" cy="0"/>
          </a:xfrm>
          <a:prstGeom prst="straightConnector1">
            <a:avLst/>
          </a:prstGeom>
          <a:noFill/>
          <a:ln w="9525">
            <a:solidFill>
              <a:schemeClr val="tx1"/>
            </a:solidFill>
            <a:round/>
            <a:headEnd/>
            <a:tailEnd/>
          </a:ln>
          <a:effectLst/>
        </p:spPr>
      </p:cxnSp>
      <p:cxnSp>
        <p:nvCxnSpPr>
          <p:cNvPr id="68620" name="AutoShape 12"/>
          <p:cNvCxnSpPr>
            <a:cxnSpLocks noChangeShapeType="1"/>
            <a:stCxn id="68614" idx="2"/>
            <a:endCxn id="68617" idx="1"/>
          </p:cNvCxnSpPr>
          <p:nvPr/>
        </p:nvCxnSpPr>
        <p:spPr bwMode="auto">
          <a:xfrm rot="16200000" flipH="1">
            <a:off x="2447925" y="2889251"/>
            <a:ext cx="1152525" cy="215900"/>
          </a:xfrm>
          <a:prstGeom prst="bentConnector2">
            <a:avLst/>
          </a:prstGeom>
          <a:noFill/>
          <a:ln w="9525">
            <a:solidFill>
              <a:schemeClr val="tx1"/>
            </a:solidFill>
            <a:miter lim="800000"/>
            <a:headEnd/>
            <a:tailEnd/>
          </a:ln>
          <a:effectLst/>
        </p:spPr>
      </p:cxnSp>
      <p:sp>
        <p:nvSpPr>
          <p:cNvPr id="68621" name="Rectangle 13"/>
          <p:cNvSpPr>
            <a:spLocks noChangeArrowheads="1"/>
          </p:cNvSpPr>
          <p:nvPr/>
        </p:nvSpPr>
        <p:spPr bwMode="auto">
          <a:xfrm>
            <a:off x="5435600" y="1196975"/>
            <a:ext cx="3168650" cy="4248150"/>
          </a:xfrm>
          <a:prstGeom prst="rect">
            <a:avLst/>
          </a:prstGeom>
          <a:noFill/>
          <a:ln w="9525">
            <a:solidFill>
              <a:schemeClr val="tx1"/>
            </a:solidFill>
            <a:prstDash val="dash"/>
            <a:miter lim="800000"/>
            <a:headEnd/>
            <a:tailEnd/>
          </a:ln>
          <a:effectLst/>
        </p:spPr>
        <p:txBody>
          <a:bodyPr wrap="none" anchor="b"/>
          <a:lstStyle/>
          <a:p>
            <a:pPr algn="ctr"/>
            <a:r>
              <a:rPr lang="en-GB" sz="1400" dirty="0"/>
              <a:t>Model A </a:t>
            </a:r>
            <a:r>
              <a:rPr lang="en-GB" sz="1400" dirty="0" smtClean="0"/>
              <a:t>Implementation </a:t>
            </a:r>
            <a:endParaRPr lang="en-GB" sz="1400" dirty="0"/>
          </a:p>
        </p:txBody>
      </p:sp>
      <p:sp>
        <p:nvSpPr>
          <p:cNvPr id="68622" name="Rectangle 14"/>
          <p:cNvSpPr>
            <a:spLocks noChangeArrowheads="1"/>
          </p:cNvSpPr>
          <p:nvPr/>
        </p:nvSpPr>
        <p:spPr bwMode="auto">
          <a:xfrm>
            <a:off x="6732588" y="1773238"/>
            <a:ext cx="863600" cy="719137"/>
          </a:xfrm>
          <a:prstGeom prst="rect">
            <a:avLst/>
          </a:prstGeom>
          <a:noFill/>
          <a:ln w="9525">
            <a:solidFill>
              <a:schemeClr val="tx1"/>
            </a:solidFill>
            <a:miter lim="800000"/>
            <a:headEnd/>
            <a:tailEnd/>
          </a:ln>
          <a:effectLst/>
        </p:spPr>
        <p:txBody>
          <a:bodyPr wrap="none" anchor="ctr"/>
          <a:lstStyle/>
          <a:p>
            <a:pPr algn="ctr"/>
            <a:r>
              <a:rPr lang="en-GB" sz="1200"/>
              <a:t>Class V</a:t>
            </a:r>
          </a:p>
          <a:p>
            <a:pPr algn="ctr"/>
            <a:endParaRPr lang="en-GB" sz="1200"/>
          </a:p>
          <a:p>
            <a:pPr algn="ctr"/>
            <a:endParaRPr lang="en-GB" sz="1200"/>
          </a:p>
          <a:p>
            <a:pPr algn="ctr"/>
            <a:endParaRPr lang="en-GB" sz="1200"/>
          </a:p>
        </p:txBody>
      </p:sp>
      <p:sp>
        <p:nvSpPr>
          <p:cNvPr id="68623" name="Line 15"/>
          <p:cNvSpPr>
            <a:spLocks noChangeShapeType="1"/>
          </p:cNvSpPr>
          <p:nvPr/>
        </p:nvSpPr>
        <p:spPr bwMode="auto">
          <a:xfrm>
            <a:off x="6732588" y="1989138"/>
            <a:ext cx="863600" cy="0"/>
          </a:xfrm>
          <a:prstGeom prst="line">
            <a:avLst/>
          </a:prstGeom>
          <a:noFill/>
          <a:ln w="9525">
            <a:solidFill>
              <a:schemeClr val="tx1"/>
            </a:solidFill>
            <a:round/>
            <a:headEnd/>
            <a:tailEnd/>
          </a:ln>
          <a:effectLst/>
        </p:spPr>
        <p:txBody>
          <a:bodyPr/>
          <a:lstStyle/>
          <a:p>
            <a:endParaRPr lang="en-US"/>
          </a:p>
        </p:txBody>
      </p:sp>
      <p:sp>
        <p:nvSpPr>
          <p:cNvPr id="68624" name="Rectangle 16"/>
          <p:cNvSpPr>
            <a:spLocks noChangeArrowheads="1"/>
          </p:cNvSpPr>
          <p:nvPr/>
        </p:nvSpPr>
        <p:spPr bwMode="auto">
          <a:xfrm>
            <a:off x="6732588" y="1989138"/>
            <a:ext cx="895350" cy="274637"/>
          </a:xfrm>
          <a:prstGeom prst="rect">
            <a:avLst/>
          </a:prstGeom>
          <a:noFill/>
          <a:ln w="9525">
            <a:noFill/>
            <a:miter lim="800000"/>
            <a:headEnd/>
            <a:tailEnd/>
          </a:ln>
          <a:effectLst/>
        </p:spPr>
        <p:txBody>
          <a:bodyPr wrap="none">
            <a:spAutoFit/>
          </a:bodyPr>
          <a:lstStyle/>
          <a:p>
            <a:r>
              <a:rPr lang="en-GB" sz="1200"/>
              <a:t>Attribute P</a:t>
            </a:r>
          </a:p>
        </p:txBody>
      </p:sp>
      <p:sp>
        <p:nvSpPr>
          <p:cNvPr id="68625" name="Rectangle 17"/>
          <p:cNvSpPr>
            <a:spLocks noChangeArrowheads="1"/>
          </p:cNvSpPr>
          <p:nvPr/>
        </p:nvSpPr>
        <p:spPr bwMode="auto">
          <a:xfrm>
            <a:off x="6732588" y="2205038"/>
            <a:ext cx="903287" cy="274637"/>
          </a:xfrm>
          <a:prstGeom prst="rect">
            <a:avLst/>
          </a:prstGeom>
          <a:noFill/>
          <a:ln w="9525">
            <a:noFill/>
            <a:miter lim="800000"/>
            <a:headEnd/>
            <a:tailEnd/>
          </a:ln>
          <a:effectLst/>
        </p:spPr>
        <p:txBody>
          <a:bodyPr wrap="none">
            <a:spAutoFit/>
          </a:bodyPr>
          <a:lstStyle/>
          <a:p>
            <a:r>
              <a:rPr lang="en-GB" sz="1200"/>
              <a:t>Attribute R</a:t>
            </a:r>
          </a:p>
        </p:txBody>
      </p:sp>
      <p:sp>
        <p:nvSpPr>
          <p:cNvPr id="68626" name="AutoShape 18"/>
          <p:cNvSpPr>
            <a:spLocks noChangeArrowheads="1"/>
          </p:cNvSpPr>
          <p:nvPr/>
        </p:nvSpPr>
        <p:spPr bwMode="auto">
          <a:xfrm>
            <a:off x="4211638" y="3213100"/>
            <a:ext cx="1081087" cy="503238"/>
          </a:xfrm>
          <a:prstGeom prst="rightArrow">
            <a:avLst>
              <a:gd name="adj1" fmla="val 50000"/>
              <a:gd name="adj2" fmla="val 53707"/>
            </a:avLst>
          </a:prstGeom>
          <a:solidFill>
            <a:schemeClr val="accent1"/>
          </a:solidFill>
          <a:ln w="9525">
            <a:solidFill>
              <a:schemeClr val="tx1"/>
            </a:solidFill>
            <a:miter lim="800000"/>
            <a:headEnd/>
            <a:tailEnd/>
          </a:ln>
          <a:effectLst/>
        </p:spPr>
        <p:txBody>
          <a:bodyPr wrap="none" anchor="ctr"/>
          <a:lstStyle/>
          <a:p>
            <a:pPr algn="ctr"/>
            <a:r>
              <a:rPr lang="en-GB" sz="1200"/>
              <a:t>Refactor</a:t>
            </a:r>
          </a:p>
        </p:txBody>
      </p:sp>
      <p:sp>
        <p:nvSpPr>
          <p:cNvPr id="19" name="TextBox 18"/>
          <p:cNvSpPr txBox="1"/>
          <p:nvPr/>
        </p:nvSpPr>
        <p:spPr>
          <a:xfrm>
            <a:off x="6588224" y="332656"/>
            <a:ext cx="1800200" cy="461665"/>
          </a:xfrm>
          <a:prstGeom prst="rect">
            <a:avLst/>
          </a:prstGeom>
          <a:noFill/>
        </p:spPr>
        <p:txBody>
          <a:bodyPr wrap="square" rtlCol="0">
            <a:spAutoFit/>
          </a:bodyPr>
          <a:lstStyle/>
          <a:p>
            <a:r>
              <a:rPr lang="en-GB" sz="1200" dirty="0" smtClean="0">
                <a:solidFill>
                  <a:srgbClr val="FF0000"/>
                </a:solidFill>
              </a:rPr>
              <a:t>Artistic license .. </a:t>
            </a:r>
            <a:r>
              <a:rPr lang="en-GB" sz="1200" dirty="0" err="1" smtClean="0">
                <a:solidFill>
                  <a:srgbClr val="FF0000"/>
                </a:solidFill>
              </a:rPr>
              <a:t>UMLish</a:t>
            </a:r>
            <a:r>
              <a:rPr lang="en-GB" sz="1200" dirty="0" smtClean="0">
                <a:solidFill>
                  <a:srgbClr val="FF0000"/>
                </a:solidFill>
              </a:rPr>
              <a:t> form of model</a:t>
            </a:r>
            <a:endParaRPr lang="en-US" sz="1200" dirty="0">
              <a:solidFill>
                <a:srgbClr val="FF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GB"/>
              <a:t>First Advancement</a:t>
            </a:r>
          </a:p>
        </p:txBody>
      </p:sp>
      <p:sp>
        <p:nvSpPr>
          <p:cNvPr id="35843" name="Rectangle 3"/>
          <p:cNvSpPr>
            <a:spLocks noGrp="1" noChangeArrowheads="1"/>
          </p:cNvSpPr>
          <p:nvPr>
            <p:ph idx="1"/>
          </p:nvPr>
        </p:nvSpPr>
        <p:spPr/>
        <p:txBody>
          <a:bodyPr/>
          <a:lstStyle/>
          <a:p>
            <a:r>
              <a:rPr lang="en-GB"/>
              <a:t>After some period of time there is agreement that a particular property is stable enough to be constructed in the Converged Framework </a:t>
            </a:r>
          </a:p>
          <a:p>
            <a:pPr lvl="1"/>
            <a:r>
              <a:rPr lang="en-GB"/>
              <a:t>Requires sufficient agreement from all participating parties (with some process and governance to prevent inappropriate blocking)</a:t>
            </a:r>
          </a:p>
          <a:p>
            <a:r>
              <a:rPr lang="en-GB"/>
              <a:t>Model A and B now map to the new property of the Converged Framework</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Introduction</a:t>
            </a:r>
            <a:endParaRPr lang="en-US" dirty="0"/>
          </a:p>
        </p:txBody>
      </p:sp>
      <p:sp>
        <p:nvSpPr>
          <p:cNvPr id="3" name="Content Placeholder 2"/>
          <p:cNvSpPr>
            <a:spLocks noGrp="1"/>
          </p:cNvSpPr>
          <p:nvPr>
            <p:ph idx="1"/>
          </p:nvPr>
        </p:nvSpPr>
        <p:spPr>
          <a:xfrm>
            <a:off x="457200" y="1268760"/>
            <a:ext cx="8229600" cy="5328592"/>
          </a:xfrm>
        </p:spPr>
        <p:txBody>
          <a:bodyPr>
            <a:normAutofit fontScale="55000" lnSpcReduction="20000"/>
          </a:bodyPr>
          <a:lstStyle/>
          <a:p>
            <a:pPr>
              <a:buNone/>
            </a:pPr>
            <a:r>
              <a:rPr lang="en-GB" dirty="0" smtClean="0"/>
              <a:t>Purpose of this pack</a:t>
            </a:r>
          </a:p>
          <a:p>
            <a:r>
              <a:rPr lang="en-GB" dirty="0" smtClean="0"/>
              <a:t>To support discussion on advancement of standards solutions suitable to support converging industry</a:t>
            </a:r>
          </a:p>
          <a:p>
            <a:pPr lvl="1"/>
            <a:r>
              <a:rPr lang="en-GB" dirty="0" smtClean="0"/>
              <a:t>The focus here is the modelling of information</a:t>
            </a:r>
          </a:p>
          <a:p>
            <a:r>
              <a:rPr lang="en-GB" dirty="0" smtClean="0"/>
              <a:t>To provide proposals for solutions to specific problems and to develop the basis for a structure for convergence in terms of</a:t>
            </a:r>
          </a:p>
          <a:p>
            <a:pPr lvl="1"/>
            <a:r>
              <a:rPr lang="en-GB" sz="2400" dirty="0" smtClean="0"/>
              <a:t>Model interrelationships </a:t>
            </a:r>
          </a:p>
          <a:p>
            <a:pPr lvl="1"/>
            <a:r>
              <a:rPr lang="en-GB" sz="2400" dirty="0" smtClean="0"/>
              <a:t>Governance</a:t>
            </a:r>
          </a:p>
          <a:p>
            <a:pPr>
              <a:buNone/>
            </a:pPr>
            <a:endParaRPr lang="en-GB" dirty="0" smtClean="0"/>
          </a:p>
          <a:p>
            <a:pPr>
              <a:buNone/>
            </a:pPr>
            <a:r>
              <a:rPr lang="en-GB" dirty="0" smtClean="0"/>
              <a:t>Key threads:</a:t>
            </a:r>
          </a:p>
          <a:p>
            <a:r>
              <a:rPr lang="en-GB" dirty="0" smtClean="0"/>
              <a:t>Work partition:</a:t>
            </a:r>
          </a:p>
          <a:p>
            <a:pPr lvl="1"/>
            <a:r>
              <a:rPr lang="en-GB" dirty="0" smtClean="0"/>
              <a:t>Structure of the environment and models</a:t>
            </a:r>
          </a:p>
          <a:p>
            <a:pPr lvl="1"/>
            <a:r>
              <a:rPr lang="en-GB" dirty="0" smtClean="0"/>
              <a:t>Governance of work</a:t>
            </a:r>
          </a:p>
          <a:p>
            <a:pPr lvl="1"/>
            <a:r>
              <a:rPr lang="en-GB" dirty="0" smtClean="0"/>
              <a:t>Specific detailed solutions</a:t>
            </a:r>
          </a:p>
          <a:p>
            <a:pPr lvl="1"/>
            <a:r>
              <a:rPr lang="en-GB" dirty="0" smtClean="0"/>
              <a:t>Tooling support</a:t>
            </a:r>
          </a:p>
          <a:p>
            <a:r>
              <a:rPr lang="en-GB" dirty="0" smtClean="0"/>
              <a:t>This pack covers the first three considerations</a:t>
            </a:r>
          </a:p>
          <a:p>
            <a:pPr lvl="1"/>
            <a:r>
              <a:rPr lang="en-GB" dirty="0" smtClean="0"/>
              <a:t>It has been recognised that although there is value in considering the above viewpoints it is not possible to work on one in isolation of the others</a:t>
            </a:r>
          </a:p>
          <a:p>
            <a:r>
              <a:rPr lang="en-GB" dirty="0" smtClean="0"/>
              <a:t>Some view of specific work items has been identified</a:t>
            </a:r>
          </a:p>
          <a:p>
            <a:endParaRPr lang="en-GB" dirty="0"/>
          </a:p>
          <a:p>
            <a:pPr algn="ctr">
              <a:buNone/>
            </a:pPr>
            <a:r>
              <a:rPr lang="en-GB" sz="5100" dirty="0" smtClean="0"/>
              <a:t>This is only a start!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67" name="Rectangle 51"/>
          <p:cNvSpPr>
            <a:spLocks noChangeArrowheads="1"/>
          </p:cNvSpPr>
          <p:nvPr/>
        </p:nvSpPr>
        <p:spPr bwMode="auto">
          <a:xfrm>
            <a:off x="3635375" y="260350"/>
            <a:ext cx="2160588" cy="5832475"/>
          </a:xfrm>
          <a:prstGeom prst="rect">
            <a:avLst/>
          </a:prstGeom>
          <a:noFill/>
          <a:ln w="9525">
            <a:solidFill>
              <a:srgbClr val="969696"/>
            </a:solidFill>
            <a:miter lim="800000"/>
            <a:headEnd/>
            <a:tailEnd/>
          </a:ln>
          <a:effectLst/>
        </p:spPr>
        <p:txBody>
          <a:bodyPr wrap="none" anchor="b"/>
          <a:lstStyle/>
          <a:p>
            <a:pPr algn="ctr"/>
            <a:r>
              <a:rPr lang="en-GB" sz="1400"/>
              <a:t>Element of</a:t>
            </a:r>
          </a:p>
          <a:p>
            <a:pPr algn="ctr"/>
            <a:r>
              <a:rPr lang="en-GB" sz="1400"/>
              <a:t>Convergence</a:t>
            </a:r>
          </a:p>
          <a:p>
            <a:pPr algn="ctr"/>
            <a:r>
              <a:rPr lang="en-GB" sz="1400"/>
              <a:t>Framework</a:t>
            </a:r>
          </a:p>
          <a:p>
            <a:pPr algn="ctr"/>
            <a:r>
              <a:rPr lang="en-GB" sz="1400"/>
              <a:t>Model</a:t>
            </a:r>
          </a:p>
        </p:txBody>
      </p:sp>
      <p:sp>
        <p:nvSpPr>
          <p:cNvPr id="34868" name="Rectangle 52"/>
          <p:cNvSpPr>
            <a:spLocks noChangeArrowheads="1"/>
          </p:cNvSpPr>
          <p:nvPr/>
        </p:nvSpPr>
        <p:spPr bwMode="auto">
          <a:xfrm>
            <a:off x="323850" y="1196975"/>
            <a:ext cx="3168650" cy="4895850"/>
          </a:xfrm>
          <a:prstGeom prst="rect">
            <a:avLst/>
          </a:prstGeom>
          <a:noFill/>
          <a:ln w="9525">
            <a:solidFill>
              <a:srgbClr val="969696"/>
            </a:solidFill>
            <a:miter lim="800000"/>
            <a:headEnd/>
            <a:tailEnd/>
          </a:ln>
          <a:effectLst/>
        </p:spPr>
        <p:txBody>
          <a:bodyPr wrap="none" anchor="b"/>
          <a:lstStyle/>
          <a:p>
            <a:pPr algn="ctr"/>
            <a:r>
              <a:rPr lang="en-GB" sz="1400"/>
              <a:t>Model A</a:t>
            </a:r>
          </a:p>
        </p:txBody>
      </p:sp>
      <p:sp>
        <p:nvSpPr>
          <p:cNvPr id="34869" name="Rectangle 53"/>
          <p:cNvSpPr>
            <a:spLocks noChangeArrowheads="1"/>
          </p:cNvSpPr>
          <p:nvPr/>
        </p:nvSpPr>
        <p:spPr bwMode="auto">
          <a:xfrm>
            <a:off x="6011863" y="1196975"/>
            <a:ext cx="2232025" cy="4895850"/>
          </a:xfrm>
          <a:prstGeom prst="rect">
            <a:avLst/>
          </a:prstGeom>
          <a:noFill/>
          <a:ln w="9525">
            <a:solidFill>
              <a:srgbClr val="969696"/>
            </a:solidFill>
            <a:miter lim="800000"/>
            <a:headEnd/>
            <a:tailEnd/>
          </a:ln>
          <a:effectLst/>
        </p:spPr>
        <p:txBody>
          <a:bodyPr wrap="none" anchor="b"/>
          <a:lstStyle/>
          <a:p>
            <a:pPr algn="ctr"/>
            <a:r>
              <a:rPr lang="en-GB" sz="1400"/>
              <a:t>Model B</a:t>
            </a:r>
          </a:p>
        </p:txBody>
      </p:sp>
      <p:sp>
        <p:nvSpPr>
          <p:cNvPr id="34821" name="Rectangle 5"/>
          <p:cNvSpPr>
            <a:spLocks noChangeArrowheads="1"/>
          </p:cNvSpPr>
          <p:nvPr/>
        </p:nvSpPr>
        <p:spPr bwMode="auto">
          <a:xfrm>
            <a:off x="1620838"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V</a:t>
            </a:r>
          </a:p>
        </p:txBody>
      </p:sp>
      <p:sp>
        <p:nvSpPr>
          <p:cNvPr id="34822" name="AutoShape 6"/>
          <p:cNvSpPr>
            <a:spLocks noChangeArrowheads="1"/>
          </p:cNvSpPr>
          <p:nvPr/>
        </p:nvSpPr>
        <p:spPr bwMode="auto">
          <a:xfrm>
            <a:off x="19796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34823" name="AutoShape 7"/>
          <p:cNvSpPr>
            <a:spLocks noChangeArrowheads="1"/>
          </p:cNvSpPr>
          <p:nvPr/>
        </p:nvSpPr>
        <p:spPr bwMode="auto">
          <a:xfrm>
            <a:off x="17637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34824" name="AutoShape 8"/>
          <p:cNvSpPr>
            <a:spLocks noChangeArrowheads="1"/>
          </p:cNvSpPr>
          <p:nvPr/>
        </p:nvSpPr>
        <p:spPr bwMode="auto">
          <a:xfrm>
            <a:off x="21955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34825" name="Rectangle 9"/>
          <p:cNvSpPr>
            <a:spLocks noChangeArrowheads="1"/>
          </p:cNvSpPr>
          <p:nvPr/>
        </p:nvSpPr>
        <p:spPr bwMode="auto">
          <a:xfrm>
            <a:off x="539750" y="3357563"/>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34826" name="Rectangle 10"/>
          <p:cNvSpPr>
            <a:spLocks noChangeArrowheads="1"/>
          </p:cNvSpPr>
          <p:nvPr/>
        </p:nvSpPr>
        <p:spPr bwMode="auto">
          <a:xfrm>
            <a:off x="1620838" y="4078288"/>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34827" name="Rectangle 11"/>
          <p:cNvSpPr>
            <a:spLocks noChangeArrowheads="1"/>
          </p:cNvSpPr>
          <p:nvPr/>
        </p:nvSpPr>
        <p:spPr bwMode="auto">
          <a:xfrm>
            <a:off x="2484438" y="3357563"/>
            <a:ext cx="863600" cy="431800"/>
          </a:xfrm>
          <a:prstGeom prst="rect">
            <a:avLst/>
          </a:prstGeom>
          <a:noFill/>
          <a:ln w="9525">
            <a:solidFill>
              <a:schemeClr val="tx1"/>
            </a:solidFill>
            <a:miter lim="800000"/>
            <a:headEnd/>
            <a:tailEnd/>
          </a:ln>
          <a:effectLst/>
        </p:spPr>
        <p:txBody>
          <a:bodyPr wrap="none" anchor="ctr"/>
          <a:lstStyle/>
          <a:p>
            <a:pPr algn="ctr"/>
            <a:r>
              <a:rPr lang="en-GB" sz="1200"/>
              <a:t>Property W</a:t>
            </a:r>
          </a:p>
        </p:txBody>
      </p:sp>
      <p:cxnSp>
        <p:nvCxnSpPr>
          <p:cNvPr id="34828" name="AutoShape 12"/>
          <p:cNvCxnSpPr>
            <a:cxnSpLocks noChangeShapeType="1"/>
            <a:stCxn id="34823" idx="2"/>
            <a:endCxn id="34825" idx="0"/>
          </p:cNvCxnSpPr>
          <p:nvPr/>
        </p:nvCxnSpPr>
        <p:spPr bwMode="auto">
          <a:xfrm rot="5400000">
            <a:off x="935831" y="2456657"/>
            <a:ext cx="936625" cy="865188"/>
          </a:xfrm>
          <a:prstGeom prst="bentConnector3">
            <a:avLst>
              <a:gd name="adj1" fmla="val 50000"/>
            </a:avLst>
          </a:prstGeom>
          <a:noFill/>
          <a:ln w="9525">
            <a:solidFill>
              <a:schemeClr val="tx1"/>
            </a:solidFill>
            <a:miter lim="800000"/>
            <a:headEnd/>
            <a:tailEnd/>
          </a:ln>
          <a:effectLst/>
        </p:spPr>
      </p:cxnSp>
      <p:cxnSp>
        <p:nvCxnSpPr>
          <p:cNvPr id="34829" name="AutoShape 13"/>
          <p:cNvCxnSpPr>
            <a:cxnSpLocks noChangeShapeType="1"/>
            <a:stCxn id="34822" idx="2"/>
            <a:endCxn id="34826" idx="0"/>
          </p:cNvCxnSpPr>
          <p:nvPr/>
        </p:nvCxnSpPr>
        <p:spPr bwMode="auto">
          <a:xfrm rot="5400000">
            <a:off x="1223963" y="3249613"/>
            <a:ext cx="1657350" cy="0"/>
          </a:xfrm>
          <a:prstGeom prst="straightConnector1">
            <a:avLst/>
          </a:prstGeom>
          <a:noFill/>
          <a:ln w="9525">
            <a:solidFill>
              <a:schemeClr val="tx1"/>
            </a:solidFill>
            <a:round/>
            <a:headEnd/>
            <a:tailEnd/>
          </a:ln>
          <a:effectLst/>
        </p:spPr>
      </p:cxnSp>
      <p:cxnSp>
        <p:nvCxnSpPr>
          <p:cNvPr id="34830" name="AutoShape 14"/>
          <p:cNvCxnSpPr>
            <a:cxnSpLocks noChangeShapeType="1"/>
            <a:stCxn id="34824" idx="2"/>
            <a:endCxn id="34827" idx="1"/>
          </p:cNvCxnSpPr>
          <p:nvPr/>
        </p:nvCxnSpPr>
        <p:spPr bwMode="auto">
          <a:xfrm rot="16200000" flipH="1">
            <a:off x="1800225" y="2889251"/>
            <a:ext cx="1152525" cy="215900"/>
          </a:xfrm>
          <a:prstGeom prst="bentConnector2">
            <a:avLst/>
          </a:prstGeom>
          <a:noFill/>
          <a:ln w="9525">
            <a:solidFill>
              <a:schemeClr val="tx1"/>
            </a:solidFill>
            <a:miter lim="800000"/>
            <a:headEnd/>
            <a:tailEnd/>
          </a:ln>
          <a:effectLst/>
        </p:spPr>
      </p:cxnSp>
      <p:sp>
        <p:nvSpPr>
          <p:cNvPr id="34831" name="Rectangle 15"/>
          <p:cNvSpPr>
            <a:spLocks noChangeArrowheads="1"/>
          </p:cNvSpPr>
          <p:nvPr/>
        </p:nvSpPr>
        <p:spPr bwMode="auto">
          <a:xfrm>
            <a:off x="4787900" y="1270000"/>
            <a:ext cx="863600" cy="431800"/>
          </a:xfrm>
          <a:prstGeom prst="rect">
            <a:avLst/>
          </a:prstGeom>
          <a:noFill/>
          <a:ln w="9525">
            <a:solidFill>
              <a:schemeClr val="tx1"/>
            </a:solidFill>
            <a:miter lim="800000"/>
            <a:headEnd/>
            <a:tailEnd/>
          </a:ln>
          <a:effectLst/>
        </p:spPr>
        <p:txBody>
          <a:bodyPr wrap="none" anchor="ctr"/>
          <a:lstStyle/>
          <a:p>
            <a:pPr algn="ctr"/>
            <a:r>
              <a:rPr lang="en-GB" sz="1200"/>
              <a:t>Aspect</a:t>
            </a:r>
          </a:p>
        </p:txBody>
      </p:sp>
      <p:sp>
        <p:nvSpPr>
          <p:cNvPr id="34832" name="Rectangle 16"/>
          <p:cNvSpPr>
            <a:spLocks noChangeArrowheads="1"/>
          </p:cNvSpPr>
          <p:nvPr/>
        </p:nvSpPr>
        <p:spPr bwMode="auto">
          <a:xfrm>
            <a:off x="4787900" y="404813"/>
            <a:ext cx="863600" cy="431800"/>
          </a:xfrm>
          <a:prstGeom prst="rect">
            <a:avLst/>
          </a:prstGeom>
          <a:noFill/>
          <a:ln w="9525">
            <a:solidFill>
              <a:schemeClr val="tx1"/>
            </a:solidFill>
            <a:miter lim="800000"/>
            <a:headEnd/>
            <a:tailEnd/>
          </a:ln>
          <a:effectLst/>
        </p:spPr>
        <p:txBody>
          <a:bodyPr wrap="none" anchor="ctr"/>
          <a:lstStyle/>
          <a:p>
            <a:pPr algn="ctr"/>
            <a:r>
              <a:rPr lang="en-GB" sz="1200"/>
              <a:t>Principles</a:t>
            </a:r>
          </a:p>
        </p:txBody>
      </p:sp>
      <p:cxnSp>
        <p:nvCxnSpPr>
          <p:cNvPr id="34833" name="AutoShape 17"/>
          <p:cNvCxnSpPr>
            <a:cxnSpLocks noChangeShapeType="1"/>
            <a:stCxn id="34832" idx="2"/>
            <a:endCxn id="34831" idx="0"/>
          </p:cNvCxnSpPr>
          <p:nvPr/>
        </p:nvCxnSpPr>
        <p:spPr bwMode="auto">
          <a:xfrm>
            <a:off x="5219700" y="836613"/>
            <a:ext cx="0" cy="433387"/>
          </a:xfrm>
          <a:prstGeom prst="straightConnector1">
            <a:avLst/>
          </a:prstGeom>
          <a:noFill/>
          <a:ln w="9525">
            <a:solidFill>
              <a:schemeClr val="tx1"/>
            </a:solidFill>
            <a:round/>
            <a:headEnd/>
            <a:tailEnd/>
          </a:ln>
          <a:effectLst/>
        </p:spPr>
      </p:cxnSp>
      <p:sp>
        <p:nvSpPr>
          <p:cNvPr id="34834" name="AutoShape 18"/>
          <p:cNvSpPr>
            <a:spLocks noChangeArrowheads="1"/>
          </p:cNvSpPr>
          <p:nvPr/>
        </p:nvSpPr>
        <p:spPr bwMode="auto">
          <a:xfrm>
            <a:off x="49323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34835" name="AutoShape 19"/>
          <p:cNvCxnSpPr>
            <a:cxnSpLocks noChangeShapeType="1"/>
            <a:stCxn id="34834" idx="3"/>
            <a:endCxn id="34827" idx="0"/>
          </p:cNvCxnSpPr>
          <p:nvPr/>
        </p:nvCxnSpPr>
        <p:spPr bwMode="auto">
          <a:xfrm rot="5400000">
            <a:off x="3204369" y="1556544"/>
            <a:ext cx="1512888" cy="2089150"/>
          </a:xfrm>
          <a:prstGeom prst="bentConnector3">
            <a:avLst>
              <a:gd name="adj1" fmla="val 49949"/>
            </a:avLst>
          </a:prstGeom>
          <a:noFill/>
          <a:ln w="9525">
            <a:solidFill>
              <a:schemeClr val="tx1"/>
            </a:solidFill>
            <a:prstDash val="dashDot"/>
            <a:miter lim="800000"/>
            <a:headEnd/>
            <a:tailEnd/>
          </a:ln>
          <a:effectLst/>
        </p:spPr>
      </p:cxnSp>
      <p:sp>
        <p:nvSpPr>
          <p:cNvPr id="34836" name="Rectangle 20"/>
          <p:cNvSpPr>
            <a:spLocks noChangeArrowheads="1"/>
          </p:cNvSpPr>
          <p:nvPr/>
        </p:nvSpPr>
        <p:spPr bwMode="auto">
          <a:xfrm>
            <a:off x="6084888" y="3357563"/>
            <a:ext cx="863600" cy="431800"/>
          </a:xfrm>
          <a:prstGeom prst="rect">
            <a:avLst/>
          </a:prstGeom>
          <a:noFill/>
          <a:ln w="9525">
            <a:solidFill>
              <a:schemeClr val="tx1"/>
            </a:solidFill>
            <a:miter lim="800000"/>
            <a:headEnd/>
            <a:tailEnd/>
          </a:ln>
          <a:effectLst/>
        </p:spPr>
        <p:txBody>
          <a:bodyPr wrap="none" anchor="ctr"/>
          <a:lstStyle/>
          <a:p>
            <a:pPr algn="ctr"/>
            <a:r>
              <a:rPr lang="en-GB" sz="1200"/>
              <a:t>Property Y</a:t>
            </a:r>
          </a:p>
        </p:txBody>
      </p:sp>
      <p:sp>
        <p:nvSpPr>
          <p:cNvPr id="34837" name="AutoShape 21"/>
          <p:cNvSpPr>
            <a:spLocks noChangeArrowheads="1"/>
          </p:cNvSpPr>
          <p:nvPr/>
        </p:nvSpPr>
        <p:spPr bwMode="auto">
          <a:xfrm>
            <a:off x="51482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34838" name="AutoShape 22"/>
          <p:cNvCxnSpPr>
            <a:cxnSpLocks noChangeShapeType="1"/>
            <a:stCxn id="34837" idx="3"/>
            <a:endCxn id="34836" idx="0"/>
          </p:cNvCxnSpPr>
          <p:nvPr/>
        </p:nvCxnSpPr>
        <p:spPr bwMode="auto">
          <a:xfrm rot="16200000" flipH="1">
            <a:off x="5112544" y="1953419"/>
            <a:ext cx="1512888" cy="1295400"/>
          </a:xfrm>
          <a:prstGeom prst="bentConnector3">
            <a:avLst>
              <a:gd name="adj1" fmla="val 49949"/>
            </a:avLst>
          </a:prstGeom>
          <a:noFill/>
          <a:ln w="9525">
            <a:solidFill>
              <a:schemeClr val="tx1"/>
            </a:solidFill>
            <a:prstDash val="dashDot"/>
            <a:miter lim="800000"/>
            <a:headEnd/>
            <a:tailEnd/>
          </a:ln>
          <a:effectLst/>
        </p:spPr>
      </p:cxnSp>
      <p:cxnSp>
        <p:nvCxnSpPr>
          <p:cNvPr id="34839" name="AutoShape 23"/>
          <p:cNvCxnSpPr>
            <a:cxnSpLocks noChangeShapeType="1"/>
            <a:stCxn id="34827" idx="2"/>
            <a:endCxn id="34853" idx="0"/>
          </p:cNvCxnSpPr>
          <p:nvPr/>
        </p:nvCxnSpPr>
        <p:spPr bwMode="auto">
          <a:xfrm>
            <a:off x="2916238" y="3789363"/>
            <a:ext cx="252412" cy="215900"/>
          </a:xfrm>
          <a:prstGeom prst="straightConnector1">
            <a:avLst/>
          </a:prstGeom>
          <a:noFill/>
          <a:ln w="9525">
            <a:solidFill>
              <a:schemeClr val="tx1"/>
            </a:solidFill>
            <a:round/>
            <a:headEnd/>
            <a:tailEnd/>
          </a:ln>
          <a:effectLst/>
        </p:spPr>
      </p:cxnSp>
      <p:sp>
        <p:nvSpPr>
          <p:cNvPr id="34840" name="Rectangle 24"/>
          <p:cNvSpPr>
            <a:spLocks noChangeArrowheads="1"/>
          </p:cNvSpPr>
          <p:nvPr/>
        </p:nvSpPr>
        <p:spPr bwMode="auto">
          <a:xfrm>
            <a:off x="7165975"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X</a:t>
            </a:r>
          </a:p>
        </p:txBody>
      </p:sp>
      <p:sp>
        <p:nvSpPr>
          <p:cNvPr id="34841" name="AutoShape 25"/>
          <p:cNvSpPr>
            <a:spLocks noChangeArrowheads="1"/>
          </p:cNvSpPr>
          <p:nvPr/>
        </p:nvSpPr>
        <p:spPr bwMode="auto">
          <a:xfrm>
            <a:off x="7526338"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cxnSp>
        <p:nvCxnSpPr>
          <p:cNvPr id="34842" name="AutoShape 26"/>
          <p:cNvCxnSpPr>
            <a:cxnSpLocks noChangeShapeType="1"/>
            <a:stCxn id="34841" idx="2"/>
            <a:endCxn id="34836" idx="3"/>
          </p:cNvCxnSpPr>
          <p:nvPr/>
        </p:nvCxnSpPr>
        <p:spPr bwMode="auto">
          <a:xfrm rot="5400000">
            <a:off x="6697663" y="2671763"/>
            <a:ext cx="1152525" cy="650875"/>
          </a:xfrm>
          <a:prstGeom prst="bentConnector2">
            <a:avLst/>
          </a:prstGeom>
          <a:noFill/>
          <a:ln w="9525">
            <a:solidFill>
              <a:schemeClr val="tx1"/>
            </a:solidFill>
            <a:miter lim="800000"/>
            <a:headEnd/>
            <a:tailEnd/>
          </a:ln>
          <a:effectLst/>
        </p:spPr>
      </p:cxnSp>
      <p:sp>
        <p:nvSpPr>
          <p:cNvPr id="34843" name="Rectangle 27"/>
          <p:cNvSpPr>
            <a:spLocks noChangeArrowheads="1"/>
          </p:cNvSpPr>
          <p:nvPr/>
        </p:nvSpPr>
        <p:spPr bwMode="auto">
          <a:xfrm>
            <a:off x="6804025" y="4005263"/>
            <a:ext cx="863600" cy="431800"/>
          </a:xfrm>
          <a:prstGeom prst="rect">
            <a:avLst/>
          </a:prstGeom>
          <a:noFill/>
          <a:ln w="9525">
            <a:solidFill>
              <a:schemeClr val="tx1"/>
            </a:solidFill>
            <a:miter lim="800000"/>
            <a:headEnd/>
            <a:tailEnd/>
          </a:ln>
          <a:effectLst/>
        </p:spPr>
        <p:txBody>
          <a:bodyPr wrap="none" anchor="ctr"/>
          <a:lstStyle/>
          <a:p>
            <a:pPr algn="ctr"/>
            <a:r>
              <a:rPr lang="en-GB" sz="1200"/>
              <a:t>Property Z</a:t>
            </a:r>
          </a:p>
        </p:txBody>
      </p:sp>
      <p:cxnSp>
        <p:nvCxnSpPr>
          <p:cNvPr id="34844" name="AutoShape 28"/>
          <p:cNvCxnSpPr>
            <a:cxnSpLocks noChangeShapeType="1"/>
            <a:stCxn id="34843" idx="3"/>
            <a:endCxn id="34845" idx="2"/>
          </p:cNvCxnSpPr>
          <p:nvPr/>
        </p:nvCxnSpPr>
        <p:spPr bwMode="auto">
          <a:xfrm flipV="1">
            <a:off x="7667625" y="2420938"/>
            <a:ext cx="217488" cy="1800225"/>
          </a:xfrm>
          <a:prstGeom prst="bentConnector2">
            <a:avLst/>
          </a:prstGeom>
          <a:noFill/>
          <a:ln w="9525">
            <a:solidFill>
              <a:schemeClr val="tx1"/>
            </a:solidFill>
            <a:miter lim="800000"/>
            <a:headEnd/>
            <a:tailEnd/>
          </a:ln>
          <a:effectLst/>
        </p:spPr>
      </p:cxnSp>
      <p:sp>
        <p:nvSpPr>
          <p:cNvPr id="34845" name="AutoShape 29"/>
          <p:cNvSpPr>
            <a:spLocks noChangeArrowheads="1"/>
          </p:cNvSpPr>
          <p:nvPr/>
        </p:nvSpPr>
        <p:spPr bwMode="auto">
          <a:xfrm>
            <a:off x="7812088"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34846" name="AutoShape 30"/>
          <p:cNvSpPr>
            <a:spLocks noChangeArrowheads="1"/>
          </p:cNvSpPr>
          <p:nvPr/>
        </p:nvSpPr>
        <p:spPr bwMode="auto">
          <a:xfrm>
            <a:off x="53641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34847" name="AutoShape 31"/>
          <p:cNvCxnSpPr>
            <a:cxnSpLocks noChangeShapeType="1"/>
            <a:stCxn id="34846" idx="3"/>
            <a:endCxn id="34843" idx="0"/>
          </p:cNvCxnSpPr>
          <p:nvPr/>
        </p:nvCxnSpPr>
        <p:spPr bwMode="auto">
          <a:xfrm rot="16200000" flipH="1">
            <a:off x="5256213" y="2025650"/>
            <a:ext cx="2160588" cy="1798637"/>
          </a:xfrm>
          <a:prstGeom prst="bentConnector3">
            <a:avLst>
              <a:gd name="adj1" fmla="val 20569"/>
            </a:avLst>
          </a:prstGeom>
          <a:noFill/>
          <a:ln w="9525">
            <a:solidFill>
              <a:schemeClr val="tx1"/>
            </a:solidFill>
            <a:prstDash val="dashDot"/>
            <a:miter lim="800000"/>
            <a:headEnd/>
            <a:tailEnd/>
          </a:ln>
          <a:effectLst/>
        </p:spPr>
      </p:cxnSp>
      <p:sp>
        <p:nvSpPr>
          <p:cNvPr id="34848" name="Rectangle 32"/>
          <p:cNvSpPr>
            <a:spLocks noChangeArrowheads="1"/>
          </p:cNvSpPr>
          <p:nvPr/>
        </p:nvSpPr>
        <p:spPr bwMode="auto">
          <a:xfrm>
            <a:off x="3779838" y="1270000"/>
            <a:ext cx="863600" cy="431800"/>
          </a:xfrm>
          <a:prstGeom prst="rect">
            <a:avLst/>
          </a:prstGeom>
          <a:noFill/>
          <a:ln w="9525">
            <a:solidFill>
              <a:schemeClr val="tx1"/>
            </a:solidFill>
            <a:miter lim="800000"/>
            <a:headEnd/>
            <a:tailEnd/>
          </a:ln>
          <a:effectLst/>
        </p:spPr>
        <p:txBody>
          <a:bodyPr wrap="none" anchor="ctr"/>
          <a:lstStyle/>
          <a:p>
            <a:pPr algn="ctr"/>
            <a:r>
              <a:rPr lang="en-GB" sz="1200"/>
              <a:t>Aspect</a:t>
            </a:r>
          </a:p>
        </p:txBody>
      </p:sp>
      <p:sp>
        <p:nvSpPr>
          <p:cNvPr id="34849" name="Rectangle 33"/>
          <p:cNvSpPr>
            <a:spLocks noChangeArrowheads="1"/>
          </p:cNvSpPr>
          <p:nvPr/>
        </p:nvSpPr>
        <p:spPr bwMode="auto">
          <a:xfrm>
            <a:off x="3779838" y="404813"/>
            <a:ext cx="863600" cy="431800"/>
          </a:xfrm>
          <a:prstGeom prst="rect">
            <a:avLst/>
          </a:prstGeom>
          <a:noFill/>
          <a:ln w="9525">
            <a:solidFill>
              <a:schemeClr val="tx1"/>
            </a:solidFill>
            <a:miter lim="800000"/>
            <a:headEnd/>
            <a:tailEnd/>
          </a:ln>
          <a:effectLst/>
        </p:spPr>
        <p:txBody>
          <a:bodyPr wrap="none" anchor="ctr"/>
          <a:lstStyle/>
          <a:p>
            <a:pPr algn="ctr"/>
            <a:r>
              <a:rPr lang="en-GB" sz="1200"/>
              <a:t>Principles</a:t>
            </a:r>
          </a:p>
        </p:txBody>
      </p:sp>
      <p:cxnSp>
        <p:nvCxnSpPr>
          <p:cNvPr id="34850" name="AutoShape 34"/>
          <p:cNvCxnSpPr>
            <a:cxnSpLocks noChangeShapeType="1"/>
            <a:stCxn id="34849" idx="2"/>
            <a:endCxn id="34848" idx="0"/>
          </p:cNvCxnSpPr>
          <p:nvPr/>
        </p:nvCxnSpPr>
        <p:spPr bwMode="auto">
          <a:xfrm>
            <a:off x="4211638" y="836613"/>
            <a:ext cx="0" cy="433387"/>
          </a:xfrm>
          <a:prstGeom prst="straightConnector1">
            <a:avLst/>
          </a:prstGeom>
          <a:noFill/>
          <a:ln w="9525">
            <a:solidFill>
              <a:schemeClr val="tx1"/>
            </a:solidFill>
            <a:round/>
            <a:headEnd/>
            <a:tailEnd/>
          </a:ln>
          <a:effectLst/>
        </p:spPr>
      </p:cxnSp>
      <p:sp>
        <p:nvSpPr>
          <p:cNvPr id="34851" name="AutoShape 35"/>
          <p:cNvSpPr>
            <a:spLocks noChangeArrowheads="1"/>
          </p:cNvSpPr>
          <p:nvPr/>
        </p:nvSpPr>
        <p:spPr bwMode="auto">
          <a:xfrm>
            <a:off x="4140200" y="1700213"/>
            <a:ext cx="144463"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34852" name="AutoShape 36"/>
          <p:cNvCxnSpPr>
            <a:cxnSpLocks noChangeShapeType="1"/>
            <a:stCxn id="34851" idx="3"/>
          </p:cNvCxnSpPr>
          <p:nvPr/>
        </p:nvCxnSpPr>
        <p:spPr bwMode="auto">
          <a:xfrm rot="5400000">
            <a:off x="2700338" y="1844675"/>
            <a:ext cx="1512888" cy="1512887"/>
          </a:xfrm>
          <a:prstGeom prst="bentConnector3">
            <a:avLst>
              <a:gd name="adj1" fmla="val 34102"/>
            </a:avLst>
          </a:prstGeom>
          <a:noFill/>
          <a:ln w="9525">
            <a:solidFill>
              <a:schemeClr val="tx1"/>
            </a:solidFill>
            <a:prstDash val="dashDot"/>
            <a:miter lim="800000"/>
            <a:headEnd/>
            <a:tailEnd/>
          </a:ln>
          <a:effectLst/>
        </p:spPr>
      </p:cxnSp>
      <p:sp>
        <p:nvSpPr>
          <p:cNvPr id="34853" name="Oval 37"/>
          <p:cNvSpPr>
            <a:spLocks noChangeArrowheads="1"/>
          </p:cNvSpPr>
          <p:nvPr/>
        </p:nvSpPr>
        <p:spPr bwMode="auto">
          <a:xfrm>
            <a:off x="2917825" y="4005263"/>
            <a:ext cx="501650" cy="431800"/>
          </a:xfrm>
          <a:prstGeom prst="ellipse">
            <a:avLst/>
          </a:prstGeom>
          <a:noFill/>
          <a:ln w="9525">
            <a:solidFill>
              <a:schemeClr val="tx1"/>
            </a:solidFill>
            <a:round/>
            <a:headEnd/>
            <a:tailEnd/>
          </a:ln>
          <a:effectLst/>
        </p:spPr>
        <p:txBody>
          <a:bodyPr wrap="none" anchor="ctr"/>
          <a:lstStyle/>
          <a:p>
            <a:pPr algn="ctr"/>
            <a:r>
              <a:rPr lang="en-GB" sz="1200"/>
              <a:t>Map</a:t>
            </a:r>
          </a:p>
        </p:txBody>
      </p:sp>
      <p:cxnSp>
        <p:nvCxnSpPr>
          <p:cNvPr id="34854" name="AutoShape 38"/>
          <p:cNvCxnSpPr>
            <a:cxnSpLocks noChangeShapeType="1"/>
            <a:stCxn id="34853" idx="6"/>
            <a:endCxn id="34860" idx="1"/>
          </p:cNvCxnSpPr>
          <p:nvPr/>
        </p:nvCxnSpPr>
        <p:spPr bwMode="auto">
          <a:xfrm flipV="1">
            <a:off x="3419475" y="3573463"/>
            <a:ext cx="865188" cy="647700"/>
          </a:xfrm>
          <a:prstGeom prst="straightConnector1">
            <a:avLst/>
          </a:prstGeom>
          <a:noFill/>
          <a:ln w="9525">
            <a:solidFill>
              <a:schemeClr val="tx1"/>
            </a:solidFill>
            <a:round/>
            <a:headEnd/>
            <a:tailEnd type="triangle" w="med" len="med"/>
          </a:ln>
          <a:effectLst/>
        </p:spPr>
      </p:cxnSp>
      <p:sp>
        <p:nvSpPr>
          <p:cNvPr id="34856" name="Oval 40"/>
          <p:cNvSpPr>
            <a:spLocks noChangeArrowheads="1"/>
          </p:cNvSpPr>
          <p:nvPr/>
        </p:nvSpPr>
        <p:spPr bwMode="auto">
          <a:xfrm>
            <a:off x="6084888" y="4437063"/>
            <a:ext cx="501650" cy="431800"/>
          </a:xfrm>
          <a:prstGeom prst="ellipse">
            <a:avLst/>
          </a:prstGeom>
          <a:noFill/>
          <a:ln w="9525">
            <a:solidFill>
              <a:schemeClr val="tx1"/>
            </a:solidFill>
            <a:round/>
            <a:headEnd/>
            <a:tailEnd/>
          </a:ln>
          <a:effectLst/>
        </p:spPr>
        <p:txBody>
          <a:bodyPr wrap="none" anchor="ctr"/>
          <a:lstStyle/>
          <a:p>
            <a:pPr algn="ctr"/>
            <a:r>
              <a:rPr lang="en-GB" sz="1200"/>
              <a:t>Map</a:t>
            </a:r>
          </a:p>
        </p:txBody>
      </p:sp>
      <p:cxnSp>
        <p:nvCxnSpPr>
          <p:cNvPr id="34857" name="AutoShape 41"/>
          <p:cNvCxnSpPr>
            <a:cxnSpLocks noChangeShapeType="1"/>
            <a:stCxn id="34856" idx="0"/>
            <a:endCxn id="34836" idx="2"/>
          </p:cNvCxnSpPr>
          <p:nvPr/>
        </p:nvCxnSpPr>
        <p:spPr bwMode="auto">
          <a:xfrm flipV="1">
            <a:off x="6335713" y="3789363"/>
            <a:ext cx="180975" cy="647700"/>
          </a:xfrm>
          <a:prstGeom prst="straightConnector1">
            <a:avLst/>
          </a:prstGeom>
          <a:noFill/>
          <a:ln w="9525">
            <a:solidFill>
              <a:schemeClr val="tx1"/>
            </a:solidFill>
            <a:round/>
            <a:headEnd/>
            <a:tailEnd/>
          </a:ln>
          <a:effectLst/>
        </p:spPr>
      </p:cxnSp>
      <p:cxnSp>
        <p:nvCxnSpPr>
          <p:cNvPr id="34858" name="AutoShape 42"/>
          <p:cNvCxnSpPr>
            <a:cxnSpLocks noChangeShapeType="1"/>
            <a:stCxn id="34856" idx="6"/>
            <a:endCxn id="34843" idx="2"/>
          </p:cNvCxnSpPr>
          <p:nvPr/>
        </p:nvCxnSpPr>
        <p:spPr bwMode="auto">
          <a:xfrm flipV="1">
            <a:off x="6586538" y="4437063"/>
            <a:ext cx="649287" cy="215900"/>
          </a:xfrm>
          <a:prstGeom prst="straightConnector1">
            <a:avLst/>
          </a:prstGeom>
          <a:noFill/>
          <a:ln w="9525">
            <a:solidFill>
              <a:schemeClr val="tx1"/>
            </a:solidFill>
            <a:round/>
            <a:headEnd/>
            <a:tailEnd/>
          </a:ln>
          <a:effectLst/>
        </p:spPr>
      </p:cxnSp>
      <p:sp>
        <p:nvSpPr>
          <p:cNvPr id="34860" name="Rectangle 44"/>
          <p:cNvSpPr>
            <a:spLocks noChangeArrowheads="1"/>
          </p:cNvSpPr>
          <p:nvPr/>
        </p:nvSpPr>
        <p:spPr bwMode="auto">
          <a:xfrm>
            <a:off x="4284663" y="3357563"/>
            <a:ext cx="863600" cy="431800"/>
          </a:xfrm>
          <a:prstGeom prst="rect">
            <a:avLst/>
          </a:prstGeom>
          <a:noFill/>
          <a:ln w="9525">
            <a:solidFill>
              <a:schemeClr val="tx1"/>
            </a:solidFill>
            <a:miter lim="800000"/>
            <a:headEnd/>
            <a:tailEnd/>
          </a:ln>
          <a:effectLst/>
        </p:spPr>
        <p:txBody>
          <a:bodyPr wrap="none" anchor="ctr"/>
          <a:lstStyle/>
          <a:p>
            <a:pPr algn="ctr"/>
            <a:r>
              <a:rPr lang="en-GB" sz="1200"/>
              <a:t>Property P</a:t>
            </a:r>
          </a:p>
        </p:txBody>
      </p:sp>
      <p:cxnSp>
        <p:nvCxnSpPr>
          <p:cNvPr id="34861" name="AutoShape 45"/>
          <p:cNvCxnSpPr>
            <a:cxnSpLocks noChangeShapeType="1"/>
            <a:stCxn id="34851" idx="3"/>
            <a:endCxn id="34860" idx="0"/>
          </p:cNvCxnSpPr>
          <p:nvPr/>
        </p:nvCxnSpPr>
        <p:spPr bwMode="auto">
          <a:xfrm rot="16200000" flipH="1">
            <a:off x="3708400" y="2349500"/>
            <a:ext cx="1512888" cy="503238"/>
          </a:xfrm>
          <a:prstGeom prst="curvedConnector3">
            <a:avLst>
              <a:gd name="adj1" fmla="val 49949"/>
            </a:avLst>
          </a:prstGeom>
          <a:noFill/>
          <a:ln w="9525">
            <a:solidFill>
              <a:schemeClr val="tx1"/>
            </a:solidFill>
            <a:round/>
            <a:headEnd/>
            <a:tailEnd/>
          </a:ln>
          <a:effectLst/>
        </p:spPr>
      </p:cxnSp>
      <p:cxnSp>
        <p:nvCxnSpPr>
          <p:cNvPr id="34862" name="AutoShape 46"/>
          <p:cNvCxnSpPr>
            <a:cxnSpLocks noChangeShapeType="1"/>
            <a:stCxn id="34834" idx="3"/>
            <a:endCxn id="34860" idx="0"/>
          </p:cNvCxnSpPr>
          <p:nvPr/>
        </p:nvCxnSpPr>
        <p:spPr bwMode="auto">
          <a:xfrm rot="5400000">
            <a:off x="4104482" y="2456656"/>
            <a:ext cx="1512888" cy="288925"/>
          </a:xfrm>
          <a:prstGeom prst="curvedConnector3">
            <a:avLst>
              <a:gd name="adj1" fmla="val 49949"/>
            </a:avLst>
          </a:prstGeom>
          <a:noFill/>
          <a:ln w="9525">
            <a:solidFill>
              <a:schemeClr val="tx1"/>
            </a:solidFill>
            <a:round/>
            <a:headEnd/>
            <a:tailEnd/>
          </a:ln>
          <a:effectLst/>
        </p:spPr>
      </p:cxnSp>
      <p:cxnSp>
        <p:nvCxnSpPr>
          <p:cNvPr id="34863" name="AutoShape 47"/>
          <p:cNvCxnSpPr>
            <a:cxnSpLocks noChangeShapeType="1"/>
            <a:stCxn id="34856" idx="1"/>
            <a:endCxn id="34860" idx="3"/>
          </p:cNvCxnSpPr>
          <p:nvPr/>
        </p:nvCxnSpPr>
        <p:spPr bwMode="auto">
          <a:xfrm flipH="1" flipV="1">
            <a:off x="5148263" y="3573463"/>
            <a:ext cx="1009650" cy="927100"/>
          </a:xfrm>
          <a:prstGeom prst="straightConnector1">
            <a:avLst/>
          </a:prstGeom>
          <a:noFill/>
          <a:ln w="9525">
            <a:solidFill>
              <a:schemeClr val="tx1"/>
            </a:solidFill>
            <a:round/>
            <a:headEnd/>
            <a:tailEnd type="triangle" w="med" len="med"/>
          </a:ln>
          <a:effectLst/>
        </p:spPr>
      </p:cxnSp>
      <p:cxnSp>
        <p:nvCxnSpPr>
          <p:cNvPr id="34864" name="AutoShape 48"/>
          <p:cNvCxnSpPr>
            <a:cxnSpLocks noChangeShapeType="1"/>
            <a:stCxn id="34865" idx="6"/>
            <a:endCxn id="34843" idx="2"/>
          </p:cNvCxnSpPr>
          <p:nvPr/>
        </p:nvCxnSpPr>
        <p:spPr bwMode="auto">
          <a:xfrm flipV="1">
            <a:off x="6586538" y="4437063"/>
            <a:ext cx="649287" cy="720725"/>
          </a:xfrm>
          <a:prstGeom prst="straightConnector1">
            <a:avLst/>
          </a:prstGeom>
          <a:noFill/>
          <a:ln w="9525">
            <a:solidFill>
              <a:schemeClr val="tx1"/>
            </a:solidFill>
            <a:round/>
            <a:headEnd/>
            <a:tailEnd/>
          </a:ln>
          <a:effectLst/>
        </p:spPr>
      </p:cxnSp>
      <p:sp>
        <p:nvSpPr>
          <p:cNvPr id="34865" name="Oval 49"/>
          <p:cNvSpPr>
            <a:spLocks noChangeArrowheads="1"/>
          </p:cNvSpPr>
          <p:nvPr/>
        </p:nvSpPr>
        <p:spPr bwMode="auto">
          <a:xfrm>
            <a:off x="6084888" y="4941888"/>
            <a:ext cx="501650" cy="431800"/>
          </a:xfrm>
          <a:prstGeom prst="ellipse">
            <a:avLst/>
          </a:prstGeom>
          <a:noFill/>
          <a:ln w="9525">
            <a:solidFill>
              <a:schemeClr val="tx1"/>
            </a:solidFill>
            <a:round/>
            <a:headEnd/>
            <a:tailEnd/>
          </a:ln>
          <a:effectLst/>
        </p:spPr>
        <p:txBody>
          <a:bodyPr wrap="none" anchor="ctr"/>
          <a:lstStyle/>
          <a:p>
            <a:pPr algn="ctr"/>
            <a:r>
              <a:rPr lang="en-GB" sz="1200"/>
              <a:t>Map</a:t>
            </a:r>
          </a:p>
        </p:txBody>
      </p:sp>
      <p:cxnSp>
        <p:nvCxnSpPr>
          <p:cNvPr id="34866" name="AutoShape 50"/>
          <p:cNvCxnSpPr>
            <a:cxnSpLocks noChangeShapeType="1"/>
            <a:stCxn id="34865" idx="1"/>
            <a:endCxn id="34860" idx="3"/>
          </p:cNvCxnSpPr>
          <p:nvPr/>
        </p:nvCxnSpPr>
        <p:spPr bwMode="auto">
          <a:xfrm flipH="1" flipV="1">
            <a:off x="5148263" y="3573463"/>
            <a:ext cx="1009650" cy="1431925"/>
          </a:xfrm>
          <a:prstGeom prst="straightConnector1">
            <a:avLst/>
          </a:prstGeom>
          <a:noFill/>
          <a:ln w="9525">
            <a:solidFill>
              <a:schemeClr val="tx1"/>
            </a:solidFill>
            <a:round/>
            <a:headEnd/>
            <a:tailEnd type="triangle" w="med" len="med"/>
          </a:ln>
          <a:effectLst/>
        </p:spPr>
      </p:cxnSp>
      <p:sp>
        <p:nvSpPr>
          <p:cNvPr id="49" name="TextBox 48"/>
          <p:cNvSpPr txBox="1"/>
          <p:nvPr/>
        </p:nvSpPr>
        <p:spPr>
          <a:xfrm>
            <a:off x="6588224" y="332656"/>
            <a:ext cx="1800200" cy="461665"/>
          </a:xfrm>
          <a:prstGeom prst="rect">
            <a:avLst/>
          </a:prstGeom>
          <a:noFill/>
        </p:spPr>
        <p:txBody>
          <a:bodyPr wrap="square" rtlCol="0">
            <a:spAutoFit/>
          </a:bodyPr>
          <a:lstStyle/>
          <a:p>
            <a:r>
              <a:rPr lang="en-GB" sz="1200" dirty="0" smtClean="0">
                <a:solidFill>
                  <a:srgbClr val="FF0000"/>
                </a:solidFill>
              </a:rPr>
              <a:t>Artistic license .. </a:t>
            </a:r>
            <a:r>
              <a:rPr lang="en-GB" sz="1200" dirty="0" err="1" smtClean="0">
                <a:solidFill>
                  <a:srgbClr val="FF0000"/>
                </a:solidFill>
              </a:rPr>
              <a:t>UMLish</a:t>
            </a:r>
            <a:r>
              <a:rPr lang="en-GB" sz="1200" dirty="0" smtClean="0">
                <a:solidFill>
                  <a:srgbClr val="FF0000"/>
                </a:solidFill>
              </a:rPr>
              <a:t> form of model</a:t>
            </a:r>
            <a:endParaRPr lang="en-US" sz="1200" dirty="0">
              <a:solidFill>
                <a:srgbClr val="FF000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GB"/>
              <a:t>Second Advancement</a:t>
            </a:r>
          </a:p>
        </p:txBody>
      </p:sp>
      <p:sp>
        <p:nvSpPr>
          <p:cNvPr id="39939" name="Rectangle 3"/>
          <p:cNvSpPr>
            <a:spLocks noGrp="1" noChangeArrowheads="1"/>
          </p:cNvSpPr>
          <p:nvPr>
            <p:ph idx="1"/>
          </p:nvPr>
        </p:nvSpPr>
        <p:spPr/>
        <p:txBody>
          <a:bodyPr/>
          <a:lstStyle/>
          <a:p>
            <a:r>
              <a:rPr lang="en-GB"/>
              <a:t>After some further time Model A adopts the property from the Converged Framework</a:t>
            </a:r>
          </a:p>
          <a:p>
            <a:pPr lvl="1"/>
            <a:r>
              <a:rPr lang="en-GB"/>
              <a:t>The expectation is that Model B will also adopt the property at some point in the future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3635375" y="260350"/>
            <a:ext cx="2160588" cy="5832475"/>
          </a:xfrm>
          <a:prstGeom prst="rect">
            <a:avLst/>
          </a:prstGeom>
          <a:noFill/>
          <a:ln w="9525">
            <a:solidFill>
              <a:srgbClr val="969696"/>
            </a:solidFill>
            <a:miter lim="800000"/>
            <a:headEnd/>
            <a:tailEnd/>
          </a:ln>
          <a:effectLst/>
        </p:spPr>
        <p:txBody>
          <a:bodyPr wrap="none" anchor="b"/>
          <a:lstStyle/>
          <a:p>
            <a:pPr algn="ctr"/>
            <a:r>
              <a:rPr lang="en-GB" sz="1400"/>
              <a:t>Element of</a:t>
            </a:r>
          </a:p>
          <a:p>
            <a:pPr algn="ctr"/>
            <a:r>
              <a:rPr lang="en-GB" sz="1400"/>
              <a:t>Convergence</a:t>
            </a:r>
          </a:p>
          <a:p>
            <a:pPr algn="ctr"/>
            <a:r>
              <a:rPr lang="en-GB" sz="1400"/>
              <a:t>Framework</a:t>
            </a:r>
          </a:p>
          <a:p>
            <a:pPr algn="ctr"/>
            <a:r>
              <a:rPr lang="en-GB" sz="1400"/>
              <a:t>Model</a:t>
            </a:r>
          </a:p>
        </p:txBody>
      </p:sp>
      <p:sp>
        <p:nvSpPr>
          <p:cNvPr id="38915" name="Rectangle 3"/>
          <p:cNvSpPr>
            <a:spLocks noChangeArrowheads="1"/>
          </p:cNvSpPr>
          <p:nvPr/>
        </p:nvSpPr>
        <p:spPr bwMode="auto">
          <a:xfrm>
            <a:off x="323850" y="1196975"/>
            <a:ext cx="3168650" cy="4895850"/>
          </a:xfrm>
          <a:prstGeom prst="rect">
            <a:avLst/>
          </a:prstGeom>
          <a:noFill/>
          <a:ln w="9525">
            <a:solidFill>
              <a:srgbClr val="969696"/>
            </a:solidFill>
            <a:miter lim="800000"/>
            <a:headEnd/>
            <a:tailEnd/>
          </a:ln>
          <a:effectLst/>
        </p:spPr>
        <p:txBody>
          <a:bodyPr wrap="none" anchor="b"/>
          <a:lstStyle/>
          <a:p>
            <a:pPr algn="ctr"/>
            <a:r>
              <a:rPr lang="en-GB" sz="1400"/>
              <a:t>Model A</a:t>
            </a:r>
          </a:p>
        </p:txBody>
      </p:sp>
      <p:sp>
        <p:nvSpPr>
          <p:cNvPr id="38916" name="Rectangle 4"/>
          <p:cNvSpPr>
            <a:spLocks noChangeArrowheads="1"/>
          </p:cNvSpPr>
          <p:nvPr/>
        </p:nvSpPr>
        <p:spPr bwMode="auto">
          <a:xfrm>
            <a:off x="6011863" y="1196975"/>
            <a:ext cx="2232025" cy="4895850"/>
          </a:xfrm>
          <a:prstGeom prst="rect">
            <a:avLst/>
          </a:prstGeom>
          <a:noFill/>
          <a:ln w="9525">
            <a:solidFill>
              <a:srgbClr val="969696"/>
            </a:solidFill>
            <a:miter lim="800000"/>
            <a:headEnd/>
            <a:tailEnd/>
          </a:ln>
          <a:effectLst/>
        </p:spPr>
        <p:txBody>
          <a:bodyPr wrap="none" anchor="b"/>
          <a:lstStyle/>
          <a:p>
            <a:pPr algn="ctr"/>
            <a:r>
              <a:rPr lang="en-GB" sz="1400"/>
              <a:t>Model B</a:t>
            </a:r>
          </a:p>
        </p:txBody>
      </p:sp>
      <p:sp>
        <p:nvSpPr>
          <p:cNvPr id="38917" name="Rectangle 5"/>
          <p:cNvSpPr>
            <a:spLocks noChangeArrowheads="1"/>
          </p:cNvSpPr>
          <p:nvPr/>
        </p:nvSpPr>
        <p:spPr bwMode="auto">
          <a:xfrm>
            <a:off x="1620838"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V</a:t>
            </a:r>
          </a:p>
        </p:txBody>
      </p:sp>
      <p:sp>
        <p:nvSpPr>
          <p:cNvPr id="38918" name="AutoShape 6"/>
          <p:cNvSpPr>
            <a:spLocks noChangeArrowheads="1"/>
          </p:cNvSpPr>
          <p:nvPr/>
        </p:nvSpPr>
        <p:spPr bwMode="auto">
          <a:xfrm>
            <a:off x="19796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38919" name="AutoShape 7"/>
          <p:cNvSpPr>
            <a:spLocks noChangeArrowheads="1"/>
          </p:cNvSpPr>
          <p:nvPr/>
        </p:nvSpPr>
        <p:spPr bwMode="auto">
          <a:xfrm>
            <a:off x="17637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38920" name="AutoShape 8"/>
          <p:cNvSpPr>
            <a:spLocks noChangeArrowheads="1"/>
          </p:cNvSpPr>
          <p:nvPr/>
        </p:nvSpPr>
        <p:spPr bwMode="auto">
          <a:xfrm>
            <a:off x="21955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38921" name="Rectangle 9"/>
          <p:cNvSpPr>
            <a:spLocks noChangeArrowheads="1"/>
          </p:cNvSpPr>
          <p:nvPr/>
        </p:nvSpPr>
        <p:spPr bwMode="auto">
          <a:xfrm>
            <a:off x="539750" y="3357563"/>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38922" name="Rectangle 10"/>
          <p:cNvSpPr>
            <a:spLocks noChangeArrowheads="1"/>
          </p:cNvSpPr>
          <p:nvPr/>
        </p:nvSpPr>
        <p:spPr bwMode="auto">
          <a:xfrm>
            <a:off x="1620838" y="4078288"/>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38923" name="Rectangle 11"/>
          <p:cNvSpPr>
            <a:spLocks noChangeArrowheads="1"/>
          </p:cNvSpPr>
          <p:nvPr/>
        </p:nvSpPr>
        <p:spPr bwMode="auto">
          <a:xfrm>
            <a:off x="2484438" y="3357563"/>
            <a:ext cx="863600" cy="431800"/>
          </a:xfrm>
          <a:prstGeom prst="rect">
            <a:avLst/>
          </a:prstGeom>
          <a:noFill/>
          <a:ln w="9525">
            <a:solidFill>
              <a:schemeClr val="tx1"/>
            </a:solidFill>
            <a:miter lim="800000"/>
            <a:headEnd/>
            <a:tailEnd/>
          </a:ln>
          <a:effectLst/>
        </p:spPr>
        <p:txBody>
          <a:bodyPr wrap="none" anchor="ctr"/>
          <a:lstStyle/>
          <a:p>
            <a:pPr algn="ctr"/>
            <a:r>
              <a:rPr lang="en-GB" sz="1200"/>
              <a:t>Property P</a:t>
            </a:r>
          </a:p>
        </p:txBody>
      </p:sp>
      <p:cxnSp>
        <p:nvCxnSpPr>
          <p:cNvPr id="38924" name="AutoShape 12"/>
          <p:cNvCxnSpPr>
            <a:cxnSpLocks noChangeShapeType="1"/>
            <a:stCxn id="38919" idx="2"/>
            <a:endCxn id="38921" idx="0"/>
          </p:cNvCxnSpPr>
          <p:nvPr/>
        </p:nvCxnSpPr>
        <p:spPr bwMode="auto">
          <a:xfrm rot="5400000">
            <a:off x="935831" y="2456657"/>
            <a:ext cx="936625" cy="865188"/>
          </a:xfrm>
          <a:prstGeom prst="bentConnector3">
            <a:avLst>
              <a:gd name="adj1" fmla="val 50000"/>
            </a:avLst>
          </a:prstGeom>
          <a:noFill/>
          <a:ln w="9525">
            <a:solidFill>
              <a:schemeClr val="tx1"/>
            </a:solidFill>
            <a:miter lim="800000"/>
            <a:headEnd/>
            <a:tailEnd/>
          </a:ln>
          <a:effectLst/>
        </p:spPr>
      </p:cxnSp>
      <p:cxnSp>
        <p:nvCxnSpPr>
          <p:cNvPr id="38925" name="AutoShape 13"/>
          <p:cNvCxnSpPr>
            <a:cxnSpLocks noChangeShapeType="1"/>
            <a:stCxn id="38918" idx="2"/>
            <a:endCxn id="38922" idx="0"/>
          </p:cNvCxnSpPr>
          <p:nvPr/>
        </p:nvCxnSpPr>
        <p:spPr bwMode="auto">
          <a:xfrm rot="5400000">
            <a:off x="1223963" y="3249613"/>
            <a:ext cx="1657350" cy="0"/>
          </a:xfrm>
          <a:prstGeom prst="straightConnector1">
            <a:avLst/>
          </a:prstGeom>
          <a:noFill/>
          <a:ln w="9525">
            <a:solidFill>
              <a:schemeClr val="tx1"/>
            </a:solidFill>
            <a:round/>
            <a:headEnd/>
            <a:tailEnd/>
          </a:ln>
          <a:effectLst/>
        </p:spPr>
      </p:cxnSp>
      <p:cxnSp>
        <p:nvCxnSpPr>
          <p:cNvPr id="38926" name="AutoShape 14"/>
          <p:cNvCxnSpPr>
            <a:cxnSpLocks noChangeShapeType="1"/>
            <a:stCxn id="38920" idx="2"/>
            <a:endCxn id="38923" idx="1"/>
          </p:cNvCxnSpPr>
          <p:nvPr/>
        </p:nvCxnSpPr>
        <p:spPr bwMode="auto">
          <a:xfrm rot="16200000" flipH="1">
            <a:off x="1800225" y="2889251"/>
            <a:ext cx="1152525" cy="215900"/>
          </a:xfrm>
          <a:prstGeom prst="bentConnector2">
            <a:avLst/>
          </a:prstGeom>
          <a:noFill/>
          <a:ln w="9525">
            <a:solidFill>
              <a:schemeClr val="tx1"/>
            </a:solidFill>
            <a:miter lim="800000"/>
            <a:headEnd/>
            <a:tailEnd/>
          </a:ln>
          <a:effectLst/>
        </p:spPr>
      </p:cxnSp>
      <p:sp>
        <p:nvSpPr>
          <p:cNvPr id="38927" name="Rectangle 15"/>
          <p:cNvSpPr>
            <a:spLocks noChangeArrowheads="1"/>
          </p:cNvSpPr>
          <p:nvPr/>
        </p:nvSpPr>
        <p:spPr bwMode="auto">
          <a:xfrm>
            <a:off x="4787900" y="1270000"/>
            <a:ext cx="863600" cy="431800"/>
          </a:xfrm>
          <a:prstGeom prst="rect">
            <a:avLst/>
          </a:prstGeom>
          <a:noFill/>
          <a:ln w="9525">
            <a:solidFill>
              <a:schemeClr val="tx1"/>
            </a:solidFill>
            <a:miter lim="800000"/>
            <a:headEnd/>
            <a:tailEnd/>
          </a:ln>
          <a:effectLst/>
        </p:spPr>
        <p:txBody>
          <a:bodyPr wrap="none" anchor="ctr"/>
          <a:lstStyle/>
          <a:p>
            <a:pPr algn="ctr"/>
            <a:r>
              <a:rPr lang="en-GB" sz="1200"/>
              <a:t>Aspect</a:t>
            </a:r>
          </a:p>
        </p:txBody>
      </p:sp>
      <p:sp>
        <p:nvSpPr>
          <p:cNvPr id="38928" name="Rectangle 16"/>
          <p:cNvSpPr>
            <a:spLocks noChangeArrowheads="1"/>
          </p:cNvSpPr>
          <p:nvPr/>
        </p:nvSpPr>
        <p:spPr bwMode="auto">
          <a:xfrm>
            <a:off x="4787900" y="404813"/>
            <a:ext cx="863600" cy="431800"/>
          </a:xfrm>
          <a:prstGeom prst="rect">
            <a:avLst/>
          </a:prstGeom>
          <a:noFill/>
          <a:ln w="9525">
            <a:solidFill>
              <a:schemeClr val="tx1"/>
            </a:solidFill>
            <a:miter lim="800000"/>
            <a:headEnd/>
            <a:tailEnd/>
          </a:ln>
          <a:effectLst/>
        </p:spPr>
        <p:txBody>
          <a:bodyPr wrap="none" anchor="ctr"/>
          <a:lstStyle/>
          <a:p>
            <a:pPr algn="ctr"/>
            <a:r>
              <a:rPr lang="en-GB" sz="1200"/>
              <a:t>Principles</a:t>
            </a:r>
          </a:p>
        </p:txBody>
      </p:sp>
      <p:cxnSp>
        <p:nvCxnSpPr>
          <p:cNvPr id="38929" name="AutoShape 17"/>
          <p:cNvCxnSpPr>
            <a:cxnSpLocks noChangeShapeType="1"/>
            <a:stCxn id="38928" idx="2"/>
            <a:endCxn id="38927" idx="0"/>
          </p:cNvCxnSpPr>
          <p:nvPr/>
        </p:nvCxnSpPr>
        <p:spPr bwMode="auto">
          <a:xfrm>
            <a:off x="5219700" y="836613"/>
            <a:ext cx="0" cy="433387"/>
          </a:xfrm>
          <a:prstGeom prst="straightConnector1">
            <a:avLst/>
          </a:prstGeom>
          <a:noFill/>
          <a:ln w="9525">
            <a:solidFill>
              <a:schemeClr val="tx1"/>
            </a:solidFill>
            <a:round/>
            <a:headEnd/>
            <a:tailEnd/>
          </a:ln>
          <a:effectLst/>
        </p:spPr>
      </p:cxnSp>
      <p:sp>
        <p:nvSpPr>
          <p:cNvPr id="38930" name="AutoShape 18"/>
          <p:cNvSpPr>
            <a:spLocks noChangeArrowheads="1"/>
          </p:cNvSpPr>
          <p:nvPr/>
        </p:nvSpPr>
        <p:spPr bwMode="auto">
          <a:xfrm>
            <a:off x="49323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sp>
        <p:nvSpPr>
          <p:cNvPr id="38932" name="Rectangle 20"/>
          <p:cNvSpPr>
            <a:spLocks noChangeArrowheads="1"/>
          </p:cNvSpPr>
          <p:nvPr/>
        </p:nvSpPr>
        <p:spPr bwMode="auto">
          <a:xfrm>
            <a:off x="6084888" y="3357563"/>
            <a:ext cx="863600" cy="431800"/>
          </a:xfrm>
          <a:prstGeom prst="rect">
            <a:avLst/>
          </a:prstGeom>
          <a:noFill/>
          <a:ln w="9525">
            <a:solidFill>
              <a:schemeClr val="tx1"/>
            </a:solidFill>
            <a:miter lim="800000"/>
            <a:headEnd/>
            <a:tailEnd/>
          </a:ln>
          <a:effectLst/>
        </p:spPr>
        <p:txBody>
          <a:bodyPr wrap="none" anchor="ctr"/>
          <a:lstStyle/>
          <a:p>
            <a:pPr algn="ctr"/>
            <a:r>
              <a:rPr lang="en-GB" sz="1200"/>
              <a:t>Property Y</a:t>
            </a:r>
          </a:p>
        </p:txBody>
      </p:sp>
      <p:sp>
        <p:nvSpPr>
          <p:cNvPr id="38933" name="AutoShape 21"/>
          <p:cNvSpPr>
            <a:spLocks noChangeArrowheads="1"/>
          </p:cNvSpPr>
          <p:nvPr/>
        </p:nvSpPr>
        <p:spPr bwMode="auto">
          <a:xfrm>
            <a:off x="51482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38934" name="AutoShape 22"/>
          <p:cNvCxnSpPr>
            <a:cxnSpLocks noChangeShapeType="1"/>
            <a:stCxn id="38933" idx="3"/>
            <a:endCxn id="38932" idx="0"/>
          </p:cNvCxnSpPr>
          <p:nvPr/>
        </p:nvCxnSpPr>
        <p:spPr bwMode="auto">
          <a:xfrm rot="16200000" flipH="1">
            <a:off x="5112544" y="1953419"/>
            <a:ext cx="1512888" cy="1295400"/>
          </a:xfrm>
          <a:prstGeom prst="bentConnector3">
            <a:avLst>
              <a:gd name="adj1" fmla="val 49949"/>
            </a:avLst>
          </a:prstGeom>
          <a:noFill/>
          <a:ln w="9525">
            <a:solidFill>
              <a:schemeClr val="tx1"/>
            </a:solidFill>
            <a:prstDash val="dashDot"/>
            <a:miter lim="800000"/>
            <a:headEnd/>
            <a:tailEnd/>
          </a:ln>
          <a:effectLst/>
        </p:spPr>
      </p:cxnSp>
      <p:sp>
        <p:nvSpPr>
          <p:cNvPr id="38936" name="Rectangle 24"/>
          <p:cNvSpPr>
            <a:spLocks noChangeArrowheads="1"/>
          </p:cNvSpPr>
          <p:nvPr/>
        </p:nvSpPr>
        <p:spPr bwMode="auto">
          <a:xfrm>
            <a:off x="7165975"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X</a:t>
            </a:r>
          </a:p>
        </p:txBody>
      </p:sp>
      <p:sp>
        <p:nvSpPr>
          <p:cNvPr id="38937" name="AutoShape 25"/>
          <p:cNvSpPr>
            <a:spLocks noChangeArrowheads="1"/>
          </p:cNvSpPr>
          <p:nvPr/>
        </p:nvSpPr>
        <p:spPr bwMode="auto">
          <a:xfrm>
            <a:off x="7526338"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cxnSp>
        <p:nvCxnSpPr>
          <p:cNvPr id="38938" name="AutoShape 26"/>
          <p:cNvCxnSpPr>
            <a:cxnSpLocks noChangeShapeType="1"/>
            <a:stCxn id="38937" idx="2"/>
            <a:endCxn id="38932" idx="3"/>
          </p:cNvCxnSpPr>
          <p:nvPr/>
        </p:nvCxnSpPr>
        <p:spPr bwMode="auto">
          <a:xfrm rot="5400000">
            <a:off x="6697663" y="2671763"/>
            <a:ext cx="1152525" cy="650875"/>
          </a:xfrm>
          <a:prstGeom prst="bentConnector2">
            <a:avLst/>
          </a:prstGeom>
          <a:noFill/>
          <a:ln w="9525">
            <a:solidFill>
              <a:schemeClr val="tx1"/>
            </a:solidFill>
            <a:miter lim="800000"/>
            <a:headEnd/>
            <a:tailEnd/>
          </a:ln>
          <a:effectLst/>
        </p:spPr>
      </p:cxnSp>
      <p:sp>
        <p:nvSpPr>
          <p:cNvPr id="38939" name="Rectangle 27"/>
          <p:cNvSpPr>
            <a:spLocks noChangeArrowheads="1"/>
          </p:cNvSpPr>
          <p:nvPr/>
        </p:nvSpPr>
        <p:spPr bwMode="auto">
          <a:xfrm>
            <a:off x="6804025" y="4005263"/>
            <a:ext cx="863600" cy="431800"/>
          </a:xfrm>
          <a:prstGeom prst="rect">
            <a:avLst/>
          </a:prstGeom>
          <a:noFill/>
          <a:ln w="9525">
            <a:solidFill>
              <a:schemeClr val="tx1"/>
            </a:solidFill>
            <a:miter lim="800000"/>
            <a:headEnd/>
            <a:tailEnd/>
          </a:ln>
          <a:effectLst/>
        </p:spPr>
        <p:txBody>
          <a:bodyPr wrap="none" anchor="ctr"/>
          <a:lstStyle/>
          <a:p>
            <a:pPr algn="ctr"/>
            <a:r>
              <a:rPr lang="en-GB" sz="1200"/>
              <a:t>Property Z</a:t>
            </a:r>
          </a:p>
        </p:txBody>
      </p:sp>
      <p:cxnSp>
        <p:nvCxnSpPr>
          <p:cNvPr id="38940" name="AutoShape 28"/>
          <p:cNvCxnSpPr>
            <a:cxnSpLocks noChangeShapeType="1"/>
            <a:stCxn id="38939" idx="3"/>
            <a:endCxn id="38941" idx="2"/>
          </p:cNvCxnSpPr>
          <p:nvPr/>
        </p:nvCxnSpPr>
        <p:spPr bwMode="auto">
          <a:xfrm flipV="1">
            <a:off x="7667625" y="2420938"/>
            <a:ext cx="217488" cy="1800225"/>
          </a:xfrm>
          <a:prstGeom prst="bentConnector2">
            <a:avLst/>
          </a:prstGeom>
          <a:noFill/>
          <a:ln w="9525">
            <a:solidFill>
              <a:schemeClr val="tx1"/>
            </a:solidFill>
            <a:miter lim="800000"/>
            <a:headEnd/>
            <a:tailEnd/>
          </a:ln>
          <a:effectLst/>
        </p:spPr>
      </p:cxnSp>
      <p:sp>
        <p:nvSpPr>
          <p:cNvPr id="38941" name="AutoShape 29"/>
          <p:cNvSpPr>
            <a:spLocks noChangeArrowheads="1"/>
          </p:cNvSpPr>
          <p:nvPr/>
        </p:nvSpPr>
        <p:spPr bwMode="auto">
          <a:xfrm>
            <a:off x="7812088"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38942" name="AutoShape 30"/>
          <p:cNvSpPr>
            <a:spLocks noChangeArrowheads="1"/>
          </p:cNvSpPr>
          <p:nvPr/>
        </p:nvSpPr>
        <p:spPr bwMode="auto">
          <a:xfrm>
            <a:off x="53641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38943" name="AutoShape 31"/>
          <p:cNvCxnSpPr>
            <a:cxnSpLocks noChangeShapeType="1"/>
            <a:stCxn id="38942" idx="3"/>
            <a:endCxn id="38939" idx="0"/>
          </p:cNvCxnSpPr>
          <p:nvPr/>
        </p:nvCxnSpPr>
        <p:spPr bwMode="auto">
          <a:xfrm rot="16200000" flipH="1">
            <a:off x="5256213" y="2025650"/>
            <a:ext cx="2160588" cy="1798637"/>
          </a:xfrm>
          <a:prstGeom prst="bentConnector3">
            <a:avLst>
              <a:gd name="adj1" fmla="val 20569"/>
            </a:avLst>
          </a:prstGeom>
          <a:noFill/>
          <a:ln w="9525">
            <a:solidFill>
              <a:schemeClr val="tx1"/>
            </a:solidFill>
            <a:prstDash val="dashDot"/>
            <a:miter lim="800000"/>
            <a:headEnd/>
            <a:tailEnd/>
          </a:ln>
          <a:effectLst/>
        </p:spPr>
      </p:cxnSp>
      <p:sp>
        <p:nvSpPr>
          <p:cNvPr id="38944" name="Rectangle 32"/>
          <p:cNvSpPr>
            <a:spLocks noChangeArrowheads="1"/>
          </p:cNvSpPr>
          <p:nvPr/>
        </p:nvSpPr>
        <p:spPr bwMode="auto">
          <a:xfrm>
            <a:off x="3779838" y="1270000"/>
            <a:ext cx="863600" cy="431800"/>
          </a:xfrm>
          <a:prstGeom prst="rect">
            <a:avLst/>
          </a:prstGeom>
          <a:noFill/>
          <a:ln w="9525">
            <a:solidFill>
              <a:schemeClr val="tx1"/>
            </a:solidFill>
            <a:miter lim="800000"/>
            <a:headEnd/>
            <a:tailEnd/>
          </a:ln>
          <a:effectLst/>
        </p:spPr>
        <p:txBody>
          <a:bodyPr wrap="none" anchor="ctr"/>
          <a:lstStyle/>
          <a:p>
            <a:pPr algn="ctr"/>
            <a:r>
              <a:rPr lang="en-GB" sz="1200"/>
              <a:t>Aspect</a:t>
            </a:r>
          </a:p>
        </p:txBody>
      </p:sp>
      <p:sp>
        <p:nvSpPr>
          <p:cNvPr id="38945" name="Rectangle 33"/>
          <p:cNvSpPr>
            <a:spLocks noChangeArrowheads="1"/>
          </p:cNvSpPr>
          <p:nvPr/>
        </p:nvSpPr>
        <p:spPr bwMode="auto">
          <a:xfrm>
            <a:off x="3779838" y="404813"/>
            <a:ext cx="863600" cy="431800"/>
          </a:xfrm>
          <a:prstGeom prst="rect">
            <a:avLst/>
          </a:prstGeom>
          <a:noFill/>
          <a:ln w="9525">
            <a:solidFill>
              <a:schemeClr val="tx1"/>
            </a:solidFill>
            <a:miter lim="800000"/>
            <a:headEnd/>
            <a:tailEnd/>
          </a:ln>
          <a:effectLst/>
        </p:spPr>
        <p:txBody>
          <a:bodyPr wrap="none" anchor="ctr"/>
          <a:lstStyle/>
          <a:p>
            <a:pPr algn="ctr"/>
            <a:r>
              <a:rPr lang="en-GB" sz="1200"/>
              <a:t>Principles</a:t>
            </a:r>
          </a:p>
        </p:txBody>
      </p:sp>
      <p:cxnSp>
        <p:nvCxnSpPr>
          <p:cNvPr id="38946" name="AutoShape 34"/>
          <p:cNvCxnSpPr>
            <a:cxnSpLocks noChangeShapeType="1"/>
            <a:stCxn id="38945" idx="2"/>
            <a:endCxn id="38944" idx="0"/>
          </p:cNvCxnSpPr>
          <p:nvPr/>
        </p:nvCxnSpPr>
        <p:spPr bwMode="auto">
          <a:xfrm>
            <a:off x="4211638" y="836613"/>
            <a:ext cx="0" cy="433387"/>
          </a:xfrm>
          <a:prstGeom prst="straightConnector1">
            <a:avLst/>
          </a:prstGeom>
          <a:noFill/>
          <a:ln w="9525">
            <a:solidFill>
              <a:schemeClr val="tx1"/>
            </a:solidFill>
            <a:round/>
            <a:headEnd/>
            <a:tailEnd/>
          </a:ln>
          <a:effectLst/>
        </p:spPr>
      </p:cxnSp>
      <p:sp>
        <p:nvSpPr>
          <p:cNvPr id="38947" name="AutoShape 35"/>
          <p:cNvSpPr>
            <a:spLocks noChangeArrowheads="1"/>
          </p:cNvSpPr>
          <p:nvPr/>
        </p:nvSpPr>
        <p:spPr bwMode="auto">
          <a:xfrm>
            <a:off x="4140200" y="1700213"/>
            <a:ext cx="144463"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sp>
        <p:nvSpPr>
          <p:cNvPr id="38951" name="Oval 39"/>
          <p:cNvSpPr>
            <a:spLocks noChangeArrowheads="1"/>
          </p:cNvSpPr>
          <p:nvPr/>
        </p:nvSpPr>
        <p:spPr bwMode="auto">
          <a:xfrm>
            <a:off x="6084888" y="4437063"/>
            <a:ext cx="501650" cy="431800"/>
          </a:xfrm>
          <a:prstGeom prst="ellipse">
            <a:avLst/>
          </a:prstGeom>
          <a:noFill/>
          <a:ln w="9525">
            <a:solidFill>
              <a:schemeClr val="tx1"/>
            </a:solidFill>
            <a:round/>
            <a:headEnd/>
            <a:tailEnd/>
          </a:ln>
          <a:effectLst/>
        </p:spPr>
        <p:txBody>
          <a:bodyPr wrap="none" anchor="ctr"/>
          <a:lstStyle/>
          <a:p>
            <a:pPr algn="ctr"/>
            <a:r>
              <a:rPr lang="en-GB" sz="1200"/>
              <a:t>Map</a:t>
            </a:r>
          </a:p>
        </p:txBody>
      </p:sp>
      <p:cxnSp>
        <p:nvCxnSpPr>
          <p:cNvPr id="38952" name="AutoShape 40"/>
          <p:cNvCxnSpPr>
            <a:cxnSpLocks noChangeShapeType="1"/>
            <a:stCxn id="38951" idx="0"/>
            <a:endCxn id="38932" idx="2"/>
          </p:cNvCxnSpPr>
          <p:nvPr/>
        </p:nvCxnSpPr>
        <p:spPr bwMode="auto">
          <a:xfrm flipV="1">
            <a:off x="6335713" y="3789363"/>
            <a:ext cx="180975" cy="647700"/>
          </a:xfrm>
          <a:prstGeom prst="straightConnector1">
            <a:avLst/>
          </a:prstGeom>
          <a:noFill/>
          <a:ln w="9525">
            <a:solidFill>
              <a:schemeClr val="tx1"/>
            </a:solidFill>
            <a:round/>
            <a:headEnd/>
            <a:tailEnd/>
          </a:ln>
          <a:effectLst/>
        </p:spPr>
      </p:cxnSp>
      <p:cxnSp>
        <p:nvCxnSpPr>
          <p:cNvPr id="38953" name="AutoShape 41"/>
          <p:cNvCxnSpPr>
            <a:cxnSpLocks noChangeShapeType="1"/>
            <a:stCxn id="38951" idx="6"/>
            <a:endCxn id="38939" idx="2"/>
          </p:cNvCxnSpPr>
          <p:nvPr/>
        </p:nvCxnSpPr>
        <p:spPr bwMode="auto">
          <a:xfrm flipV="1">
            <a:off x="6586538" y="4437063"/>
            <a:ext cx="649287" cy="215900"/>
          </a:xfrm>
          <a:prstGeom prst="straightConnector1">
            <a:avLst/>
          </a:prstGeom>
          <a:noFill/>
          <a:ln w="9525">
            <a:solidFill>
              <a:schemeClr val="tx1"/>
            </a:solidFill>
            <a:round/>
            <a:headEnd/>
            <a:tailEnd/>
          </a:ln>
          <a:effectLst/>
        </p:spPr>
      </p:cxnSp>
      <p:sp>
        <p:nvSpPr>
          <p:cNvPr id="38954" name="Rectangle 42"/>
          <p:cNvSpPr>
            <a:spLocks noChangeArrowheads="1"/>
          </p:cNvSpPr>
          <p:nvPr/>
        </p:nvSpPr>
        <p:spPr bwMode="auto">
          <a:xfrm>
            <a:off x="4284663" y="3357563"/>
            <a:ext cx="863600" cy="431800"/>
          </a:xfrm>
          <a:prstGeom prst="rect">
            <a:avLst/>
          </a:prstGeom>
          <a:noFill/>
          <a:ln w="9525">
            <a:solidFill>
              <a:schemeClr val="tx1"/>
            </a:solidFill>
            <a:miter lim="800000"/>
            <a:headEnd/>
            <a:tailEnd/>
          </a:ln>
          <a:effectLst/>
        </p:spPr>
        <p:txBody>
          <a:bodyPr wrap="none" anchor="ctr"/>
          <a:lstStyle/>
          <a:p>
            <a:pPr algn="ctr"/>
            <a:r>
              <a:rPr lang="en-GB" sz="1200"/>
              <a:t>Property P</a:t>
            </a:r>
          </a:p>
        </p:txBody>
      </p:sp>
      <p:cxnSp>
        <p:nvCxnSpPr>
          <p:cNvPr id="38955" name="AutoShape 43"/>
          <p:cNvCxnSpPr>
            <a:cxnSpLocks noChangeShapeType="1"/>
            <a:stCxn id="38947" idx="3"/>
            <a:endCxn id="38954" idx="0"/>
          </p:cNvCxnSpPr>
          <p:nvPr/>
        </p:nvCxnSpPr>
        <p:spPr bwMode="auto">
          <a:xfrm rot="16200000" flipH="1">
            <a:off x="3708400" y="2349500"/>
            <a:ext cx="1512888" cy="503238"/>
          </a:xfrm>
          <a:prstGeom prst="curvedConnector3">
            <a:avLst>
              <a:gd name="adj1" fmla="val 49949"/>
            </a:avLst>
          </a:prstGeom>
          <a:noFill/>
          <a:ln w="9525">
            <a:solidFill>
              <a:schemeClr val="tx1"/>
            </a:solidFill>
            <a:round/>
            <a:headEnd/>
            <a:tailEnd/>
          </a:ln>
          <a:effectLst/>
        </p:spPr>
      </p:cxnSp>
      <p:cxnSp>
        <p:nvCxnSpPr>
          <p:cNvPr id="38956" name="AutoShape 44"/>
          <p:cNvCxnSpPr>
            <a:cxnSpLocks noChangeShapeType="1"/>
            <a:stCxn id="38930" idx="3"/>
            <a:endCxn id="38954" idx="0"/>
          </p:cNvCxnSpPr>
          <p:nvPr/>
        </p:nvCxnSpPr>
        <p:spPr bwMode="auto">
          <a:xfrm rot="5400000">
            <a:off x="4104482" y="2456656"/>
            <a:ext cx="1512888" cy="288925"/>
          </a:xfrm>
          <a:prstGeom prst="curvedConnector3">
            <a:avLst>
              <a:gd name="adj1" fmla="val 49949"/>
            </a:avLst>
          </a:prstGeom>
          <a:noFill/>
          <a:ln w="9525">
            <a:solidFill>
              <a:schemeClr val="tx1"/>
            </a:solidFill>
            <a:round/>
            <a:headEnd/>
            <a:tailEnd/>
          </a:ln>
          <a:effectLst/>
        </p:spPr>
      </p:cxnSp>
      <p:cxnSp>
        <p:nvCxnSpPr>
          <p:cNvPr id="38957" name="AutoShape 45"/>
          <p:cNvCxnSpPr>
            <a:cxnSpLocks noChangeShapeType="1"/>
            <a:stCxn id="38951" idx="1"/>
            <a:endCxn id="38954" idx="3"/>
          </p:cNvCxnSpPr>
          <p:nvPr/>
        </p:nvCxnSpPr>
        <p:spPr bwMode="auto">
          <a:xfrm flipH="1" flipV="1">
            <a:off x="5148263" y="3573463"/>
            <a:ext cx="1009650" cy="927100"/>
          </a:xfrm>
          <a:prstGeom prst="straightConnector1">
            <a:avLst/>
          </a:prstGeom>
          <a:noFill/>
          <a:ln w="9525">
            <a:solidFill>
              <a:schemeClr val="tx1"/>
            </a:solidFill>
            <a:round/>
            <a:headEnd/>
            <a:tailEnd type="triangle" w="med" len="med"/>
          </a:ln>
          <a:effectLst/>
        </p:spPr>
      </p:cxnSp>
      <p:cxnSp>
        <p:nvCxnSpPr>
          <p:cNvPr id="38958" name="AutoShape 46"/>
          <p:cNvCxnSpPr>
            <a:cxnSpLocks noChangeShapeType="1"/>
            <a:stCxn id="38959" idx="6"/>
            <a:endCxn id="38939" idx="2"/>
          </p:cNvCxnSpPr>
          <p:nvPr/>
        </p:nvCxnSpPr>
        <p:spPr bwMode="auto">
          <a:xfrm flipV="1">
            <a:off x="6586538" y="4437063"/>
            <a:ext cx="649287" cy="720725"/>
          </a:xfrm>
          <a:prstGeom prst="straightConnector1">
            <a:avLst/>
          </a:prstGeom>
          <a:noFill/>
          <a:ln w="9525">
            <a:solidFill>
              <a:schemeClr val="tx1"/>
            </a:solidFill>
            <a:round/>
            <a:headEnd/>
            <a:tailEnd/>
          </a:ln>
          <a:effectLst/>
        </p:spPr>
      </p:cxnSp>
      <p:sp>
        <p:nvSpPr>
          <p:cNvPr id="38959" name="Oval 47"/>
          <p:cNvSpPr>
            <a:spLocks noChangeArrowheads="1"/>
          </p:cNvSpPr>
          <p:nvPr/>
        </p:nvSpPr>
        <p:spPr bwMode="auto">
          <a:xfrm>
            <a:off x="6084888" y="4941888"/>
            <a:ext cx="501650" cy="431800"/>
          </a:xfrm>
          <a:prstGeom prst="ellipse">
            <a:avLst/>
          </a:prstGeom>
          <a:noFill/>
          <a:ln w="9525">
            <a:solidFill>
              <a:schemeClr val="tx1"/>
            </a:solidFill>
            <a:round/>
            <a:headEnd/>
            <a:tailEnd/>
          </a:ln>
          <a:effectLst/>
        </p:spPr>
        <p:txBody>
          <a:bodyPr wrap="none" anchor="ctr"/>
          <a:lstStyle/>
          <a:p>
            <a:pPr algn="ctr"/>
            <a:r>
              <a:rPr lang="en-GB" sz="1200"/>
              <a:t>Map</a:t>
            </a:r>
          </a:p>
        </p:txBody>
      </p:sp>
      <p:cxnSp>
        <p:nvCxnSpPr>
          <p:cNvPr id="38960" name="AutoShape 48"/>
          <p:cNvCxnSpPr>
            <a:cxnSpLocks noChangeShapeType="1"/>
            <a:stCxn id="38959" idx="1"/>
            <a:endCxn id="38954" idx="3"/>
          </p:cNvCxnSpPr>
          <p:nvPr/>
        </p:nvCxnSpPr>
        <p:spPr bwMode="auto">
          <a:xfrm flipH="1" flipV="1">
            <a:off x="5148263" y="3573463"/>
            <a:ext cx="1009650" cy="1431925"/>
          </a:xfrm>
          <a:prstGeom prst="straightConnector1">
            <a:avLst/>
          </a:prstGeom>
          <a:noFill/>
          <a:ln w="9525">
            <a:solidFill>
              <a:schemeClr val="tx1"/>
            </a:solidFill>
            <a:round/>
            <a:headEnd/>
            <a:tailEnd type="triangle" w="med" len="med"/>
          </a:ln>
          <a:effectLst/>
        </p:spPr>
      </p:cxnSp>
      <p:cxnSp>
        <p:nvCxnSpPr>
          <p:cNvPr id="38961" name="AutoShape 49"/>
          <p:cNvCxnSpPr>
            <a:cxnSpLocks noChangeShapeType="1"/>
            <a:stCxn id="38923" idx="3"/>
            <a:endCxn id="38962" idx="3"/>
          </p:cNvCxnSpPr>
          <p:nvPr/>
        </p:nvCxnSpPr>
        <p:spPr bwMode="auto">
          <a:xfrm>
            <a:off x="3348038" y="3573463"/>
            <a:ext cx="800100" cy="0"/>
          </a:xfrm>
          <a:prstGeom prst="straightConnector1">
            <a:avLst/>
          </a:prstGeom>
          <a:noFill/>
          <a:ln w="9525">
            <a:solidFill>
              <a:schemeClr val="tx1"/>
            </a:solidFill>
            <a:round/>
            <a:headEnd/>
            <a:tailEnd/>
          </a:ln>
          <a:effectLst/>
        </p:spPr>
      </p:cxnSp>
      <p:sp>
        <p:nvSpPr>
          <p:cNvPr id="38962" name="AutoShape 50"/>
          <p:cNvSpPr>
            <a:spLocks noChangeArrowheads="1"/>
          </p:cNvSpPr>
          <p:nvPr/>
        </p:nvSpPr>
        <p:spPr bwMode="auto">
          <a:xfrm rot="5400000">
            <a:off x="4144963" y="3500438"/>
            <a:ext cx="144462" cy="144462"/>
          </a:xfrm>
          <a:prstGeom prst="triangle">
            <a:avLst>
              <a:gd name="adj" fmla="val 50000"/>
            </a:avLst>
          </a:prstGeom>
          <a:solidFill>
            <a:srgbClr val="000000"/>
          </a:solidFill>
          <a:ln w="9525">
            <a:solidFill>
              <a:schemeClr val="tx1"/>
            </a:solidFill>
            <a:miter lim="800000"/>
            <a:headEnd/>
            <a:tailEnd/>
          </a:ln>
          <a:effectLst/>
        </p:spPr>
        <p:txBody>
          <a:bodyPr wrap="none" anchor="ctr"/>
          <a:lstStyle/>
          <a:p>
            <a:endParaRPr lang="en-US"/>
          </a:p>
        </p:txBody>
      </p:sp>
      <p:sp>
        <p:nvSpPr>
          <p:cNvPr id="38963" name="Text Box 51"/>
          <p:cNvSpPr txBox="1">
            <a:spLocks noChangeArrowheads="1"/>
          </p:cNvSpPr>
          <p:nvPr/>
        </p:nvSpPr>
        <p:spPr bwMode="auto">
          <a:xfrm>
            <a:off x="3924300" y="3573463"/>
            <a:ext cx="293688" cy="274637"/>
          </a:xfrm>
          <a:prstGeom prst="rect">
            <a:avLst/>
          </a:prstGeom>
          <a:noFill/>
          <a:ln w="9525">
            <a:noFill/>
            <a:miter lim="800000"/>
            <a:headEnd/>
            <a:tailEnd/>
          </a:ln>
          <a:effectLst/>
        </p:spPr>
        <p:txBody>
          <a:bodyPr wrap="none">
            <a:spAutoFit/>
          </a:bodyPr>
          <a:lstStyle/>
          <a:p>
            <a:r>
              <a:rPr lang="en-GB" sz="1200"/>
              <a:t>is</a:t>
            </a:r>
          </a:p>
        </p:txBody>
      </p:sp>
      <p:sp>
        <p:nvSpPr>
          <p:cNvPr id="47" name="TextBox 46"/>
          <p:cNvSpPr txBox="1"/>
          <p:nvPr/>
        </p:nvSpPr>
        <p:spPr>
          <a:xfrm>
            <a:off x="6588224" y="332656"/>
            <a:ext cx="1800200" cy="461665"/>
          </a:xfrm>
          <a:prstGeom prst="rect">
            <a:avLst/>
          </a:prstGeom>
          <a:noFill/>
        </p:spPr>
        <p:txBody>
          <a:bodyPr wrap="square" rtlCol="0">
            <a:spAutoFit/>
          </a:bodyPr>
          <a:lstStyle/>
          <a:p>
            <a:r>
              <a:rPr lang="en-GB" sz="1200" dirty="0" smtClean="0">
                <a:solidFill>
                  <a:srgbClr val="FF0000"/>
                </a:solidFill>
              </a:rPr>
              <a:t>Artistic license .. </a:t>
            </a:r>
            <a:r>
              <a:rPr lang="en-GB" sz="1200" dirty="0" err="1" smtClean="0">
                <a:solidFill>
                  <a:srgbClr val="FF0000"/>
                </a:solidFill>
              </a:rPr>
              <a:t>UMLish</a:t>
            </a:r>
            <a:r>
              <a:rPr lang="en-GB" sz="1200" dirty="0" smtClean="0">
                <a:solidFill>
                  <a:srgbClr val="FF0000"/>
                </a:solidFill>
              </a:rPr>
              <a:t> form of model</a:t>
            </a:r>
            <a:endParaRPr lang="en-US" sz="1200" dirty="0">
              <a:solidFill>
                <a:srgbClr val="FF000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GB"/>
              <a:t>Further Evolution</a:t>
            </a:r>
          </a:p>
        </p:txBody>
      </p:sp>
      <p:sp>
        <p:nvSpPr>
          <p:cNvPr id="43011" name="Rectangle 3"/>
          <p:cNvSpPr>
            <a:spLocks noGrp="1" noChangeArrowheads="1"/>
          </p:cNvSpPr>
          <p:nvPr>
            <p:ph idx="1"/>
          </p:nvPr>
        </p:nvSpPr>
        <p:spPr/>
        <p:txBody>
          <a:bodyPr/>
          <a:lstStyle/>
          <a:p>
            <a:r>
              <a:rPr lang="en-GB"/>
              <a:t>Eventually there is an sufficiently broad agreement that a whole class is shared across bodies and hence the Converged Framework model holds the class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3635375" y="260350"/>
            <a:ext cx="2160588" cy="5832475"/>
          </a:xfrm>
          <a:prstGeom prst="rect">
            <a:avLst/>
          </a:prstGeom>
          <a:noFill/>
          <a:ln w="9525">
            <a:solidFill>
              <a:srgbClr val="969696"/>
            </a:solidFill>
            <a:miter lim="800000"/>
            <a:headEnd/>
            <a:tailEnd/>
          </a:ln>
          <a:effectLst/>
        </p:spPr>
        <p:txBody>
          <a:bodyPr wrap="none" anchor="b"/>
          <a:lstStyle/>
          <a:p>
            <a:pPr algn="ctr"/>
            <a:r>
              <a:rPr lang="en-GB" sz="1400"/>
              <a:t>Element of</a:t>
            </a:r>
          </a:p>
          <a:p>
            <a:pPr algn="ctr"/>
            <a:r>
              <a:rPr lang="en-GB" sz="1400"/>
              <a:t>Convergence</a:t>
            </a:r>
          </a:p>
          <a:p>
            <a:pPr algn="ctr"/>
            <a:r>
              <a:rPr lang="en-GB" sz="1400"/>
              <a:t>Framework</a:t>
            </a:r>
          </a:p>
          <a:p>
            <a:pPr algn="ctr"/>
            <a:r>
              <a:rPr lang="en-GB" sz="1400"/>
              <a:t>Model</a:t>
            </a:r>
          </a:p>
        </p:txBody>
      </p:sp>
      <p:sp>
        <p:nvSpPr>
          <p:cNvPr id="45059" name="Rectangle 3"/>
          <p:cNvSpPr>
            <a:spLocks noChangeArrowheads="1"/>
          </p:cNvSpPr>
          <p:nvPr/>
        </p:nvSpPr>
        <p:spPr bwMode="auto">
          <a:xfrm>
            <a:off x="323850" y="1196975"/>
            <a:ext cx="3168650" cy="4895850"/>
          </a:xfrm>
          <a:prstGeom prst="rect">
            <a:avLst/>
          </a:prstGeom>
          <a:noFill/>
          <a:ln w="9525">
            <a:solidFill>
              <a:srgbClr val="969696"/>
            </a:solidFill>
            <a:miter lim="800000"/>
            <a:headEnd/>
            <a:tailEnd/>
          </a:ln>
          <a:effectLst/>
        </p:spPr>
        <p:txBody>
          <a:bodyPr wrap="none" anchor="b"/>
          <a:lstStyle/>
          <a:p>
            <a:pPr algn="ctr"/>
            <a:r>
              <a:rPr lang="en-GB" sz="1400"/>
              <a:t>Model A</a:t>
            </a:r>
          </a:p>
        </p:txBody>
      </p:sp>
      <p:sp>
        <p:nvSpPr>
          <p:cNvPr id="45067" name="Rectangle 11"/>
          <p:cNvSpPr>
            <a:spLocks noChangeArrowheads="1"/>
          </p:cNvSpPr>
          <p:nvPr/>
        </p:nvSpPr>
        <p:spPr bwMode="auto">
          <a:xfrm>
            <a:off x="2484438" y="3357563"/>
            <a:ext cx="863600" cy="431800"/>
          </a:xfrm>
          <a:prstGeom prst="rect">
            <a:avLst/>
          </a:prstGeom>
          <a:noFill/>
          <a:ln w="9525">
            <a:solidFill>
              <a:schemeClr val="tx1"/>
            </a:solidFill>
            <a:miter lim="800000"/>
            <a:headEnd/>
            <a:tailEnd/>
          </a:ln>
          <a:effectLst/>
        </p:spPr>
        <p:txBody>
          <a:bodyPr wrap="none" anchor="ctr"/>
          <a:lstStyle/>
          <a:p>
            <a:pPr algn="ctr"/>
            <a:r>
              <a:rPr lang="en-GB" sz="1200"/>
              <a:t>Class M</a:t>
            </a:r>
          </a:p>
        </p:txBody>
      </p:sp>
      <p:sp>
        <p:nvSpPr>
          <p:cNvPr id="45071" name="Rectangle 15"/>
          <p:cNvSpPr>
            <a:spLocks noChangeArrowheads="1"/>
          </p:cNvSpPr>
          <p:nvPr/>
        </p:nvSpPr>
        <p:spPr bwMode="auto">
          <a:xfrm>
            <a:off x="4787900" y="1270000"/>
            <a:ext cx="863600" cy="431800"/>
          </a:xfrm>
          <a:prstGeom prst="rect">
            <a:avLst/>
          </a:prstGeom>
          <a:noFill/>
          <a:ln w="9525">
            <a:solidFill>
              <a:schemeClr val="tx1"/>
            </a:solidFill>
            <a:miter lim="800000"/>
            <a:headEnd/>
            <a:tailEnd/>
          </a:ln>
          <a:effectLst/>
        </p:spPr>
        <p:txBody>
          <a:bodyPr wrap="none" anchor="ctr"/>
          <a:lstStyle/>
          <a:p>
            <a:pPr algn="ctr"/>
            <a:r>
              <a:rPr lang="en-GB" sz="1200"/>
              <a:t>Aspect</a:t>
            </a:r>
          </a:p>
        </p:txBody>
      </p:sp>
      <p:sp>
        <p:nvSpPr>
          <p:cNvPr id="45072" name="Rectangle 16"/>
          <p:cNvSpPr>
            <a:spLocks noChangeArrowheads="1"/>
          </p:cNvSpPr>
          <p:nvPr/>
        </p:nvSpPr>
        <p:spPr bwMode="auto">
          <a:xfrm>
            <a:off x="4787900" y="404813"/>
            <a:ext cx="863600" cy="431800"/>
          </a:xfrm>
          <a:prstGeom prst="rect">
            <a:avLst/>
          </a:prstGeom>
          <a:noFill/>
          <a:ln w="9525">
            <a:solidFill>
              <a:schemeClr val="tx1"/>
            </a:solidFill>
            <a:miter lim="800000"/>
            <a:headEnd/>
            <a:tailEnd/>
          </a:ln>
          <a:effectLst/>
        </p:spPr>
        <p:txBody>
          <a:bodyPr wrap="none" anchor="ctr"/>
          <a:lstStyle/>
          <a:p>
            <a:pPr algn="ctr"/>
            <a:r>
              <a:rPr lang="en-GB" sz="1200"/>
              <a:t>Principles</a:t>
            </a:r>
          </a:p>
        </p:txBody>
      </p:sp>
      <p:sp>
        <p:nvSpPr>
          <p:cNvPr id="45074" name="AutoShape 18"/>
          <p:cNvSpPr>
            <a:spLocks noChangeArrowheads="1"/>
          </p:cNvSpPr>
          <p:nvPr/>
        </p:nvSpPr>
        <p:spPr bwMode="auto">
          <a:xfrm>
            <a:off x="49323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sp>
        <p:nvSpPr>
          <p:cNvPr id="45086" name="Rectangle 30"/>
          <p:cNvSpPr>
            <a:spLocks noChangeArrowheads="1"/>
          </p:cNvSpPr>
          <p:nvPr/>
        </p:nvSpPr>
        <p:spPr bwMode="auto">
          <a:xfrm>
            <a:off x="3779838" y="1270000"/>
            <a:ext cx="863600" cy="431800"/>
          </a:xfrm>
          <a:prstGeom prst="rect">
            <a:avLst/>
          </a:prstGeom>
          <a:noFill/>
          <a:ln w="9525">
            <a:solidFill>
              <a:schemeClr val="tx1"/>
            </a:solidFill>
            <a:miter lim="800000"/>
            <a:headEnd/>
            <a:tailEnd/>
          </a:ln>
          <a:effectLst/>
        </p:spPr>
        <p:txBody>
          <a:bodyPr wrap="none" anchor="ctr"/>
          <a:lstStyle/>
          <a:p>
            <a:pPr algn="ctr"/>
            <a:r>
              <a:rPr lang="en-GB" sz="1200"/>
              <a:t>Aspect</a:t>
            </a:r>
          </a:p>
        </p:txBody>
      </p:sp>
      <p:sp>
        <p:nvSpPr>
          <p:cNvPr id="45087" name="Rectangle 31"/>
          <p:cNvSpPr>
            <a:spLocks noChangeArrowheads="1"/>
          </p:cNvSpPr>
          <p:nvPr/>
        </p:nvSpPr>
        <p:spPr bwMode="auto">
          <a:xfrm>
            <a:off x="3779838" y="404813"/>
            <a:ext cx="863600" cy="431800"/>
          </a:xfrm>
          <a:prstGeom prst="rect">
            <a:avLst/>
          </a:prstGeom>
          <a:noFill/>
          <a:ln w="9525">
            <a:solidFill>
              <a:schemeClr val="tx1"/>
            </a:solidFill>
            <a:miter lim="800000"/>
            <a:headEnd/>
            <a:tailEnd/>
          </a:ln>
          <a:effectLst/>
        </p:spPr>
        <p:txBody>
          <a:bodyPr wrap="none" anchor="ctr"/>
          <a:lstStyle/>
          <a:p>
            <a:pPr algn="ctr"/>
            <a:r>
              <a:rPr lang="en-GB" sz="1200"/>
              <a:t>Principles</a:t>
            </a:r>
          </a:p>
        </p:txBody>
      </p:sp>
      <p:cxnSp>
        <p:nvCxnSpPr>
          <p:cNvPr id="45088" name="AutoShape 32"/>
          <p:cNvCxnSpPr>
            <a:cxnSpLocks noChangeShapeType="1"/>
            <a:stCxn id="45087" idx="2"/>
            <a:endCxn id="45086" idx="0"/>
          </p:cNvCxnSpPr>
          <p:nvPr/>
        </p:nvCxnSpPr>
        <p:spPr bwMode="auto">
          <a:xfrm>
            <a:off x="4211638" y="836613"/>
            <a:ext cx="0" cy="433387"/>
          </a:xfrm>
          <a:prstGeom prst="straightConnector1">
            <a:avLst/>
          </a:prstGeom>
          <a:noFill/>
          <a:ln w="9525">
            <a:solidFill>
              <a:schemeClr val="tx1"/>
            </a:solidFill>
            <a:round/>
            <a:headEnd/>
            <a:tailEnd/>
          </a:ln>
          <a:effectLst/>
        </p:spPr>
      </p:cxnSp>
      <p:sp>
        <p:nvSpPr>
          <p:cNvPr id="45089" name="AutoShape 33"/>
          <p:cNvSpPr>
            <a:spLocks noChangeArrowheads="1"/>
          </p:cNvSpPr>
          <p:nvPr/>
        </p:nvSpPr>
        <p:spPr bwMode="auto">
          <a:xfrm>
            <a:off x="4140200" y="1700213"/>
            <a:ext cx="144463"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sp>
        <p:nvSpPr>
          <p:cNvPr id="45093" name="Rectangle 37"/>
          <p:cNvSpPr>
            <a:spLocks noChangeArrowheads="1"/>
          </p:cNvSpPr>
          <p:nvPr/>
        </p:nvSpPr>
        <p:spPr bwMode="auto">
          <a:xfrm>
            <a:off x="4284663" y="3357563"/>
            <a:ext cx="863600" cy="431800"/>
          </a:xfrm>
          <a:prstGeom prst="rect">
            <a:avLst/>
          </a:prstGeom>
          <a:noFill/>
          <a:ln w="9525">
            <a:solidFill>
              <a:schemeClr val="tx1"/>
            </a:solidFill>
            <a:miter lim="800000"/>
            <a:headEnd/>
            <a:tailEnd/>
          </a:ln>
          <a:effectLst/>
        </p:spPr>
        <p:txBody>
          <a:bodyPr wrap="none" anchor="ctr"/>
          <a:lstStyle/>
          <a:p>
            <a:pPr algn="ctr"/>
            <a:r>
              <a:rPr lang="en-GB" sz="1200"/>
              <a:t>Class M</a:t>
            </a:r>
          </a:p>
        </p:txBody>
      </p:sp>
      <p:cxnSp>
        <p:nvCxnSpPr>
          <p:cNvPr id="45094" name="AutoShape 38"/>
          <p:cNvCxnSpPr>
            <a:cxnSpLocks noChangeShapeType="1"/>
            <a:stCxn id="45089" idx="3"/>
            <a:endCxn id="45093" idx="0"/>
          </p:cNvCxnSpPr>
          <p:nvPr/>
        </p:nvCxnSpPr>
        <p:spPr bwMode="auto">
          <a:xfrm rot="16200000" flipH="1">
            <a:off x="3708400" y="2349500"/>
            <a:ext cx="1512888" cy="503238"/>
          </a:xfrm>
          <a:prstGeom prst="curvedConnector3">
            <a:avLst>
              <a:gd name="adj1" fmla="val 49949"/>
            </a:avLst>
          </a:prstGeom>
          <a:noFill/>
          <a:ln w="9525">
            <a:solidFill>
              <a:schemeClr val="tx1"/>
            </a:solidFill>
            <a:round/>
            <a:headEnd/>
            <a:tailEnd/>
          </a:ln>
          <a:effectLst/>
        </p:spPr>
      </p:cxnSp>
      <p:cxnSp>
        <p:nvCxnSpPr>
          <p:cNvPr id="45095" name="AutoShape 39"/>
          <p:cNvCxnSpPr>
            <a:cxnSpLocks noChangeShapeType="1"/>
            <a:stCxn id="45074" idx="3"/>
            <a:endCxn id="45093" idx="0"/>
          </p:cNvCxnSpPr>
          <p:nvPr/>
        </p:nvCxnSpPr>
        <p:spPr bwMode="auto">
          <a:xfrm rot="5400000">
            <a:off x="4104482" y="2456656"/>
            <a:ext cx="1512888" cy="288925"/>
          </a:xfrm>
          <a:prstGeom prst="curvedConnector3">
            <a:avLst>
              <a:gd name="adj1" fmla="val 49949"/>
            </a:avLst>
          </a:prstGeom>
          <a:noFill/>
          <a:ln w="9525">
            <a:solidFill>
              <a:schemeClr val="tx1"/>
            </a:solidFill>
            <a:round/>
            <a:headEnd/>
            <a:tailEnd/>
          </a:ln>
          <a:effectLst/>
        </p:spPr>
      </p:cxnSp>
      <p:cxnSp>
        <p:nvCxnSpPr>
          <p:cNvPr id="45100" name="AutoShape 44"/>
          <p:cNvCxnSpPr>
            <a:cxnSpLocks noChangeShapeType="1"/>
            <a:stCxn id="45067" idx="3"/>
            <a:endCxn id="45101" idx="3"/>
          </p:cNvCxnSpPr>
          <p:nvPr/>
        </p:nvCxnSpPr>
        <p:spPr bwMode="auto">
          <a:xfrm>
            <a:off x="3348038" y="3573463"/>
            <a:ext cx="800100" cy="0"/>
          </a:xfrm>
          <a:prstGeom prst="straightConnector1">
            <a:avLst/>
          </a:prstGeom>
          <a:noFill/>
          <a:ln w="9525">
            <a:solidFill>
              <a:schemeClr val="tx1"/>
            </a:solidFill>
            <a:round/>
            <a:headEnd/>
            <a:tailEnd/>
          </a:ln>
          <a:effectLst/>
        </p:spPr>
      </p:cxnSp>
      <p:sp>
        <p:nvSpPr>
          <p:cNvPr id="45101" name="AutoShape 45"/>
          <p:cNvSpPr>
            <a:spLocks noChangeArrowheads="1"/>
          </p:cNvSpPr>
          <p:nvPr/>
        </p:nvSpPr>
        <p:spPr bwMode="auto">
          <a:xfrm rot="5400000">
            <a:off x="4144963" y="3500438"/>
            <a:ext cx="144462" cy="144462"/>
          </a:xfrm>
          <a:prstGeom prst="triangle">
            <a:avLst>
              <a:gd name="adj" fmla="val 50000"/>
            </a:avLst>
          </a:prstGeom>
          <a:solidFill>
            <a:srgbClr val="000000"/>
          </a:solidFill>
          <a:ln w="9525">
            <a:solidFill>
              <a:schemeClr val="tx1"/>
            </a:solidFill>
            <a:miter lim="800000"/>
            <a:headEnd/>
            <a:tailEnd/>
          </a:ln>
          <a:effectLst/>
        </p:spPr>
        <p:txBody>
          <a:bodyPr wrap="none" anchor="ctr"/>
          <a:lstStyle/>
          <a:p>
            <a:endParaRPr lang="en-US"/>
          </a:p>
        </p:txBody>
      </p:sp>
      <p:sp>
        <p:nvSpPr>
          <p:cNvPr id="45102" name="Text Box 46"/>
          <p:cNvSpPr txBox="1">
            <a:spLocks noChangeArrowheads="1"/>
          </p:cNvSpPr>
          <p:nvPr/>
        </p:nvSpPr>
        <p:spPr bwMode="auto">
          <a:xfrm>
            <a:off x="3924300" y="3573463"/>
            <a:ext cx="293688" cy="274637"/>
          </a:xfrm>
          <a:prstGeom prst="rect">
            <a:avLst/>
          </a:prstGeom>
          <a:noFill/>
          <a:ln w="9525">
            <a:noFill/>
            <a:miter lim="800000"/>
            <a:headEnd/>
            <a:tailEnd/>
          </a:ln>
          <a:effectLst/>
        </p:spPr>
        <p:txBody>
          <a:bodyPr wrap="none">
            <a:spAutoFit/>
          </a:bodyPr>
          <a:lstStyle/>
          <a:p>
            <a:r>
              <a:rPr lang="en-GB" sz="1200"/>
              <a:t>is</a:t>
            </a:r>
          </a:p>
        </p:txBody>
      </p:sp>
      <p:cxnSp>
        <p:nvCxnSpPr>
          <p:cNvPr id="45103" name="AutoShape 47"/>
          <p:cNvCxnSpPr>
            <a:cxnSpLocks noChangeShapeType="1"/>
            <a:stCxn id="45072" idx="2"/>
            <a:endCxn id="45071" idx="0"/>
          </p:cNvCxnSpPr>
          <p:nvPr/>
        </p:nvCxnSpPr>
        <p:spPr bwMode="auto">
          <a:xfrm>
            <a:off x="5219700" y="836613"/>
            <a:ext cx="0" cy="433387"/>
          </a:xfrm>
          <a:prstGeom prst="straightConnector1">
            <a:avLst/>
          </a:prstGeom>
          <a:noFill/>
          <a:ln w="9525">
            <a:solidFill>
              <a:schemeClr val="tx1"/>
            </a:solidFill>
            <a:round/>
            <a:headEnd/>
            <a:tailEnd/>
          </a:ln>
          <a:effectLst/>
        </p:spPr>
      </p:cxnSp>
      <p:sp>
        <p:nvSpPr>
          <p:cNvPr id="19" name="TextBox 18"/>
          <p:cNvSpPr txBox="1"/>
          <p:nvPr/>
        </p:nvSpPr>
        <p:spPr>
          <a:xfrm>
            <a:off x="6588224" y="332656"/>
            <a:ext cx="1800200" cy="461665"/>
          </a:xfrm>
          <a:prstGeom prst="rect">
            <a:avLst/>
          </a:prstGeom>
          <a:noFill/>
        </p:spPr>
        <p:txBody>
          <a:bodyPr wrap="square" rtlCol="0">
            <a:spAutoFit/>
          </a:bodyPr>
          <a:lstStyle/>
          <a:p>
            <a:r>
              <a:rPr lang="en-GB" sz="1200" dirty="0" smtClean="0">
                <a:solidFill>
                  <a:srgbClr val="FF0000"/>
                </a:solidFill>
              </a:rPr>
              <a:t>Artistic license .. </a:t>
            </a:r>
            <a:r>
              <a:rPr lang="en-GB" sz="1200" dirty="0" err="1" smtClean="0">
                <a:solidFill>
                  <a:srgbClr val="FF0000"/>
                </a:solidFill>
              </a:rPr>
              <a:t>UMLish</a:t>
            </a:r>
            <a:r>
              <a:rPr lang="en-GB" sz="1200" dirty="0" smtClean="0">
                <a:solidFill>
                  <a:srgbClr val="FF0000"/>
                </a:solidFill>
              </a:rPr>
              <a:t> form of model</a:t>
            </a:r>
            <a:endParaRPr lang="en-US" sz="1200" dirty="0">
              <a:solidFill>
                <a:srgbClr val="FF000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Initial Work</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5"/>
          <p:cNvSpPr>
            <a:spLocks noGrp="1" noChangeArrowheads="1"/>
          </p:cNvSpPr>
          <p:nvPr>
            <p:ph type="title"/>
          </p:nvPr>
        </p:nvSpPr>
        <p:spPr bwMode="auto">
          <a:prstGeom prst="rect">
            <a:avLst/>
          </a:prstGeom>
          <a:noFill/>
          <a:ln>
            <a:miter lim="800000"/>
            <a:headEnd/>
            <a:tailEnd/>
          </a:ln>
        </p:spPr>
        <p:txBody>
          <a:bodyPr/>
          <a:lstStyle/>
          <a:p>
            <a:pPr eaLnBrk="1" hangingPunct="1"/>
            <a:r>
              <a:rPr lang="en-US" smtClean="0"/>
              <a:t>Phases</a:t>
            </a:r>
            <a:endParaRPr lang="en-US" smtClean="0"/>
          </a:p>
        </p:txBody>
      </p:sp>
      <p:sp>
        <p:nvSpPr>
          <p:cNvPr id="11266" name="Rectangle 6"/>
          <p:cNvSpPr>
            <a:spLocks noGrp="1" noChangeArrowheads="1"/>
          </p:cNvSpPr>
          <p:nvPr>
            <p:ph idx="1"/>
          </p:nvPr>
        </p:nvSpPr>
        <p:spPr>
          <a:noFill/>
        </p:spPr>
        <p:txBody>
          <a:bodyPr>
            <a:normAutofit lnSpcReduction="10000"/>
          </a:bodyPr>
          <a:lstStyle/>
          <a:p>
            <a:pPr marL="352425" indent="-352425" eaLnBrk="1" hangingPunct="1">
              <a:buFont typeface="Wingdings" pitchFamily="2" charset="2"/>
              <a:buAutoNum type="arabicParenR"/>
            </a:pPr>
            <a:r>
              <a:rPr lang="en-GB" sz="1600" dirty="0" smtClean="0">
                <a:latin typeface="Arial" charset="0"/>
                <a:cs typeface="Arial" charset="0"/>
              </a:rPr>
              <a:t>Define and set up initial structure</a:t>
            </a:r>
          </a:p>
          <a:p>
            <a:pPr marL="1081088" lvl="1" indent="-457200" eaLnBrk="1" hangingPunct="1"/>
            <a:r>
              <a:rPr lang="en-GB" sz="1400" dirty="0" smtClean="0">
                <a:latin typeface="Arial" charset="0"/>
                <a:cs typeface="Arial" charset="0"/>
              </a:rPr>
              <a:t>Form the framework and identify the governance model and mechanisms</a:t>
            </a:r>
          </a:p>
          <a:p>
            <a:pPr marL="1081088" lvl="1" indent="-457200" eaLnBrk="1" hangingPunct="1"/>
            <a:r>
              <a:rPr lang="en-GB" sz="1400" dirty="0" smtClean="0">
                <a:latin typeface="Arial" charset="0"/>
                <a:cs typeface="Arial" charset="0"/>
              </a:rPr>
              <a:t>How I would use the framework</a:t>
            </a:r>
          </a:p>
          <a:p>
            <a:pPr marL="1081088" lvl="1" indent="-457200" eaLnBrk="1" hangingPunct="1"/>
            <a:r>
              <a:rPr lang="en-GB" sz="1400" dirty="0" smtClean="0">
                <a:latin typeface="Arial" charset="0"/>
                <a:cs typeface="Arial" charset="0"/>
              </a:rPr>
              <a:t>Which specific models could we interrelate</a:t>
            </a:r>
          </a:p>
          <a:p>
            <a:pPr marL="1081088" lvl="1" indent="-457200" eaLnBrk="1" hangingPunct="1"/>
            <a:r>
              <a:rPr lang="en-GB" sz="1400" dirty="0" smtClean="0">
                <a:latin typeface="Arial" charset="0"/>
                <a:cs typeface="Arial" charset="0"/>
              </a:rPr>
              <a:t>Construct a sketch of the structure of the interrelated models</a:t>
            </a:r>
          </a:p>
          <a:p>
            <a:pPr marL="352425" indent="-352425" eaLnBrk="1" hangingPunct="1">
              <a:buFont typeface="Wingdings" pitchFamily="2" charset="2"/>
              <a:buAutoNum type="arabicParenR"/>
            </a:pPr>
            <a:r>
              <a:rPr lang="en-GB" sz="1600" dirty="0" smtClean="0">
                <a:latin typeface="Arial" charset="0"/>
                <a:cs typeface="Arial" charset="0"/>
              </a:rPr>
              <a:t>Prepare for detailed work (both are necessary for phase (3)) to be entered</a:t>
            </a:r>
          </a:p>
          <a:p>
            <a:pPr marL="1081088" lvl="1" indent="-457200" eaLnBrk="1" hangingPunct="1"/>
            <a:r>
              <a:rPr lang="en-GB" sz="1400" dirty="0" smtClean="0">
                <a:latin typeface="Arial" charset="0"/>
                <a:cs typeface="Arial" charset="0"/>
              </a:rPr>
              <a:t>Gain agreement that the SID will be </a:t>
            </a:r>
            <a:r>
              <a:rPr lang="en-GB" sz="1400" dirty="0" err="1" smtClean="0">
                <a:latin typeface="Arial" charset="0"/>
                <a:cs typeface="Arial" charset="0"/>
              </a:rPr>
              <a:t>refactored</a:t>
            </a:r>
            <a:r>
              <a:rPr lang="en-GB" sz="1400" dirty="0" smtClean="0">
                <a:latin typeface="Arial" charset="0"/>
                <a:cs typeface="Arial" charset="0"/>
              </a:rPr>
              <a:t> as necessary to satisfy the federated framework</a:t>
            </a:r>
          </a:p>
          <a:p>
            <a:pPr marL="1081088" lvl="1" indent="-457200" eaLnBrk="1" hangingPunct="1"/>
            <a:r>
              <a:rPr lang="en-GB" sz="1400" dirty="0" smtClean="0">
                <a:latin typeface="Arial" charset="0"/>
                <a:cs typeface="Arial" charset="0"/>
              </a:rPr>
              <a:t>Operators identify specific and detailed FMC scenario that highlights a specific reason why the models should be harmonised so as to enable detailed work</a:t>
            </a:r>
          </a:p>
          <a:p>
            <a:pPr marL="1641475" lvl="2" indent="-381000" eaLnBrk="1" hangingPunct="1"/>
            <a:r>
              <a:rPr lang="en-GB" sz="1200" dirty="0" smtClean="0">
                <a:latin typeface="Arial" charset="0"/>
                <a:cs typeface="Arial" charset="0"/>
              </a:rPr>
              <a:t>This should highlight extra and now necessary capabilities beyond what is possible with today’s fragmented and </a:t>
            </a:r>
            <a:r>
              <a:rPr lang="en-GB" sz="1200" dirty="0" err="1" smtClean="0">
                <a:latin typeface="Arial" charset="0"/>
                <a:cs typeface="Arial" charset="0"/>
              </a:rPr>
              <a:t>siloed</a:t>
            </a:r>
            <a:r>
              <a:rPr lang="en-GB" sz="1200" dirty="0" smtClean="0">
                <a:latin typeface="Arial" charset="0"/>
                <a:cs typeface="Arial" charset="0"/>
              </a:rPr>
              <a:t> models</a:t>
            </a:r>
          </a:p>
          <a:p>
            <a:pPr marL="1641475" lvl="2" indent="-381000" eaLnBrk="1" hangingPunct="1"/>
            <a:r>
              <a:rPr lang="en-GB" sz="1200" dirty="0" smtClean="0">
                <a:latin typeface="Arial" charset="0"/>
                <a:cs typeface="Arial" charset="0"/>
              </a:rPr>
              <a:t>An example could be “planned engineering works”, i.e. proactive maintenance for growth</a:t>
            </a:r>
          </a:p>
          <a:p>
            <a:pPr marL="352425" indent="-352425" eaLnBrk="1" hangingPunct="1">
              <a:buFont typeface="Wingdings" pitchFamily="2" charset="2"/>
              <a:buAutoNum type="arabicParenR"/>
            </a:pPr>
            <a:r>
              <a:rPr lang="en-GB" sz="1600" dirty="0" smtClean="0">
                <a:latin typeface="Arial" charset="0"/>
                <a:cs typeface="Arial" charset="0"/>
              </a:rPr>
              <a:t>Initial detailed analysis</a:t>
            </a:r>
          </a:p>
          <a:p>
            <a:pPr marL="1081088" lvl="1" indent="-457200" eaLnBrk="1" hangingPunct="1"/>
            <a:r>
              <a:rPr lang="en-GB" sz="1400" dirty="0" smtClean="0">
                <a:latin typeface="Arial" charset="0"/>
                <a:cs typeface="Arial" charset="0"/>
              </a:rPr>
              <a:t>Identify the work flow from level 3/4 </a:t>
            </a:r>
            <a:r>
              <a:rPr lang="en-GB" sz="1400" dirty="0" err="1" smtClean="0">
                <a:latin typeface="Arial" charset="0"/>
                <a:cs typeface="Arial" charset="0"/>
              </a:rPr>
              <a:t>eTOM</a:t>
            </a:r>
            <a:r>
              <a:rPr lang="en-GB" sz="1400" dirty="0" smtClean="0">
                <a:latin typeface="Arial" charset="0"/>
                <a:cs typeface="Arial" charset="0"/>
              </a:rPr>
              <a:t>, TAM and SID for specific scenario</a:t>
            </a:r>
          </a:p>
          <a:p>
            <a:pPr marL="1081088" lvl="1" indent="-457200" eaLnBrk="1" hangingPunct="1"/>
            <a:r>
              <a:rPr lang="en-GB" sz="1400" dirty="0" smtClean="0">
                <a:latin typeface="Arial" charset="0"/>
                <a:cs typeface="Arial" charset="0"/>
              </a:rPr>
              <a:t>Construct the use case and work the details</a:t>
            </a:r>
          </a:p>
          <a:p>
            <a:pPr marL="1081088" lvl="1" indent="-457200" eaLnBrk="1" hangingPunct="1"/>
            <a:r>
              <a:rPr lang="en-GB" sz="1400" dirty="0" smtClean="0">
                <a:latin typeface="Arial" charset="0"/>
                <a:cs typeface="Arial" charset="0"/>
              </a:rPr>
              <a:t>Highlight elements in the 3GPP model and the TMF model that need interrelationship</a:t>
            </a:r>
          </a:p>
          <a:p>
            <a:pPr marL="1081088" lvl="1" indent="-457200" eaLnBrk="1" hangingPunct="1"/>
            <a:r>
              <a:rPr lang="en-GB" sz="1400" dirty="0" smtClean="0">
                <a:latin typeface="Arial" charset="0"/>
                <a:cs typeface="Arial" charset="0"/>
              </a:rPr>
              <a:t>Construct the interrelationships at the necessary level of detail in the framework</a:t>
            </a:r>
          </a:p>
          <a:p>
            <a:pPr marL="352425" indent="-352425" eaLnBrk="1" hangingPunct="1"/>
            <a:endParaRPr lang="en-GB" sz="1600" dirty="0" smtClean="0">
              <a:latin typeface="Arial" charset="0"/>
              <a:cs typeface="Arial" charset="0"/>
            </a:endParaRPr>
          </a:p>
          <a:p>
            <a:pPr marL="1081088" lvl="1" indent="-457200" eaLnBrk="1" hangingPunct="1"/>
            <a:endParaRPr lang="en-GB" sz="1400" dirty="0" smtClean="0">
              <a:latin typeface="Arial" charset="0"/>
              <a:cs typeface="Arial"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GB" smtClean="0"/>
              <a:t>Initial candidate areas</a:t>
            </a:r>
            <a:endParaRPr lang="en-GB"/>
          </a:p>
        </p:txBody>
      </p:sp>
      <p:sp>
        <p:nvSpPr>
          <p:cNvPr id="69635" name="Rectangle 3"/>
          <p:cNvSpPr>
            <a:spLocks noGrp="1" noChangeArrowheads="1"/>
          </p:cNvSpPr>
          <p:nvPr>
            <p:ph idx="1"/>
          </p:nvPr>
        </p:nvSpPr>
        <p:spPr/>
        <p:txBody>
          <a:bodyPr>
            <a:normAutofit fontScale="62500" lnSpcReduction="20000"/>
          </a:bodyPr>
          <a:lstStyle/>
          <a:p>
            <a:r>
              <a:rPr lang="en-GB" dirty="0" smtClean="0"/>
              <a:t>For </a:t>
            </a:r>
            <a:r>
              <a:rPr lang="en-GB" dirty="0" err="1" smtClean="0"/>
              <a:t>interelationship</a:t>
            </a:r>
            <a:r>
              <a:rPr lang="en-GB" dirty="0" smtClean="0"/>
              <a:t> between solutions</a:t>
            </a:r>
          </a:p>
          <a:p>
            <a:pPr lvl="1"/>
            <a:r>
              <a:rPr lang="en-GB" dirty="0" smtClean="0"/>
              <a:t>Driven by </a:t>
            </a:r>
            <a:r>
              <a:rPr lang="en-GB" dirty="0" smtClean="0"/>
              <a:t>network fault use case</a:t>
            </a:r>
          </a:p>
          <a:p>
            <a:pPr lvl="2"/>
            <a:r>
              <a:rPr lang="en-GB" dirty="0" smtClean="0"/>
              <a:t>Network model from TMF to function model from 3GPP</a:t>
            </a:r>
          </a:p>
          <a:p>
            <a:pPr lvl="2"/>
            <a:r>
              <a:rPr lang="en-GB" dirty="0" smtClean="0"/>
              <a:t>May include </a:t>
            </a:r>
            <a:r>
              <a:rPr lang="en-GB" dirty="0" err="1" smtClean="0"/>
              <a:t>Subnetwork</a:t>
            </a:r>
            <a:r>
              <a:rPr lang="en-GB" dirty="0" smtClean="0"/>
              <a:t>, T</a:t>
            </a:r>
            <a:r>
              <a:rPr lang="en-GB" dirty="0" smtClean="0"/>
              <a:t>ermination </a:t>
            </a:r>
            <a:r>
              <a:rPr lang="en-GB" dirty="0" smtClean="0"/>
              <a:t>P</a:t>
            </a:r>
            <a:r>
              <a:rPr lang="en-GB" dirty="0" smtClean="0"/>
              <a:t>oints etc from TMF to </a:t>
            </a:r>
            <a:r>
              <a:rPr lang="en-GB" dirty="0" err="1" smtClean="0"/>
              <a:t>eNodeB</a:t>
            </a:r>
            <a:r>
              <a:rPr lang="en-GB" dirty="0" smtClean="0"/>
              <a:t> from 3GPP</a:t>
            </a:r>
          </a:p>
          <a:p>
            <a:r>
              <a:rPr lang="en-GB" dirty="0" smtClean="0"/>
              <a:t>For convergence (and aiming for eventual elevation)</a:t>
            </a:r>
          </a:p>
          <a:p>
            <a:pPr lvl="1"/>
            <a:r>
              <a:rPr lang="en-GB" dirty="0" smtClean="0"/>
              <a:t>Class models</a:t>
            </a:r>
          </a:p>
          <a:p>
            <a:pPr lvl="2"/>
            <a:r>
              <a:rPr lang="en-GB" dirty="0" smtClean="0"/>
              <a:t>Managed Element</a:t>
            </a:r>
          </a:p>
          <a:p>
            <a:pPr lvl="2"/>
            <a:r>
              <a:rPr lang="en-GB" dirty="0" smtClean="0"/>
              <a:t>Equipment</a:t>
            </a:r>
          </a:p>
          <a:p>
            <a:pPr lvl="1"/>
            <a:r>
              <a:rPr lang="en-GB" dirty="0" smtClean="0"/>
              <a:t>Principles and derivatives</a:t>
            </a:r>
          </a:p>
          <a:p>
            <a:pPr lvl="2"/>
            <a:r>
              <a:rPr lang="en-GB" dirty="0" smtClean="0"/>
              <a:t>Identity and naming</a:t>
            </a:r>
          </a:p>
          <a:p>
            <a:r>
              <a:rPr lang="en-GB" dirty="0" smtClean="0"/>
              <a:t>For elevation (minimally as an example and test case)</a:t>
            </a:r>
          </a:p>
          <a:p>
            <a:pPr lvl="1"/>
            <a:r>
              <a:rPr lang="en-GB" dirty="0" smtClean="0"/>
              <a:t>TMF Logical Resource model work on Forwarding Relationship</a:t>
            </a:r>
          </a:p>
          <a:p>
            <a:endParaRPr lang="en-GB" dirty="0" smtClean="0"/>
          </a:p>
          <a:p>
            <a:r>
              <a:rPr lang="en-GB" dirty="0" smtClean="0"/>
              <a:t>A prerequisite for taking steps in any of the above is a clear market justified use cases</a:t>
            </a:r>
            <a:endParaRPr lang="en-GB"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Current work and next steps overview</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dirty="0" smtClean="0"/>
              <a:t>Current </a:t>
            </a:r>
            <a:r>
              <a:rPr lang="en-US" dirty="0" smtClean="0"/>
              <a:t>work status</a:t>
            </a:r>
            <a:endParaRPr lang="en-US" dirty="0" smtClean="0"/>
          </a:p>
        </p:txBody>
      </p:sp>
      <p:sp>
        <p:nvSpPr>
          <p:cNvPr id="3075" name="Rectangle 3"/>
          <p:cNvSpPr>
            <a:spLocks noGrp="1" noChangeArrowheads="1"/>
          </p:cNvSpPr>
          <p:nvPr>
            <p:ph idx="1"/>
          </p:nvPr>
        </p:nvSpPr>
        <p:spPr>
          <a:xfrm>
            <a:off x="457200" y="1268760"/>
            <a:ext cx="8229600" cy="4925144"/>
          </a:xfrm>
        </p:spPr>
        <p:txBody>
          <a:bodyPr>
            <a:normAutofit lnSpcReduction="10000"/>
          </a:bodyPr>
          <a:lstStyle/>
          <a:p>
            <a:pPr eaLnBrk="1" hangingPunct="1">
              <a:lnSpc>
                <a:spcPct val="80000"/>
              </a:lnSpc>
            </a:pPr>
            <a:r>
              <a:rPr lang="en-US" sz="2000" dirty="0" smtClean="0"/>
              <a:t>Q4 2010 a number of phone discussion</a:t>
            </a:r>
          </a:p>
          <a:p>
            <a:pPr eaLnBrk="1" hangingPunct="1">
              <a:lnSpc>
                <a:spcPct val="80000"/>
              </a:lnSpc>
            </a:pPr>
            <a:r>
              <a:rPr lang="en-US" sz="2000" dirty="0" smtClean="0"/>
              <a:t>Current activities </a:t>
            </a:r>
            <a:r>
              <a:rPr lang="en-US" sz="900" dirty="0" smtClean="0">
                <a:solidFill>
                  <a:schemeClr val="accent2"/>
                </a:solidFill>
              </a:rPr>
              <a:t>[need to verify this is complete]</a:t>
            </a:r>
            <a:endParaRPr lang="en-US" sz="2000" dirty="0" smtClean="0"/>
          </a:p>
          <a:p>
            <a:pPr lvl="1" eaLnBrk="1" hangingPunct="1">
              <a:lnSpc>
                <a:spcPct val="80000"/>
              </a:lnSpc>
            </a:pPr>
            <a:r>
              <a:rPr lang="en-US" sz="1800" dirty="0" smtClean="0"/>
              <a:t>SID restructuring proposals</a:t>
            </a:r>
          </a:p>
          <a:p>
            <a:pPr lvl="2">
              <a:lnSpc>
                <a:spcPct val="80000"/>
              </a:lnSpc>
            </a:pPr>
            <a:r>
              <a:rPr lang="en-US" sz="1600" dirty="0" smtClean="0"/>
              <a:t>John </a:t>
            </a:r>
            <a:r>
              <a:rPr lang="en-US" sz="1600" dirty="0" smtClean="0"/>
              <a:t>R proposal </a:t>
            </a:r>
            <a:r>
              <a:rPr lang="en-US" sz="1600" dirty="0" smtClean="0"/>
              <a:t> </a:t>
            </a:r>
            <a:r>
              <a:rPr lang="en-US" sz="700" dirty="0" smtClean="0">
                <a:solidFill>
                  <a:schemeClr val="accent2"/>
                </a:solidFill>
              </a:rPr>
              <a:t>[email thread]</a:t>
            </a:r>
            <a:endParaRPr lang="en-US" sz="400" dirty="0" smtClean="0">
              <a:solidFill>
                <a:schemeClr val="accent2"/>
              </a:solidFill>
            </a:endParaRPr>
          </a:p>
          <a:p>
            <a:pPr lvl="1" eaLnBrk="1" hangingPunct="1">
              <a:lnSpc>
                <a:spcPct val="80000"/>
              </a:lnSpc>
            </a:pPr>
            <a:r>
              <a:rPr lang="en-US" sz="1800" dirty="0" smtClean="0"/>
              <a:t>Discussion with 3GPP</a:t>
            </a:r>
          </a:p>
          <a:p>
            <a:pPr lvl="2" eaLnBrk="1" hangingPunct="1">
              <a:lnSpc>
                <a:spcPct val="80000"/>
              </a:lnSpc>
            </a:pPr>
            <a:r>
              <a:rPr lang="en-US" sz="1600" dirty="0" smtClean="0"/>
              <a:t>Harmonization model work (</a:t>
            </a:r>
            <a:r>
              <a:rPr lang="en-US" sz="1600" dirty="0" err="1" smtClean="0"/>
              <a:t>Joerg</a:t>
            </a:r>
            <a:r>
              <a:rPr lang="en-US" sz="1600" dirty="0" smtClean="0"/>
              <a:t> S) </a:t>
            </a:r>
            <a:r>
              <a:rPr lang="en-US" sz="700" dirty="0" smtClean="0">
                <a:solidFill>
                  <a:schemeClr val="accent2"/>
                </a:solidFill>
              </a:rPr>
              <a:t>[email thread]</a:t>
            </a:r>
            <a:endParaRPr lang="en-US" sz="1600" dirty="0" smtClean="0"/>
          </a:p>
          <a:p>
            <a:pPr lvl="2" eaLnBrk="1" hangingPunct="1">
              <a:lnSpc>
                <a:spcPct val="80000"/>
              </a:lnSpc>
            </a:pPr>
            <a:r>
              <a:rPr lang="en-US" sz="1600" dirty="0" smtClean="0"/>
              <a:t>MTOSI model analysis (</a:t>
            </a:r>
            <a:r>
              <a:rPr lang="en-US" sz="1600" dirty="0" smtClean="0"/>
              <a:t>Edwin T) </a:t>
            </a:r>
            <a:r>
              <a:rPr lang="en-US" sz="700" dirty="0" smtClean="0">
                <a:solidFill>
                  <a:schemeClr val="accent2"/>
                </a:solidFill>
              </a:rPr>
              <a:t>[email thread]</a:t>
            </a:r>
            <a:endParaRPr lang="en-US" sz="1600" dirty="0" smtClean="0"/>
          </a:p>
          <a:p>
            <a:pPr lvl="2" eaLnBrk="1" hangingPunct="1">
              <a:lnSpc>
                <a:spcPct val="80000"/>
              </a:lnSpc>
            </a:pPr>
            <a:r>
              <a:rPr lang="en-US" sz="1600" dirty="0" smtClean="0"/>
              <a:t>SA discussion and direction to resolve conflict</a:t>
            </a:r>
          </a:p>
          <a:p>
            <a:pPr lvl="3" eaLnBrk="1" hangingPunct="1">
              <a:lnSpc>
                <a:spcPct val="80000"/>
              </a:lnSpc>
            </a:pPr>
            <a:r>
              <a:rPr lang="en-US" sz="1400" dirty="0" smtClean="0"/>
              <a:t>Machine readable model (eclipse </a:t>
            </a:r>
            <a:r>
              <a:rPr lang="en-US" sz="1400" dirty="0" err="1" smtClean="0"/>
              <a:t>ecore</a:t>
            </a:r>
            <a:r>
              <a:rPr lang="en-US" sz="1400" dirty="0" smtClean="0"/>
              <a:t>) </a:t>
            </a:r>
          </a:p>
          <a:p>
            <a:pPr lvl="1" eaLnBrk="1" hangingPunct="1">
              <a:lnSpc>
                <a:spcPct val="80000"/>
              </a:lnSpc>
            </a:pPr>
            <a:r>
              <a:rPr lang="en-US" sz="1800" dirty="0" smtClean="0"/>
              <a:t>Wireless-</a:t>
            </a:r>
            <a:r>
              <a:rPr lang="en-US" sz="1800" dirty="0" err="1" smtClean="0"/>
              <a:t>wireline</a:t>
            </a:r>
            <a:r>
              <a:rPr lang="en-US" sz="1800" dirty="0" smtClean="0"/>
              <a:t> </a:t>
            </a:r>
          </a:p>
          <a:p>
            <a:pPr lvl="2" eaLnBrk="1" hangingPunct="1">
              <a:lnSpc>
                <a:spcPct val="80000"/>
              </a:lnSpc>
            </a:pPr>
            <a:r>
              <a:rPr lang="en-US" sz="1600" dirty="0" smtClean="0"/>
              <a:t>use case </a:t>
            </a:r>
            <a:r>
              <a:rPr lang="en-US" sz="1600" dirty="0" smtClean="0"/>
              <a:t>(</a:t>
            </a:r>
            <a:r>
              <a:rPr lang="en-US" sz="1600" dirty="0" err="1" smtClean="0"/>
              <a:t>Luckasz</a:t>
            </a:r>
            <a:r>
              <a:rPr lang="en-US" sz="1600" dirty="0" smtClean="0"/>
              <a:t> M) </a:t>
            </a:r>
            <a:r>
              <a:rPr lang="en-US" sz="700" dirty="0" smtClean="0">
                <a:solidFill>
                  <a:schemeClr val="accent2"/>
                </a:solidFill>
              </a:rPr>
              <a:t>[draft document]</a:t>
            </a:r>
            <a:endParaRPr lang="en-US" sz="1600" dirty="0" smtClean="0"/>
          </a:p>
          <a:p>
            <a:pPr lvl="2">
              <a:lnSpc>
                <a:spcPct val="80000"/>
              </a:lnSpc>
            </a:pPr>
            <a:r>
              <a:rPr lang="en-GB" sz="1600" dirty="0" smtClean="0"/>
              <a:t>Fault harmonisation (Marc F/</a:t>
            </a:r>
            <a:r>
              <a:rPr lang="en-GB" sz="1600" dirty="0" err="1" smtClean="0"/>
              <a:t>Leen</a:t>
            </a:r>
            <a:r>
              <a:rPr lang="en-GB" sz="1600" dirty="0" smtClean="0"/>
              <a:t> </a:t>
            </a:r>
            <a:r>
              <a:rPr lang="en-GB" sz="1600" dirty="0" err="1" smtClean="0"/>
              <a:t>Mak</a:t>
            </a:r>
            <a:r>
              <a:rPr lang="en-GB" sz="1600" dirty="0" smtClean="0"/>
              <a:t>)</a:t>
            </a:r>
            <a:endParaRPr lang="en-US" sz="1600" dirty="0" smtClean="0"/>
          </a:p>
          <a:p>
            <a:pPr lvl="1" eaLnBrk="1" hangingPunct="1">
              <a:lnSpc>
                <a:spcPct val="80000"/>
              </a:lnSpc>
            </a:pPr>
            <a:r>
              <a:rPr lang="en-US" sz="1800" dirty="0" smtClean="0"/>
              <a:t>Version </a:t>
            </a:r>
            <a:r>
              <a:rPr lang="en-US" sz="1800" dirty="0" smtClean="0"/>
              <a:t>and Views</a:t>
            </a:r>
          </a:p>
          <a:p>
            <a:pPr lvl="2" eaLnBrk="1" hangingPunct="1">
              <a:lnSpc>
                <a:spcPct val="80000"/>
              </a:lnSpc>
            </a:pPr>
            <a:r>
              <a:rPr lang="en-US" sz="1600" dirty="0" smtClean="0"/>
              <a:t>Discussion slides </a:t>
            </a:r>
            <a:r>
              <a:rPr lang="en-US" sz="700" dirty="0" smtClean="0">
                <a:solidFill>
                  <a:schemeClr val="accent2"/>
                </a:solidFill>
              </a:rPr>
              <a:t>[</a:t>
            </a:r>
            <a:r>
              <a:rPr lang="en-US" sz="700" dirty="0" err="1" smtClean="0">
                <a:solidFill>
                  <a:schemeClr val="accent2"/>
                </a:solidFill>
              </a:rPr>
              <a:t>sildes</a:t>
            </a:r>
            <a:r>
              <a:rPr lang="en-US" sz="700" dirty="0" smtClean="0">
                <a:solidFill>
                  <a:schemeClr val="accent2"/>
                </a:solidFill>
              </a:rPr>
              <a:t> / email thread]</a:t>
            </a:r>
            <a:endParaRPr lang="en-US" sz="1600" dirty="0" smtClean="0"/>
          </a:p>
          <a:p>
            <a:pPr lvl="2" eaLnBrk="1" hangingPunct="1">
              <a:lnSpc>
                <a:spcPct val="80000"/>
              </a:lnSpc>
            </a:pPr>
            <a:r>
              <a:rPr lang="en-US" sz="1600" dirty="0" smtClean="0"/>
              <a:t>OMG RFI Alex </a:t>
            </a:r>
            <a:r>
              <a:rPr lang="en-US" sz="700" dirty="0" smtClean="0">
                <a:solidFill>
                  <a:schemeClr val="accent2"/>
                </a:solidFill>
              </a:rPr>
              <a:t>[document submitted  and reviewed by OMG]</a:t>
            </a:r>
            <a:endParaRPr lang="en-US" sz="1600" dirty="0" smtClean="0"/>
          </a:p>
          <a:p>
            <a:pPr lvl="1" eaLnBrk="1" hangingPunct="1">
              <a:lnSpc>
                <a:spcPct val="80000"/>
              </a:lnSpc>
            </a:pPr>
            <a:r>
              <a:rPr lang="en-GB" sz="1800" dirty="0" smtClean="0"/>
              <a:t>TIP/JOSIF work on SID stereotypes</a:t>
            </a:r>
          </a:p>
          <a:p>
            <a:pPr lvl="2">
              <a:lnSpc>
                <a:spcPct val="80000"/>
              </a:lnSpc>
            </a:pPr>
            <a:r>
              <a:rPr lang="en-GB" sz="1600" dirty="0" smtClean="0"/>
              <a:t>Considered challenges related to various views (Marc F...)</a:t>
            </a:r>
            <a:endParaRPr lang="en-US" sz="1600" dirty="0" smtClean="0"/>
          </a:p>
          <a:p>
            <a:pPr lvl="1" eaLnBrk="1" hangingPunct="1">
              <a:lnSpc>
                <a:spcPct val="80000"/>
              </a:lnSpc>
            </a:pPr>
            <a:r>
              <a:rPr lang="en-US" sz="1800" dirty="0" smtClean="0"/>
              <a:t>Architecture </a:t>
            </a:r>
            <a:r>
              <a:rPr lang="en-US" sz="1800" dirty="0" smtClean="0"/>
              <a:t>analysis (FAST work)</a:t>
            </a:r>
          </a:p>
          <a:p>
            <a:pPr lvl="2" eaLnBrk="1" hangingPunct="1">
              <a:lnSpc>
                <a:spcPct val="80000"/>
              </a:lnSpc>
            </a:pPr>
            <a:r>
              <a:rPr lang="en-US" sz="1600" dirty="0" smtClean="0"/>
              <a:t>Other industry needs for federated model (DMTF, IETF, BBF…. Etc) </a:t>
            </a:r>
          </a:p>
          <a:p>
            <a:pPr lvl="2" eaLnBrk="1" hangingPunct="1">
              <a:lnSpc>
                <a:spcPct val="80000"/>
              </a:lnSpc>
            </a:pPr>
            <a:r>
              <a:rPr lang="en-US" sz="1600" dirty="0" smtClean="0"/>
              <a:t>Analysis of governance and rational (Nigel D, David C) </a:t>
            </a:r>
            <a:r>
              <a:rPr lang="en-US" sz="700" dirty="0" smtClean="0">
                <a:solidFill>
                  <a:schemeClr val="accent2"/>
                </a:solidFill>
              </a:rPr>
              <a:t>[power points]</a:t>
            </a:r>
          </a:p>
          <a:p>
            <a:pPr lvl="1" eaLnBrk="1" hangingPunct="1">
              <a:lnSpc>
                <a:spcPct val="80000"/>
              </a:lnSpc>
              <a:buFontTx/>
              <a:buNone/>
            </a:pPr>
            <a:endParaRPr lang="en-US" sz="800" dirty="0" smtClean="0">
              <a:solidFill>
                <a:schemeClr val="accent2"/>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Specific Aims</a:t>
            </a:r>
            <a:endParaRPr lang="en-US" dirty="0"/>
          </a:p>
        </p:txBody>
      </p:sp>
      <p:sp>
        <p:nvSpPr>
          <p:cNvPr id="3" name="Content Placeholder 2"/>
          <p:cNvSpPr>
            <a:spLocks noGrp="1"/>
          </p:cNvSpPr>
          <p:nvPr>
            <p:ph idx="1"/>
          </p:nvPr>
        </p:nvSpPr>
        <p:spPr>
          <a:xfrm>
            <a:off x="457200" y="1600200"/>
            <a:ext cx="8229600" cy="4925144"/>
          </a:xfrm>
        </p:spPr>
        <p:txBody>
          <a:bodyPr>
            <a:normAutofit fontScale="70000" lnSpcReduction="20000"/>
          </a:bodyPr>
          <a:lstStyle/>
          <a:p>
            <a:r>
              <a:rPr lang="en-GB" dirty="0" smtClean="0"/>
              <a:t>To provide a sketch of an industry wide convergence framework and federated information model solution to meet the challenge of the continually converging/compacting problem space</a:t>
            </a:r>
          </a:p>
          <a:p>
            <a:r>
              <a:rPr lang="en-GB" dirty="0" smtClean="0"/>
              <a:t>To (begin to) demonstrate the need:</a:t>
            </a:r>
          </a:p>
          <a:p>
            <a:pPr lvl="1"/>
            <a:r>
              <a:rPr lang="en-GB" dirty="0" smtClean="0"/>
              <a:t>For a significantly different model structure from that provided today</a:t>
            </a:r>
            <a:r>
              <a:rPr lang="en-US" dirty="0" smtClean="0"/>
              <a:t> </a:t>
            </a:r>
          </a:p>
          <a:p>
            <a:pPr lvl="1"/>
            <a:r>
              <a:rPr lang="en-GB" dirty="0" smtClean="0"/>
              <a:t>For the addition of conceptual models and patterns</a:t>
            </a:r>
          </a:p>
          <a:p>
            <a:pPr lvl="1"/>
            <a:r>
              <a:rPr lang="en-GB" dirty="0" smtClean="0"/>
              <a:t>To start small in the convergence framework and gradually grow as agreement is reached</a:t>
            </a:r>
          </a:p>
          <a:p>
            <a:pPr lvl="1"/>
            <a:r>
              <a:rPr lang="en-GB" dirty="0" smtClean="0"/>
              <a:t>To not be constrained by the current structure of the SID and the need f</a:t>
            </a:r>
            <a:r>
              <a:rPr lang="en-US" dirty="0" smtClean="0"/>
              <a:t>or significant restructuring of the SID</a:t>
            </a:r>
          </a:p>
          <a:p>
            <a:pPr lvl="1"/>
            <a:r>
              <a:rPr lang="en-GB" dirty="0" smtClean="0"/>
              <a:t>To handle externalised relationships</a:t>
            </a:r>
          </a:p>
          <a:p>
            <a:pPr lvl="1"/>
            <a:r>
              <a:rPr lang="en-GB" dirty="0" smtClean="0"/>
              <a:t>To develop an approach that puts all standards bodies on an equal footing</a:t>
            </a:r>
          </a:p>
          <a:p>
            <a:pPr lvl="1"/>
            <a:r>
              <a:rPr lang="en-GB" dirty="0" smtClean="0"/>
              <a:t>To develop a structure that allows appropriate decoupling of specific standard delivery phasing from the phasing of delivery of the convergence framework</a:t>
            </a:r>
            <a:endParaRPr lang="en-US" dirty="0" smtClean="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smtClean="0"/>
              <a:t>Next Steps</a:t>
            </a:r>
          </a:p>
        </p:txBody>
      </p:sp>
      <p:sp>
        <p:nvSpPr>
          <p:cNvPr id="4099" name="Rectangle 3"/>
          <p:cNvSpPr>
            <a:spLocks noGrp="1" noChangeArrowheads="1"/>
          </p:cNvSpPr>
          <p:nvPr>
            <p:ph idx="1"/>
          </p:nvPr>
        </p:nvSpPr>
        <p:spPr/>
        <p:txBody>
          <a:bodyPr>
            <a:normAutofit/>
          </a:bodyPr>
          <a:lstStyle/>
          <a:p>
            <a:pPr eaLnBrk="1" hangingPunct="1"/>
            <a:r>
              <a:rPr lang="en-US" dirty="0" smtClean="0"/>
              <a:t>Need to clearly align work internal with in the various TM Forum Tech Teams</a:t>
            </a:r>
            <a:r>
              <a:rPr lang="en-US" dirty="0" smtClean="0"/>
              <a:t>.</a:t>
            </a:r>
          </a:p>
          <a:p>
            <a:pPr eaLnBrk="1" hangingPunct="1"/>
            <a:r>
              <a:rPr lang="en-GB" dirty="0" smtClean="0"/>
              <a:t>Need to gain greater coherence of activity</a:t>
            </a:r>
            <a:endParaRPr lang="en-US" dirty="0" smtClean="0"/>
          </a:p>
          <a:p>
            <a:pPr eaLnBrk="1" hangingPunct="1"/>
            <a:r>
              <a:rPr lang="en-US" dirty="0" smtClean="0"/>
              <a:t>Operational</a:t>
            </a:r>
          </a:p>
          <a:p>
            <a:pPr lvl="1" eaLnBrk="1" hangingPunct="1"/>
            <a:r>
              <a:rPr lang="en-US" dirty="0" smtClean="0"/>
              <a:t>External liaison with 3GPP need clear interface</a:t>
            </a:r>
          </a:p>
          <a:p>
            <a:pPr lvl="1" eaLnBrk="1" hangingPunct="1"/>
            <a:r>
              <a:rPr lang="en-US" dirty="0" smtClean="0"/>
              <a:t>Service provider expectation and deliverables need to need managed (</a:t>
            </a:r>
            <a:r>
              <a:rPr lang="en-US" dirty="0" err="1" smtClean="0"/>
              <a:t>Roadmaped</a:t>
            </a:r>
            <a:r>
              <a:rPr lang="en-US" dirty="0" smtClean="0"/>
              <a:t>)</a:t>
            </a:r>
          </a:p>
          <a:p>
            <a:pPr lvl="1" eaLnBrk="1" hangingPunct="1"/>
            <a:r>
              <a:rPr lang="en-US" dirty="0" smtClean="0"/>
              <a:t>Work in TIP etc needs to be considered</a:t>
            </a:r>
            <a:endParaRPr lang="en-US" dirty="0"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dirty="0" smtClean="0"/>
              <a:t>Proposal for study activity</a:t>
            </a:r>
            <a:endParaRPr lang="en-US" dirty="0" smtClean="0"/>
          </a:p>
        </p:txBody>
      </p:sp>
      <p:sp>
        <p:nvSpPr>
          <p:cNvPr id="5123" name="Rectangle 3"/>
          <p:cNvSpPr>
            <a:spLocks noGrp="1" noChangeArrowheads="1"/>
          </p:cNvSpPr>
          <p:nvPr>
            <p:ph idx="1"/>
          </p:nvPr>
        </p:nvSpPr>
        <p:spPr/>
        <p:txBody>
          <a:bodyPr>
            <a:normAutofit fontScale="70000" lnSpcReduction="20000"/>
          </a:bodyPr>
          <a:lstStyle/>
          <a:p>
            <a:pPr eaLnBrk="1" hangingPunct="1"/>
            <a:r>
              <a:rPr lang="en-US" dirty="0" smtClean="0"/>
              <a:t>Focus one each of the key areas</a:t>
            </a:r>
          </a:p>
          <a:p>
            <a:pPr eaLnBrk="1" hangingPunct="1"/>
            <a:r>
              <a:rPr lang="en-US" dirty="0" smtClean="0"/>
              <a:t>Team</a:t>
            </a:r>
            <a:r>
              <a:rPr lang="en-US" dirty="0"/>
              <a:t> </a:t>
            </a:r>
            <a:r>
              <a:rPr lang="en-US" dirty="0" smtClean="0"/>
              <a:t>resourced with broadly capable skills pulling together participants from each of the other activities</a:t>
            </a:r>
            <a:endParaRPr lang="en-US" dirty="0" smtClean="0"/>
          </a:p>
          <a:p>
            <a:pPr eaLnBrk="1" hangingPunct="1"/>
            <a:r>
              <a:rPr lang="en-US" dirty="0" smtClean="0"/>
              <a:t>Appropriate staff </a:t>
            </a:r>
            <a:r>
              <a:rPr lang="en-US" dirty="0" smtClean="0"/>
              <a:t>support</a:t>
            </a:r>
          </a:p>
          <a:p>
            <a:pPr eaLnBrk="1" hangingPunct="1"/>
            <a:r>
              <a:rPr lang="en-GB" dirty="0" smtClean="0"/>
              <a:t>Study duration of 3-4 months</a:t>
            </a:r>
            <a:endParaRPr lang="en-US" dirty="0" smtClean="0"/>
          </a:p>
          <a:p>
            <a:pPr eaLnBrk="1" hangingPunct="1"/>
            <a:r>
              <a:rPr lang="en-GB" dirty="0" smtClean="0"/>
              <a:t>Output to include resolution of key challenges in this pack including:</a:t>
            </a:r>
          </a:p>
          <a:p>
            <a:pPr lvl="1"/>
            <a:r>
              <a:rPr lang="en-GB" dirty="0" smtClean="0"/>
              <a:t>Structure of Convergence Framework model</a:t>
            </a:r>
          </a:p>
          <a:p>
            <a:pPr lvl="1"/>
            <a:r>
              <a:rPr lang="en-GB" dirty="0" smtClean="0"/>
              <a:t>Governance of its growth</a:t>
            </a:r>
            <a:endParaRPr lang="en-US" dirty="0" smtClean="0"/>
          </a:p>
          <a:p>
            <a:pPr eaLnBrk="1" hangingPunct="1"/>
            <a:r>
              <a:rPr lang="en-US" dirty="0" smtClean="0"/>
              <a:t>Timescales and delivery influences</a:t>
            </a:r>
            <a:endParaRPr lang="en-US" dirty="0" smtClean="0"/>
          </a:p>
          <a:p>
            <a:pPr lvl="1" eaLnBrk="1" hangingPunct="1"/>
            <a:r>
              <a:rPr lang="en-US" dirty="0" smtClean="0"/>
              <a:t>SA meetings</a:t>
            </a:r>
            <a:endParaRPr lang="en-US" dirty="0" smtClean="0"/>
          </a:p>
          <a:p>
            <a:pPr lvl="1" eaLnBrk="1" hangingPunct="1"/>
            <a:r>
              <a:rPr lang="en-US" dirty="0" smtClean="0"/>
              <a:t>NGNM </a:t>
            </a:r>
            <a:r>
              <a:rPr lang="en-US" dirty="0" smtClean="0"/>
              <a:t>meetings</a:t>
            </a:r>
          </a:p>
          <a:p>
            <a:pPr lvl="1" eaLnBrk="1" hangingPunct="1"/>
            <a:r>
              <a:rPr lang="en-GB" dirty="0" smtClean="0"/>
              <a:t>TMF meetings</a:t>
            </a:r>
            <a:endParaRPr lang="en-US" dirty="0" smtClean="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Recap... Specific Aims</a:t>
            </a:r>
            <a:endParaRPr lang="en-US" dirty="0"/>
          </a:p>
        </p:txBody>
      </p:sp>
      <p:sp>
        <p:nvSpPr>
          <p:cNvPr id="3" name="Content Placeholder 2"/>
          <p:cNvSpPr>
            <a:spLocks noGrp="1"/>
          </p:cNvSpPr>
          <p:nvPr>
            <p:ph idx="1"/>
          </p:nvPr>
        </p:nvSpPr>
        <p:spPr>
          <a:xfrm>
            <a:off x="457200" y="1600200"/>
            <a:ext cx="8229600" cy="4925144"/>
          </a:xfrm>
        </p:spPr>
        <p:txBody>
          <a:bodyPr>
            <a:normAutofit fontScale="70000" lnSpcReduction="20000"/>
          </a:bodyPr>
          <a:lstStyle/>
          <a:p>
            <a:r>
              <a:rPr lang="en-GB" dirty="0" smtClean="0"/>
              <a:t>To provide a sketch of an industry wide convergence framework and federated information model solution to meet the challenge of the continually converging/compacting problem space</a:t>
            </a:r>
          </a:p>
          <a:p>
            <a:r>
              <a:rPr lang="en-GB" dirty="0" smtClean="0"/>
              <a:t>To (begin to) demonstrate the need:</a:t>
            </a:r>
          </a:p>
          <a:p>
            <a:pPr lvl="1"/>
            <a:r>
              <a:rPr lang="en-GB" dirty="0" smtClean="0"/>
              <a:t>For a significantly different model structure from that provided today</a:t>
            </a:r>
            <a:r>
              <a:rPr lang="en-US" dirty="0" smtClean="0"/>
              <a:t> </a:t>
            </a:r>
          </a:p>
          <a:p>
            <a:pPr lvl="1"/>
            <a:r>
              <a:rPr lang="en-GB" dirty="0" smtClean="0"/>
              <a:t>For the addition of conceptual models and patterns</a:t>
            </a:r>
          </a:p>
          <a:p>
            <a:pPr lvl="1"/>
            <a:r>
              <a:rPr lang="en-GB" dirty="0" smtClean="0"/>
              <a:t>To start small in the convergence framework and gradually grow as agreement is reached</a:t>
            </a:r>
          </a:p>
          <a:p>
            <a:pPr lvl="1"/>
            <a:r>
              <a:rPr lang="en-GB" dirty="0" smtClean="0"/>
              <a:t>To not be constrained by the current structure of the SID and the need f</a:t>
            </a:r>
            <a:r>
              <a:rPr lang="en-US" dirty="0" smtClean="0"/>
              <a:t>or significant restructuring of the SID</a:t>
            </a:r>
          </a:p>
          <a:p>
            <a:pPr lvl="1"/>
            <a:r>
              <a:rPr lang="en-GB" dirty="0" smtClean="0"/>
              <a:t>To handle externalised relationships</a:t>
            </a:r>
          </a:p>
          <a:p>
            <a:pPr lvl="1"/>
            <a:r>
              <a:rPr lang="en-GB" dirty="0" smtClean="0"/>
              <a:t>To develop an approach that puts all standards bodies on an equal footing</a:t>
            </a:r>
          </a:p>
          <a:p>
            <a:pPr lvl="1"/>
            <a:r>
              <a:rPr lang="en-GB" dirty="0" smtClean="0"/>
              <a:t>To develop a structure that allows appropriate decoupling of specific standard delivery phasing from the phasing of delivery of the convergence framework</a:t>
            </a:r>
            <a:endParaRPr lang="en-US" dirty="0" smtClean="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Thank you... </a:t>
            </a:r>
            <a:br>
              <a:rPr lang="en-GB" dirty="0" smtClean="0"/>
            </a:br>
            <a:r>
              <a:rPr lang="en-GB" dirty="0" smtClean="0"/>
              <a:t>Any Questions???</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a:t>
            </a:r>
            <a:br>
              <a:rPr lang="en-GB" dirty="0" smtClean="0"/>
            </a:br>
            <a:r>
              <a:rPr lang="en-GB" dirty="0" smtClean="0"/>
              <a:t>Why Federate?</a:t>
            </a:r>
            <a:endParaRPr lang="en-US" dirty="0"/>
          </a:p>
        </p:txBody>
      </p:sp>
      <p:sp>
        <p:nvSpPr>
          <p:cNvPr id="3" name="Text Placeholder 2"/>
          <p:cNvSpPr>
            <a:spLocks noGrp="1"/>
          </p:cNvSpPr>
          <p:nvPr>
            <p:ph type="body" idx="1"/>
          </p:nvPr>
        </p:nvSpPr>
        <p:spPr/>
        <p:txBody>
          <a:bodyPr/>
          <a:lstStyle/>
          <a:p>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a:spLocks noGrp="1" noChangeArrowheads="1"/>
          </p:cNvSpPr>
          <p:nvPr>
            <p:ph type="title"/>
          </p:nvPr>
        </p:nvSpPr>
        <p:spPr bwMode="auto">
          <a:prstGeom prst="rect">
            <a:avLst/>
          </a:prstGeom>
          <a:noFill/>
          <a:ln>
            <a:miter lim="800000"/>
            <a:headEnd/>
            <a:tailEnd/>
          </a:ln>
        </p:spPr>
        <p:txBody>
          <a:bodyPr>
            <a:normAutofit fontScale="90000"/>
          </a:bodyPr>
          <a:lstStyle/>
          <a:p>
            <a:pPr eaLnBrk="1" hangingPunct="1"/>
            <a:r>
              <a:rPr lang="en-US" dirty="0" smtClean="0"/>
              <a:t>Address many users of</a:t>
            </a:r>
            <a:br>
              <a:rPr lang="en-US" dirty="0" smtClean="0"/>
            </a:br>
            <a:r>
              <a:rPr lang="en-US" dirty="0" smtClean="0"/>
              <a:t> the Federated  Model</a:t>
            </a:r>
          </a:p>
        </p:txBody>
      </p:sp>
      <p:sp>
        <p:nvSpPr>
          <p:cNvPr id="9218" name="Rectangle 3"/>
          <p:cNvSpPr>
            <a:spLocks noGrp="1" noChangeArrowheads="1"/>
          </p:cNvSpPr>
          <p:nvPr>
            <p:ph idx="1"/>
          </p:nvPr>
        </p:nvSpPr>
        <p:spPr>
          <a:noFill/>
        </p:spPr>
        <p:txBody>
          <a:bodyPr/>
          <a:lstStyle/>
          <a:p>
            <a:pPr marL="457200" indent="-457200" eaLnBrk="1" hangingPunct="1">
              <a:lnSpc>
                <a:spcPct val="90000"/>
              </a:lnSpc>
              <a:buFontTx/>
              <a:buAutoNum type="arabicPeriod"/>
            </a:pPr>
            <a:r>
              <a:rPr lang="en-US" sz="2400" dirty="0" smtClean="0">
                <a:latin typeface="Arial" charset="0"/>
                <a:cs typeface="Arial" charset="0"/>
              </a:rPr>
              <a:t>EAI Interests</a:t>
            </a:r>
          </a:p>
          <a:p>
            <a:pPr marL="736600" lvl="1" indent="-381000" eaLnBrk="1" hangingPunct="1">
              <a:lnSpc>
                <a:spcPct val="90000"/>
              </a:lnSpc>
              <a:buFont typeface="Arial" charset="0"/>
              <a:buChar char="›"/>
            </a:pPr>
            <a:r>
              <a:rPr lang="en-US" sz="2000" dirty="0" smtClean="0">
                <a:latin typeface="Arial" charset="0"/>
                <a:cs typeface="Arial" charset="0"/>
              </a:rPr>
              <a:t>Architecture view systems deployment etc.</a:t>
            </a:r>
          </a:p>
          <a:p>
            <a:pPr marL="457200" indent="-457200" eaLnBrk="1" hangingPunct="1">
              <a:lnSpc>
                <a:spcPct val="90000"/>
              </a:lnSpc>
              <a:buFontTx/>
              <a:buAutoNum type="arabicPeriod"/>
            </a:pPr>
            <a:r>
              <a:rPr lang="en-US" sz="2400" dirty="0" smtClean="0">
                <a:latin typeface="Arial" charset="0"/>
                <a:cs typeface="Arial" charset="0"/>
              </a:rPr>
              <a:t>Organizations and Business analysis</a:t>
            </a:r>
          </a:p>
          <a:p>
            <a:pPr marL="736600" lvl="1" indent="-381000" eaLnBrk="1" hangingPunct="1">
              <a:lnSpc>
                <a:spcPct val="90000"/>
              </a:lnSpc>
              <a:buFont typeface="Arial" charset="0"/>
              <a:buChar char="›"/>
            </a:pPr>
            <a:r>
              <a:rPr lang="en-US" sz="2000" dirty="0" smtClean="0">
                <a:latin typeface="Arial" charset="0"/>
                <a:cs typeface="Arial" charset="0"/>
              </a:rPr>
              <a:t>Converging companies </a:t>
            </a:r>
          </a:p>
          <a:p>
            <a:pPr marL="736600" lvl="1" indent="-381000" eaLnBrk="1" hangingPunct="1">
              <a:lnSpc>
                <a:spcPct val="90000"/>
              </a:lnSpc>
              <a:buFont typeface="Arial" charset="0"/>
              <a:buChar char="›"/>
            </a:pPr>
            <a:r>
              <a:rPr lang="en-US" sz="2000" dirty="0" smtClean="0">
                <a:latin typeface="Arial" charset="0"/>
                <a:cs typeface="Arial" charset="0"/>
              </a:rPr>
              <a:t>Mergers </a:t>
            </a:r>
          </a:p>
          <a:p>
            <a:pPr marL="736600" lvl="1" indent="-381000" eaLnBrk="1" hangingPunct="1">
              <a:lnSpc>
                <a:spcPct val="90000"/>
              </a:lnSpc>
              <a:buFont typeface="Arial" charset="0"/>
              <a:buChar char="›"/>
            </a:pPr>
            <a:r>
              <a:rPr lang="en-US" sz="2000" dirty="0" smtClean="0">
                <a:latin typeface="Arial" charset="0"/>
                <a:cs typeface="Arial" charset="0"/>
              </a:rPr>
              <a:t>partnerships</a:t>
            </a:r>
          </a:p>
          <a:p>
            <a:pPr marL="457200" indent="-457200" eaLnBrk="1" hangingPunct="1">
              <a:lnSpc>
                <a:spcPct val="90000"/>
              </a:lnSpc>
              <a:buFontTx/>
              <a:buAutoNum type="arabicPeriod"/>
            </a:pPr>
            <a:r>
              <a:rPr lang="en-US" sz="2400" dirty="0" smtClean="0">
                <a:latin typeface="Arial" charset="0"/>
                <a:cs typeface="Arial" charset="0"/>
              </a:rPr>
              <a:t>Interface creation</a:t>
            </a:r>
          </a:p>
          <a:p>
            <a:pPr marL="736600" lvl="1" indent="-381000" eaLnBrk="1" hangingPunct="1">
              <a:lnSpc>
                <a:spcPct val="90000"/>
              </a:lnSpc>
              <a:buFont typeface="Arial" charset="0"/>
              <a:buChar char="›"/>
            </a:pPr>
            <a:r>
              <a:rPr lang="en-US" sz="2000" dirty="0" smtClean="0">
                <a:latin typeface="Arial" charset="0"/>
                <a:cs typeface="Arial" charset="0"/>
              </a:rPr>
              <a:t>Business -2-Business </a:t>
            </a:r>
          </a:p>
          <a:p>
            <a:pPr marL="736600" lvl="1" indent="-381000" eaLnBrk="1" hangingPunct="1">
              <a:lnSpc>
                <a:spcPct val="90000"/>
              </a:lnSpc>
              <a:buFont typeface="Arial" charset="0"/>
              <a:buChar char="›"/>
            </a:pPr>
            <a:r>
              <a:rPr lang="en-US" sz="2000" dirty="0" smtClean="0">
                <a:latin typeface="Arial" charset="0"/>
                <a:cs typeface="Arial" charset="0"/>
              </a:rPr>
              <a:t>Network operations</a:t>
            </a:r>
          </a:p>
          <a:p>
            <a:pPr marL="736600" lvl="1" indent="-381000" eaLnBrk="1" hangingPunct="1">
              <a:lnSpc>
                <a:spcPct val="90000"/>
              </a:lnSpc>
              <a:buFont typeface="Arial" charset="0"/>
              <a:buChar char="›"/>
            </a:pPr>
            <a:r>
              <a:rPr lang="en-US" sz="2000" dirty="0" smtClean="0">
                <a:latin typeface="Arial" charset="0"/>
                <a:cs typeface="Arial" charset="0"/>
              </a:rPr>
              <a:t>Customer – Network/Business</a:t>
            </a:r>
          </a:p>
          <a:p>
            <a:pPr marL="736600" lvl="1" indent="-381000" eaLnBrk="1" hangingPunct="1">
              <a:lnSpc>
                <a:spcPct val="90000"/>
              </a:lnSpc>
              <a:buFont typeface="Arial" charset="0"/>
              <a:buChar char="›"/>
            </a:pPr>
            <a:r>
              <a:rPr lang="en-US" sz="2000" dirty="0" smtClean="0">
                <a:latin typeface="Arial" charset="0"/>
                <a:cs typeface="Arial" charset="0"/>
              </a:rPr>
              <a:t>etc</a:t>
            </a:r>
          </a:p>
          <a:p>
            <a:pPr marL="457200" indent="-457200" eaLnBrk="1" hangingPunct="1">
              <a:lnSpc>
                <a:spcPct val="90000"/>
              </a:lnSpc>
              <a:buFontTx/>
              <a:buAutoNum type="arabicPeriod"/>
            </a:pPr>
            <a:endParaRPr lang="en-US" sz="2400" dirty="0" smtClean="0">
              <a:latin typeface="Arial" charset="0"/>
              <a:cs typeface="Arial" charset="0"/>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7"/>
          <p:cNvSpPr>
            <a:spLocks noGrp="1" noChangeArrowheads="1"/>
          </p:cNvSpPr>
          <p:nvPr>
            <p:ph type="title"/>
          </p:nvPr>
        </p:nvSpPr>
        <p:spPr bwMode="auto">
          <a:prstGeom prst="rect">
            <a:avLst/>
          </a:prstGeom>
          <a:solidFill>
            <a:schemeClr val="bg1"/>
          </a:solidFill>
          <a:ln>
            <a:miter lim="800000"/>
            <a:headEnd/>
            <a:tailEnd/>
          </a:ln>
        </p:spPr>
        <p:txBody>
          <a:bodyPr>
            <a:normAutofit fontScale="90000"/>
          </a:bodyPr>
          <a:lstStyle/>
          <a:p>
            <a:pPr eaLnBrk="1" hangingPunct="1"/>
            <a:r>
              <a:rPr lang="en-US" smtClean="0"/>
              <a:t>Today’s Landscape</a:t>
            </a:r>
            <a:br>
              <a:rPr lang="en-US" smtClean="0"/>
            </a:br>
            <a:r>
              <a:rPr lang="en-US" smtClean="0"/>
              <a:t> of related SDO’s</a:t>
            </a:r>
          </a:p>
        </p:txBody>
      </p:sp>
      <p:sp>
        <p:nvSpPr>
          <p:cNvPr id="10242" name="Rectangle 3"/>
          <p:cNvSpPr>
            <a:spLocks noGrp="1" noChangeArrowheads="1"/>
          </p:cNvSpPr>
          <p:nvPr>
            <p:ph idx="1"/>
          </p:nvPr>
        </p:nvSpPr>
        <p:spPr>
          <a:xfrm>
            <a:off x="457200" y="1600200"/>
            <a:ext cx="4402832" cy="4525963"/>
          </a:xfrm>
          <a:solidFill>
            <a:schemeClr val="bg1"/>
          </a:solidFill>
        </p:spPr>
        <p:txBody>
          <a:bodyPr>
            <a:normAutofit lnSpcReduction="10000"/>
          </a:bodyPr>
          <a:lstStyle/>
          <a:p>
            <a:pPr eaLnBrk="1" hangingPunct="1">
              <a:lnSpc>
                <a:spcPct val="80000"/>
              </a:lnSpc>
            </a:pPr>
            <a:r>
              <a:rPr lang="en-US" sz="2000" dirty="0" smtClean="0">
                <a:latin typeface="Arial" charset="0"/>
                <a:cs typeface="Arial" charset="0"/>
              </a:rPr>
              <a:t>Landscape of groupings</a:t>
            </a:r>
          </a:p>
          <a:p>
            <a:pPr lvl="1" eaLnBrk="1" hangingPunct="1">
              <a:lnSpc>
                <a:spcPct val="80000"/>
              </a:lnSpc>
            </a:pPr>
            <a:r>
              <a:rPr lang="en-US" sz="1800" dirty="0" smtClean="0">
                <a:latin typeface="Arial" charset="0"/>
                <a:cs typeface="Arial" charset="0"/>
              </a:rPr>
              <a:t>Historical based on technology or sub part of problem domain</a:t>
            </a:r>
          </a:p>
          <a:p>
            <a:pPr lvl="1" eaLnBrk="1" hangingPunct="1">
              <a:lnSpc>
                <a:spcPct val="80000"/>
              </a:lnSpc>
            </a:pPr>
            <a:r>
              <a:rPr lang="en-US" sz="1800" dirty="0" smtClean="0">
                <a:latin typeface="Arial" charset="0"/>
                <a:cs typeface="Arial" charset="0"/>
              </a:rPr>
              <a:t>Overlaps have become apparent</a:t>
            </a:r>
          </a:p>
          <a:p>
            <a:pPr lvl="1" eaLnBrk="1" hangingPunct="1">
              <a:lnSpc>
                <a:spcPct val="80000"/>
              </a:lnSpc>
            </a:pPr>
            <a:r>
              <a:rPr lang="en-US" sz="1800" dirty="0" smtClean="0">
                <a:latin typeface="Arial" charset="0"/>
                <a:cs typeface="Arial" charset="0"/>
              </a:rPr>
              <a:t>Limited cooperation  with emerging gaps</a:t>
            </a:r>
          </a:p>
          <a:p>
            <a:pPr eaLnBrk="1" hangingPunct="1">
              <a:lnSpc>
                <a:spcPct val="80000"/>
              </a:lnSpc>
            </a:pPr>
            <a:r>
              <a:rPr lang="en-US" sz="2000" dirty="0" smtClean="0">
                <a:latin typeface="Arial" charset="0"/>
                <a:cs typeface="Arial" charset="0"/>
              </a:rPr>
              <a:t>Integration </a:t>
            </a:r>
          </a:p>
          <a:p>
            <a:pPr lvl="1" eaLnBrk="1" hangingPunct="1">
              <a:lnSpc>
                <a:spcPct val="80000"/>
              </a:lnSpc>
            </a:pPr>
            <a:r>
              <a:rPr lang="en-US" sz="1800" dirty="0" smtClean="0">
                <a:latin typeface="Arial" charset="0"/>
                <a:cs typeface="Arial" charset="0"/>
              </a:rPr>
              <a:t>Left to SI companies and bespoke solutions</a:t>
            </a:r>
          </a:p>
          <a:p>
            <a:pPr lvl="1" eaLnBrk="1" hangingPunct="1">
              <a:lnSpc>
                <a:spcPct val="80000"/>
              </a:lnSpc>
            </a:pPr>
            <a:r>
              <a:rPr lang="en-US" sz="1800" dirty="0" smtClean="0">
                <a:latin typeface="Arial" charset="0"/>
                <a:cs typeface="Arial" charset="0"/>
              </a:rPr>
              <a:t>Using architecture perspective – TOGAF etc</a:t>
            </a:r>
          </a:p>
          <a:p>
            <a:pPr eaLnBrk="1" hangingPunct="1">
              <a:lnSpc>
                <a:spcPct val="80000"/>
              </a:lnSpc>
            </a:pPr>
            <a:r>
              <a:rPr lang="en-US" sz="2000" dirty="0" smtClean="0">
                <a:latin typeface="Arial" charset="0"/>
                <a:cs typeface="Arial" charset="0"/>
              </a:rPr>
              <a:t>No shared understanding</a:t>
            </a:r>
          </a:p>
          <a:p>
            <a:pPr lvl="1" eaLnBrk="1" hangingPunct="1">
              <a:lnSpc>
                <a:spcPct val="80000"/>
              </a:lnSpc>
            </a:pPr>
            <a:r>
              <a:rPr lang="en-US" sz="1800" dirty="0" smtClean="0">
                <a:latin typeface="Arial" charset="0"/>
                <a:cs typeface="Arial" charset="0"/>
              </a:rPr>
              <a:t>SID has some aspect across domains</a:t>
            </a:r>
          </a:p>
          <a:p>
            <a:pPr lvl="1" eaLnBrk="1" hangingPunct="1">
              <a:lnSpc>
                <a:spcPct val="80000"/>
              </a:lnSpc>
            </a:pPr>
            <a:r>
              <a:rPr lang="en-US" sz="1800" dirty="0" smtClean="0">
                <a:latin typeface="Arial" charset="0"/>
                <a:cs typeface="Arial" charset="0"/>
              </a:rPr>
              <a:t>Perceived as another silo</a:t>
            </a:r>
          </a:p>
          <a:p>
            <a:pPr eaLnBrk="1" hangingPunct="1">
              <a:lnSpc>
                <a:spcPct val="80000"/>
              </a:lnSpc>
            </a:pPr>
            <a:r>
              <a:rPr lang="en-US" sz="2000" dirty="0" smtClean="0">
                <a:latin typeface="Arial" charset="0"/>
                <a:cs typeface="Arial" charset="0"/>
              </a:rPr>
              <a:t>Inter-dependent governance never been address.</a:t>
            </a:r>
          </a:p>
          <a:p>
            <a:pPr lvl="1" eaLnBrk="1" hangingPunct="1">
              <a:lnSpc>
                <a:spcPct val="80000"/>
              </a:lnSpc>
            </a:pPr>
            <a:r>
              <a:rPr lang="en-US" sz="1800" dirty="0" smtClean="0">
                <a:latin typeface="Arial" charset="0"/>
                <a:cs typeface="Arial" charset="0"/>
              </a:rPr>
              <a:t>Need to support parallel converging development</a:t>
            </a:r>
          </a:p>
          <a:p>
            <a:pPr lvl="1" eaLnBrk="1" hangingPunct="1">
              <a:lnSpc>
                <a:spcPct val="80000"/>
              </a:lnSpc>
            </a:pPr>
            <a:endParaRPr lang="en-US" sz="1800" dirty="0" smtClean="0">
              <a:latin typeface="Arial" charset="0"/>
              <a:cs typeface="Arial" charset="0"/>
            </a:endParaRPr>
          </a:p>
          <a:p>
            <a:pPr lvl="1" eaLnBrk="1" hangingPunct="1">
              <a:lnSpc>
                <a:spcPct val="80000"/>
              </a:lnSpc>
            </a:pPr>
            <a:endParaRPr lang="en-US" sz="1800" dirty="0" smtClean="0">
              <a:latin typeface="Arial" charset="0"/>
              <a:cs typeface="Arial" charset="0"/>
            </a:endParaRPr>
          </a:p>
          <a:p>
            <a:pPr lvl="1" eaLnBrk="1" hangingPunct="1">
              <a:lnSpc>
                <a:spcPct val="80000"/>
              </a:lnSpc>
            </a:pPr>
            <a:endParaRPr lang="en-US" sz="1800" dirty="0" smtClean="0">
              <a:latin typeface="Arial" charset="0"/>
              <a:cs typeface="Arial" charset="0"/>
            </a:endParaRPr>
          </a:p>
        </p:txBody>
      </p:sp>
      <p:sp>
        <p:nvSpPr>
          <p:cNvPr id="10243" name="Oval 4"/>
          <p:cNvSpPr>
            <a:spLocks noChangeArrowheads="1"/>
          </p:cNvSpPr>
          <p:nvPr/>
        </p:nvSpPr>
        <p:spPr bwMode="auto">
          <a:xfrm>
            <a:off x="5076825" y="2835275"/>
            <a:ext cx="1035050" cy="720725"/>
          </a:xfrm>
          <a:prstGeom prst="ellipse">
            <a:avLst/>
          </a:prstGeom>
          <a:solidFill>
            <a:schemeClr val="accent1">
              <a:alpha val="30196"/>
            </a:schemeClr>
          </a:solidFill>
          <a:ln w="12700" algn="ctr">
            <a:solidFill>
              <a:schemeClr val="tx1"/>
            </a:solidFill>
            <a:round/>
            <a:headEnd/>
            <a:tailEnd/>
          </a:ln>
        </p:spPr>
        <p:txBody>
          <a:bodyPr wrap="none" lIns="72000" rIns="72000" anchor="ctr"/>
          <a:lstStyle/>
          <a:p>
            <a:pPr algn="ctr">
              <a:spcBef>
                <a:spcPct val="50000"/>
              </a:spcBef>
            </a:pPr>
            <a:r>
              <a:rPr lang="en-US" sz="2000" dirty="0"/>
              <a:t>TMF</a:t>
            </a:r>
          </a:p>
        </p:txBody>
      </p:sp>
      <p:sp>
        <p:nvSpPr>
          <p:cNvPr id="10244" name="Oval 5"/>
          <p:cNvSpPr>
            <a:spLocks noChangeArrowheads="1"/>
          </p:cNvSpPr>
          <p:nvPr/>
        </p:nvSpPr>
        <p:spPr bwMode="auto">
          <a:xfrm>
            <a:off x="5219700" y="4581525"/>
            <a:ext cx="1035050" cy="720725"/>
          </a:xfrm>
          <a:prstGeom prst="ellipse">
            <a:avLst/>
          </a:prstGeom>
          <a:solidFill>
            <a:schemeClr val="accent1">
              <a:alpha val="30196"/>
            </a:schemeClr>
          </a:solidFill>
          <a:ln w="12700" algn="ctr">
            <a:solidFill>
              <a:schemeClr val="tx1"/>
            </a:solidFill>
            <a:round/>
            <a:headEnd/>
            <a:tailEnd/>
          </a:ln>
        </p:spPr>
        <p:txBody>
          <a:bodyPr wrap="none" lIns="72000" rIns="72000" anchor="ctr"/>
          <a:lstStyle/>
          <a:p>
            <a:pPr algn="ctr">
              <a:spcBef>
                <a:spcPct val="50000"/>
              </a:spcBef>
            </a:pPr>
            <a:r>
              <a:rPr lang="en-US" sz="2000"/>
              <a:t>BBF</a:t>
            </a:r>
          </a:p>
        </p:txBody>
      </p:sp>
      <p:sp>
        <p:nvSpPr>
          <p:cNvPr id="10245" name="Oval 8"/>
          <p:cNvSpPr>
            <a:spLocks noChangeArrowheads="1"/>
          </p:cNvSpPr>
          <p:nvPr/>
        </p:nvSpPr>
        <p:spPr bwMode="auto">
          <a:xfrm>
            <a:off x="8001000" y="3482975"/>
            <a:ext cx="1035050" cy="720725"/>
          </a:xfrm>
          <a:prstGeom prst="ellipse">
            <a:avLst/>
          </a:prstGeom>
          <a:solidFill>
            <a:schemeClr val="accent1">
              <a:alpha val="30196"/>
            </a:schemeClr>
          </a:solidFill>
          <a:ln w="12700" algn="ctr">
            <a:solidFill>
              <a:schemeClr val="tx1"/>
            </a:solidFill>
            <a:round/>
            <a:headEnd/>
            <a:tailEnd/>
          </a:ln>
        </p:spPr>
        <p:txBody>
          <a:bodyPr wrap="none" lIns="72000" rIns="72000" anchor="ctr"/>
          <a:lstStyle/>
          <a:p>
            <a:pPr algn="ctr">
              <a:spcBef>
                <a:spcPct val="50000"/>
              </a:spcBef>
            </a:pPr>
            <a:r>
              <a:rPr lang="en-US" sz="2000"/>
              <a:t>ITU</a:t>
            </a:r>
          </a:p>
        </p:txBody>
      </p:sp>
      <p:sp>
        <p:nvSpPr>
          <p:cNvPr id="10246" name="Oval 9"/>
          <p:cNvSpPr>
            <a:spLocks noChangeArrowheads="1"/>
          </p:cNvSpPr>
          <p:nvPr/>
        </p:nvSpPr>
        <p:spPr bwMode="auto">
          <a:xfrm>
            <a:off x="7956550" y="4579938"/>
            <a:ext cx="1035050" cy="720725"/>
          </a:xfrm>
          <a:prstGeom prst="ellipse">
            <a:avLst/>
          </a:prstGeom>
          <a:solidFill>
            <a:schemeClr val="accent1">
              <a:alpha val="30196"/>
            </a:schemeClr>
          </a:solidFill>
          <a:ln w="12700" algn="ctr">
            <a:solidFill>
              <a:schemeClr val="tx1"/>
            </a:solidFill>
            <a:round/>
            <a:headEnd/>
            <a:tailEnd/>
          </a:ln>
        </p:spPr>
        <p:txBody>
          <a:bodyPr wrap="none" lIns="72000" rIns="72000" anchor="ctr"/>
          <a:lstStyle/>
          <a:p>
            <a:pPr algn="ctr">
              <a:spcBef>
                <a:spcPct val="50000"/>
              </a:spcBef>
            </a:pPr>
            <a:r>
              <a:rPr lang="en-US" sz="2000"/>
              <a:t>OMG</a:t>
            </a:r>
          </a:p>
        </p:txBody>
      </p:sp>
      <p:sp>
        <p:nvSpPr>
          <p:cNvPr id="10247" name="Oval 10"/>
          <p:cNvSpPr>
            <a:spLocks noChangeArrowheads="1"/>
          </p:cNvSpPr>
          <p:nvPr/>
        </p:nvSpPr>
        <p:spPr bwMode="auto">
          <a:xfrm>
            <a:off x="5707063" y="2205038"/>
            <a:ext cx="1035050" cy="720725"/>
          </a:xfrm>
          <a:prstGeom prst="ellipse">
            <a:avLst/>
          </a:prstGeom>
          <a:solidFill>
            <a:schemeClr val="accent1">
              <a:alpha val="30196"/>
            </a:schemeClr>
          </a:solidFill>
          <a:ln w="12700" algn="ctr">
            <a:solidFill>
              <a:schemeClr val="tx1"/>
            </a:solidFill>
            <a:round/>
            <a:headEnd/>
            <a:tailEnd/>
          </a:ln>
        </p:spPr>
        <p:txBody>
          <a:bodyPr wrap="none" lIns="72000" rIns="72000" anchor="ctr"/>
          <a:lstStyle/>
          <a:p>
            <a:pPr algn="ctr">
              <a:spcBef>
                <a:spcPct val="50000"/>
              </a:spcBef>
            </a:pPr>
            <a:r>
              <a:rPr lang="en-US" sz="2000"/>
              <a:t>OASSIS</a:t>
            </a:r>
          </a:p>
        </p:txBody>
      </p:sp>
      <p:sp>
        <p:nvSpPr>
          <p:cNvPr id="10248" name="Oval 11"/>
          <p:cNvSpPr>
            <a:spLocks noChangeArrowheads="1"/>
          </p:cNvSpPr>
          <p:nvPr/>
        </p:nvSpPr>
        <p:spPr bwMode="auto">
          <a:xfrm>
            <a:off x="7343775" y="2312988"/>
            <a:ext cx="1035050" cy="720725"/>
          </a:xfrm>
          <a:prstGeom prst="ellipse">
            <a:avLst/>
          </a:prstGeom>
          <a:solidFill>
            <a:schemeClr val="accent1">
              <a:alpha val="30196"/>
            </a:schemeClr>
          </a:solidFill>
          <a:ln w="12700" algn="ctr">
            <a:solidFill>
              <a:schemeClr val="tx1"/>
            </a:solidFill>
            <a:round/>
            <a:headEnd/>
            <a:tailEnd/>
          </a:ln>
        </p:spPr>
        <p:txBody>
          <a:bodyPr wrap="none" lIns="72000" rIns="72000" anchor="ctr"/>
          <a:lstStyle/>
          <a:p>
            <a:pPr algn="ctr">
              <a:spcBef>
                <a:spcPct val="50000"/>
              </a:spcBef>
            </a:pPr>
            <a:r>
              <a:rPr lang="en-US" sz="2000"/>
              <a:t>xx</a:t>
            </a:r>
          </a:p>
        </p:txBody>
      </p:sp>
      <p:grpSp>
        <p:nvGrpSpPr>
          <p:cNvPr id="2" name="Group 17"/>
          <p:cNvGrpSpPr>
            <a:grpSpLocks/>
          </p:cNvGrpSpPr>
          <p:nvPr/>
        </p:nvGrpSpPr>
        <p:grpSpPr bwMode="auto">
          <a:xfrm>
            <a:off x="684213" y="3155950"/>
            <a:ext cx="6858000" cy="3702050"/>
            <a:chOff x="431" y="1820"/>
            <a:chExt cx="4320" cy="2332"/>
          </a:xfrm>
        </p:grpSpPr>
        <p:grpSp>
          <p:nvGrpSpPr>
            <p:cNvPr id="3" name="Group 12"/>
            <p:cNvGrpSpPr>
              <a:grpSpLocks/>
            </p:cNvGrpSpPr>
            <p:nvPr/>
          </p:nvGrpSpPr>
          <p:grpSpPr bwMode="auto">
            <a:xfrm>
              <a:off x="3702" y="1820"/>
              <a:ext cx="1049" cy="908"/>
              <a:chOff x="3702" y="1820"/>
              <a:chExt cx="1049" cy="908"/>
            </a:xfrm>
          </p:grpSpPr>
          <p:sp>
            <p:nvSpPr>
              <p:cNvPr id="10254" name="Oval 6"/>
              <p:cNvSpPr>
                <a:spLocks noChangeArrowheads="1"/>
              </p:cNvSpPr>
              <p:nvPr/>
            </p:nvSpPr>
            <p:spPr bwMode="auto">
              <a:xfrm>
                <a:off x="3702" y="2274"/>
                <a:ext cx="652" cy="454"/>
              </a:xfrm>
              <a:prstGeom prst="ellipse">
                <a:avLst/>
              </a:prstGeom>
              <a:solidFill>
                <a:schemeClr val="accent1">
                  <a:alpha val="30196"/>
                </a:schemeClr>
              </a:solidFill>
              <a:ln w="12700" algn="ctr">
                <a:solidFill>
                  <a:schemeClr val="tx1"/>
                </a:solidFill>
                <a:round/>
                <a:headEnd/>
                <a:tailEnd/>
              </a:ln>
            </p:spPr>
            <p:txBody>
              <a:bodyPr wrap="none" lIns="72000" rIns="72000" anchor="ctr"/>
              <a:lstStyle/>
              <a:p>
                <a:pPr algn="ctr">
                  <a:spcBef>
                    <a:spcPct val="50000"/>
                  </a:spcBef>
                </a:pPr>
                <a:r>
                  <a:rPr lang="en-US" sz="2000" b="1"/>
                  <a:t>3GPP</a:t>
                </a:r>
              </a:p>
            </p:txBody>
          </p:sp>
          <p:sp>
            <p:nvSpPr>
              <p:cNvPr id="10255" name="Oval 7"/>
              <p:cNvSpPr>
                <a:spLocks noChangeArrowheads="1"/>
              </p:cNvSpPr>
              <p:nvPr/>
            </p:nvSpPr>
            <p:spPr bwMode="auto">
              <a:xfrm>
                <a:off x="4099" y="1820"/>
                <a:ext cx="652" cy="454"/>
              </a:xfrm>
              <a:prstGeom prst="ellipse">
                <a:avLst/>
              </a:prstGeom>
              <a:solidFill>
                <a:schemeClr val="accent1">
                  <a:alpha val="30196"/>
                </a:schemeClr>
              </a:solidFill>
              <a:ln w="12700" algn="ctr">
                <a:solidFill>
                  <a:schemeClr val="tx1"/>
                </a:solidFill>
                <a:round/>
                <a:headEnd/>
                <a:tailEnd/>
              </a:ln>
            </p:spPr>
            <p:txBody>
              <a:bodyPr wrap="none" lIns="72000" rIns="72000" anchor="ctr"/>
              <a:lstStyle/>
              <a:p>
                <a:pPr algn="ctr">
                  <a:spcBef>
                    <a:spcPct val="50000"/>
                  </a:spcBef>
                </a:pPr>
                <a:r>
                  <a:rPr lang="en-US" sz="2000" b="1"/>
                  <a:t>DMTF</a:t>
                </a:r>
              </a:p>
            </p:txBody>
          </p:sp>
        </p:grpSp>
        <p:sp>
          <p:nvSpPr>
            <p:cNvPr id="10251" name="Rectangle 13"/>
            <p:cNvSpPr>
              <a:spLocks noChangeArrowheads="1"/>
            </p:cNvSpPr>
            <p:nvPr/>
          </p:nvSpPr>
          <p:spPr bwMode="auto">
            <a:xfrm>
              <a:off x="431" y="3748"/>
              <a:ext cx="2028" cy="404"/>
            </a:xfrm>
            <a:prstGeom prst="rect">
              <a:avLst/>
            </a:prstGeom>
            <a:noFill/>
            <a:ln w="9525">
              <a:noFill/>
              <a:miter lim="800000"/>
              <a:headEnd/>
              <a:tailEnd/>
            </a:ln>
          </p:spPr>
          <p:txBody>
            <a:bodyPr wrap="none">
              <a:spAutoFit/>
            </a:bodyPr>
            <a:lstStyle/>
            <a:p>
              <a:pPr lvl="1"/>
              <a:r>
                <a:rPr lang="en-US" b="1" dirty="0"/>
                <a:t>Today's needs</a:t>
              </a:r>
            </a:p>
            <a:p>
              <a:pPr lvl="1"/>
              <a:r>
                <a:rPr lang="en-US" b="1" dirty="0"/>
                <a:t>	Cloud and Wireless</a:t>
              </a:r>
            </a:p>
          </p:txBody>
        </p:sp>
        <p:sp>
          <p:nvSpPr>
            <p:cNvPr id="10252" name="Freeform 14"/>
            <p:cNvSpPr>
              <a:spLocks/>
            </p:cNvSpPr>
            <p:nvPr/>
          </p:nvSpPr>
          <p:spPr bwMode="auto">
            <a:xfrm>
              <a:off x="2336" y="2750"/>
              <a:ext cx="1837" cy="1292"/>
            </a:xfrm>
            <a:custGeom>
              <a:avLst/>
              <a:gdLst>
                <a:gd name="T0" fmla="*/ 0 w 1837"/>
                <a:gd name="T1" fmla="*/ 1224 h 1292"/>
                <a:gd name="T2" fmla="*/ 1542 w 1837"/>
                <a:gd name="T3" fmla="*/ 1088 h 1292"/>
                <a:gd name="T4" fmla="*/ 1769 w 1837"/>
                <a:gd name="T5" fmla="*/ 0 h 1292"/>
                <a:gd name="T6" fmla="*/ 0 60000 65536"/>
                <a:gd name="T7" fmla="*/ 0 60000 65536"/>
                <a:gd name="T8" fmla="*/ 0 60000 65536"/>
                <a:gd name="T9" fmla="*/ 0 w 1837"/>
                <a:gd name="T10" fmla="*/ 0 h 1292"/>
                <a:gd name="T11" fmla="*/ 1837 w 1837"/>
                <a:gd name="T12" fmla="*/ 1292 h 1292"/>
              </a:gdLst>
              <a:ahLst/>
              <a:cxnLst>
                <a:cxn ang="T6">
                  <a:pos x="T0" y="T1"/>
                </a:cxn>
                <a:cxn ang="T7">
                  <a:pos x="T2" y="T3"/>
                </a:cxn>
                <a:cxn ang="T8">
                  <a:pos x="T4" y="T5"/>
                </a:cxn>
              </a:cxnLst>
              <a:rect l="T9" t="T10" r="T11" b="T12"/>
              <a:pathLst>
                <a:path w="1837" h="1292">
                  <a:moveTo>
                    <a:pt x="0" y="1224"/>
                  </a:moveTo>
                  <a:cubicBezTo>
                    <a:pt x="623" y="1258"/>
                    <a:pt x="1247" y="1292"/>
                    <a:pt x="1542" y="1088"/>
                  </a:cubicBezTo>
                  <a:cubicBezTo>
                    <a:pt x="1837" y="884"/>
                    <a:pt x="1731" y="174"/>
                    <a:pt x="1769" y="0"/>
                  </a:cubicBezTo>
                </a:path>
              </a:pathLst>
            </a:custGeom>
            <a:noFill/>
            <a:ln w="28575" cmpd="sng">
              <a:solidFill>
                <a:schemeClr val="tx1"/>
              </a:solidFill>
              <a:round/>
              <a:headEnd type="none" w="med" len="med"/>
              <a:tailEnd type="arrow" w="med" len="med"/>
            </a:ln>
          </p:spPr>
          <p:txBody>
            <a:bodyPr/>
            <a:lstStyle/>
            <a:p>
              <a:endParaRPr lang="en-US"/>
            </a:p>
          </p:txBody>
        </p:sp>
        <p:sp>
          <p:nvSpPr>
            <p:cNvPr id="10253" name="Freeform 16"/>
            <p:cNvSpPr>
              <a:spLocks/>
            </p:cNvSpPr>
            <p:nvPr/>
          </p:nvSpPr>
          <p:spPr bwMode="auto">
            <a:xfrm>
              <a:off x="3424" y="2296"/>
              <a:ext cx="1044" cy="1678"/>
            </a:xfrm>
            <a:custGeom>
              <a:avLst/>
              <a:gdLst>
                <a:gd name="T0" fmla="*/ 0 w 1044"/>
                <a:gd name="T1" fmla="*/ 1678 h 1678"/>
                <a:gd name="T2" fmla="*/ 862 w 1044"/>
                <a:gd name="T3" fmla="*/ 1225 h 1678"/>
                <a:gd name="T4" fmla="*/ 1044 w 1044"/>
                <a:gd name="T5" fmla="*/ 0 h 1678"/>
                <a:gd name="T6" fmla="*/ 0 60000 65536"/>
                <a:gd name="T7" fmla="*/ 0 60000 65536"/>
                <a:gd name="T8" fmla="*/ 0 60000 65536"/>
                <a:gd name="T9" fmla="*/ 0 w 1044"/>
                <a:gd name="T10" fmla="*/ 0 h 1678"/>
                <a:gd name="T11" fmla="*/ 1044 w 1044"/>
                <a:gd name="T12" fmla="*/ 1678 h 1678"/>
              </a:gdLst>
              <a:ahLst/>
              <a:cxnLst>
                <a:cxn ang="T6">
                  <a:pos x="T0" y="T1"/>
                </a:cxn>
                <a:cxn ang="T7">
                  <a:pos x="T2" y="T3"/>
                </a:cxn>
                <a:cxn ang="T8">
                  <a:pos x="T4" y="T5"/>
                </a:cxn>
              </a:cxnLst>
              <a:rect l="T9" t="T10" r="T11" b="T12"/>
              <a:pathLst>
                <a:path w="1044" h="1678">
                  <a:moveTo>
                    <a:pt x="0" y="1678"/>
                  </a:moveTo>
                  <a:cubicBezTo>
                    <a:pt x="344" y="1591"/>
                    <a:pt x="688" y="1505"/>
                    <a:pt x="862" y="1225"/>
                  </a:cubicBezTo>
                  <a:cubicBezTo>
                    <a:pt x="1036" y="945"/>
                    <a:pt x="1014" y="204"/>
                    <a:pt x="1044" y="0"/>
                  </a:cubicBezTo>
                </a:path>
              </a:pathLst>
            </a:custGeom>
            <a:noFill/>
            <a:ln w="28575" cmpd="sng">
              <a:solidFill>
                <a:schemeClr val="tx1"/>
              </a:solidFill>
              <a:round/>
              <a:headEnd type="none" w="med" len="med"/>
              <a:tailEnd type="arrow" w="med" len="med"/>
            </a:ln>
          </p:spPr>
          <p:txBody>
            <a:bodyPr/>
            <a:lstStyle/>
            <a:p>
              <a:endParaRPr lang="en-US"/>
            </a:p>
          </p:txBody>
        </p:sp>
      </p:grpSp>
      <p:sp>
        <p:nvSpPr>
          <p:cNvPr id="19" name="Freeform 14"/>
          <p:cNvSpPr>
            <a:spLocks/>
          </p:cNvSpPr>
          <p:nvPr/>
        </p:nvSpPr>
        <p:spPr bwMode="auto">
          <a:xfrm>
            <a:off x="3860801" y="4784725"/>
            <a:ext cx="2916238" cy="2051050"/>
          </a:xfrm>
          <a:custGeom>
            <a:avLst/>
            <a:gdLst>
              <a:gd name="T0" fmla="*/ 0 w 1837"/>
              <a:gd name="T1" fmla="*/ 1224 h 1292"/>
              <a:gd name="T2" fmla="*/ 1542 w 1837"/>
              <a:gd name="T3" fmla="*/ 1088 h 1292"/>
              <a:gd name="T4" fmla="*/ 1769 w 1837"/>
              <a:gd name="T5" fmla="*/ 0 h 1292"/>
              <a:gd name="T6" fmla="*/ 0 60000 65536"/>
              <a:gd name="T7" fmla="*/ 0 60000 65536"/>
              <a:gd name="T8" fmla="*/ 0 60000 65536"/>
              <a:gd name="T9" fmla="*/ 0 w 1837"/>
              <a:gd name="T10" fmla="*/ 0 h 1292"/>
              <a:gd name="T11" fmla="*/ 1837 w 1837"/>
              <a:gd name="T12" fmla="*/ 1292 h 1292"/>
            </a:gdLst>
            <a:ahLst/>
            <a:cxnLst>
              <a:cxn ang="T6">
                <a:pos x="T0" y="T1"/>
              </a:cxn>
              <a:cxn ang="T7">
                <a:pos x="T2" y="T3"/>
              </a:cxn>
              <a:cxn ang="T8">
                <a:pos x="T4" y="T5"/>
              </a:cxn>
            </a:cxnLst>
            <a:rect l="T9" t="T10" r="T11" b="T12"/>
            <a:pathLst>
              <a:path w="1837" h="1292">
                <a:moveTo>
                  <a:pt x="0" y="1224"/>
                </a:moveTo>
                <a:cubicBezTo>
                  <a:pt x="623" y="1258"/>
                  <a:pt x="1247" y="1292"/>
                  <a:pt x="1542" y="1088"/>
                </a:cubicBezTo>
                <a:cubicBezTo>
                  <a:pt x="1837" y="884"/>
                  <a:pt x="1731" y="174"/>
                  <a:pt x="1769" y="0"/>
                </a:cubicBezTo>
              </a:path>
            </a:pathLst>
          </a:custGeom>
          <a:noFill/>
          <a:ln w="28575" cmpd="sng">
            <a:solidFill>
              <a:schemeClr val="bg1"/>
            </a:solidFill>
            <a:round/>
            <a:headEnd type="none" w="med" len="med"/>
            <a:tailEnd type="arrow" w="med" len="med"/>
          </a:ln>
        </p:spPr>
        <p:txBody>
          <a:bodyPr/>
          <a:lstStyle/>
          <a:p>
            <a:endParaRPr lang="en-US"/>
          </a:p>
        </p:txBody>
      </p:sp>
      <p:sp>
        <p:nvSpPr>
          <p:cNvPr id="20" name="Freeform 16"/>
          <p:cNvSpPr>
            <a:spLocks/>
          </p:cNvSpPr>
          <p:nvPr/>
        </p:nvSpPr>
        <p:spPr bwMode="auto">
          <a:xfrm>
            <a:off x="5588001" y="4064000"/>
            <a:ext cx="1657350" cy="2663825"/>
          </a:xfrm>
          <a:custGeom>
            <a:avLst/>
            <a:gdLst>
              <a:gd name="T0" fmla="*/ 0 w 1044"/>
              <a:gd name="T1" fmla="*/ 1678 h 1678"/>
              <a:gd name="T2" fmla="*/ 862 w 1044"/>
              <a:gd name="T3" fmla="*/ 1225 h 1678"/>
              <a:gd name="T4" fmla="*/ 1044 w 1044"/>
              <a:gd name="T5" fmla="*/ 0 h 1678"/>
              <a:gd name="T6" fmla="*/ 0 60000 65536"/>
              <a:gd name="T7" fmla="*/ 0 60000 65536"/>
              <a:gd name="T8" fmla="*/ 0 60000 65536"/>
              <a:gd name="T9" fmla="*/ 0 w 1044"/>
              <a:gd name="T10" fmla="*/ 0 h 1678"/>
              <a:gd name="T11" fmla="*/ 1044 w 1044"/>
              <a:gd name="T12" fmla="*/ 1678 h 1678"/>
            </a:gdLst>
            <a:ahLst/>
            <a:cxnLst>
              <a:cxn ang="T6">
                <a:pos x="T0" y="T1"/>
              </a:cxn>
              <a:cxn ang="T7">
                <a:pos x="T2" y="T3"/>
              </a:cxn>
              <a:cxn ang="T8">
                <a:pos x="T4" y="T5"/>
              </a:cxn>
            </a:cxnLst>
            <a:rect l="T9" t="T10" r="T11" b="T12"/>
            <a:pathLst>
              <a:path w="1044" h="1678">
                <a:moveTo>
                  <a:pt x="0" y="1678"/>
                </a:moveTo>
                <a:cubicBezTo>
                  <a:pt x="344" y="1591"/>
                  <a:pt x="688" y="1505"/>
                  <a:pt x="862" y="1225"/>
                </a:cubicBezTo>
                <a:cubicBezTo>
                  <a:pt x="1036" y="945"/>
                  <a:pt x="1014" y="204"/>
                  <a:pt x="1044" y="0"/>
                </a:cubicBezTo>
              </a:path>
            </a:pathLst>
          </a:custGeom>
          <a:noFill/>
          <a:ln w="28575" cmpd="sng">
            <a:solidFill>
              <a:schemeClr val="bg1"/>
            </a:solidFill>
            <a:round/>
            <a:headEnd type="none" w="med" len="med"/>
            <a:tailEnd type="arrow" w="med" len="med"/>
          </a:ln>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Background</a:t>
            </a:r>
            <a:br>
              <a:rPr lang="en-GB" dirty="0" smtClean="0"/>
            </a:br>
            <a:r>
              <a:rPr lang="en-GB" dirty="0" smtClean="0"/>
              <a:t>Information Architecture</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p:cNvPicPr>
            <a:picLocks noChangeAspect="1" noChangeArrowheads="1"/>
          </p:cNvPicPr>
          <p:nvPr/>
        </p:nvPicPr>
        <p:blipFill>
          <a:blip r:embed="rId2" cstate="print"/>
          <a:srcRect/>
          <a:stretch>
            <a:fillRect/>
          </a:stretch>
        </p:blipFill>
        <p:spPr bwMode="auto">
          <a:xfrm>
            <a:off x="176383" y="476673"/>
            <a:ext cx="8212041" cy="6142340"/>
          </a:xfrm>
          <a:prstGeom prst="rect">
            <a:avLst/>
          </a:prstGeom>
          <a:noFill/>
          <a:ln w="9525">
            <a:noFill/>
            <a:miter lim="800000"/>
            <a:headEnd/>
            <a:tailEnd/>
          </a:ln>
        </p:spPr>
      </p:pic>
      <p:sp>
        <p:nvSpPr>
          <p:cNvPr id="6" name="Rectangle 5"/>
          <p:cNvSpPr/>
          <p:nvPr/>
        </p:nvSpPr>
        <p:spPr>
          <a:xfrm>
            <a:off x="107504" y="4581128"/>
            <a:ext cx="2232248" cy="1015663"/>
          </a:xfrm>
          <a:prstGeom prst="rect">
            <a:avLst/>
          </a:prstGeom>
        </p:spPr>
        <p:txBody>
          <a:bodyPr wrap="square">
            <a:spAutoFit/>
          </a:bodyPr>
          <a:lstStyle/>
          <a:p>
            <a:r>
              <a:rPr lang="en-GB" sz="1200" dirty="0" smtClean="0">
                <a:solidFill>
                  <a:srgbClr val="FF0000"/>
                </a:solidFill>
              </a:rPr>
              <a:t>Extracted from </a:t>
            </a:r>
          </a:p>
          <a:p>
            <a:r>
              <a:rPr lang="en-GB" sz="1200" dirty="0" smtClean="0">
                <a:solidFill>
                  <a:srgbClr val="FF0000"/>
                </a:solidFill>
              </a:rPr>
              <a:t>Connectionless</a:t>
            </a:r>
            <a:r>
              <a:rPr lang="en-GB" sz="1200" dirty="0" smtClean="0">
                <a:solidFill>
                  <a:srgbClr val="FF0000"/>
                </a:solidFill>
              </a:rPr>
              <a:t>, Connection Oriented </a:t>
            </a:r>
            <a:r>
              <a:rPr lang="en-GB" sz="1200" dirty="0" smtClean="0">
                <a:solidFill>
                  <a:srgbClr val="FF0000"/>
                </a:solidFill>
              </a:rPr>
              <a:t>Convergence </a:t>
            </a:r>
            <a:r>
              <a:rPr lang="en-GB" sz="1200" dirty="0" smtClean="0">
                <a:solidFill>
                  <a:srgbClr val="FF0000"/>
                </a:solidFill>
              </a:rPr>
              <a:t>and TP Modelling</a:t>
            </a:r>
            <a:br>
              <a:rPr lang="en-GB" sz="1200" dirty="0" smtClean="0">
                <a:solidFill>
                  <a:srgbClr val="FF0000"/>
                </a:solidFill>
              </a:rPr>
            </a:br>
            <a:r>
              <a:rPr lang="en-GB" sz="1200" dirty="0" smtClean="0">
                <a:solidFill>
                  <a:srgbClr val="FF0000"/>
                </a:solidFill>
              </a:rPr>
              <a:t>Phase </a:t>
            </a:r>
            <a:r>
              <a:rPr lang="en-GB" sz="1200" dirty="0" smtClean="0">
                <a:solidFill>
                  <a:srgbClr val="FF0000"/>
                </a:solidFill>
              </a:rPr>
              <a:t>2 FDD</a:t>
            </a:r>
            <a:endParaRPr lang="en-US" sz="1200" dirty="0">
              <a:solidFill>
                <a:srgbClr val="FF0000"/>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4"/>
          <p:cNvSpPr>
            <a:spLocks noGrp="1" noChangeArrowheads="1"/>
          </p:cNvSpPr>
          <p:nvPr>
            <p:ph type="title"/>
          </p:nvPr>
        </p:nvSpPr>
        <p:spPr/>
        <p:txBody>
          <a:bodyPr/>
          <a:lstStyle/>
          <a:p>
            <a:r>
              <a:rPr lang="en-GB" dirty="0" smtClean="0"/>
              <a:t>Background....</a:t>
            </a:r>
            <a:br>
              <a:rPr lang="en-GB" dirty="0" smtClean="0"/>
            </a:br>
            <a:r>
              <a:rPr lang="en-GB" dirty="0" smtClean="0"/>
              <a:t>earlier Material</a:t>
            </a:r>
            <a:endParaRPr lang="en-GB" dirty="0"/>
          </a:p>
        </p:txBody>
      </p:sp>
      <p:sp>
        <p:nvSpPr>
          <p:cNvPr id="4" name="Text Placeholder 3"/>
          <p:cNvSpPr>
            <a:spLocks noGrp="1"/>
          </p:cNvSpPr>
          <p:nvPr>
            <p:ph type="body" idx="1"/>
          </p:nvPr>
        </p:nvSpPr>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Structure of the Conceptual environment</a:t>
            </a:r>
            <a:endParaRPr lang="en-US" dirty="0"/>
          </a:p>
        </p:txBody>
      </p:sp>
      <p:sp>
        <p:nvSpPr>
          <p:cNvPr id="4" name="Text Placeholder 3"/>
          <p:cNvSpPr>
            <a:spLocks noGrp="1"/>
          </p:cNvSpPr>
          <p:nvPr>
            <p:ph type="body" idx="1"/>
          </p:nvPr>
        </p:nvSpPr>
        <p:spPr/>
        <p:txBody>
          <a:bodyPr/>
          <a:lstStyle/>
          <a:p>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GB" sz="4000"/>
              <a:t>What is one model… a moot point?</a:t>
            </a:r>
          </a:p>
        </p:txBody>
      </p:sp>
      <p:sp>
        <p:nvSpPr>
          <p:cNvPr id="3075" name="Rectangle 3"/>
          <p:cNvSpPr>
            <a:spLocks noGrp="1" noChangeArrowheads="1"/>
          </p:cNvSpPr>
          <p:nvPr>
            <p:ph idx="1"/>
          </p:nvPr>
        </p:nvSpPr>
        <p:spPr/>
        <p:txBody>
          <a:bodyPr/>
          <a:lstStyle/>
          <a:p>
            <a:pPr>
              <a:lnSpc>
                <a:spcPct val="80000"/>
              </a:lnSpc>
            </a:pPr>
            <a:r>
              <a:rPr lang="en-GB" sz="1800"/>
              <a:t>A model is a representation of a some particular thing. </a:t>
            </a:r>
          </a:p>
          <a:p>
            <a:pPr lvl="1">
              <a:lnSpc>
                <a:spcPct val="80000"/>
              </a:lnSpc>
            </a:pPr>
            <a:r>
              <a:rPr lang="en-GB" sz="1600"/>
              <a:t>The thing may be an assembly of parts (other things)</a:t>
            </a:r>
          </a:p>
          <a:p>
            <a:pPr lvl="1">
              <a:lnSpc>
                <a:spcPct val="80000"/>
              </a:lnSpc>
            </a:pPr>
            <a:r>
              <a:rPr lang="en-GB" sz="1600"/>
              <a:t>The representation may also be an assembly of parts (where the parts of both may not be directly relatable). </a:t>
            </a:r>
          </a:p>
          <a:p>
            <a:pPr lvl="1">
              <a:lnSpc>
                <a:spcPct val="80000"/>
              </a:lnSpc>
            </a:pPr>
            <a:r>
              <a:rPr lang="en-GB" sz="1600"/>
              <a:t>A model is therefore also a representation of an assembly of things</a:t>
            </a:r>
          </a:p>
          <a:p>
            <a:pPr>
              <a:lnSpc>
                <a:spcPct val="80000"/>
              </a:lnSpc>
            </a:pPr>
            <a:r>
              <a:rPr lang="en-GB" sz="1800"/>
              <a:t>Would we consider a representation of a thing that is related in anyway to the representation of another thing as necessarily part of one model? </a:t>
            </a:r>
          </a:p>
          <a:p>
            <a:pPr lvl="1">
              <a:lnSpc>
                <a:spcPct val="80000"/>
              </a:lnSpc>
            </a:pPr>
            <a:r>
              <a:rPr lang="en-GB" sz="1600"/>
              <a:t>If so then all representations are part of one model.</a:t>
            </a:r>
          </a:p>
          <a:p>
            <a:pPr>
              <a:lnSpc>
                <a:spcPct val="80000"/>
              </a:lnSpc>
            </a:pPr>
            <a:r>
              <a:rPr lang="en-GB" sz="1800"/>
              <a:t>Would we consider a representation of a thing as only part of the same model as the representation of another thing as part of one model if they were related directly of indirectly (via other representations) to each other?</a:t>
            </a:r>
          </a:p>
          <a:p>
            <a:pPr lvl="1">
              <a:lnSpc>
                <a:spcPct val="80000"/>
              </a:lnSpc>
            </a:pPr>
            <a:r>
              <a:rPr lang="en-GB" sz="1600"/>
              <a:t>If so then whether there are many or one model depends upon our richness of view.</a:t>
            </a:r>
          </a:p>
          <a:p>
            <a:pPr>
              <a:lnSpc>
                <a:spcPct val="80000"/>
              </a:lnSpc>
            </a:pPr>
            <a:r>
              <a:rPr lang="en-GB" sz="1800"/>
              <a:t>Probably the most appropriate way to consider this is that each part is a model fragment and that essentially all fragments are part of a single model</a:t>
            </a:r>
          </a:p>
          <a:p>
            <a:pPr lvl="1">
              <a:lnSpc>
                <a:spcPct val="80000"/>
              </a:lnSpc>
            </a:pPr>
            <a:r>
              <a:rPr lang="en-GB" sz="1600"/>
              <a:t>But clearly this does not really answer the real question</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ormAutofit fontScale="90000"/>
          </a:bodyPr>
          <a:lstStyle/>
          <a:p>
            <a:r>
              <a:rPr lang="en-GB" sz="4000"/>
              <a:t>One problem space… the reality</a:t>
            </a:r>
            <a:br>
              <a:rPr lang="en-GB" sz="4000"/>
            </a:br>
            <a:endParaRPr lang="en-GB" sz="4000"/>
          </a:p>
        </p:txBody>
      </p:sp>
      <p:sp>
        <p:nvSpPr>
          <p:cNvPr id="5123" name="Rectangle 3"/>
          <p:cNvSpPr>
            <a:spLocks noGrp="1" noChangeArrowheads="1"/>
          </p:cNvSpPr>
          <p:nvPr>
            <p:ph idx="1"/>
          </p:nvPr>
        </p:nvSpPr>
        <p:spPr>
          <a:xfrm>
            <a:off x="457200" y="981075"/>
            <a:ext cx="8229600" cy="5688013"/>
          </a:xfrm>
        </p:spPr>
        <p:txBody>
          <a:bodyPr/>
          <a:lstStyle/>
          <a:p>
            <a:pPr>
              <a:lnSpc>
                <a:spcPct val="80000"/>
              </a:lnSpc>
            </a:pPr>
            <a:r>
              <a:rPr lang="en-GB" sz="1600"/>
              <a:t>We have one vast problem space</a:t>
            </a:r>
          </a:p>
          <a:p>
            <a:pPr lvl="1">
              <a:lnSpc>
                <a:spcPct val="80000"/>
              </a:lnSpc>
            </a:pPr>
            <a:r>
              <a:rPr lang="en-GB" sz="1400"/>
              <a:t>We can simplify the problem space by taking various views of fragments of it</a:t>
            </a:r>
          </a:p>
          <a:p>
            <a:pPr>
              <a:lnSpc>
                <a:spcPct val="80000"/>
              </a:lnSpc>
            </a:pPr>
            <a:r>
              <a:rPr lang="en-GB" sz="1600"/>
              <a:t>We only represent fragments of the problem space</a:t>
            </a:r>
          </a:p>
          <a:p>
            <a:pPr lvl="1">
              <a:lnSpc>
                <a:spcPct val="80000"/>
              </a:lnSpc>
            </a:pPr>
            <a:r>
              <a:rPr lang="en-GB" sz="1400"/>
              <a:t>Need, complexity, work load etc all limit what we do</a:t>
            </a:r>
          </a:p>
          <a:p>
            <a:pPr>
              <a:lnSpc>
                <a:spcPct val="80000"/>
              </a:lnSpc>
            </a:pPr>
            <a:r>
              <a:rPr lang="en-GB" sz="1600"/>
              <a:t>There are an infinite number of potential viewpoints</a:t>
            </a:r>
          </a:p>
          <a:p>
            <a:pPr lvl="1">
              <a:lnSpc>
                <a:spcPct val="80000"/>
              </a:lnSpc>
            </a:pPr>
            <a:r>
              <a:rPr lang="en-GB" sz="1400"/>
              <a:t>We take up viewpoints that depend upon our specific problems and our origins</a:t>
            </a:r>
          </a:p>
          <a:p>
            <a:pPr lvl="1">
              <a:lnSpc>
                <a:spcPct val="80000"/>
              </a:lnSpc>
            </a:pPr>
            <a:r>
              <a:rPr lang="en-GB" sz="1400"/>
              <a:t>For example projections related to interfacing, business intelligence</a:t>
            </a:r>
          </a:p>
          <a:p>
            <a:pPr>
              <a:lnSpc>
                <a:spcPct val="80000"/>
              </a:lnSpc>
            </a:pPr>
            <a:r>
              <a:rPr lang="en-GB" sz="1600"/>
              <a:t>Convergence causes the problem spaces to merge and our viewpoints to “collide”</a:t>
            </a:r>
          </a:p>
          <a:p>
            <a:pPr lvl="1">
              <a:lnSpc>
                <a:spcPct val="80000"/>
              </a:lnSpc>
            </a:pPr>
            <a:r>
              <a:rPr lang="en-GB" sz="1400"/>
              <a:t>Well actually they do not need to collide if we recognise the viewpoints as all viewpoints are legal (even when they take supposedly over simplistic treatments) </a:t>
            </a:r>
          </a:p>
          <a:p>
            <a:pPr lvl="1">
              <a:lnSpc>
                <a:spcPct val="80000"/>
              </a:lnSpc>
            </a:pPr>
            <a:r>
              <a:rPr lang="en-GB" sz="1400"/>
              <a:t>Not all viewpoints we take today are sufficient/relevant</a:t>
            </a:r>
          </a:p>
          <a:p>
            <a:pPr>
              <a:lnSpc>
                <a:spcPct val="80000"/>
              </a:lnSpc>
            </a:pPr>
            <a:r>
              <a:rPr lang="en-GB" sz="1600"/>
              <a:t>Because we have one problem space we need a way of forming a coherent representation of it</a:t>
            </a:r>
          </a:p>
          <a:p>
            <a:pPr lvl="1">
              <a:lnSpc>
                <a:spcPct val="80000"/>
              </a:lnSpc>
            </a:pPr>
            <a:r>
              <a:rPr lang="en-GB" sz="1400"/>
              <a:t>I suggest that it is this “coherence” that hides behind the term “one model”</a:t>
            </a:r>
          </a:p>
          <a:p>
            <a:pPr lvl="1">
              <a:lnSpc>
                <a:spcPct val="80000"/>
              </a:lnSpc>
            </a:pPr>
            <a:r>
              <a:rPr lang="en-GB" sz="1400"/>
              <a:t>Increasing coherence is an ongoing task</a:t>
            </a:r>
          </a:p>
          <a:p>
            <a:pPr>
              <a:lnSpc>
                <a:spcPct val="80000"/>
              </a:lnSpc>
            </a:pPr>
            <a:r>
              <a:rPr lang="en-GB" sz="1600"/>
              <a:t>Because we have fragments from different origins we have taken viewpoints that could benefit form being converged</a:t>
            </a:r>
          </a:p>
          <a:p>
            <a:pPr lvl="1">
              <a:lnSpc>
                <a:spcPct val="80000"/>
              </a:lnSpc>
            </a:pPr>
            <a:r>
              <a:rPr lang="en-GB" sz="1400"/>
              <a:t>However, it is quite correct to recognise there will still be rationally different viewpoints (architecture, conceptual, implementation)</a:t>
            </a:r>
          </a:p>
          <a:p>
            <a:pPr>
              <a:lnSpc>
                <a:spcPct val="80000"/>
              </a:lnSpc>
            </a:pPr>
            <a:r>
              <a:rPr lang="en-GB" sz="1600"/>
              <a:t>Differences that have emerged that could benefit from rationalisation</a:t>
            </a:r>
          </a:p>
          <a:p>
            <a:pPr lvl="1">
              <a:lnSpc>
                <a:spcPct val="80000"/>
              </a:lnSpc>
            </a:pPr>
            <a:r>
              <a:rPr lang="en-GB" sz="1400"/>
              <a:t>Same application with partial coverage</a:t>
            </a:r>
          </a:p>
          <a:p>
            <a:pPr lvl="1">
              <a:lnSpc>
                <a:spcPct val="80000"/>
              </a:lnSpc>
            </a:pPr>
            <a:r>
              <a:rPr lang="en-GB" sz="1400"/>
              <a:t>Depth of encapsulation</a:t>
            </a:r>
          </a:p>
          <a:p>
            <a:pPr lvl="1">
              <a:lnSpc>
                <a:spcPct val="80000"/>
              </a:lnSpc>
            </a:pPr>
            <a:r>
              <a:rPr lang="en-GB" sz="1400"/>
              <a:t>Alternative valid approaches</a:t>
            </a:r>
          </a:p>
          <a:p>
            <a:pPr lvl="1">
              <a:lnSpc>
                <a:spcPct val="80000"/>
              </a:lnSpc>
            </a:pPr>
            <a:r>
              <a:rPr lang="en-GB" sz="1400"/>
              <a:t>Extension</a:t>
            </a:r>
          </a:p>
          <a:p>
            <a:pPr lvl="1">
              <a:lnSpc>
                <a:spcPct val="80000"/>
              </a:lnSpc>
            </a:pPr>
            <a:r>
              <a:rPr lang="en-GB" sz="1400"/>
              <a:t>Patterns</a:t>
            </a:r>
          </a:p>
          <a:p>
            <a:pPr lvl="1">
              <a:lnSpc>
                <a:spcPct val="80000"/>
              </a:lnSpc>
            </a:pPr>
            <a:r>
              <a:rPr lang="en-GB" sz="1400"/>
              <a:t>Overlaps and gaps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GB"/>
              <a:t>Challenges</a:t>
            </a:r>
          </a:p>
        </p:txBody>
      </p:sp>
      <p:sp>
        <p:nvSpPr>
          <p:cNvPr id="4099" name="Rectangle 3"/>
          <p:cNvSpPr>
            <a:spLocks noGrp="1" noChangeArrowheads="1"/>
          </p:cNvSpPr>
          <p:nvPr>
            <p:ph idx="1"/>
          </p:nvPr>
        </p:nvSpPr>
        <p:spPr/>
        <p:txBody>
          <a:bodyPr/>
          <a:lstStyle/>
          <a:p>
            <a:pPr>
              <a:lnSpc>
                <a:spcPct val="80000"/>
              </a:lnSpc>
            </a:pPr>
            <a:r>
              <a:rPr lang="en-GB" sz="2000"/>
              <a:t>Ownership</a:t>
            </a:r>
          </a:p>
          <a:p>
            <a:pPr>
              <a:lnSpc>
                <a:spcPct val="80000"/>
              </a:lnSpc>
            </a:pPr>
            <a:r>
              <a:rPr lang="en-GB" sz="2000"/>
              <a:t>Accessibility</a:t>
            </a:r>
          </a:p>
          <a:p>
            <a:pPr>
              <a:lnSpc>
                <a:spcPct val="80000"/>
              </a:lnSpc>
            </a:pPr>
            <a:r>
              <a:rPr lang="en-GB" sz="2000"/>
              <a:t>Modification rights and governance</a:t>
            </a:r>
          </a:p>
          <a:p>
            <a:pPr>
              <a:lnSpc>
                <a:spcPct val="80000"/>
              </a:lnSpc>
            </a:pPr>
            <a:r>
              <a:rPr lang="en-GB" sz="2000"/>
              <a:t>Different scopes</a:t>
            </a:r>
          </a:p>
          <a:p>
            <a:pPr>
              <a:lnSpc>
                <a:spcPct val="80000"/>
              </a:lnSpc>
            </a:pPr>
            <a:r>
              <a:rPr lang="en-GB" sz="2000"/>
              <a:t>Different encapsulations levels</a:t>
            </a:r>
          </a:p>
          <a:p>
            <a:pPr>
              <a:lnSpc>
                <a:spcPct val="80000"/>
              </a:lnSpc>
            </a:pPr>
            <a:r>
              <a:rPr lang="en-GB" sz="2000"/>
              <a:t>Different extension styles</a:t>
            </a:r>
          </a:p>
          <a:p>
            <a:pPr>
              <a:lnSpc>
                <a:spcPct val="80000"/>
              </a:lnSpc>
            </a:pPr>
            <a:r>
              <a:rPr lang="en-GB" sz="2000"/>
              <a:t>Ongoing evolution</a:t>
            </a:r>
          </a:p>
          <a:p>
            <a:pPr>
              <a:lnSpc>
                <a:spcPct val="80000"/>
              </a:lnSpc>
            </a:pPr>
            <a:r>
              <a:rPr lang="en-GB" sz="2000"/>
              <a:t>Asynchronous convergence</a:t>
            </a:r>
          </a:p>
          <a:p>
            <a:pPr>
              <a:lnSpc>
                <a:spcPct val="80000"/>
              </a:lnSpc>
            </a:pPr>
            <a:r>
              <a:rPr lang="en-GB" sz="2000"/>
              <a:t>Compatibility through evolution. Lifecycle compatibility</a:t>
            </a:r>
          </a:p>
          <a:p>
            <a:pPr>
              <a:lnSpc>
                <a:spcPct val="80000"/>
              </a:lnSpc>
            </a:pPr>
            <a:r>
              <a:rPr lang="en-GB" sz="2000"/>
              <a:t>Sunk cost</a:t>
            </a:r>
          </a:p>
          <a:p>
            <a:pPr>
              <a:lnSpc>
                <a:spcPct val="80000"/>
              </a:lnSpc>
            </a:pPr>
            <a:r>
              <a:rPr lang="en-GB" sz="2000"/>
              <a:t>Clarify meaning of views and which views are to be considered</a:t>
            </a:r>
          </a:p>
          <a:p>
            <a:pPr>
              <a:lnSpc>
                <a:spcPct val="80000"/>
              </a:lnSpc>
            </a:pPr>
            <a:r>
              <a:rPr lang="en-GB" sz="2000"/>
              <a:t>What do we mean by alignment and harmonisation</a:t>
            </a:r>
          </a:p>
          <a:p>
            <a:pPr>
              <a:lnSpc>
                <a:spcPct val="80000"/>
              </a:lnSpc>
            </a:pPr>
            <a:r>
              <a:rPr lang="en-GB" sz="2000"/>
              <a:t>Lifecycle compatibility and dealing with change</a:t>
            </a:r>
          </a:p>
          <a:p>
            <a:pPr>
              <a:lnSpc>
                <a:spcPct val="80000"/>
              </a:lnSpc>
            </a:pPr>
            <a:r>
              <a:rPr lang="en-GB" sz="2000"/>
              <a:t>Governance</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a:t>Potential solution fragments</a:t>
            </a:r>
          </a:p>
        </p:txBody>
      </p:sp>
      <p:sp>
        <p:nvSpPr>
          <p:cNvPr id="6147" name="Rectangle 3"/>
          <p:cNvSpPr>
            <a:spLocks noGrp="1" noChangeArrowheads="1"/>
          </p:cNvSpPr>
          <p:nvPr>
            <p:ph idx="1"/>
          </p:nvPr>
        </p:nvSpPr>
        <p:spPr/>
        <p:txBody>
          <a:bodyPr/>
          <a:lstStyle/>
          <a:p>
            <a:pPr>
              <a:lnSpc>
                <a:spcPct val="90000"/>
              </a:lnSpc>
            </a:pPr>
            <a:r>
              <a:rPr lang="en-GB"/>
              <a:t>Mapping</a:t>
            </a:r>
          </a:p>
          <a:p>
            <a:pPr>
              <a:lnSpc>
                <a:spcPct val="90000"/>
              </a:lnSpc>
            </a:pPr>
            <a:r>
              <a:rPr lang="en-GB"/>
              <a:t>Sharing and access</a:t>
            </a:r>
          </a:p>
          <a:p>
            <a:pPr>
              <a:lnSpc>
                <a:spcPct val="90000"/>
              </a:lnSpc>
            </a:pPr>
            <a:r>
              <a:rPr lang="en-GB"/>
              <a:t>Federation</a:t>
            </a:r>
          </a:p>
          <a:p>
            <a:pPr>
              <a:lnSpc>
                <a:spcPct val="90000"/>
              </a:lnSpc>
            </a:pPr>
            <a:r>
              <a:rPr lang="en-GB"/>
              <a:t>Methodology for convergence</a:t>
            </a:r>
          </a:p>
          <a:p>
            <a:pPr>
              <a:lnSpc>
                <a:spcPct val="90000"/>
              </a:lnSpc>
            </a:pPr>
            <a:r>
              <a:rPr lang="en-GB"/>
              <a:t>Hybrid models</a:t>
            </a:r>
          </a:p>
          <a:p>
            <a:pPr>
              <a:lnSpc>
                <a:spcPct val="90000"/>
              </a:lnSpc>
            </a:pPr>
            <a:r>
              <a:rPr lang="en-GB"/>
              <a:t>Framework for convergence</a:t>
            </a:r>
          </a:p>
          <a:p>
            <a:pPr>
              <a:lnSpc>
                <a:spcPct val="90000"/>
              </a:lnSpc>
            </a:pPr>
            <a:r>
              <a:rPr lang="en-GB"/>
              <a:t>Choose focus on key parts</a:t>
            </a:r>
          </a:p>
          <a:p>
            <a:pPr>
              <a:lnSpc>
                <a:spcPct val="90000"/>
              </a:lnSpc>
            </a:pPr>
            <a:r>
              <a:rPr lang="en-GB"/>
              <a:t>Governance mechanism</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fontScale="90000"/>
          </a:bodyPr>
          <a:lstStyle/>
          <a:p>
            <a:r>
              <a:rPr lang="en-GB" sz="4000"/>
              <a:t>Positioning entities in two converging spaces</a:t>
            </a:r>
          </a:p>
        </p:txBody>
      </p:sp>
      <p:sp>
        <p:nvSpPr>
          <p:cNvPr id="7171" name="Rectangle 3"/>
          <p:cNvSpPr>
            <a:spLocks noGrp="1" noChangeArrowheads="1"/>
          </p:cNvSpPr>
          <p:nvPr>
            <p:ph idx="1"/>
          </p:nvPr>
        </p:nvSpPr>
        <p:spPr/>
        <p:txBody>
          <a:bodyPr/>
          <a:lstStyle/>
          <a:p>
            <a:pPr>
              <a:lnSpc>
                <a:spcPct val="80000"/>
              </a:lnSpc>
            </a:pPr>
            <a:r>
              <a:rPr lang="en-GB" sz="1800"/>
              <a:t>Unrelated</a:t>
            </a:r>
          </a:p>
          <a:p>
            <a:pPr lvl="1">
              <a:lnSpc>
                <a:spcPct val="80000"/>
              </a:lnSpc>
            </a:pPr>
            <a:r>
              <a:rPr lang="en-GB" sz="1600"/>
              <a:t>Two things that do not need to be understood together</a:t>
            </a:r>
          </a:p>
          <a:p>
            <a:pPr lvl="1">
              <a:lnSpc>
                <a:spcPct val="80000"/>
              </a:lnSpc>
            </a:pPr>
            <a:r>
              <a:rPr lang="en-GB" sz="1600"/>
              <a:t>Nothing to do here</a:t>
            </a:r>
          </a:p>
          <a:p>
            <a:pPr>
              <a:lnSpc>
                <a:spcPct val="80000"/>
              </a:lnSpc>
            </a:pPr>
            <a:r>
              <a:rPr lang="en-GB" sz="1800"/>
              <a:t>Remote</a:t>
            </a:r>
          </a:p>
          <a:p>
            <a:pPr lvl="1">
              <a:lnSpc>
                <a:spcPct val="80000"/>
              </a:lnSpc>
            </a:pPr>
            <a:r>
              <a:rPr lang="en-GB" sz="1600"/>
              <a:t>Two things that can be understood together but that do not relevantly interrelate</a:t>
            </a:r>
          </a:p>
          <a:p>
            <a:pPr lvl="1">
              <a:lnSpc>
                <a:spcPct val="80000"/>
              </a:lnSpc>
            </a:pPr>
            <a:r>
              <a:rPr lang="en-GB" sz="1600"/>
              <a:t>Need to bolt one thing in the view of the other</a:t>
            </a:r>
          </a:p>
          <a:p>
            <a:pPr>
              <a:lnSpc>
                <a:spcPct val="80000"/>
              </a:lnSpc>
            </a:pPr>
            <a:r>
              <a:rPr lang="en-GB" sz="1800"/>
              <a:t>Gap</a:t>
            </a:r>
          </a:p>
          <a:p>
            <a:pPr lvl="1">
              <a:lnSpc>
                <a:spcPct val="80000"/>
              </a:lnSpc>
            </a:pPr>
            <a:r>
              <a:rPr lang="en-GB" sz="1600"/>
              <a:t>Two things that should relate but that miss some aspect that would allow interrelation</a:t>
            </a:r>
          </a:p>
          <a:p>
            <a:pPr lvl="1">
              <a:lnSpc>
                <a:spcPct val="80000"/>
              </a:lnSpc>
            </a:pPr>
            <a:r>
              <a:rPr lang="en-GB" sz="1600"/>
              <a:t>Need to fill the gap</a:t>
            </a:r>
          </a:p>
          <a:p>
            <a:pPr>
              <a:lnSpc>
                <a:spcPct val="80000"/>
              </a:lnSpc>
            </a:pPr>
            <a:r>
              <a:rPr lang="en-GB" sz="1800"/>
              <a:t>Touch</a:t>
            </a:r>
          </a:p>
          <a:p>
            <a:pPr lvl="1">
              <a:lnSpc>
                <a:spcPct val="80000"/>
              </a:lnSpc>
            </a:pPr>
            <a:r>
              <a:rPr lang="en-GB" sz="1600"/>
              <a:t>Two things that can be related in a simple fashion where there is no gap and no overlaps</a:t>
            </a:r>
          </a:p>
          <a:p>
            <a:pPr lvl="1">
              <a:lnSpc>
                <a:spcPct val="80000"/>
              </a:lnSpc>
            </a:pPr>
            <a:r>
              <a:rPr lang="en-GB" sz="1600"/>
              <a:t>Need to build a relationship</a:t>
            </a:r>
          </a:p>
          <a:p>
            <a:pPr>
              <a:lnSpc>
                <a:spcPct val="80000"/>
              </a:lnSpc>
            </a:pPr>
            <a:r>
              <a:rPr lang="en-GB" sz="1800"/>
              <a:t>Overlap</a:t>
            </a:r>
          </a:p>
          <a:p>
            <a:pPr lvl="1">
              <a:lnSpc>
                <a:spcPct val="80000"/>
              </a:lnSpc>
            </a:pPr>
            <a:r>
              <a:rPr lang="en-GB" sz="1600"/>
              <a:t>Where the encapsulation choices in the two views cause a semantic overlap</a:t>
            </a:r>
          </a:p>
          <a:p>
            <a:pPr lvl="1">
              <a:lnSpc>
                <a:spcPct val="80000"/>
              </a:lnSpc>
            </a:pPr>
            <a:r>
              <a:rPr lang="en-GB" sz="1600"/>
              <a:t>Need to remove parts of one model</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GB"/>
              <a:t>Some concept</a:t>
            </a:r>
          </a:p>
        </p:txBody>
      </p:sp>
      <p:sp>
        <p:nvSpPr>
          <p:cNvPr id="8195" name="Rectangle 3"/>
          <p:cNvSpPr>
            <a:spLocks noGrp="1" noChangeArrowheads="1"/>
          </p:cNvSpPr>
          <p:nvPr>
            <p:ph idx="1"/>
          </p:nvPr>
        </p:nvSpPr>
        <p:spPr/>
        <p:txBody>
          <a:bodyPr/>
          <a:lstStyle/>
          <a:p>
            <a:r>
              <a:rPr lang="en-GB" dirty="0"/>
              <a:t>Tenuous mapping</a:t>
            </a:r>
          </a:p>
          <a:p>
            <a:r>
              <a:rPr lang="en-GB" dirty="0"/>
              <a:t>Twist and embed</a:t>
            </a:r>
          </a:p>
          <a:p>
            <a:r>
              <a:rPr lang="en-GB" dirty="0"/>
              <a:t>Package, light inheritance and mapping</a:t>
            </a:r>
          </a:p>
          <a:p>
            <a:r>
              <a:rPr lang="en-GB" dirty="0"/>
              <a:t>Intertwine</a:t>
            </a:r>
          </a:p>
          <a:p>
            <a:r>
              <a:rPr lang="en-GB" dirty="0" err="1"/>
              <a:t>Refactor</a:t>
            </a:r>
            <a:r>
              <a:rPr lang="en-GB" dirty="0"/>
              <a:t> the implementation form</a:t>
            </a:r>
          </a:p>
          <a:p>
            <a:endParaRPr lang="en-GB" dirty="0"/>
          </a:p>
          <a:p>
            <a:endParaRPr lang="en-GB" dirty="0"/>
          </a:p>
          <a:p>
            <a:endParaRPr lang="en-GB" dirty="0"/>
          </a:p>
          <a:p>
            <a:endParaRPr lang="en-GB"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2" name="Rectangle 16"/>
          <p:cNvSpPr>
            <a:spLocks noChangeArrowheads="1"/>
          </p:cNvSpPr>
          <p:nvPr/>
        </p:nvSpPr>
        <p:spPr bwMode="auto">
          <a:xfrm>
            <a:off x="1619250" y="1627188"/>
            <a:ext cx="792163" cy="1225550"/>
          </a:xfrm>
          <a:prstGeom prst="rect">
            <a:avLst/>
          </a:prstGeom>
          <a:noFill/>
          <a:ln w="9525">
            <a:solidFill>
              <a:schemeClr val="tx1"/>
            </a:solidFill>
            <a:prstDash val="dash"/>
            <a:miter lim="800000"/>
            <a:headEnd/>
            <a:tailEnd/>
          </a:ln>
          <a:effectLst/>
        </p:spPr>
        <p:txBody>
          <a:bodyPr wrap="none" anchor="ctr"/>
          <a:lstStyle/>
          <a:p>
            <a:endParaRPr lang="en-US"/>
          </a:p>
        </p:txBody>
      </p:sp>
      <p:sp>
        <p:nvSpPr>
          <p:cNvPr id="9236" name="Rectangle 20"/>
          <p:cNvSpPr>
            <a:spLocks noChangeArrowheads="1"/>
          </p:cNvSpPr>
          <p:nvPr/>
        </p:nvSpPr>
        <p:spPr bwMode="auto">
          <a:xfrm>
            <a:off x="682625" y="1627188"/>
            <a:ext cx="792163" cy="1225550"/>
          </a:xfrm>
          <a:prstGeom prst="rect">
            <a:avLst/>
          </a:prstGeom>
          <a:noFill/>
          <a:ln w="9525">
            <a:solidFill>
              <a:schemeClr val="tx1"/>
            </a:solidFill>
            <a:prstDash val="dash"/>
            <a:miter lim="800000"/>
            <a:headEnd/>
            <a:tailEnd/>
          </a:ln>
          <a:effectLst/>
        </p:spPr>
        <p:txBody>
          <a:bodyPr wrap="none" anchor="ctr"/>
          <a:lstStyle/>
          <a:p>
            <a:endParaRPr lang="en-US"/>
          </a:p>
        </p:txBody>
      </p:sp>
      <p:sp>
        <p:nvSpPr>
          <p:cNvPr id="9237" name="Rectangle 21"/>
          <p:cNvSpPr>
            <a:spLocks noChangeArrowheads="1"/>
          </p:cNvSpPr>
          <p:nvPr/>
        </p:nvSpPr>
        <p:spPr bwMode="auto">
          <a:xfrm>
            <a:off x="2987675" y="1627188"/>
            <a:ext cx="1871663" cy="1225550"/>
          </a:xfrm>
          <a:prstGeom prst="rect">
            <a:avLst/>
          </a:prstGeom>
          <a:noFill/>
          <a:ln w="9525">
            <a:solidFill>
              <a:schemeClr val="tx1"/>
            </a:solidFill>
            <a:prstDash val="dash"/>
            <a:miter lim="800000"/>
            <a:headEnd/>
            <a:tailEnd/>
          </a:ln>
          <a:effectLst/>
        </p:spPr>
        <p:txBody>
          <a:bodyPr wrap="none" anchor="ctr"/>
          <a:lstStyle/>
          <a:p>
            <a:endParaRPr lang="en-US"/>
          </a:p>
        </p:txBody>
      </p:sp>
      <p:sp>
        <p:nvSpPr>
          <p:cNvPr id="9246" name="Rectangle 30"/>
          <p:cNvSpPr>
            <a:spLocks noChangeArrowheads="1"/>
          </p:cNvSpPr>
          <p:nvPr/>
        </p:nvSpPr>
        <p:spPr bwMode="auto">
          <a:xfrm>
            <a:off x="5580063" y="1627188"/>
            <a:ext cx="1871662" cy="1225550"/>
          </a:xfrm>
          <a:prstGeom prst="rect">
            <a:avLst/>
          </a:prstGeom>
          <a:noFill/>
          <a:ln w="9525">
            <a:solidFill>
              <a:schemeClr val="tx1"/>
            </a:solidFill>
            <a:prstDash val="dash"/>
            <a:miter lim="800000"/>
            <a:headEnd/>
            <a:tailEnd/>
          </a:ln>
          <a:effectLst/>
        </p:spPr>
        <p:txBody>
          <a:bodyPr wrap="none" anchor="ctr"/>
          <a:lstStyle/>
          <a:p>
            <a:endParaRPr lang="en-US"/>
          </a:p>
        </p:txBody>
      </p:sp>
      <p:sp>
        <p:nvSpPr>
          <p:cNvPr id="9220" name="Rectangle 4"/>
          <p:cNvSpPr>
            <a:spLocks noChangeArrowheads="1"/>
          </p:cNvSpPr>
          <p:nvPr/>
        </p:nvSpPr>
        <p:spPr bwMode="auto">
          <a:xfrm>
            <a:off x="1763713" y="1916113"/>
            <a:ext cx="503237" cy="2159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9221" name="Rectangle 5"/>
          <p:cNvSpPr>
            <a:spLocks noChangeArrowheads="1"/>
          </p:cNvSpPr>
          <p:nvPr/>
        </p:nvSpPr>
        <p:spPr bwMode="auto">
          <a:xfrm>
            <a:off x="1763713" y="2492375"/>
            <a:ext cx="503237" cy="2159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cxnSp>
        <p:nvCxnSpPr>
          <p:cNvPr id="9222" name="AutoShape 6"/>
          <p:cNvCxnSpPr>
            <a:cxnSpLocks noChangeShapeType="1"/>
            <a:stCxn id="9220" idx="2"/>
            <a:endCxn id="9221" idx="0"/>
          </p:cNvCxnSpPr>
          <p:nvPr/>
        </p:nvCxnSpPr>
        <p:spPr bwMode="auto">
          <a:xfrm>
            <a:off x="2016125" y="2132013"/>
            <a:ext cx="0" cy="360362"/>
          </a:xfrm>
          <a:prstGeom prst="straightConnector1">
            <a:avLst/>
          </a:prstGeom>
          <a:noFill/>
          <a:ln w="9525">
            <a:solidFill>
              <a:schemeClr val="tx1"/>
            </a:solidFill>
            <a:round/>
            <a:headEnd/>
            <a:tailEnd/>
          </a:ln>
          <a:effectLst/>
        </p:spPr>
      </p:cxnSp>
      <p:sp>
        <p:nvSpPr>
          <p:cNvPr id="9226" name="Rectangle 10"/>
          <p:cNvSpPr>
            <a:spLocks noChangeArrowheads="1"/>
          </p:cNvSpPr>
          <p:nvPr/>
        </p:nvSpPr>
        <p:spPr bwMode="auto">
          <a:xfrm>
            <a:off x="3132138" y="1916113"/>
            <a:ext cx="503237" cy="2159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9227" name="Rectangle 11"/>
          <p:cNvSpPr>
            <a:spLocks noChangeArrowheads="1"/>
          </p:cNvSpPr>
          <p:nvPr/>
        </p:nvSpPr>
        <p:spPr bwMode="auto">
          <a:xfrm>
            <a:off x="3132138" y="2492375"/>
            <a:ext cx="503237" cy="2159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cxnSp>
        <p:nvCxnSpPr>
          <p:cNvPr id="9228" name="AutoShape 12"/>
          <p:cNvCxnSpPr>
            <a:cxnSpLocks noChangeShapeType="1"/>
            <a:stCxn id="9226" idx="2"/>
            <a:endCxn id="9227" idx="0"/>
          </p:cNvCxnSpPr>
          <p:nvPr/>
        </p:nvCxnSpPr>
        <p:spPr bwMode="auto">
          <a:xfrm>
            <a:off x="3384550" y="2132013"/>
            <a:ext cx="0" cy="360362"/>
          </a:xfrm>
          <a:prstGeom prst="straightConnector1">
            <a:avLst/>
          </a:prstGeom>
          <a:noFill/>
          <a:ln w="9525">
            <a:solidFill>
              <a:schemeClr val="tx1"/>
            </a:solidFill>
            <a:round/>
            <a:headEnd/>
            <a:tailEnd/>
          </a:ln>
          <a:effectLst/>
        </p:spPr>
      </p:cxnSp>
      <p:sp>
        <p:nvSpPr>
          <p:cNvPr id="9229" name="Rectangle 13"/>
          <p:cNvSpPr>
            <a:spLocks noChangeArrowheads="1"/>
          </p:cNvSpPr>
          <p:nvPr/>
        </p:nvSpPr>
        <p:spPr bwMode="auto">
          <a:xfrm>
            <a:off x="4211638" y="1916113"/>
            <a:ext cx="503237" cy="2159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9230" name="Rectangle 14"/>
          <p:cNvSpPr>
            <a:spLocks noChangeArrowheads="1"/>
          </p:cNvSpPr>
          <p:nvPr/>
        </p:nvSpPr>
        <p:spPr bwMode="auto">
          <a:xfrm>
            <a:off x="4211638" y="2492375"/>
            <a:ext cx="503237" cy="2159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cxnSp>
        <p:nvCxnSpPr>
          <p:cNvPr id="9231" name="AutoShape 15"/>
          <p:cNvCxnSpPr>
            <a:cxnSpLocks noChangeShapeType="1"/>
            <a:stCxn id="9229" idx="2"/>
            <a:endCxn id="9230" idx="0"/>
          </p:cNvCxnSpPr>
          <p:nvPr/>
        </p:nvCxnSpPr>
        <p:spPr bwMode="auto">
          <a:xfrm>
            <a:off x="4464050" y="2132013"/>
            <a:ext cx="0" cy="360362"/>
          </a:xfrm>
          <a:prstGeom prst="straightConnector1">
            <a:avLst/>
          </a:prstGeom>
          <a:noFill/>
          <a:ln w="9525">
            <a:solidFill>
              <a:schemeClr val="tx1"/>
            </a:solidFill>
            <a:round/>
            <a:headEnd/>
            <a:tailEnd/>
          </a:ln>
          <a:effectLst/>
        </p:spPr>
      </p:cxnSp>
      <p:sp>
        <p:nvSpPr>
          <p:cNvPr id="9233" name="Rectangle 17"/>
          <p:cNvSpPr>
            <a:spLocks noChangeArrowheads="1"/>
          </p:cNvSpPr>
          <p:nvPr/>
        </p:nvSpPr>
        <p:spPr bwMode="auto">
          <a:xfrm>
            <a:off x="827088" y="1916113"/>
            <a:ext cx="503237" cy="2159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9234" name="Rectangle 18"/>
          <p:cNvSpPr>
            <a:spLocks noChangeArrowheads="1"/>
          </p:cNvSpPr>
          <p:nvPr/>
        </p:nvSpPr>
        <p:spPr bwMode="auto">
          <a:xfrm>
            <a:off x="827088" y="2492375"/>
            <a:ext cx="503237" cy="2159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cxnSp>
        <p:nvCxnSpPr>
          <p:cNvPr id="9235" name="AutoShape 19"/>
          <p:cNvCxnSpPr>
            <a:cxnSpLocks noChangeShapeType="1"/>
            <a:stCxn id="9233" idx="2"/>
            <a:endCxn id="9234" idx="0"/>
          </p:cNvCxnSpPr>
          <p:nvPr/>
        </p:nvCxnSpPr>
        <p:spPr bwMode="auto">
          <a:xfrm>
            <a:off x="1079500" y="2132013"/>
            <a:ext cx="0" cy="360362"/>
          </a:xfrm>
          <a:prstGeom prst="straightConnector1">
            <a:avLst/>
          </a:prstGeom>
          <a:noFill/>
          <a:ln w="9525">
            <a:solidFill>
              <a:schemeClr val="tx1"/>
            </a:solidFill>
            <a:round/>
            <a:headEnd/>
            <a:tailEnd/>
          </a:ln>
          <a:effectLst/>
        </p:spPr>
      </p:cxnSp>
      <p:sp>
        <p:nvSpPr>
          <p:cNvPr id="9238" name="Oval 22"/>
          <p:cNvSpPr>
            <a:spLocks noChangeArrowheads="1"/>
          </p:cNvSpPr>
          <p:nvPr/>
        </p:nvSpPr>
        <p:spPr bwMode="auto">
          <a:xfrm>
            <a:off x="179388" y="2060575"/>
            <a:ext cx="360362" cy="360363"/>
          </a:xfrm>
          <a:prstGeom prst="ellipse">
            <a:avLst/>
          </a:prstGeom>
          <a:solidFill>
            <a:schemeClr val="accent1"/>
          </a:solidFill>
          <a:ln w="9525">
            <a:solidFill>
              <a:schemeClr val="tx1"/>
            </a:solidFill>
            <a:round/>
            <a:headEnd/>
            <a:tailEnd/>
          </a:ln>
          <a:effectLst/>
        </p:spPr>
        <p:txBody>
          <a:bodyPr wrap="none" anchor="ctr"/>
          <a:lstStyle/>
          <a:p>
            <a:pPr algn="ctr"/>
            <a:r>
              <a:rPr lang="en-GB"/>
              <a:t>1</a:t>
            </a:r>
          </a:p>
        </p:txBody>
      </p:sp>
      <p:sp>
        <p:nvSpPr>
          <p:cNvPr id="9239" name="Oval 23"/>
          <p:cNvSpPr>
            <a:spLocks noChangeArrowheads="1"/>
          </p:cNvSpPr>
          <p:nvPr/>
        </p:nvSpPr>
        <p:spPr bwMode="auto">
          <a:xfrm>
            <a:off x="2555875" y="2060575"/>
            <a:ext cx="360363" cy="360363"/>
          </a:xfrm>
          <a:prstGeom prst="ellipse">
            <a:avLst/>
          </a:prstGeom>
          <a:solidFill>
            <a:schemeClr val="accent1"/>
          </a:solidFill>
          <a:ln w="9525">
            <a:solidFill>
              <a:schemeClr val="tx1"/>
            </a:solidFill>
            <a:round/>
            <a:headEnd/>
            <a:tailEnd/>
          </a:ln>
          <a:effectLst/>
        </p:spPr>
        <p:txBody>
          <a:bodyPr wrap="none" anchor="ctr"/>
          <a:lstStyle/>
          <a:p>
            <a:pPr algn="ctr"/>
            <a:r>
              <a:rPr lang="en-GB"/>
              <a:t>2</a:t>
            </a:r>
          </a:p>
        </p:txBody>
      </p:sp>
      <p:sp>
        <p:nvSpPr>
          <p:cNvPr id="9240" name="Rectangle 24"/>
          <p:cNvSpPr>
            <a:spLocks noChangeArrowheads="1"/>
          </p:cNvSpPr>
          <p:nvPr/>
        </p:nvSpPr>
        <p:spPr bwMode="auto">
          <a:xfrm>
            <a:off x="5724525" y="1916113"/>
            <a:ext cx="503238" cy="2159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9241" name="Rectangle 25"/>
          <p:cNvSpPr>
            <a:spLocks noChangeArrowheads="1"/>
          </p:cNvSpPr>
          <p:nvPr/>
        </p:nvSpPr>
        <p:spPr bwMode="auto">
          <a:xfrm>
            <a:off x="5724525" y="2492375"/>
            <a:ext cx="503238" cy="2159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cxnSp>
        <p:nvCxnSpPr>
          <p:cNvPr id="9242" name="AutoShape 26"/>
          <p:cNvCxnSpPr>
            <a:cxnSpLocks noChangeShapeType="1"/>
            <a:stCxn id="9240" idx="2"/>
            <a:endCxn id="9241" idx="0"/>
          </p:cNvCxnSpPr>
          <p:nvPr/>
        </p:nvCxnSpPr>
        <p:spPr bwMode="auto">
          <a:xfrm>
            <a:off x="5976938" y="2132013"/>
            <a:ext cx="0" cy="360362"/>
          </a:xfrm>
          <a:prstGeom prst="straightConnector1">
            <a:avLst/>
          </a:prstGeom>
          <a:noFill/>
          <a:ln w="9525">
            <a:solidFill>
              <a:schemeClr val="tx1"/>
            </a:solidFill>
            <a:round/>
            <a:headEnd/>
            <a:tailEnd/>
          </a:ln>
          <a:effectLst/>
        </p:spPr>
      </p:cxnSp>
      <p:sp>
        <p:nvSpPr>
          <p:cNvPr id="9243" name="Rectangle 27"/>
          <p:cNvSpPr>
            <a:spLocks noChangeArrowheads="1"/>
          </p:cNvSpPr>
          <p:nvPr/>
        </p:nvSpPr>
        <p:spPr bwMode="auto">
          <a:xfrm>
            <a:off x="6804025" y="1916113"/>
            <a:ext cx="503238" cy="2159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9244" name="Rectangle 28"/>
          <p:cNvSpPr>
            <a:spLocks noChangeArrowheads="1"/>
          </p:cNvSpPr>
          <p:nvPr/>
        </p:nvSpPr>
        <p:spPr bwMode="auto">
          <a:xfrm>
            <a:off x="6804025" y="2492375"/>
            <a:ext cx="503238" cy="2159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cxnSp>
        <p:nvCxnSpPr>
          <p:cNvPr id="9245" name="AutoShape 29"/>
          <p:cNvCxnSpPr>
            <a:cxnSpLocks noChangeShapeType="1"/>
            <a:stCxn id="9243" idx="2"/>
            <a:endCxn id="9244" idx="0"/>
          </p:cNvCxnSpPr>
          <p:nvPr/>
        </p:nvCxnSpPr>
        <p:spPr bwMode="auto">
          <a:xfrm>
            <a:off x="7056438" y="2132013"/>
            <a:ext cx="0" cy="360362"/>
          </a:xfrm>
          <a:prstGeom prst="straightConnector1">
            <a:avLst/>
          </a:prstGeom>
          <a:noFill/>
          <a:ln w="9525">
            <a:solidFill>
              <a:schemeClr val="tx1"/>
            </a:solidFill>
            <a:round/>
            <a:headEnd/>
            <a:tailEnd/>
          </a:ln>
          <a:effectLst/>
        </p:spPr>
      </p:cxnSp>
      <p:sp>
        <p:nvSpPr>
          <p:cNvPr id="9247" name="Oval 31"/>
          <p:cNvSpPr>
            <a:spLocks noChangeArrowheads="1"/>
          </p:cNvSpPr>
          <p:nvPr/>
        </p:nvSpPr>
        <p:spPr bwMode="auto">
          <a:xfrm>
            <a:off x="5148263" y="2060575"/>
            <a:ext cx="360362" cy="360363"/>
          </a:xfrm>
          <a:prstGeom prst="ellipse">
            <a:avLst/>
          </a:prstGeom>
          <a:solidFill>
            <a:schemeClr val="accent1"/>
          </a:solidFill>
          <a:ln w="9525">
            <a:solidFill>
              <a:schemeClr val="tx1"/>
            </a:solidFill>
            <a:round/>
            <a:headEnd/>
            <a:tailEnd/>
          </a:ln>
          <a:effectLst/>
        </p:spPr>
        <p:txBody>
          <a:bodyPr wrap="none" anchor="ctr"/>
          <a:lstStyle/>
          <a:p>
            <a:pPr algn="ctr"/>
            <a:r>
              <a:rPr lang="en-GB"/>
              <a:t>3</a:t>
            </a:r>
          </a:p>
        </p:txBody>
      </p:sp>
      <p:sp>
        <p:nvSpPr>
          <p:cNvPr id="9252" name="Rectangle 36"/>
          <p:cNvSpPr>
            <a:spLocks noChangeArrowheads="1"/>
          </p:cNvSpPr>
          <p:nvPr/>
        </p:nvSpPr>
        <p:spPr bwMode="auto">
          <a:xfrm>
            <a:off x="611188" y="3355975"/>
            <a:ext cx="1871662" cy="1225550"/>
          </a:xfrm>
          <a:prstGeom prst="rect">
            <a:avLst/>
          </a:prstGeom>
          <a:noFill/>
          <a:ln w="9525">
            <a:solidFill>
              <a:schemeClr val="tx1"/>
            </a:solidFill>
            <a:prstDash val="dash"/>
            <a:miter lim="800000"/>
            <a:headEnd/>
            <a:tailEnd/>
          </a:ln>
          <a:effectLst/>
        </p:spPr>
        <p:txBody>
          <a:bodyPr wrap="none" anchor="ctr"/>
          <a:lstStyle/>
          <a:p>
            <a:endParaRPr lang="en-US"/>
          </a:p>
        </p:txBody>
      </p:sp>
      <p:sp>
        <p:nvSpPr>
          <p:cNvPr id="9253" name="Rectangle 37"/>
          <p:cNvSpPr>
            <a:spLocks noChangeArrowheads="1"/>
          </p:cNvSpPr>
          <p:nvPr/>
        </p:nvSpPr>
        <p:spPr bwMode="auto">
          <a:xfrm>
            <a:off x="755650" y="3644900"/>
            <a:ext cx="503238" cy="2159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9254" name="Rectangle 38"/>
          <p:cNvSpPr>
            <a:spLocks noChangeArrowheads="1"/>
          </p:cNvSpPr>
          <p:nvPr/>
        </p:nvSpPr>
        <p:spPr bwMode="auto">
          <a:xfrm>
            <a:off x="755650" y="4221163"/>
            <a:ext cx="503238" cy="2159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cxnSp>
        <p:nvCxnSpPr>
          <p:cNvPr id="9255" name="AutoShape 39"/>
          <p:cNvCxnSpPr>
            <a:cxnSpLocks noChangeShapeType="1"/>
            <a:stCxn id="9253" idx="2"/>
            <a:endCxn id="9254" idx="0"/>
          </p:cNvCxnSpPr>
          <p:nvPr/>
        </p:nvCxnSpPr>
        <p:spPr bwMode="auto">
          <a:xfrm>
            <a:off x="1008063" y="3860800"/>
            <a:ext cx="0" cy="360363"/>
          </a:xfrm>
          <a:prstGeom prst="straightConnector1">
            <a:avLst/>
          </a:prstGeom>
          <a:noFill/>
          <a:ln w="9525">
            <a:solidFill>
              <a:schemeClr val="tx1"/>
            </a:solidFill>
            <a:round/>
            <a:headEnd/>
            <a:tailEnd/>
          </a:ln>
          <a:effectLst/>
        </p:spPr>
      </p:cxnSp>
      <p:sp>
        <p:nvSpPr>
          <p:cNvPr id="9256" name="Rectangle 40"/>
          <p:cNvSpPr>
            <a:spLocks noChangeArrowheads="1"/>
          </p:cNvSpPr>
          <p:nvPr/>
        </p:nvSpPr>
        <p:spPr bwMode="auto">
          <a:xfrm>
            <a:off x="1835150" y="3644900"/>
            <a:ext cx="503238" cy="2159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9257" name="Rectangle 41"/>
          <p:cNvSpPr>
            <a:spLocks noChangeArrowheads="1"/>
          </p:cNvSpPr>
          <p:nvPr/>
        </p:nvSpPr>
        <p:spPr bwMode="auto">
          <a:xfrm>
            <a:off x="1835150" y="4221163"/>
            <a:ext cx="503238" cy="2159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cxnSp>
        <p:nvCxnSpPr>
          <p:cNvPr id="9258" name="AutoShape 42"/>
          <p:cNvCxnSpPr>
            <a:cxnSpLocks noChangeShapeType="1"/>
            <a:stCxn id="9256" idx="2"/>
            <a:endCxn id="9257" idx="0"/>
          </p:cNvCxnSpPr>
          <p:nvPr/>
        </p:nvCxnSpPr>
        <p:spPr bwMode="auto">
          <a:xfrm>
            <a:off x="2087563" y="3860800"/>
            <a:ext cx="0" cy="360363"/>
          </a:xfrm>
          <a:prstGeom prst="straightConnector1">
            <a:avLst/>
          </a:prstGeom>
          <a:noFill/>
          <a:ln w="9525">
            <a:solidFill>
              <a:schemeClr val="tx1"/>
            </a:solidFill>
            <a:round/>
            <a:headEnd/>
            <a:tailEnd/>
          </a:ln>
          <a:effectLst/>
        </p:spPr>
      </p:cxnSp>
      <p:sp>
        <p:nvSpPr>
          <p:cNvPr id="9259" name="Oval 43"/>
          <p:cNvSpPr>
            <a:spLocks noChangeArrowheads="1"/>
          </p:cNvSpPr>
          <p:nvPr/>
        </p:nvSpPr>
        <p:spPr bwMode="auto">
          <a:xfrm>
            <a:off x="179388" y="3789363"/>
            <a:ext cx="360362" cy="360362"/>
          </a:xfrm>
          <a:prstGeom prst="ellipse">
            <a:avLst/>
          </a:prstGeom>
          <a:solidFill>
            <a:schemeClr val="accent1"/>
          </a:solidFill>
          <a:ln w="9525">
            <a:solidFill>
              <a:schemeClr val="tx1"/>
            </a:solidFill>
            <a:round/>
            <a:headEnd/>
            <a:tailEnd/>
          </a:ln>
          <a:effectLst/>
        </p:spPr>
        <p:txBody>
          <a:bodyPr wrap="none" anchor="ctr"/>
          <a:lstStyle/>
          <a:p>
            <a:pPr algn="ctr"/>
            <a:r>
              <a:rPr lang="en-GB"/>
              <a:t>3</a:t>
            </a:r>
          </a:p>
        </p:txBody>
      </p:sp>
      <p:cxnSp>
        <p:nvCxnSpPr>
          <p:cNvPr id="9266" name="AutoShape 50"/>
          <p:cNvCxnSpPr>
            <a:cxnSpLocks noChangeShapeType="1"/>
            <a:stCxn id="9274" idx="2"/>
            <a:endCxn id="9274" idx="6"/>
          </p:cNvCxnSpPr>
          <p:nvPr/>
        </p:nvCxnSpPr>
        <p:spPr bwMode="auto">
          <a:xfrm>
            <a:off x="1042988" y="4327525"/>
            <a:ext cx="1008062" cy="0"/>
          </a:xfrm>
          <a:prstGeom prst="straightConnector1">
            <a:avLst/>
          </a:prstGeom>
          <a:noFill/>
          <a:ln w="9525">
            <a:solidFill>
              <a:schemeClr val="tx1"/>
            </a:solidFill>
            <a:round/>
            <a:headEnd/>
            <a:tailEnd/>
          </a:ln>
          <a:effectLst/>
        </p:spPr>
      </p:cxnSp>
      <p:sp>
        <p:nvSpPr>
          <p:cNvPr id="9269" name="Oval 53"/>
          <p:cNvSpPr>
            <a:spLocks noChangeArrowheads="1"/>
          </p:cNvSpPr>
          <p:nvPr/>
        </p:nvSpPr>
        <p:spPr bwMode="auto">
          <a:xfrm>
            <a:off x="6443663" y="2492375"/>
            <a:ext cx="146050" cy="215900"/>
          </a:xfrm>
          <a:prstGeom prst="ellipse">
            <a:avLst/>
          </a:prstGeom>
          <a:noFill/>
          <a:ln w="9525">
            <a:solidFill>
              <a:schemeClr val="tx1"/>
            </a:solidFill>
            <a:prstDash val="dash"/>
            <a:round/>
            <a:headEnd/>
            <a:tailEnd/>
          </a:ln>
          <a:effectLst/>
        </p:spPr>
        <p:txBody>
          <a:bodyPr wrap="none" anchor="ctr"/>
          <a:lstStyle/>
          <a:p>
            <a:endParaRPr lang="en-US"/>
          </a:p>
        </p:txBody>
      </p:sp>
      <p:cxnSp>
        <p:nvCxnSpPr>
          <p:cNvPr id="9270" name="AutoShape 54"/>
          <p:cNvCxnSpPr>
            <a:cxnSpLocks noChangeShapeType="1"/>
            <a:stCxn id="9241" idx="3"/>
            <a:endCxn id="9269" idx="2"/>
          </p:cNvCxnSpPr>
          <p:nvPr/>
        </p:nvCxnSpPr>
        <p:spPr bwMode="auto">
          <a:xfrm>
            <a:off x="6227763" y="2600325"/>
            <a:ext cx="215900" cy="0"/>
          </a:xfrm>
          <a:prstGeom prst="straightConnector1">
            <a:avLst/>
          </a:prstGeom>
          <a:noFill/>
          <a:ln w="9525">
            <a:solidFill>
              <a:schemeClr val="tx1"/>
            </a:solidFill>
            <a:round/>
            <a:headEnd/>
            <a:tailEnd/>
          </a:ln>
          <a:effectLst/>
        </p:spPr>
      </p:cxnSp>
      <p:cxnSp>
        <p:nvCxnSpPr>
          <p:cNvPr id="9271" name="AutoShape 55"/>
          <p:cNvCxnSpPr>
            <a:cxnSpLocks noChangeShapeType="1"/>
            <a:stCxn id="9269" idx="6"/>
            <a:endCxn id="9244" idx="1"/>
          </p:cNvCxnSpPr>
          <p:nvPr/>
        </p:nvCxnSpPr>
        <p:spPr bwMode="auto">
          <a:xfrm>
            <a:off x="6589713" y="2600325"/>
            <a:ext cx="214312" cy="0"/>
          </a:xfrm>
          <a:prstGeom prst="straightConnector1">
            <a:avLst/>
          </a:prstGeom>
          <a:noFill/>
          <a:ln w="9525">
            <a:solidFill>
              <a:schemeClr val="tx1"/>
            </a:solidFill>
            <a:round/>
            <a:headEnd/>
            <a:tailEnd/>
          </a:ln>
          <a:effectLst/>
        </p:spPr>
      </p:cxnSp>
      <p:sp>
        <p:nvSpPr>
          <p:cNvPr id="9274" name="Oval 58"/>
          <p:cNvSpPr>
            <a:spLocks noChangeArrowheads="1"/>
          </p:cNvSpPr>
          <p:nvPr/>
        </p:nvSpPr>
        <p:spPr bwMode="auto">
          <a:xfrm>
            <a:off x="1042988" y="4219575"/>
            <a:ext cx="1008062" cy="215900"/>
          </a:xfrm>
          <a:prstGeom prst="ellipse">
            <a:avLst/>
          </a:prstGeom>
          <a:noFill/>
          <a:ln w="9525">
            <a:solidFill>
              <a:schemeClr val="tx1"/>
            </a:solidFill>
            <a:prstDash val="dash"/>
            <a:round/>
            <a:headEnd/>
            <a:tailEnd/>
          </a:ln>
          <a:effectLst/>
        </p:spPr>
        <p:txBody>
          <a:bodyPr wrap="none" anchor="ctr"/>
          <a:lstStyle/>
          <a:p>
            <a:endParaRPr lang="en-US"/>
          </a:p>
        </p:txBody>
      </p:sp>
      <p:sp>
        <p:nvSpPr>
          <p:cNvPr id="9275" name="Rectangle 59"/>
          <p:cNvSpPr>
            <a:spLocks noGrp="1" noChangeArrowheads="1"/>
          </p:cNvSpPr>
          <p:nvPr>
            <p:ph type="title"/>
          </p:nvPr>
        </p:nvSpPr>
        <p:spPr/>
        <p:txBody>
          <a:bodyPr/>
          <a:lstStyle/>
          <a:p>
            <a:r>
              <a:rPr lang="en-GB" sz="4000"/>
              <a:t>Semantic Patterns - Interrelationship</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6" name="Rectangle 16"/>
          <p:cNvSpPr>
            <a:spLocks noChangeArrowheads="1"/>
          </p:cNvSpPr>
          <p:nvPr/>
        </p:nvSpPr>
        <p:spPr bwMode="auto">
          <a:xfrm>
            <a:off x="900113" y="1628775"/>
            <a:ext cx="1008062" cy="576263"/>
          </a:xfrm>
          <a:prstGeom prst="rect">
            <a:avLst/>
          </a:prstGeom>
          <a:noFill/>
          <a:ln w="9525">
            <a:solidFill>
              <a:srgbClr val="FF0000"/>
            </a:solidFill>
            <a:miter lim="800000"/>
            <a:headEnd/>
            <a:tailEnd/>
          </a:ln>
          <a:effectLst/>
        </p:spPr>
        <p:txBody>
          <a:bodyPr wrap="none" anchor="ctr"/>
          <a:lstStyle/>
          <a:p>
            <a:endParaRPr lang="en-US"/>
          </a:p>
        </p:txBody>
      </p:sp>
      <p:sp>
        <p:nvSpPr>
          <p:cNvPr id="10257" name="Rectangle 17"/>
          <p:cNvSpPr>
            <a:spLocks noChangeArrowheads="1"/>
          </p:cNvSpPr>
          <p:nvPr/>
        </p:nvSpPr>
        <p:spPr bwMode="auto">
          <a:xfrm>
            <a:off x="1117600" y="1628775"/>
            <a:ext cx="1008063" cy="576263"/>
          </a:xfrm>
          <a:prstGeom prst="rect">
            <a:avLst/>
          </a:prstGeom>
          <a:noFill/>
          <a:ln w="9525">
            <a:solidFill>
              <a:srgbClr val="0000FF"/>
            </a:solidFill>
            <a:miter lim="800000"/>
            <a:headEnd/>
            <a:tailEnd/>
          </a:ln>
          <a:effectLst/>
        </p:spPr>
        <p:txBody>
          <a:bodyPr wrap="none" anchor="ctr"/>
          <a:lstStyle/>
          <a:p>
            <a:endParaRPr lang="en-US"/>
          </a:p>
        </p:txBody>
      </p:sp>
      <p:sp>
        <p:nvSpPr>
          <p:cNvPr id="10258" name="Rectangle 18"/>
          <p:cNvSpPr>
            <a:spLocks noChangeArrowheads="1"/>
          </p:cNvSpPr>
          <p:nvPr/>
        </p:nvSpPr>
        <p:spPr bwMode="auto">
          <a:xfrm>
            <a:off x="323850" y="2565400"/>
            <a:ext cx="1008063" cy="576263"/>
          </a:xfrm>
          <a:prstGeom prst="rect">
            <a:avLst/>
          </a:prstGeom>
          <a:noFill/>
          <a:ln w="9525">
            <a:solidFill>
              <a:srgbClr val="FF0000"/>
            </a:solidFill>
            <a:miter lim="800000"/>
            <a:headEnd/>
            <a:tailEnd/>
          </a:ln>
          <a:effectLst/>
        </p:spPr>
        <p:txBody>
          <a:bodyPr wrap="none" anchor="ctr"/>
          <a:lstStyle/>
          <a:p>
            <a:endParaRPr lang="en-US"/>
          </a:p>
        </p:txBody>
      </p:sp>
      <p:sp>
        <p:nvSpPr>
          <p:cNvPr id="10259" name="Rectangle 19"/>
          <p:cNvSpPr>
            <a:spLocks noChangeArrowheads="1"/>
          </p:cNvSpPr>
          <p:nvPr/>
        </p:nvSpPr>
        <p:spPr bwMode="auto">
          <a:xfrm>
            <a:off x="1620838" y="2565400"/>
            <a:ext cx="1008062" cy="576263"/>
          </a:xfrm>
          <a:prstGeom prst="rect">
            <a:avLst/>
          </a:prstGeom>
          <a:noFill/>
          <a:ln w="9525">
            <a:solidFill>
              <a:srgbClr val="0000FF"/>
            </a:solidFill>
            <a:miter lim="800000"/>
            <a:headEnd/>
            <a:tailEnd/>
          </a:ln>
          <a:effectLst/>
        </p:spPr>
        <p:txBody>
          <a:bodyPr wrap="none" anchor="ctr"/>
          <a:lstStyle/>
          <a:p>
            <a:endParaRPr lang="en-US"/>
          </a:p>
        </p:txBody>
      </p:sp>
      <p:cxnSp>
        <p:nvCxnSpPr>
          <p:cNvPr id="10263" name="AutoShape 23"/>
          <p:cNvCxnSpPr>
            <a:cxnSpLocks noChangeShapeType="1"/>
            <a:stCxn id="10286" idx="2"/>
            <a:endCxn id="10258" idx="0"/>
          </p:cNvCxnSpPr>
          <p:nvPr/>
        </p:nvCxnSpPr>
        <p:spPr bwMode="auto">
          <a:xfrm flipH="1">
            <a:off x="828675" y="2349500"/>
            <a:ext cx="466725" cy="215900"/>
          </a:xfrm>
          <a:prstGeom prst="straightConnector1">
            <a:avLst/>
          </a:prstGeom>
          <a:noFill/>
          <a:ln w="9525">
            <a:solidFill>
              <a:srgbClr val="FF0000"/>
            </a:solidFill>
            <a:round/>
            <a:headEnd/>
            <a:tailEnd/>
          </a:ln>
          <a:effectLst/>
        </p:spPr>
      </p:cxnSp>
      <p:cxnSp>
        <p:nvCxnSpPr>
          <p:cNvPr id="10264" name="AutoShape 24"/>
          <p:cNvCxnSpPr>
            <a:cxnSpLocks noChangeShapeType="1"/>
            <a:stCxn id="10287" idx="2"/>
            <a:endCxn id="10259" idx="0"/>
          </p:cNvCxnSpPr>
          <p:nvPr/>
        </p:nvCxnSpPr>
        <p:spPr bwMode="auto">
          <a:xfrm>
            <a:off x="1655763" y="2349500"/>
            <a:ext cx="469900" cy="215900"/>
          </a:xfrm>
          <a:prstGeom prst="straightConnector1">
            <a:avLst/>
          </a:prstGeom>
          <a:noFill/>
          <a:ln w="9525">
            <a:solidFill>
              <a:srgbClr val="0000FF"/>
            </a:solidFill>
            <a:round/>
            <a:headEnd/>
            <a:tailEnd/>
          </a:ln>
          <a:effectLst/>
        </p:spPr>
      </p:cxnSp>
      <p:cxnSp>
        <p:nvCxnSpPr>
          <p:cNvPr id="10268" name="AutoShape 28"/>
          <p:cNvCxnSpPr>
            <a:cxnSpLocks noChangeShapeType="1"/>
            <a:stCxn id="10258" idx="3"/>
            <a:endCxn id="10259" idx="1"/>
          </p:cNvCxnSpPr>
          <p:nvPr/>
        </p:nvCxnSpPr>
        <p:spPr bwMode="auto">
          <a:xfrm>
            <a:off x="1331913" y="2854325"/>
            <a:ext cx="288925" cy="0"/>
          </a:xfrm>
          <a:prstGeom prst="straightConnector1">
            <a:avLst/>
          </a:prstGeom>
          <a:noFill/>
          <a:ln w="9525">
            <a:solidFill>
              <a:schemeClr val="tx1"/>
            </a:solidFill>
            <a:round/>
            <a:headEnd/>
            <a:tailEnd/>
          </a:ln>
          <a:effectLst/>
        </p:spPr>
      </p:cxnSp>
      <p:sp>
        <p:nvSpPr>
          <p:cNvPr id="10269" name="Rectangle 29"/>
          <p:cNvSpPr>
            <a:spLocks noGrp="1" noChangeArrowheads="1"/>
          </p:cNvSpPr>
          <p:nvPr>
            <p:ph type="title"/>
          </p:nvPr>
        </p:nvSpPr>
        <p:spPr/>
        <p:txBody>
          <a:bodyPr/>
          <a:lstStyle/>
          <a:p>
            <a:r>
              <a:rPr lang="en-GB" sz="4000"/>
              <a:t>Semantic patterns - Containment</a:t>
            </a:r>
          </a:p>
        </p:txBody>
      </p:sp>
      <p:sp>
        <p:nvSpPr>
          <p:cNvPr id="10270" name="AutoShape 30"/>
          <p:cNvSpPr>
            <a:spLocks noChangeArrowheads="1"/>
          </p:cNvSpPr>
          <p:nvPr/>
        </p:nvSpPr>
        <p:spPr bwMode="auto">
          <a:xfrm>
            <a:off x="2700338" y="2276475"/>
            <a:ext cx="719137" cy="288925"/>
          </a:xfrm>
          <a:prstGeom prst="rightArrow">
            <a:avLst>
              <a:gd name="adj1" fmla="val 50000"/>
              <a:gd name="adj2" fmla="val 62225"/>
            </a:avLst>
          </a:prstGeom>
          <a:solidFill>
            <a:schemeClr val="accent1"/>
          </a:solidFill>
          <a:ln w="9525">
            <a:solidFill>
              <a:schemeClr val="tx1"/>
            </a:solidFill>
            <a:miter lim="800000"/>
            <a:headEnd/>
            <a:tailEnd/>
          </a:ln>
          <a:effectLst/>
        </p:spPr>
        <p:txBody>
          <a:bodyPr wrap="none" anchor="ctr"/>
          <a:lstStyle/>
          <a:p>
            <a:endParaRPr lang="en-US"/>
          </a:p>
        </p:txBody>
      </p:sp>
      <p:sp>
        <p:nvSpPr>
          <p:cNvPr id="10285" name="Text Box 45"/>
          <p:cNvSpPr txBox="1">
            <a:spLocks noChangeArrowheads="1"/>
          </p:cNvSpPr>
          <p:nvPr/>
        </p:nvSpPr>
        <p:spPr bwMode="auto">
          <a:xfrm>
            <a:off x="5773738" y="2081213"/>
            <a:ext cx="527050" cy="366712"/>
          </a:xfrm>
          <a:prstGeom prst="rect">
            <a:avLst/>
          </a:prstGeom>
          <a:noFill/>
          <a:ln w="9525">
            <a:noFill/>
            <a:miter lim="800000"/>
            <a:headEnd/>
            <a:tailEnd/>
          </a:ln>
          <a:effectLst/>
        </p:spPr>
        <p:txBody>
          <a:bodyPr wrap="none">
            <a:spAutoFit/>
          </a:bodyPr>
          <a:lstStyle/>
          <a:p>
            <a:r>
              <a:rPr lang="en-GB"/>
              <a:t>OR</a:t>
            </a:r>
          </a:p>
        </p:txBody>
      </p:sp>
      <p:sp>
        <p:nvSpPr>
          <p:cNvPr id="10286" name="AutoShape 46"/>
          <p:cNvSpPr>
            <a:spLocks noChangeArrowheads="1"/>
          </p:cNvSpPr>
          <p:nvPr/>
        </p:nvSpPr>
        <p:spPr bwMode="auto">
          <a:xfrm>
            <a:off x="1187450" y="2205038"/>
            <a:ext cx="215900" cy="144462"/>
          </a:xfrm>
          <a:prstGeom prst="diamond">
            <a:avLst/>
          </a:prstGeom>
          <a:solidFill>
            <a:schemeClr val="bg1"/>
          </a:solidFill>
          <a:ln w="9525">
            <a:solidFill>
              <a:srgbClr val="FF0000"/>
            </a:solidFill>
            <a:miter lim="800000"/>
            <a:headEnd/>
            <a:tailEnd/>
          </a:ln>
          <a:effectLst/>
        </p:spPr>
        <p:txBody>
          <a:bodyPr wrap="none" anchor="ctr"/>
          <a:lstStyle/>
          <a:p>
            <a:endParaRPr lang="en-US"/>
          </a:p>
        </p:txBody>
      </p:sp>
      <p:sp>
        <p:nvSpPr>
          <p:cNvPr id="10287" name="AutoShape 47"/>
          <p:cNvSpPr>
            <a:spLocks noChangeArrowheads="1"/>
          </p:cNvSpPr>
          <p:nvPr/>
        </p:nvSpPr>
        <p:spPr bwMode="auto">
          <a:xfrm>
            <a:off x="1547813" y="2205038"/>
            <a:ext cx="215900" cy="144462"/>
          </a:xfrm>
          <a:prstGeom prst="diamond">
            <a:avLst/>
          </a:prstGeom>
          <a:solidFill>
            <a:schemeClr val="bg1"/>
          </a:solidFill>
          <a:ln w="9525">
            <a:solidFill>
              <a:srgbClr val="0000FF"/>
            </a:solidFill>
            <a:miter lim="800000"/>
            <a:headEnd/>
            <a:tailEnd/>
          </a:ln>
          <a:effectLst/>
        </p:spPr>
        <p:txBody>
          <a:bodyPr wrap="none" anchor="ctr"/>
          <a:lstStyle/>
          <a:p>
            <a:endParaRPr lang="en-US"/>
          </a:p>
        </p:txBody>
      </p:sp>
      <p:sp>
        <p:nvSpPr>
          <p:cNvPr id="10288" name="Rectangle 48"/>
          <p:cNvSpPr>
            <a:spLocks noChangeArrowheads="1"/>
          </p:cNvSpPr>
          <p:nvPr/>
        </p:nvSpPr>
        <p:spPr bwMode="auto">
          <a:xfrm>
            <a:off x="4211638" y="1628775"/>
            <a:ext cx="1008062" cy="576263"/>
          </a:xfrm>
          <a:prstGeom prst="rect">
            <a:avLst/>
          </a:prstGeom>
          <a:noFill/>
          <a:ln w="9525">
            <a:solidFill>
              <a:srgbClr val="FF0000"/>
            </a:solidFill>
            <a:miter lim="800000"/>
            <a:headEnd/>
            <a:tailEnd/>
          </a:ln>
          <a:effectLst/>
        </p:spPr>
        <p:txBody>
          <a:bodyPr wrap="none" anchor="ctr"/>
          <a:lstStyle/>
          <a:p>
            <a:endParaRPr lang="en-US"/>
          </a:p>
        </p:txBody>
      </p:sp>
      <p:sp>
        <p:nvSpPr>
          <p:cNvPr id="10290" name="Rectangle 50"/>
          <p:cNvSpPr>
            <a:spLocks noChangeArrowheads="1"/>
          </p:cNvSpPr>
          <p:nvPr/>
        </p:nvSpPr>
        <p:spPr bwMode="auto">
          <a:xfrm>
            <a:off x="3635375" y="2565400"/>
            <a:ext cx="1008063" cy="576263"/>
          </a:xfrm>
          <a:prstGeom prst="rect">
            <a:avLst/>
          </a:prstGeom>
          <a:noFill/>
          <a:ln w="9525">
            <a:solidFill>
              <a:srgbClr val="FF0000"/>
            </a:solidFill>
            <a:miter lim="800000"/>
            <a:headEnd/>
            <a:tailEnd/>
          </a:ln>
          <a:effectLst/>
        </p:spPr>
        <p:txBody>
          <a:bodyPr wrap="none" anchor="ctr"/>
          <a:lstStyle/>
          <a:p>
            <a:endParaRPr lang="en-US"/>
          </a:p>
        </p:txBody>
      </p:sp>
      <p:sp>
        <p:nvSpPr>
          <p:cNvPr id="10291" name="Rectangle 51"/>
          <p:cNvSpPr>
            <a:spLocks noChangeArrowheads="1"/>
          </p:cNvSpPr>
          <p:nvPr/>
        </p:nvSpPr>
        <p:spPr bwMode="auto">
          <a:xfrm>
            <a:off x="4932363" y="2565400"/>
            <a:ext cx="1008062" cy="576263"/>
          </a:xfrm>
          <a:prstGeom prst="rect">
            <a:avLst/>
          </a:prstGeom>
          <a:noFill/>
          <a:ln w="9525">
            <a:solidFill>
              <a:srgbClr val="0000FF"/>
            </a:solidFill>
            <a:miter lim="800000"/>
            <a:headEnd/>
            <a:tailEnd/>
          </a:ln>
          <a:effectLst/>
        </p:spPr>
        <p:txBody>
          <a:bodyPr wrap="none" anchor="ctr"/>
          <a:lstStyle/>
          <a:p>
            <a:endParaRPr lang="en-US"/>
          </a:p>
        </p:txBody>
      </p:sp>
      <p:cxnSp>
        <p:nvCxnSpPr>
          <p:cNvPr id="10292" name="AutoShape 52"/>
          <p:cNvCxnSpPr>
            <a:cxnSpLocks noChangeShapeType="1"/>
            <a:stCxn id="10295" idx="2"/>
            <a:endCxn id="10290" idx="0"/>
          </p:cNvCxnSpPr>
          <p:nvPr/>
        </p:nvCxnSpPr>
        <p:spPr bwMode="auto">
          <a:xfrm flipH="1">
            <a:off x="4140200" y="2349500"/>
            <a:ext cx="466725" cy="215900"/>
          </a:xfrm>
          <a:prstGeom prst="straightConnector1">
            <a:avLst/>
          </a:prstGeom>
          <a:noFill/>
          <a:ln w="9525">
            <a:solidFill>
              <a:srgbClr val="FF0000"/>
            </a:solidFill>
            <a:round/>
            <a:headEnd/>
            <a:tailEnd/>
          </a:ln>
          <a:effectLst/>
        </p:spPr>
      </p:cxnSp>
      <p:cxnSp>
        <p:nvCxnSpPr>
          <p:cNvPr id="10293" name="AutoShape 53"/>
          <p:cNvCxnSpPr>
            <a:cxnSpLocks noChangeShapeType="1"/>
            <a:stCxn id="10295" idx="2"/>
            <a:endCxn id="10291" idx="0"/>
          </p:cNvCxnSpPr>
          <p:nvPr/>
        </p:nvCxnSpPr>
        <p:spPr bwMode="auto">
          <a:xfrm>
            <a:off x="4606925" y="2349500"/>
            <a:ext cx="830263" cy="215900"/>
          </a:xfrm>
          <a:prstGeom prst="straightConnector1">
            <a:avLst/>
          </a:prstGeom>
          <a:noFill/>
          <a:ln w="9525">
            <a:solidFill>
              <a:srgbClr val="0000FF"/>
            </a:solidFill>
            <a:round/>
            <a:headEnd/>
            <a:tailEnd/>
          </a:ln>
          <a:effectLst/>
        </p:spPr>
      </p:cxnSp>
      <p:cxnSp>
        <p:nvCxnSpPr>
          <p:cNvPr id="10294" name="AutoShape 54"/>
          <p:cNvCxnSpPr>
            <a:cxnSpLocks noChangeShapeType="1"/>
            <a:stCxn id="10290" idx="3"/>
            <a:endCxn id="10291" idx="1"/>
          </p:cNvCxnSpPr>
          <p:nvPr/>
        </p:nvCxnSpPr>
        <p:spPr bwMode="auto">
          <a:xfrm>
            <a:off x="4643438" y="2854325"/>
            <a:ext cx="288925" cy="0"/>
          </a:xfrm>
          <a:prstGeom prst="straightConnector1">
            <a:avLst/>
          </a:prstGeom>
          <a:noFill/>
          <a:ln w="9525">
            <a:solidFill>
              <a:schemeClr val="tx1"/>
            </a:solidFill>
            <a:round/>
            <a:headEnd/>
            <a:tailEnd/>
          </a:ln>
          <a:effectLst/>
        </p:spPr>
      </p:cxnSp>
      <p:sp>
        <p:nvSpPr>
          <p:cNvPr id="10295" name="AutoShape 55"/>
          <p:cNvSpPr>
            <a:spLocks noChangeArrowheads="1"/>
          </p:cNvSpPr>
          <p:nvPr/>
        </p:nvSpPr>
        <p:spPr bwMode="auto">
          <a:xfrm>
            <a:off x="4498975" y="2205038"/>
            <a:ext cx="215900" cy="144462"/>
          </a:xfrm>
          <a:prstGeom prst="diamond">
            <a:avLst/>
          </a:prstGeom>
          <a:solidFill>
            <a:schemeClr val="bg1"/>
          </a:solidFill>
          <a:ln w="9525">
            <a:solidFill>
              <a:srgbClr val="FF0000"/>
            </a:solidFill>
            <a:miter lim="800000"/>
            <a:headEnd/>
            <a:tailEnd/>
          </a:ln>
          <a:effectLst/>
        </p:spPr>
        <p:txBody>
          <a:bodyPr wrap="none" anchor="ctr"/>
          <a:lstStyle/>
          <a:p>
            <a:endParaRPr lang="en-US"/>
          </a:p>
        </p:txBody>
      </p:sp>
      <p:sp>
        <p:nvSpPr>
          <p:cNvPr id="10298" name="Rectangle 58"/>
          <p:cNvSpPr>
            <a:spLocks noChangeArrowheads="1"/>
          </p:cNvSpPr>
          <p:nvPr/>
        </p:nvSpPr>
        <p:spPr bwMode="auto">
          <a:xfrm>
            <a:off x="7310438" y="1628775"/>
            <a:ext cx="1008062" cy="576263"/>
          </a:xfrm>
          <a:prstGeom prst="rect">
            <a:avLst/>
          </a:prstGeom>
          <a:noFill/>
          <a:ln w="9525">
            <a:solidFill>
              <a:srgbClr val="0000FF"/>
            </a:solidFill>
            <a:miter lim="800000"/>
            <a:headEnd/>
            <a:tailEnd/>
          </a:ln>
          <a:effectLst/>
        </p:spPr>
        <p:txBody>
          <a:bodyPr wrap="none" anchor="ctr"/>
          <a:lstStyle/>
          <a:p>
            <a:endParaRPr lang="en-US"/>
          </a:p>
        </p:txBody>
      </p:sp>
      <p:sp>
        <p:nvSpPr>
          <p:cNvPr id="10299" name="Rectangle 59"/>
          <p:cNvSpPr>
            <a:spLocks noChangeArrowheads="1"/>
          </p:cNvSpPr>
          <p:nvPr/>
        </p:nvSpPr>
        <p:spPr bwMode="auto">
          <a:xfrm>
            <a:off x="6516688" y="2565400"/>
            <a:ext cx="1008062" cy="576263"/>
          </a:xfrm>
          <a:prstGeom prst="rect">
            <a:avLst/>
          </a:prstGeom>
          <a:noFill/>
          <a:ln w="9525">
            <a:solidFill>
              <a:srgbClr val="FF0000"/>
            </a:solidFill>
            <a:miter lim="800000"/>
            <a:headEnd/>
            <a:tailEnd/>
          </a:ln>
          <a:effectLst/>
        </p:spPr>
        <p:txBody>
          <a:bodyPr wrap="none" anchor="ctr"/>
          <a:lstStyle/>
          <a:p>
            <a:endParaRPr lang="en-US"/>
          </a:p>
        </p:txBody>
      </p:sp>
      <p:sp>
        <p:nvSpPr>
          <p:cNvPr id="10300" name="Rectangle 60"/>
          <p:cNvSpPr>
            <a:spLocks noChangeArrowheads="1"/>
          </p:cNvSpPr>
          <p:nvPr/>
        </p:nvSpPr>
        <p:spPr bwMode="auto">
          <a:xfrm>
            <a:off x="7813675" y="2565400"/>
            <a:ext cx="1008063" cy="576263"/>
          </a:xfrm>
          <a:prstGeom prst="rect">
            <a:avLst/>
          </a:prstGeom>
          <a:noFill/>
          <a:ln w="9525">
            <a:solidFill>
              <a:srgbClr val="0000FF"/>
            </a:solidFill>
            <a:miter lim="800000"/>
            <a:headEnd/>
            <a:tailEnd/>
          </a:ln>
          <a:effectLst/>
        </p:spPr>
        <p:txBody>
          <a:bodyPr wrap="none" anchor="ctr"/>
          <a:lstStyle/>
          <a:p>
            <a:endParaRPr lang="en-US"/>
          </a:p>
        </p:txBody>
      </p:sp>
      <p:cxnSp>
        <p:nvCxnSpPr>
          <p:cNvPr id="10301" name="AutoShape 61"/>
          <p:cNvCxnSpPr>
            <a:cxnSpLocks noChangeShapeType="1"/>
            <a:stCxn id="10305" idx="2"/>
            <a:endCxn id="10299" idx="0"/>
          </p:cNvCxnSpPr>
          <p:nvPr/>
        </p:nvCxnSpPr>
        <p:spPr bwMode="auto">
          <a:xfrm flipH="1">
            <a:off x="7021513" y="2349500"/>
            <a:ext cx="827087" cy="215900"/>
          </a:xfrm>
          <a:prstGeom prst="straightConnector1">
            <a:avLst/>
          </a:prstGeom>
          <a:noFill/>
          <a:ln w="9525">
            <a:solidFill>
              <a:srgbClr val="FF0000"/>
            </a:solidFill>
            <a:round/>
            <a:headEnd/>
            <a:tailEnd/>
          </a:ln>
          <a:effectLst/>
        </p:spPr>
      </p:cxnSp>
      <p:cxnSp>
        <p:nvCxnSpPr>
          <p:cNvPr id="10302" name="AutoShape 62"/>
          <p:cNvCxnSpPr>
            <a:cxnSpLocks noChangeShapeType="1"/>
            <a:stCxn id="10305" idx="2"/>
            <a:endCxn id="10300" idx="0"/>
          </p:cNvCxnSpPr>
          <p:nvPr/>
        </p:nvCxnSpPr>
        <p:spPr bwMode="auto">
          <a:xfrm>
            <a:off x="7848600" y="2349500"/>
            <a:ext cx="469900" cy="215900"/>
          </a:xfrm>
          <a:prstGeom prst="straightConnector1">
            <a:avLst/>
          </a:prstGeom>
          <a:noFill/>
          <a:ln w="9525">
            <a:solidFill>
              <a:srgbClr val="0000FF"/>
            </a:solidFill>
            <a:round/>
            <a:headEnd/>
            <a:tailEnd/>
          </a:ln>
          <a:effectLst/>
        </p:spPr>
      </p:cxnSp>
      <p:cxnSp>
        <p:nvCxnSpPr>
          <p:cNvPr id="10303" name="AutoShape 63"/>
          <p:cNvCxnSpPr>
            <a:cxnSpLocks noChangeShapeType="1"/>
            <a:stCxn id="10299" idx="3"/>
            <a:endCxn id="10300" idx="1"/>
          </p:cNvCxnSpPr>
          <p:nvPr/>
        </p:nvCxnSpPr>
        <p:spPr bwMode="auto">
          <a:xfrm>
            <a:off x="7524750" y="2854325"/>
            <a:ext cx="288925" cy="0"/>
          </a:xfrm>
          <a:prstGeom prst="straightConnector1">
            <a:avLst/>
          </a:prstGeom>
          <a:noFill/>
          <a:ln w="9525">
            <a:solidFill>
              <a:schemeClr val="tx1"/>
            </a:solidFill>
            <a:round/>
            <a:headEnd/>
            <a:tailEnd/>
          </a:ln>
          <a:effectLst/>
        </p:spPr>
      </p:cxnSp>
      <p:sp>
        <p:nvSpPr>
          <p:cNvPr id="10305" name="AutoShape 65"/>
          <p:cNvSpPr>
            <a:spLocks noChangeArrowheads="1"/>
          </p:cNvSpPr>
          <p:nvPr/>
        </p:nvSpPr>
        <p:spPr bwMode="auto">
          <a:xfrm>
            <a:off x="7740650" y="2205038"/>
            <a:ext cx="215900" cy="144462"/>
          </a:xfrm>
          <a:prstGeom prst="diamond">
            <a:avLst/>
          </a:prstGeom>
          <a:solidFill>
            <a:schemeClr val="bg1"/>
          </a:solidFill>
          <a:ln w="9525">
            <a:solidFill>
              <a:srgbClr val="0000FF"/>
            </a:solidFill>
            <a:miter lim="800000"/>
            <a:headEnd/>
            <a:tailEnd/>
          </a:ln>
          <a:effectLst/>
        </p:spPr>
        <p:txBody>
          <a:bodyPr wrap="none" anchor="ctr"/>
          <a:lstStyle/>
          <a:p>
            <a:endParaRPr lang="en-US"/>
          </a:p>
        </p:txBody>
      </p:sp>
      <p:sp>
        <p:nvSpPr>
          <p:cNvPr id="10306" name="Text Box 66"/>
          <p:cNvSpPr txBox="1">
            <a:spLocks noChangeArrowheads="1"/>
          </p:cNvSpPr>
          <p:nvPr/>
        </p:nvSpPr>
        <p:spPr bwMode="auto">
          <a:xfrm>
            <a:off x="1042988" y="1700213"/>
            <a:ext cx="933450" cy="366712"/>
          </a:xfrm>
          <a:prstGeom prst="rect">
            <a:avLst/>
          </a:prstGeom>
          <a:noFill/>
          <a:ln w="9525">
            <a:noFill/>
            <a:miter lim="800000"/>
            <a:headEnd/>
            <a:tailEnd/>
          </a:ln>
          <a:effectLst/>
        </p:spPr>
        <p:txBody>
          <a:bodyPr wrap="none">
            <a:spAutoFit/>
          </a:bodyPr>
          <a:lstStyle/>
          <a:p>
            <a:r>
              <a:rPr lang="en-GB"/>
              <a:t>overlap</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684213" y="1628775"/>
            <a:ext cx="1008062" cy="576263"/>
          </a:xfrm>
          <a:prstGeom prst="rect">
            <a:avLst/>
          </a:prstGeom>
          <a:noFill/>
          <a:ln w="9525">
            <a:solidFill>
              <a:srgbClr val="FF0000"/>
            </a:solidFill>
            <a:miter lim="800000"/>
            <a:headEnd/>
            <a:tailEnd/>
          </a:ln>
          <a:effectLst/>
        </p:spPr>
        <p:txBody>
          <a:bodyPr wrap="none" anchor="ctr"/>
          <a:lstStyle/>
          <a:p>
            <a:endParaRPr lang="en-US"/>
          </a:p>
        </p:txBody>
      </p:sp>
      <p:sp>
        <p:nvSpPr>
          <p:cNvPr id="12291" name="Rectangle 3"/>
          <p:cNvSpPr>
            <a:spLocks noChangeArrowheads="1"/>
          </p:cNvSpPr>
          <p:nvPr/>
        </p:nvSpPr>
        <p:spPr bwMode="auto">
          <a:xfrm>
            <a:off x="901700" y="1628775"/>
            <a:ext cx="1008063" cy="576263"/>
          </a:xfrm>
          <a:prstGeom prst="rect">
            <a:avLst/>
          </a:prstGeom>
          <a:noFill/>
          <a:ln w="9525">
            <a:solidFill>
              <a:srgbClr val="0000FF"/>
            </a:solidFill>
            <a:miter lim="800000"/>
            <a:headEnd/>
            <a:tailEnd/>
          </a:ln>
          <a:effectLst/>
        </p:spPr>
        <p:txBody>
          <a:bodyPr wrap="none" anchor="ctr"/>
          <a:lstStyle/>
          <a:p>
            <a:endParaRPr lang="en-US"/>
          </a:p>
        </p:txBody>
      </p:sp>
      <p:sp>
        <p:nvSpPr>
          <p:cNvPr id="12292" name="Rectangle 4"/>
          <p:cNvSpPr>
            <a:spLocks noChangeArrowheads="1"/>
          </p:cNvSpPr>
          <p:nvPr/>
        </p:nvSpPr>
        <p:spPr bwMode="auto">
          <a:xfrm>
            <a:off x="684213" y="2781300"/>
            <a:ext cx="1008062" cy="935038"/>
          </a:xfrm>
          <a:prstGeom prst="rect">
            <a:avLst/>
          </a:prstGeom>
          <a:noFill/>
          <a:ln w="9525">
            <a:solidFill>
              <a:srgbClr val="FF0000"/>
            </a:solidFill>
            <a:miter lim="800000"/>
            <a:headEnd/>
            <a:tailEnd/>
          </a:ln>
          <a:effectLst/>
        </p:spPr>
        <p:txBody>
          <a:bodyPr wrap="none" anchor="ctr"/>
          <a:lstStyle/>
          <a:p>
            <a:endParaRPr lang="en-US"/>
          </a:p>
        </p:txBody>
      </p:sp>
      <p:sp>
        <p:nvSpPr>
          <p:cNvPr id="12293" name="Rectangle 5"/>
          <p:cNvSpPr>
            <a:spLocks noChangeArrowheads="1"/>
          </p:cNvSpPr>
          <p:nvPr/>
        </p:nvSpPr>
        <p:spPr bwMode="auto">
          <a:xfrm>
            <a:off x="1404938" y="2565400"/>
            <a:ext cx="1008062" cy="576263"/>
          </a:xfrm>
          <a:prstGeom prst="rect">
            <a:avLst/>
          </a:prstGeom>
          <a:noFill/>
          <a:ln w="9525">
            <a:solidFill>
              <a:srgbClr val="0000FF"/>
            </a:solidFill>
            <a:miter lim="800000"/>
            <a:headEnd/>
            <a:tailEnd/>
          </a:ln>
          <a:effectLst/>
        </p:spPr>
        <p:txBody>
          <a:bodyPr wrap="none" anchor="ctr"/>
          <a:lstStyle/>
          <a:p>
            <a:endParaRPr lang="en-US"/>
          </a:p>
        </p:txBody>
      </p:sp>
      <p:sp>
        <p:nvSpPr>
          <p:cNvPr id="12294" name="Rectangle 6"/>
          <p:cNvSpPr>
            <a:spLocks noChangeArrowheads="1"/>
          </p:cNvSpPr>
          <p:nvPr/>
        </p:nvSpPr>
        <p:spPr bwMode="auto">
          <a:xfrm>
            <a:off x="901700" y="3357563"/>
            <a:ext cx="1223963" cy="719137"/>
          </a:xfrm>
          <a:prstGeom prst="rect">
            <a:avLst/>
          </a:prstGeom>
          <a:noFill/>
          <a:ln w="9525">
            <a:solidFill>
              <a:srgbClr val="0000FF"/>
            </a:solidFill>
            <a:miter lim="800000"/>
            <a:headEnd/>
            <a:tailEnd/>
          </a:ln>
          <a:effectLst/>
        </p:spPr>
        <p:txBody>
          <a:bodyPr wrap="none" anchor="ctr"/>
          <a:lstStyle/>
          <a:p>
            <a:endParaRPr lang="en-US"/>
          </a:p>
        </p:txBody>
      </p:sp>
      <p:sp>
        <p:nvSpPr>
          <p:cNvPr id="12295" name="Rectangle 7"/>
          <p:cNvSpPr>
            <a:spLocks noChangeArrowheads="1"/>
          </p:cNvSpPr>
          <p:nvPr/>
        </p:nvSpPr>
        <p:spPr bwMode="auto">
          <a:xfrm>
            <a:off x="684213" y="3860800"/>
            <a:ext cx="1008062" cy="1008063"/>
          </a:xfrm>
          <a:prstGeom prst="rect">
            <a:avLst/>
          </a:prstGeom>
          <a:noFill/>
          <a:ln w="9525">
            <a:solidFill>
              <a:srgbClr val="FF0000"/>
            </a:solidFill>
            <a:miter lim="800000"/>
            <a:headEnd/>
            <a:tailEnd/>
          </a:ln>
          <a:effectLst/>
        </p:spPr>
        <p:txBody>
          <a:bodyPr wrap="none" anchor="ctr"/>
          <a:lstStyle/>
          <a:p>
            <a:endParaRPr lang="en-US"/>
          </a:p>
        </p:txBody>
      </p:sp>
      <p:sp>
        <p:nvSpPr>
          <p:cNvPr id="12296" name="Rectangle 8"/>
          <p:cNvSpPr>
            <a:spLocks noChangeArrowheads="1"/>
          </p:cNvSpPr>
          <p:nvPr/>
        </p:nvSpPr>
        <p:spPr bwMode="auto">
          <a:xfrm>
            <a:off x="1404938" y="4292600"/>
            <a:ext cx="1008062" cy="576263"/>
          </a:xfrm>
          <a:prstGeom prst="rect">
            <a:avLst/>
          </a:prstGeom>
          <a:noFill/>
          <a:ln w="9525">
            <a:solidFill>
              <a:srgbClr val="0000FF"/>
            </a:solidFill>
            <a:miter lim="800000"/>
            <a:headEnd/>
            <a:tailEnd/>
          </a:ln>
          <a:effectLst/>
        </p:spPr>
        <p:txBody>
          <a:bodyPr wrap="none" anchor="ctr"/>
          <a:lstStyle/>
          <a:p>
            <a:endParaRPr lang="en-US"/>
          </a:p>
        </p:txBody>
      </p:sp>
      <p:cxnSp>
        <p:nvCxnSpPr>
          <p:cNvPr id="12297" name="AutoShape 9"/>
          <p:cNvCxnSpPr>
            <a:cxnSpLocks noChangeShapeType="1"/>
            <a:stCxn id="12290" idx="2"/>
            <a:endCxn id="12292" idx="0"/>
          </p:cNvCxnSpPr>
          <p:nvPr/>
        </p:nvCxnSpPr>
        <p:spPr bwMode="auto">
          <a:xfrm>
            <a:off x="1189038" y="2205038"/>
            <a:ext cx="0" cy="576262"/>
          </a:xfrm>
          <a:prstGeom prst="straightConnector1">
            <a:avLst/>
          </a:prstGeom>
          <a:noFill/>
          <a:ln w="9525">
            <a:solidFill>
              <a:srgbClr val="FF0000"/>
            </a:solidFill>
            <a:round/>
            <a:headEnd/>
            <a:tailEnd/>
          </a:ln>
          <a:effectLst/>
        </p:spPr>
      </p:cxnSp>
      <p:cxnSp>
        <p:nvCxnSpPr>
          <p:cNvPr id="12298" name="AutoShape 10"/>
          <p:cNvCxnSpPr>
            <a:cxnSpLocks noChangeShapeType="1"/>
            <a:stCxn id="12291" idx="2"/>
            <a:endCxn id="12293" idx="0"/>
          </p:cNvCxnSpPr>
          <p:nvPr/>
        </p:nvCxnSpPr>
        <p:spPr bwMode="auto">
          <a:xfrm>
            <a:off x="1406525" y="2205038"/>
            <a:ext cx="503238" cy="360362"/>
          </a:xfrm>
          <a:prstGeom prst="straightConnector1">
            <a:avLst/>
          </a:prstGeom>
          <a:noFill/>
          <a:ln w="9525">
            <a:solidFill>
              <a:srgbClr val="0000FF"/>
            </a:solidFill>
            <a:round/>
            <a:headEnd/>
            <a:tailEnd/>
          </a:ln>
          <a:effectLst/>
        </p:spPr>
      </p:cxnSp>
      <p:cxnSp>
        <p:nvCxnSpPr>
          <p:cNvPr id="12299" name="AutoShape 11"/>
          <p:cNvCxnSpPr>
            <a:cxnSpLocks noChangeShapeType="1"/>
            <a:stCxn id="12293" idx="2"/>
            <a:endCxn id="12294" idx="0"/>
          </p:cNvCxnSpPr>
          <p:nvPr/>
        </p:nvCxnSpPr>
        <p:spPr bwMode="auto">
          <a:xfrm flipH="1">
            <a:off x="1514475" y="3141663"/>
            <a:ext cx="395288" cy="215900"/>
          </a:xfrm>
          <a:prstGeom prst="straightConnector1">
            <a:avLst/>
          </a:prstGeom>
          <a:noFill/>
          <a:ln w="9525">
            <a:solidFill>
              <a:srgbClr val="0000FF"/>
            </a:solidFill>
            <a:round/>
            <a:headEnd/>
            <a:tailEnd/>
          </a:ln>
          <a:effectLst/>
        </p:spPr>
      </p:cxnSp>
      <p:cxnSp>
        <p:nvCxnSpPr>
          <p:cNvPr id="12300" name="AutoShape 12"/>
          <p:cNvCxnSpPr>
            <a:cxnSpLocks noChangeShapeType="1"/>
            <a:stCxn id="12294" idx="2"/>
            <a:endCxn id="12296" idx="0"/>
          </p:cNvCxnSpPr>
          <p:nvPr/>
        </p:nvCxnSpPr>
        <p:spPr bwMode="auto">
          <a:xfrm>
            <a:off x="1514475" y="4076700"/>
            <a:ext cx="395288" cy="215900"/>
          </a:xfrm>
          <a:prstGeom prst="straightConnector1">
            <a:avLst/>
          </a:prstGeom>
          <a:noFill/>
          <a:ln w="9525">
            <a:solidFill>
              <a:srgbClr val="0000FF"/>
            </a:solidFill>
            <a:round/>
            <a:headEnd/>
            <a:tailEnd/>
          </a:ln>
          <a:effectLst/>
        </p:spPr>
      </p:cxnSp>
      <p:cxnSp>
        <p:nvCxnSpPr>
          <p:cNvPr id="12301" name="AutoShape 13"/>
          <p:cNvCxnSpPr>
            <a:cxnSpLocks noChangeShapeType="1"/>
            <a:stCxn id="12292" idx="2"/>
            <a:endCxn id="12295" idx="0"/>
          </p:cNvCxnSpPr>
          <p:nvPr/>
        </p:nvCxnSpPr>
        <p:spPr bwMode="auto">
          <a:xfrm>
            <a:off x="1189038" y="3716338"/>
            <a:ext cx="0" cy="144462"/>
          </a:xfrm>
          <a:prstGeom prst="straightConnector1">
            <a:avLst/>
          </a:prstGeom>
          <a:noFill/>
          <a:ln w="9525">
            <a:solidFill>
              <a:srgbClr val="FF0000"/>
            </a:solidFill>
            <a:round/>
            <a:headEnd/>
            <a:tailEnd/>
          </a:ln>
          <a:effectLst/>
        </p:spPr>
      </p:cxnSp>
      <p:sp>
        <p:nvSpPr>
          <p:cNvPr id="12309" name="Rectangle 21"/>
          <p:cNvSpPr>
            <a:spLocks noGrp="1" noChangeArrowheads="1"/>
          </p:cNvSpPr>
          <p:nvPr>
            <p:ph type="title"/>
          </p:nvPr>
        </p:nvSpPr>
        <p:spPr/>
        <p:txBody>
          <a:bodyPr/>
          <a:lstStyle/>
          <a:p>
            <a:r>
              <a:rPr lang="en-GB" sz="4000"/>
              <a:t>Semantic patterns – challenge </a:t>
            </a:r>
            <a:r>
              <a:rPr lang="en-GB" sz="4000">
                <a:sym typeface="Wingdings" pitchFamily="2" charset="2"/>
              </a:rPr>
              <a:t></a:t>
            </a:r>
            <a:endParaRPr lang="en-GB" sz="4000"/>
          </a:p>
        </p:txBody>
      </p:sp>
      <p:sp>
        <p:nvSpPr>
          <p:cNvPr id="12310" name="AutoShape 22"/>
          <p:cNvSpPr>
            <a:spLocks noChangeArrowheads="1"/>
          </p:cNvSpPr>
          <p:nvPr/>
        </p:nvSpPr>
        <p:spPr bwMode="auto">
          <a:xfrm>
            <a:off x="2700338" y="2276475"/>
            <a:ext cx="719137" cy="288925"/>
          </a:xfrm>
          <a:prstGeom prst="rightArrow">
            <a:avLst>
              <a:gd name="adj1" fmla="val 50000"/>
              <a:gd name="adj2" fmla="val 62225"/>
            </a:avLst>
          </a:prstGeom>
          <a:solidFill>
            <a:schemeClr val="accent1"/>
          </a:solidFill>
          <a:ln w="9525">
            <a:solidFill>
              <a:schemeClr val="tx1"/>
            </a:solidFill>
            <a:miter lim="800000"/>
            <a:headEnd/>
            <a:tailEnd/>
          </a:ln>
          <a:effectLst/>
        </p:spPr>
        <p:txBody>
          <a:bodyPr wrap="none" anchor="ctr"/>
          <a:lstStyle/>
          <a:p>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95" name="Rectangle 35"/>
          <p:cNvSpPr>
            <a:spLocks noChangeArrowheads="1"/>
          </p:cNvSpPr>
          <p:nvPr/>
        </p:nvSpPr>
        <p:spPr bwMode="auto">
          <a:xfrm>
            <a:off x="971550" y="1196975"/>
            <a:ext cx="3168650" cy="4248150"/>
          </a:xfrm>
          <a:prstGeom prst="rect">
            <a:avLst/>
          </a:prstGeom>
          <a:noFill/>
          <a:ln w="9525">
            <a:solidFill>
              <a:schemeClr val="tx1"/>
            </a:solidFill>
            <a:prstDash val="dash"/>
            <a:miter lim="800000"/>
            <a:headEnd/>
            <a:tailEnd/>
          </a:ln>
          <a:effectLst/>
        </p:spPr>
        <p:txBody>
          <a:bodyPr wrap="none" anchor="b"/>
          <a:lstStyle/>
          <a:p>
            <a:pPr algn="ctr"/>
            <a:r>
              <a:rPr lang="en-GB" sz="1400"/>
              <a:t>Model A</a:t>
            </a:r>
          </a:p>
        </p:txBody>
      </p:sp>
      <p:sp>
        <p:nvSpPr>
          <p:cNvPr id="15366" name="Rectangle 6"/>
          <p:cNvSpPr>
            <a:spLocks noChangeArrowheads="1"/>
          </p:cNvSpPr>
          <p:nvPr/>
        </p:nvSpPr>
        <p:spPr bwMode="auto">
          <a:xfrm>
            <a:off x="2268538"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V</a:t>
            </a:r>
          </a:p>
        </p:txBody>
      </p:sp>
      <p:sp>
        <p:nvSpPr>
          <p:cNvPr id="15367" name="AutoShape 7"/>
          <p:cNvSpPr>
            <a:spLocks noChangeArrowheads="1"/>
          </p:cNvSpPr>
          <p:nvPr/>
        </p:nvSpPr>
        <p:spPr bwMode="auto">
          <a:xfrm>
            <a:off x="26273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15368" name="AutoShape 8"/>
          <p:cNvSpPr>
            <a:spLocks noChangeArrowheads="1"/>
          </p:cNvSpPr>
          <p:nvPr/>
        </p:nvSpPr>
        <p:spPr bwMode="auto">
          <a:xfrm>
            <a:off x="24114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15369" name="AutoShape 9"/>
          <p:cNvSpPr>
            <a:spLocks noChangeArrowheads="1"/>
          </p:cNvSpPr>
          <p:nvPr/>
        </p:nvSpPr>
        <p:spPr bwMode="auto">
          <a:xfrm>
            <a:off x="28432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15371" name="Rectangle 11"/>
          <p:cNvSpPr>
            <a:spLocks noChangeArrowheads="1"/>
          </p:cNvSpPr>
          <p:nvPr/>
        </p:nvSpPr>
        <p:spPr bwMode="auto">
          <a:xfrm>
            <a:off x="1187450" y="3357563"/>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15372" name="Rectangle 12"/>
          <p:cNvSpPr>
            <a:spLocks noChangeArrowheads="1"/>
          </p:cNvSpPr>
          <p:nvPr/>
        </p:nvSpPr>
        <p:spPr bwMode="auto">
          <a:xfrm>
            <a:off x="2268538" y="4078288"/>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15373" name="Rectangle 13"/>
          <p:cNvSpPr>
            <a:spLocks noChangeArrowheads="1"/>
          </p:cNvSpPr>
          <p:nvPr/>
        </p:nvSpPr>
        <p:spPr bwMode="auto">
          <a:xfrm>
            <a:off x="3132138" y="3357563"/>
            <a:ext cx="863600" cy="431800"/>
          </a:xfrm>
          <a:prstGeom prst="rect">
            <a:avLst/>
          </a:prstGeom>
          <a:noFill/>
          <a:ln w="9525">
            <a:solidFill>
              <a:schemeClr val="tx1"/>
            </a:solidFill>
            <a:miter lim="800000"/>
            <a:headEnd/>
            <a:tailEnd/>
          </a:ln>
          <a:effectLst/>
        </p:spPr>
        <p:txBody>
          <a:bodyPr wrap="none" anchor="ctr"/>
          <a:lstStyle/>
          <a:p>
            <a:pPr algn="ctr"/>
            <a:r>
              <a:rPr lang="en-GB" sz="1200"/>
              <a:t>Attribute W</a:t>
            </a:r>
          </a:p>
        </p:txBody>
      </p:sp>
      <p:cxnSp>
        <p:nvCxnSpPr>
          <p:cNvPr id="15375" name="AutoShape 15"/>
          <p:cNvCxnSpPr>
            <a:cxnSpLocks noChangeShapeType="1"/>
            <a:stCxn id="15368" idx="2"/>
            <a:endCxn id="15371" idx="0"/>
          </p:cNvCxnSpPr>
          <p:nvPr/>
        </p:nvCxnSpPr>
        <p:spPr bwMode="auto">
          <a:xfrm rot="5400000">
            <a:off x="1583531" y="2456657"/>
            <a:ext cx="936625" cy="865188"/>
          </a:xfrm>
          <a:prstGeom prst="bentConnector3">
            <a:avLst>
              <a:gd name="adj1" fmla="val 50000"/>
            </a:avLst>
          </a:prstGeom>
          <a:noFill/>
          <a:ln w="9525">
            <a:solidFill>
              <a:schemeClr val="tx1"/>
            </a:solidFill>
            <a:miter lim="800000"/>
            <a:headEnd/>
            <a:tailEnd/>
          </a:ln>
          <a:effectLst/>
        </p:spPr>
      </p:cxnSp>
      <p:cxnSp>
        <p:nvCxnSpPr>
          <p:cNvPr id="15376" name="AutoShape 16"/>
          <p:cNvCxnSpPr>
            <a:cxnSpLocks noChangeShapeType="1"/>
            <a:stCxn id="15367" idx="2"/>
            <a:endCxn id="15372" idx="0"/>
          </p:cNvCxnSpPr>
          <p:nvPr/>
        </p:nvCxnSpPr>
        <p:spPr bwMode="auto">
          <a:xfrm rot="5400000">
            <a:off x="1871663" y="3249613"/>
            <a:ext cx="1657350" cy="0"/>
          </a:xfrm>
          <a:prstGeom prst="straightConnector1">
            <a:avLst/>
          </a:prstGeom>
          <a:noFill/>
          <a:ln w="9525">
            <a:solidFill>
              <a:schemeClr val="tx1"/>
            </a:solidFill>
            <a:round/>
            <a:headEnd/>
            <a:tailEnd/>
          </a:ln>
          <a:effectLst/>
        </p:spPr>
      </p:cxnSp>
      <p:cxnSp>
        <p:nvCxnSpPr>
          <p:cNvPr id="15377" name="AutoShape 17"/>
          <p:cNvCxnSpPr>
            <a:cxnSpLocks noChangeShapeType="1"/>
            <a:stCxn id="15369" idx="2"/>
            <a:endCxn id="15373" idx="1"/>
          </p:cNvCxnSpPr>
          <p:nvPr/>
        </p:nvCxnSpPr>
        <p:spPr bwMode="auto">
          <a:xfrm rot="16200000" flipH="1">
            <a:off x="2447925" y="2889251"/>
            <a:ext cx="1152525" cy="215900"/>
          </a:xfrm>
          <a:prstGeom prst="bentConnector2">
            <a:avLst/>
          </a:prstGeom>
          <a:noFill/>
          <a:ln w="9525">
            <a:solidFill>
              <a:schemeClr val="tx1"/>
            </a:solidFill>
            <a:miter lim="800000"/>
            <a:headEnd/>
            <a:tailEnd/>
          </a:ln>
          <a:effectLst/>
        </p:spPr>
      </p:cxnSp>
      <p:sp>
        <p:nvSpPr>
          <p:cNvPr id="15378" name="Rectangle 18"/>
          <p:cNvSpPr>
            <a:spLocks noChangeArrowheads="1"/>
          </p:cNvSpPr>
          <p:nvPr/>
        </p:nvSpPr>
        <p:spPr bwMode="auto">
          <a:xfrm>
            <a:off x="4572000" y="1270000"/>
            <a:ext cx="863600" cy="431800"/>
          </a:xfrm>
          <a:prstGeom prst="rect">
            <a:avLst/>
          </a:prstGeom>
          <a:noFill/>
          <a:ln w="9525">
            <a:solidFill>
              <a:schemeClr val="tx1"/>
            </a:solidFill>
            <a:miter lim="800000"/>
            <a:headEnd/>
            <a:tailEnd/>
          </a:ln>
          <a:effectLst/>
        </p:spPr>
        <p:txBody>
          <a:bodyPr wrap="none" anchor="ctr"/>
          <a:lstStyle/>
          <a:p>
            <a:pPr algn="ctr"/>
            <a:r>
              <a:rPr lang="en-GB" sz="1200"/>
              <a:t>Aspect</a:t>
            </a:r>
          </a:p>
        </p:txBody>
      </p:sp>
      <p:sp>
        <p:nvSpPr>
          <p:cNvPr id="15380" name="Rectangle 20"/>
          <p:cNvSpPr>
            <a:spLocks noChangeArrowheads="1"/>
          </p:cNvSpPr>
          <p:nvPr/>
        </p:nvSpPr>
        <p:spPr bwMode="auto">
          <a:xfrm>
            <a:off x="4572000" y="404813"/>
            <a:ext cx="863600" cy="431800"/>
          </a:xfrm>
          <a:prstGeom prst="rect">
            <a:avLst/>
          </a:prstGeom>
          <a:noFill/>
          <a:ln w="9525">
            <a:solidFill>
              <a:schemeClr val="tx1"/>
            </a:solidFill>
            <a:miter lim="800000"/>
            <a:headEnd/>
            <a:tailEnd/>
          </a:ln>
          <a:effectLst/>
        </p:spPr>
        <p:txBody>
          <a:bodyPr wrap="none" anchor="ctr"/>
          <a:lstStyle/>
          <a:p>
            <a:pPr algn="ctr"/>
            <a:r>
              <a:rPr lang="en-GB" sz="1200"/>
              <a:t>Principles</a:t>
            </a:r>
          </a:p>
        </p:txBody>
      </p:sp>
      <p:cxnSp>
        <p:nvCxnSpPr>
          <p:cNvPr id="15383" name="AutoShape 23"/>
          <p:cNvCxnSpPr>
            <a:cxnSpLocks noChangeShapeType="1"/>
            <a:stCxn id="15380" idx="2"/>
            <a:endCxn id="15378" idx="0"/>
          </p:cNvCxnSpPr>
          <p:nvPr/>
        </p:nvCxnSpPr>
        <p:spPr bwMode="auto">
          <a:xfrm>
            <a:off x="5003800" y="836613"/>
            <a:ext cx="0" cy="433387"/>
          </a:xfrm>
          <a:prstGeom prst="straightConnector1">
            <a:avLst/>
          </a:prstGeom>
          <a:noFill/>
          <a:ln w="9525">
            <a:solidFill>
              <a:schemeClr val="tx1"/>
            </a:solidFill>
            <a:round/>
            <a:headEnd/>
            <a:tailEnd/>
          </a:ln>
          <a:effectLst/>
        </p:spPr>
      </p:cxnSp>
      <p:sp>
        <p:nvSpPr>
          <p:cNvPr id="15384" name="AutoShape 24"/>
          <p:cNvSpPr>
            <a:spLocks noChangeArrowheads="1"/>
          </p:cNvSpPr>
          <p:nvPr/>
        </p:nvSpPr>
        <p:spPr bwMode="auto">
          <a:xfrm>
            <a:off x="47164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15385" name="AutoShape 25"/>
          <p:cNvCxnSpPr>
            <a:cxnSpLocks noChangeShapeType="1"/>
            <a:stCxn id="15384" idx="3"/>
            <a:endCxn id="15373" idx="0"/>
          </p:cNvCxnSpPr>
          <p:nvPr/>
        </p:nvCxnSpPr>
        <p:spPr bwMode="auto">
          <a:xfrm rot="5400000">
            <a:off x="3420269" y="1988344"/>
            <a:ext cx="1512888" cy="1225550"/>
          </a:xfrm>
          <a:prstGeom prst="bentConnector3">
            <a:avLst>
              <a:gd name="adj1" fmla="val 49949"/>
            </a:avLst>
          </a:prstGeom>
          <a:noFill/>
          <a:ln w="9525">
            <a:solidFill>
              <a:schemeClr val="tx1"/>
            </a:solidFill>
            <a:miter lim="800000"/>
            <a:headEnd/>
            <a:tailEnd/>
          </a:ln>
          <a:effectLst/>
        </p:spPr>
      </p:cxnSp>
      <p:sp>
        <p:nvSpPr>
          <p:cNvPr id="15386" name="Rectangle 26"/>
          <p:cNvSpPr>
            <a:spLocks noChangeArrowheads="1"/>
          </p:cNvSpPr>
          <p:nvPr/>
        </p:nvSpPr>
        <p:spPr bwMode="auto">
          <a:xfrm>
            <a:off x="6084888" y="3357563"/>
            <a:ext cx="863600" cy="431800"/>
          </a:xfrm>
          <a:prstGeom prst="rect">
            <a:avLst/>
          </a:prstGeom>
          <a:noFill/>
          <a:ln w="9525">
            <a:solidFill>
              <a:schemeClr val="tx1"/>
            </a:solidFill>
            <a:miter lim="800000"/>
            <a:headEnd/>
            <a:tailEnd/>
          </a:ln>
          <a:effectLst/>
        </p:spPr>
        <p:txBody>
          <a:bodyPr wrap="none" anchor="ctr"/>
          <a:lstStyle/>
          <a:p>
            <a:pPr algn="ctr"/>
            <a:r>
              <a:rPr lang="en-GB" sz="1200"/>
              <a:t>Attribute Y</a:t>
            </a:r>
          </a:p>
        </p:txBody>
      </p:sp>
      <p:sp>
        <p:nvSpPr>
          <p:cNvPr id="15387" name="AutoShape 27"/>
          <p:cNvSpPr>
            <a:spLocks noChangeArrowheads="1"/>
          </p:cNvSpPr>
          <p:nvPr/>
        </p:nvSpPr>
        <p:spPr bwMode="auto">
          <a:xfrm>
            <a:off x="51482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15388" name="AutoShape 28"/>
          <p:cNvCxnSpPr>
            <a:cxnSpLocks noChangeShapeType="1"/>
            <a:stCxn id="15387" idx="3"/>
            <a:endCxn id="15386" idx="0"/>
          </p:cNvCxnSpPr>
          <p:nvPr/>
        </p:nvCxnSpPr>
        <p:spPr bwMode="auto">
          <a:xfrm rot="16200000" flipH="1">
            <a:off x="5112544" y="1953419"/>
            <a:ext cx="1512888" cy="1295400"/>
          </a:xfrm>
          <a:prstGeom prst="bentConnector3">
            <a:avLst>
              <a:gd name="adj1" fmla="val 49949"/>
            </a:avLst>
          </a:prstGeom>
          <a:noFill/>
          <a:ln w="9525">
            <a:solidFill>
              <a:schemeClr val="tx1"/>
            </a:solidFill>
            <a:miter lim="800000"/>
            <a:headEnd/>
            <a:tailEnd/>
          </a:ln>
          <a:effectLst/>
        </p:spPr>
      </p:cxnSp>
      <p:sp>
        <p:nvSpPr>
          <p:cNvPr id="15389" name="Oval 29"/>
          <p:cNvSpPr>
            <a:spLocks noChangeArrowheads="1"/>
          </p:cNvSpPr>
          <p:nvPr/>
        </p:nvSpPr>
        <p:spPr bwMode="auto">
          <a:xfrm>
            <a:off x="4572000" y="3357563"/>
            <a:ext cx="936625" cy="431800"/>
          </a:xfrm>
          <a:prstGeom prst="ellipse">
            <a:avLst/>
          </a:prstGeom>
          <a:noFill/>
          <a:ln w="9525">
            <a:solidFill>
              <a:schemeClr val="tx1"/>
            </a:solidFill>
            <a:round/>
            <a:headEnd/>
            <a:tailEnd/>
          </a:ln>
          <a:effectLst/>
        </p:spPr>
        <p:txBody>
          <a:bodyPr wrap="none" anchor="ctr"/>
          <a:lstStyle/>
          <a:p>
            <a:pPr algn="ctr"/>
            <a:r>
              <a:rPr lang="en-GB" sz="1200"/>
              <a:t>Map</a:t>
            </a:r>
          </a:p>
        </p:txBody>
      </p:sp>
      <p:cxnSp>
        <p:nvCxnSpPr>
          <p:cNvPr id="15390" name="AutoShape 30"/>
          <p:cNvCxnSpPr>
            <a:cxnSpLocks noChangeShapeType="1"/>
            <a:stCxn id="15373" idx="3"/>
            <a:endCxn id="15389" idx="2"/>
          </p:cNvCxnSpPr>
          <p:nvPr/>
        </p:nvCxnSpPr>
        <p:spPr bwMode="auto">
          <a:xfrm>
            <a:off x="3995738" y="3573463"/>
            <a:ext cx="576262" cy="0"/>
          </a:xfrm>
          <a:prstGeom prst="straightConnector1">
            <a:avLst/>
          </a:prstGeom>
          <a:noFill/>
          <a:ln w="9525">
            <a:solidFill>
              <a:schemeClr val="tx1"/>
            </a:solidFill>
            <a:round/>
            <a:headEnd/>
            <a:tailEnd/>
          </a:ln>
          <a:effectLst/>
        </p:spPr>
      </p:cxnSp>
      <p:cxnSp>
        <p:nvCxnSpPr>
          <p:cNvPr id="15391" name="AutoShape 31"/>
          <p:cNvCxnSpPr>
            <a:cxnSpLocks noChangeShapeType="1"/>
            <a:stCxn id="15389" idx="6"/>
            <a:endCxn id="15386" idx="1"/>
          </p:cNvCxnSpPr>
          <p:nvPr/>
        </p:nvCxnSpPr>
        <p:spPr bwMode="auto">
          <a:xfrm>
            <a:off x="5508625" y="3573463"/>
            <a:ext cx="576263" cy="0"/>
          </a:xfrm>
          <a:prstGeom prst="straightConnector1">
            <a:avLst/>
          </a:prstGeom>
          <a:noFill/>
          <a:ln w="9525">
            <a:solidFill>
              <a:schemeClr val="tx1"/>
            </a:solidFill>
            <a:round/>
            <a:headEnd/>
            <a:tailEnd/>
          </a:ln>
          <a:effectLst/>
        </p:spPr>
      </p:cxnSp>
      <p:sp>
        <p:nvSpPr>
          <p:cNvPr id="15392" name="Rectangle 32"/>
          <p:cNvSpPr>
            <a:spLocks noChangeArrowheads="1"/>
          </p:cNvSpPr>
          <p:nvPr/>
        </p:nvSpPr>
        <p:spPr bwMode="auto">
          <a:xfrm>
            <a:off x="7165975"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X</a:t>
            </a:r>
          </a:p>
        </p:txBody>
      </p:sp>
      <p:sp>
        <p:nvSpPr>
          <p:cNvPr id="15393" name="AutoShape 33"/>
          <p:cNvSpPr>
            <a:spLocks noChangeArrowheads="1"/>
          </p:cNvSpPr>
          <p:nvPr/>
        </p:nvSpPr>
        <p:spPr bwMode="auto">
          <a:xfrm>
            <a:off x="7526338"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cxnSp>
        <p:nvCxnSpPr>
          <p:cNvPr id="15394" name="AutoShape 34"/>
          <p:cNvCxnSpPr>
            <a:cxnSpLocks noChangeShapeType="1"/>
            <a:stCxn id="15393" idx="2"/>
            <a:endCxn id="15386" idx="3"/>
          </p:cNvCxnSpPr>
          <p:nvPr/>
        </p:nvCxnSpPr>
        <p:spPr bwMode="auto">
          <a:xfrm rot="5400000">
            <a:off x="6697663" y="2671763"/>
            <a:ext cx="1152525" cy="650875"/>
          </a:xfrm>
          <a:prstGeom prst="bentConnector2">
            <a:avLst/>
          </a:prstGeom>
          <a:noFill/>
          <a:ln w="9525">
            <a:solidFill>
              <a:schemeClr val="tx1"/>
            </a:solidFill>
            <a:miter lim="800000"/>
            <a:headEnd/>
            <a:tailEnd/>
          </a:ln>
          <a:effectLst/>
        </p:spPr>
      </p:cxnSp>
      <p:sp>
        <p:nvSpPr>
          <p:cNvPr id="15396" name="Rectangle 36"/>
          <p:cNvSpPr>
            <a:spLocks noChangeArrowheads="1"/>
          </p:cNvSpPr>
          <p:nvPr/>
        </p:nvSpPr>
        <p:spPr bwMode="auto">
          <a:xfrm>
            <a:off x="6011863" y="1196975"/>
            <a:ext cx="2232025" cy="4248150"/>
          </a:xfrm>
          <a:prstGeom prst="rect">
            <a:avLst/>
          </a:prstGeom>
          <a:noFill/>
          <a:ln w="9525">
            <a:solidFill>
              <a:schemeClr val="tx1"/>
            </a:solidFill>
            <a:prstDash val="dash"/>
            <a:miter lim="800000"/>
            <a:headEnd/>
            <a:tailEnd/>
          </a:ln>
          <a:effectLst/>
        </p:spPr>
        <p:txBody>
          <a:bodyPr wrap="none" anchor="b"/>
          <a:lstStyle/>
          <a:p>
            <a:pPr algn="ctr"/>
            <a:r>
              <a:rPr lang="en-GB" sz="1400"/>
              <a:t>Model B</a:t>
            </a:r>
          </a:p>
        </p:txBody>
      </p:sp>
      <p:sp>
        <p:nvSpPr>
          <p:cNvPr id="15397" name="Rectangle 37"/>
          <p:cNvSpPr>
            <a:spLocks noChangeArrowheads="1"/>
          </p:cNvSpPr>
          <p:nvPr/>
        </p:nvSpPr>
        <p:spPr bwMode="auto">
          <a:xfrm>
            <a:off x="4356100" y="260350"/>
            <a:ext cx="1439863" cy="5184775"/>
          </a:xfrm>
          <a:prstGeom prst="rect">
            <a:avLst/>
          </a:prstGeom>
          <a:noFill/>
          <a:ln w="9525">
            <a:solidFill>
              <a:schemeClr val="tx1"/>
            </a:solidFill>
            <a:prstDash val="dash"/>
            <a:miter lim="800000"/>
            <a:headEnd/>
            <a:tailEnd/>
          </a:ln>
          <a:effectLst/>
        </p:spPr>
        <p:txBody>
          <a:bodyPr wrap="none" anchor="b"/>
          <a:lstStyle/>
          <a:p>
            <a:pPr algn="ctr"/>
            <a:r>
              <a:rPr lang="en-GB" sz="1400"/>
              <a:t>Element of</a:t>
            </a:r>
          </a:p>
          <a:p>
            <a:pPr algn="ctr"/>
            <a:r>
              <a:rPr lang="en-GB" sz="1400"/>
              <a:t>Convergence</a:t>
            </a:r>
          </a:p>
          <a:p>
            <a:pPr algn="ctr"/>
            <a:r>
              <a:rPr lang="en-GB" sz="1400"/>
              <a:t>Framework</a:t>
            </a:r>
          </a:p>
          <a:p>
            <a:pPr algn="ctr"/>
            <a:r>
              <a:rPr lang="en-GB" sz="1400"/>
              <a:t>Model</a:t>
            </a:r>
          </a:p>
        </p:txBody>
      </p:sp>
      <p:sp>
        <p:nvSpPr>
          <p:cNvPr id="15398" name="Text Box 38"/>
          <p:cNvSpPr txBox="1">
            <a:spLocks noChangeArrowheads="1"/>
          </p:cNvSpPr>
          <p:nvPr/>
        </p:nvSpPr>
        <p:spPr bwMode="auto">
          <a:xfrm>
            <a:off x="1527175" y="5803900"/>
            <a:ext cx="6557963" cy="304800"/>
          </a:xfrm>
          <a:prstGeom prst="rect">
            <a:avLst/>
          </a:prstGeom>
          <a:noFill/>
          <a:ln w="9525">
            <a:noFill/>
            <a:miter lim="800000"/>
            <a:headEnd/>
            <a:tailEnd/>
          </a:ln>
          <a:effectLst/>
        </p:spPr>
        <p:txBody>
          <a:bodyPr wrap="none">
            <a:spAutoFit/>
          </a:bodyPr>
          <a:lstStyle/>
          <a:p>
            <a:r>
              <a:rPr lang="en-GB" sz="1400"/>
              <a:t>An example of a principle is identity and an aspect might be the concept of name.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33"/>
          <p:cNvSpPr/>
          <p:nvPr/>
        </p:nvSpPr>
        <p:spPr>
          <a:xfrm>
            <a:off x="179512" y="1124744"/>
            <a:ext cx="8856984" cy="5472608"/>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r"/>
            <a:r>
              <a:rPr lang="en-GB" dirty="0" smtClean="0"/>
              <a:t>Tooling </a:t>
            </a:r>
          </a:p>
          <a:p>
            <a:pPr algn="r"/>
            <a:r>
              <a:rPr lang="en-GB" dirty="0" smtClean="0"/>
              <a:t>Environment</a:t>
            </a:r>
            <a:endParaRPr lang="en-US" dirty="0"/>
          </a:p>
        </p:txBody>
      </p:sp>
      <p:sp>
        <p:nvSpPr>
          <p:cNvPr id="2" name="Title 1"/>
          <p:cNvSpPr>
            <a:spLocks noGrp="1"/>
          </p:cNvSpPr>
          <p:nvPr>
            <p:ph type="title"/>
          </p:nvPr>
        </p:nvSpPr>
        <p:spPr>
          <a:xfrm>
            <a:off x="457200" y="116632"/>
            <a:ext cx="8229600" cy="1143000"/>
          </a:xfrm>
        </p:spPr>
        <p:txBody>
          <a:bodyPr>
            <a:normAutofit/>
          </a:bodyPr>
          <a:lstStyle/>
          <a:p>
            <a:r>
              <a:rPr lang="en-GB" dirty="0" smtClean="0"/>
              <a:t>Driven by Business Purpose</a:t>
            </a:r>
            <a:endParaRPr lang="en-US" dirty="0"/>
          </a:p>
        </p:txBody>
      </p:sp>
      <p:sp>
        <p:nvSpPr>
          <p:cNvPr id="4" name="Oval 3"/>
          <p:cNvSpPr/>
          <p:nvPr/>
        </p:nvSpPr>
        <p:spPr>
          <a:xfrm>
            <a:off x="2267744" y="1484784"/>
            <a:ext cx="1152128" cy="1152128"/>
          </a:xfrm>
          <a:prstGeom prst="ellipse">
            <a:avLst/>
          </a:prstGeom>
        </p:spPr>
        <p:style>
          <a:lnRef idx="0">
            <a:schemeClr val="accent6"/>
          </a:lnRef>
          <a:fillRef idx="3">
            <a:schemeClr val="accent6"/>
          </a:fillRef>
          <a:effectRef idx="3">
            <a:schemeClr val="accent6"/>
          </a:effectRef>
          <a:fontRef idx="minor">
            <a:schemeClr val="lt1"/>
          </a:fontRef>
        </p:style>
        <p:txBody>
          <a:bodyPr wrap="none" rtlCol="0" anchor="ctr"/>
          <a:lstStyle/>
          <a:p>
            <a:pPr algn="ctr"/>
            <a:r>
              <a:rPr lang="en-GB" sz="1200" dirty="0" smtClean="0">
                <a:solidFill>
                  <a:schemeClr val="tx1"/>
                </a:solidFill>
              </a:rPr>
              <a:t>Information </a:t>
            </a:r>
          </a:p>
          <a:p>
            <a:pPr algn="ctr"/>
            <a:r>
              <a:rPr lang="en-GB" sz="1200" dirty="0" smtClean="0">
                <a:solidFill>
                  <a:schemeClr val="tx1"/>
                </a:solidFill>
              </a:rPr>
              <a:t>Architecture</a:t>
            </a:r>
          </a:p>
          <a:p>
            <a:pPr algn="ctr"/>
            <a:r>
              <a:rPr lang="en-GB" sz="1200" dirty="0" smtClean="0">
                <a:solidFill>
                  <a:schemeClr val="tx1"/>
                </a:solidFill>
              </a:rPr>
              <a:t>(inc </a:t>
            </a:r>
            <a:r>
              <a:rPr lang="en-GB" sz="1200" dirty="0" err="1" smtClean="0">
                <a:solidFill>
                  <a:schemeClr val="tx1"/>
                </a:solidFill>
              </a:rPr>
              <a:t>metamodel</a:t>
            </a:r>
            <a:r>
              <a:rPr lang="en-GB" sz="1200" dirty="0" smtClean="0">
                <a:solidFill>
                  <a:schemeClr val="tx1"/>
                </a:solidFill>
              </a:rPr>
              <a:t>)</a:t>
            </a:r>
            <a:endParaRPr lang="en-US" sz="1200" dirty="0">
              <a:solidFill>
                <a:schemeClr val="tx1"/>
              </a:solidFill>
            </a:endParaRPr>
          </a:p>
        </p:txBody>
      </p:sp>
      <p:sp>
        <p:nvSpPr>
          <p:cNvPr id="5" name="Oval 4"/>
          <p:cNvSpPr/>
          <p:nvPr/>
        </p:nvSpPr>
        <p:spPr>
          <a:xfrm>
            <a:off x="5796136" y="1484784"/>
            <a:ext cx="1152128" cy="1152128"/>
          </a:xfrm>
          <a:prstGeom prst="ellips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GB" sz="1200" dirty="0" smtClean="0">
                <a:solidFill>
                  <a:schemeClr val="tx1"/>
                </a:solidFill>
              </a:rPr>
              <a:t>Business Process</a:t>
            </a:r>
          </a:p>
          <a:p>
            <a:pPr algn="ctr"/>
            <a:r>
              <a:rPr lang="en-GB" sz="1200" dirty="0" smtClean="0">
                <a:solidFill>
                  <a:schemeClr val="tx1"/>
                </a:solidFill>
              </a:rPr>
              <a:t>Architecture</a:t>
            </a:r>
          </a:p>
          <a:p>
            <a:pPr algn="ctr"/>
            <a:r>
              <a:rPr lang="en-GB" sz="1200" dirty="0" smtClean="0">
                <a:solidFill>
                  <a:schemeClr val="tx1"/>
                </a:solidFill>
              </a:rPr>
              <a:t>(inc </a:t>
            </a:r>
            <a:r>
              <a:rPr lang="en-GB" sz="1200" dirty="0" err="1" smtClean="0">
                <a:solidFill>
                  <a:schemeClr val="tx1"/>
                </a:solidFill>
              </a:rPr>
              <a:t>metamodel</a:t>
            </a:r>
            <a:r>
              <a:rPr lang="en-GB" sz="1200" dirty="0" smtClean="0">
                <a:solidFill>
                  <a:schemeClr val="tx1"/>
                </a:solidFill>
              </a:rPr>
              <a:t>)</a:t>
            </a:r>
            <a:endParaRPr lang="en-US" sz="1200" dirty="0">
              <a:solidFill>
                <a:schemeClr val="tx1"/>
              </a:solidFill>
            </a:endParaRPr>
          </a:p>
        </p:txBody>
      </p:sp>
      <p:sp>
        <p:nvSpPr>
          <p:cNvPr id="7" name="Oval 6"/>
          <p:cNvSpPr/>
          <p:nvPr/>
        </p:nvSpPr>
        <p:spPr>
          <a:xfrm>
            <a:off x="1907704" y="3140968"/>
            <a:ext cx="1152128" cy="1152128"/>
          </a:xfrm>
          <a:prstGeom prst="ellipse">
            <a:avLst/>
          </a:prstGeom>
        </p:spPr>
        <p:style>
          <a:lnRef idx="0">
            <a:schemeClr val="accent1"/>
          </a:lnRef>
          <a:fillRef idx="3">
            <a:schemeClr val="accent1"/>
          </a:fillRef>
          <a:effectRef idx="3">
            <a:schemeClr val="accent1"/>
          </a:effectRef>
          <a:fontRef idx="minor">
            <a:schemeClr val="lt1"/>
          </a:fontRef>
        </p:style>
        <p:txBody>
          <a:bodyPr wrap="none" rtlCol="0" anchor="ctr"/>
          <a:lstStyle/>
          <a:p>
            <a:pPr algn="ctr"/>
            <a:r>
              <a:rPr lang="en-GB" sz="1200" dirty="0" smtClean="0">
                <a:solidFill>
                  <a:schemeClr val="tx1"/>
                </a:solidFill>
              </a:rPr>
              <a:t>Solution</a:t>
            </a:r>
          </a:p>
          <a:p>
            <a:pPr algn="ctr"/>
            <a:r>
              <a:rPr lang="en-GB" sz="1200" dirty="0" smtClean="0">
                <a:solidFill>
                  <a:schemeClr val="tx1"/>
                </a:solidFill>
              </a:rPr>
              <a:t>Component</a:t>
            </a:r>
          </a:p>
          <a:p>
            <a:pPr algn="ctr"/>
            <a:r>
              <a:rPr lang="en-GB" sz="1200" dirty="0" smtClean="0">
                <a:solidFill>
                  <a:schemeClr val="tx1"/>
                </a:solidFill>
              </a:rPr>
              <a:t>Architecture</a:t>
            </a:r>
          </a:p>
          <a:p>
            <a:pPr algn="ctr"/>
            <a:r>
              <a:rPr lang="en-GB" sz="1200" dirty="0" smtClean="0">
                <a:solidFill>
                  <a:schemeClr val="tx1"/>
                </a:solidFill>
              </a:rPr>
              <a:t>(inc </a:t>
            </a:r>
            <a:r>
              <a:rPr lang="en-GB" sz="1200" dirty="0" err="1" smtClean="0">
                <a:solidFill>
                  <a:schemeClr val="tx1"/>
                </a:solidFill>
              </a:rPr>
              <a:t>metamodel</a:t>
            </a:r>
            <a:r>
              <a:rPr lang="en-GB" sz="1200" dirty="0" smtClean="0">
                <a:solidFill>
                  <a:schemeClr val="tx1"/>
                </a:solidFill>
              </a:rPr>
              <a:t>)</a:t>
            </a:r>
          </a:p>
          <a:p>
            <a:pPr algn="ctr"/>
            <a:endParaRPr lang="en-US" sz="1200" dirty="0">
              <a:solidFill>
                <a:schemeClr val="tx1"/>
              </a:solidFill>
            </a:endParaRPr>
          </a:p>
        </p:txBody>
      </p:sp>
      <p:sp>
        <p:nvSpPr>
          <p:cNvPr id="8" name="Oval 7"/>
          <p:cNvSpPr/>
          <p:nvPr/>
        </p:nvSpPr>
        <p:spPr>
          <a:xfrm>
            <a:off x="2123728" y="4797152"/>
            <a:ext cx="1152128" cy="1152128"/>
          </a:xfrm>
          <a:prstGeom prst="ellipse">
            <a:avLst/>
          </a:prstGeom>
        </p:spPr>
        <p:style>
          <a:lnRef idx="0">
            <a:schemeClr val="accent3"/>
          </a:lnRef>
          <a:fillRef idx="3">
            <a:schemeClr val="accent3"/>
          </a:fillRef>
          <a:effectRef idx="3">
            <a:schemeClr val="accent3"/>
          </a:effectRef>
          <a:fontRef idx="minor">
            <a:schemeClr val="lt1"/>
          </a:fontRef>
        </p:style>
        <p:txBody>
          <a:bodyPr wrap="none" rtlCol="0" anchor="ctr"/>
          <a:lstStyle/>
          <a:p>
            <a:pPr algn="ctr"/>
            <a:r>
              <a:rPr lang="en-GB" sz="1200" dirty="0" smtClean="0">
                <a:solidFill>
                  <a:schemeClr val="tx1"/>
                </a:solidFill>
              </a:rPr>
              <a:t>Interface</a:t>
            </a:r>
          </a:p>
          <a:p>
            <a:pPr algn="ctr"/>
            <a:r>
              <a:rPr lang="en-GB" sz="1200" dirty="0" smtClean="0">
                <a:solidFill>
                  <a:schemeClr val="tx1"/>
                </a:solidFill>
              </a:rPr>
              <a:t>Architecture</a:t>
            </a:r>
          </a:p>
          <a:p>
            <a:pPr algn="ctr"/>
            <a:r>
              <a:rPr lang="en-GB" sz="1200" dirty="0" smtClean="0">
                <a:solidFill>
                  <a:schemeClr val="tx1"/>
                </a:solidFill>
              </a:rPr>
              <a:t>(inc </a:t>
            </a:r>
            <a:r>
              <a:rPr lang="en-GB" sz="1200" dirty="0" err="1" smtClean="0">
                <a:solidFill>
                  <a:schemeClr val="tx1"/>
                </a:solidFill>
              </a:rPr>
              <a:t>metamodel</a:t>
            </a:r>
            <a:r>
              <a:rPr lang="en-GB" sz="1200" dirty="0" smtClean="0">
                <a:solidFill>
                  <a:schemeClr val="tx1"/>
                </a:solidFill>
              </a:rPr>
              <a:t>)</a:t>
            </a:r>
            <a:endParaRPr lang="en-US" sz="1200" dirty="0">
              <a:solidFill>
                <a:schemeClr val="tx1"/>
              </a:solidFill>
            </a:endParaRPr>
          </a:p>
        </p:txBody>
      </p:sp>
      <p:sp>
        <p:nvSpPr>
          <p:cNvPr id="9" name="Oval 8"/>
          <p:cNvSpPr/>
          <p:nvPr/>
        </p:nvSpPr>
        <p:spPr>
          <a:xfrm>
            <a:off x="3419872" y="2060848"/>
            <a:ext cx="1152128" cy="1152128"/>
          </a:xfrm>
          <a:prstGeom prst="ellipse">
            <a:avLst/>
          </a:prstGeom>
        </p:spPr>
        <p:style>
          <a:lnRef idx="0">
            <a:schemeClr val="accent6"/>
          </a:lnRef>
          <a:fillRef idx="3">
            <a:schemeClr val="accent6"/>
          </a:fillRef>
          <a:effectRef idx="3">
            <a:schemeClr val="accent6"/>
          </a:effectRef>
          <a:fontRef idx="minor">
            <a:schemeClr val="lt1"/>
          </a:fontRef>
        </p:style>
        <p:txBody>
          <a:bodyPr wrap="none" rtlCol="0" anchor="ctr"/>
          <a:lstStyle/>
          <a:p>
            <a:pPr algn="ctr"/>
            <a:r>
              <a:rPr lang="en-GB" sz="1200" dirty="0" smtClean="0">
                <a:solidFill>
                  <a:schemeClr val="tx1"/>
                </a:solidFill>
              </a:rPr>
              <a:t>Information </a:t>
            </a:r>
          </a:p>
          <a:p>
            <a:pPr algn="ctr"/>
            <a:r>
              <a:rPr lang="en-GB" sz="1200" dirty="0" smtClean="0">
                <a:solidFill>
                  <a:schemeClr val="tx1"/>
                </a:solidFill>
              </a:rPr>
              <a:t>Model</a:t>
            </a:r>
            <a:endParaRPr lang="en-US" sz="1200" dirty="0" smtClean="0">
              <a:solidFill>
                <a:schemeClr val="tx1"/>
              </a:solidFill>
            </a:endParaRPr>
          </a:p>
        </p:txBody>
      </p:sp>
      <p:sp>
        <p:nvSpPr>
          <p:cNvPr id="10" name="Oval 9"/>
          <p:cNvSpPr/>
          <p:nvPr/>
        </p:nvSpPr>
        <p:spPr>
          <a:xfrm>
            <a:off x="4644008" y="2060848"/>
            <a:ext cx="1152128" cy="1152128"/>
          </a:xfrm>
          <a:prstGeom prst="ellips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GB" sz="1200" dirty="0" smtClean="0">
                <a:solidFill>
                  <a:schemeClr val="tx1"/>
                </a:solidFill>
              </a:rPr>
              <a:t>Business Process</a:t>
            </a:r>
          </a:p>
          <a:p>
            <a:pPr algn="ctr"/>
            <a:r>
              <a:rPr lang="en-GB" sz="1200" dirty="0" smtClean="0">
                <a:solidFill>
                  <a:schemeClr val="tx1"/>
                </a:solidFill>
              </a:rPr>
              <a:t>Flow</a:t>
            </a:r>
            <a:endParaRPr lang="en-US" sz="1200" dirty="0">
              <a:solidFill>
                <a:schemeClr val="tx1"/>
              </a:solidFill>
            </a:endParaRPr>
          </a:p>
        </p:txBody>
      </p:sp>
      <p:sp>
        <p:nvSpPr>
          <p:cNvPr id="12" name="Oval 11"/>
          <p:cNvSpPr/>
          <p:nvPr/>
        </p:nvSpPr>
        <p:spPr>
          <a:xfrm>
            <a:off x="3995936" y="3140968"/>
            <a:ext cx="1152128" cy="1152128"/>
          </a:xfrm>
          <a:prstGeom prst="ellipse">
            <a:avLst/>
          </a:prstGeom>
        </p:spPr>
        <p:style>
          <a:lnRef idx="0">
            <a:schemeClr val="accent1"/>
          </a:lnRef>
          <a:fillRef idx="3">
            <a:schemeClr val="accent1"/>
          </a:fillRef>
          <a:effectRef idx="3">
            <a:schemeClr val="accent1"/>
          </a:effectRef>
          <a:fontRef idx="minor">
            <a:schemeClr val="lt1"/>
          </a:fontRef>
        </p:style>
        <p:txBody>
          <a:bodyPr wrap="none" rtlCol="0" anchor="ctr"/>
          <a:lstStyle/>
          <a:p>
            <a:pPr algn="ctr"/>
            <a:r>
              <a:rPr lang="en-GB" sz="1200" dirty="0" smtClean="0">
                <a:solidFill>
                  <a:schemeClr val="tx1"/>
                </a:solidFill>
              </a:rPr>
              <a:t>Solution</a:t>
            </a:r>
          </a:p>
          <a:p>
            <a:pPr algn="ctr"/>
            <a:r>
              <a:rPr lang="en-GB" sz="1200" dirty="0" smtClean="0">
                <a:solidFill>
                  <a:schemeClr val="tx1"/>
                </a:solidFill>
              </a:rPr>
              <a:t>Component</a:t>
            </a:r>
          </a:p>
          <a:p>
            <a:pPr algn="ctr"/>
            <a:r>
              <a:rPr lang="en-GB" sz="1200" dirty="0" smtClean="0">
                <a:solidFill>
                  <a:schemeClr val="tx1"/>
                </a:solidFill>
              </a:rPr>
              <a:t>Structure</a:t>
            </a:r>
            <a:endParaRPr lang="en-US" sz="1200" dirty="0">
              <a:solidFill>
                <a:schemeClr val="tx1"/>
              </a:solidFill>
            </a:endParaRPr>
          </a:p>
        </p:txBody>
      </p:sp>
      <p:sp>
        <p:nvSpPr>
          <p:cNvPr id="13" name="Oval 12"/>
          <p:cNvSpPr/>
          <p:nvPr/>
        </p:nvSpPr>
        <p:spPr>
          <a:xfrm>
            <a:off x="3995936" y="4437112"/>
            <a:ext cx="1152128" cy="1152128"/>
          </a:xfrm>
          <a:prstGeom prst="ellipse">
            <a:avLst/>
          </a:prstGeom>
        </p:spPr>
        <p:style>
          <a:lnRef idx="0">
            <a:schemeClr val="accent3"/>
          </a:lnRef>
          <a:fillRef idx="3">
            <a:schemeClr val="accent3"/>
          </a:fillRef>
          <a:effectRef idx="3">
            <a:schemeClr val="accent3"/>
          </a:effectRef>
          <a:fontRef idx="minor">
            <a:schemeClr val="lt1"/>
          </a:fontRef>
        </p:style>
        <p:txBody>
          <a:bodyPr wrap="none" rtlCol="0" anchor="ctr"/>
          <a:lstStyle/>
          <a:p>
            <a:pPr algn="ctr"/>
            <a:r>
              <a:rPr lang="en-GB" sz="1200" dirty="0" smtClean="0">
                <a:solidFill>
                  <a:schemeClr val="tx1"/>
                </a:solidFill>
              </a:rPr>
              <a:t>Interface</a:t>
            </a:r>
          </a:p>
          <a:p>
            <a:pPr algn="ctr"/>
            <a:r>
              <a:rPr lang="en-GB" sz="1200" dirty="0" smtClean="0">
                <a:solidFill>
                  <a:schemeClr val="tx1"/>
                </a:solidFill>
              </a:rPr>
              <a:t>Specification</a:t>
            </a:r>
            <a:endParaRPr lang="en-US" sz="1200" dirty="0">
              <a:solidFill>
                <a:schemeClr val="tx1"/>
              </a:solidFill>
            </a:endParaRPr>
          </a:p>
        </p:txBody>
      </p:sp>
      <p:sp>
        <p:nvSpPr>
          <p:cNvPr id="35" name="Oval 34"/>
          <p:cNvSpPr/>
          <p:nvPr/>
        </p:nvSpPr>
        <p:spPr>
          <a:xfrm>
            <a:off x="3131840" y="1268760"/>
            <a:ext cx="2952328" cy="5256584"/>
          </a:xfrm>
          <a:prstGeom prst="ellipse">
            <a:avLst/>
          </a:prstGeom>
          <a:no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36" name="Oval 35"/>
          <p:cNvSpPr/>
          <p:nvPr/>
        </p:nvSpPr>
        <p:spPr>
          <a:xfrm>
            <a:off x="3995936" y="5733256"/>
            <a:ext cx="1152128" cy="665312"/>
          </a:xfrm>
          <a:prstGeom prst="ellipse">
            <a:avLst/>
          </a:prstGeom>
        </p:spPr>
        <p:style>
          <a:lnRef idx="0">
            <a:schemeClr val="accent3"/>
          </a:lnRef>
          <a:fillRef idx="3">
            <a:schemeClr val="accent3"/>
          </a:fillRef>
          <a:effectRef idx="3">
            <a:schemeClr val="accent3"/>
          </a:effectRef>
          <a:fontRef idx="minor">
            <a:schemeClr val="lt1"/>
          </a:fontRef>
        </p:style>
        <p:txBody>
          <a:bodyPr wrap="none" rtlCol="0" anchor="ctr"/>
          <a:lstStyle/>
          <a:p>
            <a:pPr algn="ctr"/>
            <a:r>
              <a:rPr lang="en-GB" sz="1200" dirty="0" smtClean="0">
                <a:solidFill>
                  <a:schemeClr val="tx1"/>
                </a:solidFill>
              </a:rPr>
              <a:t>Interface</a:t>
            </a:r>
          </a:p>
          <a:p>
            <a:pPr algn="ctr"/>
            <a:r>
              <a:rPr lang="en-GB" sz="1200" dirty="0" smtClean="0">
                <a:solidFill>
                  <a:schemeClr val="tx1"/>
                </a:solidFill>
              </a:rPr>
              <a:t>Implementation</a:t>
            </a:r>
            <a:endParaRPr lang="en-US" sz="1200" dirty="0">
              <a:solidFill>
                <a:schemeClr val="tx1"/>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2268538"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V</a:t>
            </a:r>
          </a:p>
        </p:txBody>
      </p:sp>
      <p:sp>
        <p:nvSpPr>
          <p:cNvPr id="16387" name="AutoShape 3"/>
          <p:cNvSpPr>
            <a:spLocks noChangeArrowheads="1"/>
          </p:cNvSpPr>
          <p:nvPr/>
        </p:nvSpPr>
        <p:spPr bwMode="auto">
          <a:xfrm>
            <a:off x="26273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16388" name="AutoShape 4"/>
          <p:cNvSpPr>
            <a:spLocks noChangeArrowheads="1"/>
          </p:cNvSpPr>
          <p:nvPr/>
        </p:nvSpPr>
        <p:spPr bwMode="auto">
          <a:xfrm>
            <a:off x="24114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16389" name="AutoShape 5"/>
          <p:cNvSpPr>
            <a:spLocks noChangeArrowheads="1"/>
          </p:cNvSpPr>
          <p:nvPr/>
        </p:nvSpPr>
        <p:spPr bwMode="auto">
          <a:xfrm>
            <a:off x="28432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16390" name="Rectangle 6"/>
          <p:cNvSpPr>
            <a:spLocks noChangeArrowheads="1"/>
          </p:cNvSpPr>
          <p:nvPr/>
        </p:nvSpPr>
        <p:spPr bwMode="auto">
          <a:xfrm>
            <a:off x="1187450" y="3357563"/>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16391" name="Rectangle 7"/>
          <p:cNvSpPr>
            <a:spLocks noChangeArrowheads="1"/>
          </p:cNvSpPr>
          <p:nvPr/>
        </p:nvSpPr>
        <p:spPr bwMode="auto">
          <a:xfrm>
            <a:off x="2268538" y="4078288"/>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16392" name="Rectangle 8"/>
          <p:cNvSpPr>
            <a:spLocks noChangeArrowheads="1"/>
          </p:cNvSpPr>
          <p:nvPr/>
        </p:nvSpPr>
        <p:spPr bwMode="auto">
          <a:xfrm>
            <a:off x="3132138" y="3357563"/>
            <a:ext cx="863600" cy="431800"/>
          </a:xfrm>
          <a:prstGeom prst="rect">
            <a:avLst/>
          </a:prstGeom>
          <a:noFill/>
          <a:ln w="9525">
            <a:solidFill>
              <a:schemeClr val="tx1"/>
            </a:solidFill>
            <a:miter lim="800000"/>
            <a:headEnd/>
            <a:tailEnd/>
          </a:ln>
          <a:effectLst/>
        </p:spPr>
        <p:txBody>
          <a:bodyPr wrap="none" anchor="ctr"/>
          <a:lstStyle/>
          <a:p>
            <a:pPr algn="ctr"/>
            <a:r>
              <a:rPr lang="en-GB" sz="1200"/>
              <a:t>Attribute Z</a:t>
            </a:r>
          </a:p>
        </p:txBody>
      </p:sp>
      <p:cxnSp>
        <p:nvCxnSpPr>
          <p:cNvPr id="16393" name="AutoShape 9"/>
          <p:cNvCxnSpPr>
            <a:cxnSpLocks noChangeShapeType="1"/>
            <a:stCxn id="16388" idx="2"/>
            <a:endCxn id="16390" idx="0"/>
          </p:cNvCxnSpPr>
          <p:nvPr/>
        </p:nvCxnSpPr>
        <p:spPr bwMode="auto">
          <a:xfrm rot="5400000">
            <a:off x="1583531" y="2456657"/>
            <a:ext cx="936625" cy="865188"/>
          </a:xfrm>
          <a:prstGeom prst="bentConnector3">
            <a:avLst>
              <a:gd name="adj1" fmla="val 50000"/>
            </a:avLst>
          </a:prstGeom>
          <a:noFill/>
          <a:ln w="9525">
            <a:solidFill>
              <a:schemeClr val="tx1"/>
            </a:solidFill>
            <a:miter lim="800000"/>
            <a:headEnd/>
            <a:tailEnd/>
          </a:ln>
          <a:effectLst/>
        </p:spPr>
      </p:cxnSp>
      <p:cxnSp>
        <p:nvCxnSpPr>
          <p:cNvPr id="16394" name="AutoShape 10"/>
          <p:cNvCxnSpPr>
            <a:cxnSpLocks noChangeShapeType="1"/>
            <a:stCxn id="16387" idx="2"/>
            <a:endCxn id="16391" idx="0"/>
          </p:cNvCxnSpPr>
          <p:nvPr/>
        </p:nvCxnSpPr>
        <p:spPr bwMode="auto">
          <a:xfrm rot="5400000">
            <a:off x="1871663" y="3249613"/>
            <a:ext cx="1657350" cy="0"/>
          </a:xfrm>
          <a:prstGeom prst="straightConnector1">
            <a:avLst/>
          </a:prstGeom>
          <a:noFill/>
          <a:ln w="9525">
            <a:solidFill>
              <a:schemeClr val="tx1"/>
            </a:solidFill>
            <a:round/>
            <a:headEnd/>
            <a:tailEnd/>
          </a:ln>
          <a:effectLst/>
        </p:spPr>
      </p:cxnSp>
      <p:cxnSp>
        <p:nvCxnSpPr>
          <p:cNvPr id="16395" name="AutoShape 11"/>
          <p:cNvCxnSpPr>
            <a:cxnSpLocks noChangeShapeType="1"/>
            <a:stCxn id="16389" idx="2"/>
            <a:endCxn id="16392" idx="1"/>
          </p:cNvCxnSpPr>
          <p:nvPr/>
        </p:nvCxnSpPr>
        <p:spPr bwMode="auto">
          <a:xfrm rot="16200000" flipH="1">
            <a:off x="2447925" y="2889251"/>
            <a:ext cx="1152525" cy="215900"/>
          </a:xfrm>
          <a:prstGeom prst="bentConnector2">
            <a:avLst/>
          </a:prstGeom>
          <a:noFill/>
          <a:ln w="9525">
            <a:solidFill>
              <a:schemeClr val="tx1"/>
            </a:solidFill>
            <a:miter lim="800000"/>
            <a:headEnd/>
            <a:tailEnd/>
          </a:ln>
          <a:effectLst/>
        </p:spPr>
      </p:cxnSp>
      <p:sp>
        <p:nvSpPr>
          <p:cNvPr id="16396" name="Rectangle 12"/>
          <p:cNvSpPr>
            <a:spLocks noChangeArrowheads="1"/>
          </p:cNvSpPr>
          <p:nvPr/>
        </p:nvSpPr>
        <p:spPr bwMode="auto">
          <a:xfrm>
            <a:off x="4572000" y="1270000"/>
            <a:ext cx="863600" cy="431800"/>
          </a:xfrm>
          <a:prstGeom prst="rect">
            <a:avLst/>
          </a:prstGeom>
          <a:noFill/>
          <a:ln w="9525">
            <a:solidFill>
              <a:schemeClr val="tx1"/>
            </a:solidFill>
            <a:miter lim="800000"/>
            <a:headEnd/>
            <a:tailEnd/>
          </a:ln>
          <a:effectLst/>
        </p:spPr>
        <p:txBody>
          <a:bodyPr wrap="none" anchor="ctr"/>
          <a:lstStyle/>
          <a:p>
            <a:pPr algn="ctr"/>
            <a:r>
              <a:rPr lang="en-GB" sz="1200"/>
              <a:t>Aspect</a:t>
            </a:r>
          </a:p>
        </p:txBody>
      </p:sp>
      <p:sp>
        <p:nvSpPr>
          <p:cNvPr id="16397" name="Rectangle 13"/>
          <p:cNvSpPr>
            <a:spLocks noChangeArrowheads="1"/>
          </p:cNvSpPr>
          <p:nvPr/>
        </p:nvSpPr>
        <p:spPr bwMode="auto">
          <a:xfrm>
            <a:off x="4572000" y="404813"/>
            <a:ext cx="863600" cy="431800"/>
          </a:xfrm>
          <a:prstGeom prst="rect">
            <a:avLst/>
          </a:prstGeom>
          <a:noFill/>
          <a:ln w="9525">
            <a:solidFill>
              <a:schemeClr val="tx1"/>
            </a:solidFill>
            <a:miter lim="800000"/>
            <a:headEnd/>
            <a:tailEnd/>
          </a:ln>
          <a:effectLst/>
        </p:spPr>
        <p:txBody>
          <a:bodyPr wrap="none" anchor="ctr"/>
          <a:lstStyle/>
          <a:p>
            <a:pPr algn="ctr"/>
            <a:r>
              <a:rPr lang="en-GB" sz="1200"/>
              <a:t>Principles</a:t>
            </a:r>
          </a:p>
        </p:txBody>
      </p:sp>
      <p:cxnSp>
        <p:nvCxnSpPr>
          <p:cNvPr id="16399" name="AutoShape 15"/>
          <p:cNvCxnSpPr>
            <a:cxnSpLocks noChangeShapeType="1"/>
            <a:stCxn id="16397" idx="2"/>
            <a:endCxn id="16396" idx="0"/>
          </p:cNvCxnSpPr>
          <p:nvPr/>
        </p:nvCxnSpPr>
        <p:spPr bwMode="auto">
          <a:xfrm>
            <a:off x="5003800" y="836613"/>
            <a:ext cx="0" cy="433387"/>
          </a:xfrm>
          <a:prstGeom prst="straightConnector1">
            <a:avLst/>
          </a:prstGeom>
          <a:noFill/>
          <a:ln w="9525">
            <a:solidFill>
              <a:schemeClr val="tx1"/>
            </a:solidFill>
            <a:round/>
            <a:headEnd/>
            <a:tailEnd/>
          </a:ln>
          <a:effectLst/>
        </p:spPr>
      </p:cxnSp>
      <p:sp>
        <p:nvSpPr>
          <p:cNvPr id="16400" name="AutoShape 16"/>
          <p:cNvSpPr>
            <a:spLocks noChangeArrowheads="1"/>
          </p:cNvSpPr>
          <p:nvPr/>
        </p:nvSpPr>
        <p:spPr bwMode="auto">
          <a:xfrm>
            <a:off x="49323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16401" name="AutoShape 17"/>
          <p:cNvCxnSpPr>
            <a:cxnSpLocks noChangeShapeType="1"/>
            <a:stCxn id="16400" idx="3"/>
            <a:endCxn id="16408" idx="0"/>
          </p:cNvCxnSpPr>
          <p:nvPr/>
        </p:nvCxnSpPr>
        <p:spPr bwMode="auto">
          <a:xfrm rot="5400000">
            <a:off x="4248150" y="2600325"/>
            <a:ext cx="1512888" cy="1588"/>
          </a:xfrm>
          <a:prstGeom prst="bentConnector3">
            <a:avLst>
              <a:gd name="adj1" fmla="val 49949"/>
            </a:avLst>
          </a:prstGeom>
          <a:noFill/>
          <a:ln w="9525">
            <a:solidFill>
              <a:schemeClr val="tx1"/>
            </a:solidFill>
            <a:miter lim="800000"/>
            <a:headEnd/>
            <a:tailEnd/>
          </a:ln>
          <a:effectLst/>
        </p:spPr>
      </p:cxnSp>
      <p:sp>
        <p:nvSpPr>
          <p:cNvPr id="16402" name="Rectangle 18"/>
          <p:cNvSpPr>
            <a:spLocks noChangeArrowheads="1"/>
          </p:cNvSpPr>
          <p:nvPr/>
        </p:nvSpPr>
        <p:spPr bwMode="auto">
          <a:xfrm>
            <a:off x="6084888" y="3357563"/>
            <a:ext cx="863600" cy="431800"/>
          </a:xfrm>
          <a:prstGeom prst="rect">
            <a:avLst/>
          </a:prstGeom>
          <a:noFill/>
          <a:ln w="9525">
            <a:solidFill>
              <a:schemeClr val="tx1"/>
            </a:solidFill>
            <a:miter lim="800000"/>
            <a:headEnd/>
            <a:tailEnd/>
          </a:ln>
          <a:effectLst/>
        </p:spPr>
        <p:txBody>
          <a:bodyPr wrap="none" anchor="ctr"/>
          <a:lstStyle/>
          <a:p>
            <a:pPr algn="ctr"/>
            <a:r>
              <a:rPr lang="en-GB" sz="1200"/>
              <a:t>Attribute Z</a:t>
            </a:r>
          </a:p>
        </p:txBody>
      </p:sp>
      <p:cxnSp>
        <p:nvCxnSpPr>
          <p:cNvPr id="16406" name="AutoShape 22"/>
          <p:cNvCxnSpPr>
            <a:cxnSpLocks noChangeShapeType="1"/>
            <a:stCxn id="16392" idx="3"/>
            <a:endCxn id="16409" idx="3"/>
          </p:cNvCxnSpPr>
          <p:nvPr/>
        </p:nvCxnSpPr>
        <p:spPr bwMode="auto">
          <a:xfrm>
            <a:off x="3995738" y="3573463"/>
            <a:ext cx="434975" cy="0"/>
          </a:xfrm>
          <a:prstGeom prst="straightConnector1">
            <a:avLst/>
          </a:prstGeom>
          <a:noFill/>
          <a:ln w="9525">
            <a:solidFill>
              <a:schemeClr val="tx1"/>
            </a:solidFill>
            <a:round/>
            <a:headEnd/>
            <a:tailEnd/>
          </a:ln>
          <a:effectLst/>
        </p:spPr>
      </p:cxnSp>
      <p:cxnSp>
        <p:nvCxnSpPr>
          <p:cNvPr id="16407" name="AutoShape 23"/>
          <p:cNvCxnSpPr>
            <a:cxnSpLocks noChangeShapeType="1"/>
            <a:stCxn id="16410" idx="3"/>
            <a:endCxn id="16402" idx="1"/>
          </p:cNvCxnSpPr>
          <p:nvPr/>
        </p:nvCxnSpPr>
        <p:spPr bwMode="auto">
          <a:xfrm flipV="1">
            <a:off x="5581650" y="3573463"/>
            <a:ext cx="503238" cy="1587"/>
          </a:xfrm>
          <a:prstGeom prst="straightConnector1">
            <a:avLst/>
          </a:prstGeom>
          <a:noFill/>
          <a:ln w="9525">
            <a:solidFill>
              <a:schemeClr val="tx1"/>
            </a:solidFill>
            <a:round/>
            <a:headEnd/>
            <a:tailEnd/>
          </a:ln>
          <a:effectLst/>
        </p:spPr>
      </p:cxnSp>
      <p:sp>
        <p:nvSpPr>
          <p:cNvPr id="16408" name="Rectangle 24"/>
          <p:cNvSpPr>
            <a:spLocks noChangeArrowheads="1"/>
          </p:cNvSpPr>
          <p:nvPr/>
        </p:nvSpPr>
        <p:spPr bwMode="auto">
          <a:xfrm>
            <a:off x="4572000" y="3357563"/>
            <a:ext cx="863600" cy="431800"/>
          </a:xfrm>
          <a:prstGeom prst="rect">
            <a:avLst/>
          </a:prstGeom>
          <a:noFill/>
          <a:ln w="9525">
            <a:solidFill>
              <a:schemeClr val="tx1"/>
            </a:solidFill>
            <a:miter lim="800000"/>
            <a:headEnd/>
            <a:tailEnd/>
          </a:ln>
          <a:effectLst/>
        </p:spPr>
        <p:txBody>
          <a:bodyPr wrap="none" anchor="ctr"/>
          <a:lstStyle/>
          <a:p>
            <a:pPr algn="ctr"/>
            <a:r>
              <a:rPr lang="en-GB" sz="1200"/>
              <a:t>Attribute Z</a:t>
            </a:r>
          </a:p>
        </p:txBody>
      </p:sp>
      <p:sp>
        <p:nvSpPr>
          <p:cNvPr id="16409" name="AutoShape 25"/>
          <p:cNvSpPr>
            <a:spLocks noChangeArrowheads="1"/>
          </p:cNvSpPr>
          <p:nvPr/>
        </p:nvSpPr>
        <p:spPr bwMode="auto">
          <a:xfrm rot="5400000">
            <a:off x="4427538" y="3500438"/>
            <a:ext cx="144462" cy="144462"/>
          </a:xfrm>
          <a:prstGeom prst="triangle">
            <a:avLst>
              <a:gd name="adj" fmla="val 50000"/>
            </a:avLst>
          </a:prstGeom>
          <a:solidFill>
            <a:srgbClr val="000000"/>
          </a:solidFill>
          <a:ln w="9525">
            <a:solidFill>
              <a:schemeClr val="tx1"/>
            </a:solidFill>
            <a:miter lim="800000"/>
            <a:headEnd/>
            <a:tailEnd/>
          </a:ln>
          <a:effectLst/>
        </p:spPr>
        <p:txBody>
          <a:bodyPr wrap="none" anchor="ctr"/>
          <a:lstStyle/>
          <a:p>
            <a:endParaRPr lang="en-US"/>
          </a:p>
        </p:txBody>
      </p:sp>
      <p:sp>
        <p:nvSpPr>
          <p:cNvPr id="16410" name="AutoShape 26"/>
          <p:cNvSpPr>
            <a:spLocks noChangeArrowheads="1"/>
          </p:cNvSpPr>
          <p:nvPr/>
        </p:nvSpPr>
        <p:spPr bwMode="auto">
          <a:xfrm rot="16200000">
            <a:off x="5435601" y="3500437"/>
            <a:ext cx="144462" cy="144463"/>
          </a:xfrm>
          <a:prstGeom prst="triangle">
            <a:avLst>
              <a:gd name="adj" fmla="val 50000"/>
            </a:avLst>
          </a:prstGeom>
          <a:solidFill>
            <a:srgbClr val="000000"/>
          </a:solidFill>
          <a:ln w="9525">
            <a:solidFill>
              <a:schemeClr val="tx1"/>
            </a:solidFill>
            <a:miter lim="800000"/>
            <a:headEnd/>
            <a:tailEnd/>
          </a:ln>
          <a:effectLst/>
        </p:spPr>
        <p:txBody>
          <a:bodyPr wrap="none" anchor="ctr"/>
          <a:lstStyle/>
          <a:p>
            <a:endParaRPr lang="en-US"/>
          </a:p>
        </p:txBody>
      </p:sp>
      <p:sp>
        <p:nvSpPr>
          <p:cNvPr id="16411" name="Text Box 27"/>
          <p:cNvSpPr txBox="1">
            <a:spLocks noChangeArrowheads="1"/>
          </p:cNvSpPr>
          <p:nvPr/>
        </p:nvSpPr>
        <p:spPr bwMode="auto">
          <a:xfrm>
            <a:off x="4206875" y="3573463"/>
            <a:ext cx="293688" cy="274637"/>
          </a:xfrm>
          <a:prstGeom prst="rect">
            <a:avLst/>
          </a:prstGeom>
          <a:noFill/>
          <a:ln w="9525">
            <a:noFill/>
            <a:miter lim="800000"/>
            <a:headEnd/>
            <a:tailEnd/>
          </a:ln>
          <a:effectLst/>
        </p:spPr>
        <p:txBody>
          <a:bodyPr wrap="none">
            <a:spAutoFit/>
          </a:bodyPr>
          <a:lstStyle/>
          <a:p>
            <a:r>
              <a:rPr lang="en-GB" sz="1200"/>
              <a:t>is</a:t>
            </a:r>
          </a:p>
        </p:txBody>
      </p:sp>
      <p:sp>
        <p:nvSpPr>
          <p:cNvPr id="16412" name="Text Box 28"/>
          <p:cNvSpPr txBox="1">
            <a:spLocks noChangeArrowheads="1"/>
          </p:cNvSpPr>
          <p:nvPr/>
        </p:nvSpPr>
        <p:spPr bwMode="auto">
          <a:xfrm>
            <a:off x="5508625" y="3573463"/>
            <a:ext cx="293688" cy="274637"/>
          </a:xfrm>
          <a:prstGeom prst="rect">
            <a:avLst/>
          </a:prstGeom>
          <a:noFill/>
          <a:ln w="9525">
            <a:noFill/>
            <a:miter lim="800000"/>
            <a:headEnd/>
            <a:tailEnd/>
          </a:ln>
          <a:effectLst/>
        </p:spPr>
        <p:txBody>
          <a:bodyPr wrap="none">
            <a:spAutoFit/>
          </a:bodyPr>
          <a:lstStyle/>
          <a:p>
            <a:r>
              <a:rPr lang="en-GB" sz="1200"/>
              <a:t>is</a:t>
            </a:r>
          </a:p>
        </p:txBody>
      </p:sp>
      <p:sp>
        <p:nvSpPr>
          <p:cNvPr id="16413" name="Rectangle 29"/>
          <p:cNvSpPr>
            <a:spLocks noChangeArrowheads="1"/>
          </p:cNvSpPr>
          <p:nvPr/>
        </p:nvSpPr>
        <p:spPr bwMode="auto">
          <a:xfrm>
            <a:off x="7164388"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X</a:t>
            </a:r>
          </a:p>
        </p:txBody>
      </p:sp>
      <p:sp>
        <p:nvSpPr>
          <p:cNvPr id="16414" name="AutoShape 30"/>
          <p:cNvSpPr>
            <a:spLocks noChangeArrowheads="1"/>
          </p:cNvSpPr>
          <p:nvPr/>
        </p:nvSpPr>
        <p:spPr bwMode="auto">
          <a:xfrm>
            <a:off x="7524750" y="2205038"/>
            <a:ext cx="144463"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cxnSp>
        <p:nvCxnSpPr>
          <p:cNvPr id="16415" name="AutoShape 31"/>
          <p:cNvCxnSpPr>
            <a:cxnSpLocks noChangeShapeType="1"/>
            <a:stCxn id="16414" idx="2"/>
            <a:endCxn id="16402" idx="3"/>
          </p:cNvCxnSpPr>
          <p:nvPr/>
        </p:nvCxnSpPr>
        <p:spPr bwMode="auto">
          <a:xfrm rot="5400000">
            <a:off x="6696869" y="2672557"/>
            <a:ext cx="1152525" cy="649287"/>
          </a:xfrm>
          <a:prstGeom prst="bentConnector2">
            <a:avLst/>
          </a:prstGeom>
          <a:noFill/>
          <a:ln w="9525">
            <a:solidFill>
              <a:schemeClr val="tx1"/>
            </a:solidFill>
            <a:miter lim="800000"/>
            <a:headEnd/>
            <a:tailEnd/>
          </a:ln>
          <a:effectLst/>
        </p:spPr>
      </p:cxnSp>
      <p:sp>
        <p:nvSpPr>
          <p:cNvPr id="16416" name="Rectangle 32"/>
          <p:cNvSpPr>
            <a:spLocks noChangeArrowheads="1"/>
          </p:cNvSpPr>
          <p:nvPr/>
        </p:nvSpPr>
        <p:spPr bwMode="auto">
          <a:xfrm>
            <a:off x="971550" y="1196975"/>
            <a:ext cx="3168650" cy="4248150"/>
          </a:xfrm>
          <a:prstGeom prst="rect">
            <a:avLst/>
          </a:prstGeom>
          <a:noFill/>
          <a:ln w="9525">
            <a:solidFill>
              <a:schemeClr val="tx1"/>
            </a:solidFill>
            <a:prstDash val="dash"/>
            <a:miter lim="800000"/>
            <a:headEnd/>
            <a:tailEnd/>
          </a:ln>
          <a:effectLst/>
        </p:spPr>
        <p:txBody>
          <a:bodyPr wrap="none" anchor="b"/>
          <a:lstStyle/>
          <a:p>
            <a:pPr algn="ctr"/>
            <a:r>
              <a:rPr lang="en-GB" sz="1400"/>
              <a:t>Model A</a:t>
            </a:r>
          </a:p>
        </p:txBody>
      </p:sp>
      <p:sp>
        <p:nvSpPr>
          <p:cNvPr id="16417" name="Rectangle 33"/>
          <p:cNvSpPr>
            <a:spLocks noChangeArrowheads="1"/>
          </p:cNvSpPr>
          <p:nvPr/>
        </p:nvSpPr>
        <p:spPr bwMode="auto">
          <a:xfrm>
            <a:off x="6011863" y="1196975"/>
            <a:ext cx="2232025" cy="4248150"/>
          </a:xfrm>
          <a:prstGeom prst="rect">
            <a:avLst/>
          </a:prstGeom>
          <a:noFill/>
          <a:ln w="9525">
            <a:solidFill>
              <a:schemeClr val="tx1"/>
            </a:solidFill>
            <a:prstDash val="dash"/>
            <a:miter lim="800000"/>
            <a:headEnd/>
            <a:tailEnd/>
          </a:ln>
          <a:effectLst/>
        </p:spPr>
        <p:txBody>
          <a:bodyPr wrap="none" anchor="b"/>
          <a:lstStyle/>
          <a:p>
            <a:pPr algn="ctr"/>
            <a:r>
              <a:rPr lang="en-GB" sz="1400"/>
              <a:t>Model B</a:t>
            </a:r>
          </a:p>
        </p:txBody>
      </p:sp>
      <p:sp>
        <p:nvSpPr>
          <p:cNvPr id="16418" name="Rectangle 34"/>
          <p:cNvSpPr>
            <a:spLocks noChangeArrowheads="1"/>
          </p:cNvSpPr>
          <p:nvPr/>
        </p:nvSpPr>
        <p:spPr bwMode="auto">
          <a:xfrm>
            <a:off x="4284663" y="260350"/>
            <a:ext cx="1511300" cy="5184775"/>
          </a:xfrm>
          <a:prstGeom prst="rect">
            <a:avLst/>
          </a:prstGeom>
          <a:noFill/>
          <a:ln w="9525">
            <a:solidFill>
              <a:schemeClr val="tx1"/>
            </a:solidFill>
            <a:prstDash val="dash"/>
            <a:miter lim="800000"/>
            <a:headEnd/>
            <a:tailEnd/>
          </a:ln>
          <a:effectLst/>
        </p:spPr>
        <p:txBody>
          <a:bodyPr wrap="none" anchor="b"/>
          <a:lstStyle/>
          <a:p>
            <a:pPr algn="ctr"/>
            <a:r>
              <a:rPr lang="en-GB" sz="1400"/>
              <a:t>Element of</a:t>
            </a:r>
          </a:p>
          <a:p>
            <a:pPr algn="ctr"/>
            <a:r>
              <a:rPr lang="en-GB" sz="1400"/>
              <a:t>Convergence</a:t>
            </a:r>
          </a:p>
          <a:p>
            <a:pPr algn="ctr"/>
            <a:r>
              <a:rPr lang="en-GB" sz="1400"/>
              <a:t>Framework</a:t>
            </a:r>
          </a:p>
          <a:p>
            <a:pPr algn="ctr"/>
            <a:r>
              <a:rPr lang="en-GB" sz="1400"/>
              <a:t>Model</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60" name="Rectangle 28"/>
          <p:cNvSpPr>
            <a:spLocks noChangeArrowheads="1"/>
          </p:cNvSpPr>
          <p:nvPr/>
        </p:nvSpPr>
        <p:spPr bwMode="auto">
          <a:xfrm>
            <a:off x="4356100" y="260350"/>
            <a:ext cx="1439863" cy="5184775"/>
          </a:xfrm>
          <a:prstGeom prst="rect">
            <a:avLst/>
          </a:prstGeom>
          <a:noFill/>
          <a:ln w="9525">
            <a:solidFill>
              <a:schemeClr val="tx1"/>
            </a:solidFill>
            <a:prstDash val="dash"/>
            <a:miter lim="800000"/>
            <a:headEnd/>
            <a:tailEnd/>
          </a:ln>
          <a:effectLst/>
        </p:spPr>
        <p:txBody>
          <a:bodyPr wrap="none" anchor="b"/>
          <a:lstStyle/>
          <a:p>
            <a:pPr algn="ctr"/>
            <a:r>
              <a:rPr lang="en-GB" sz="1400"/>
              <a:t>Element of</a:t>
            </a:r>
          </a:p>
          <a:p>
            <a:pPr algn="ctr"/>
            <a:r>
              <a:rPr lang="en-GB" sz="1400"/>
              <a:t>Convergence</a:t>
            </a:r>
          </a:p>
          <a:p>
            <a:pPr algn="ctr"/>
            <a:r>
              <a:rPr lang="en-GB" sz="1400"/>
              <a:t>Framework</a:t>
            </a:r>
          </a:p>
          <a:p>
            <a:pPr algn="ctr"/>
            <a:r>
              <a:rPr lang="en-GB" sz="1400"/>
              <a:t>Model</a:t>
            </a:r>
          </a:p>
        </p:txBody>
      </p:sp>
      <p:sp>
        <p:nvSpPr>
          <p:cNvPr id="18434" name="Rectangle 2"/>
          <p:cNvSpPr>
            <a:spLocks noChangeArrowheads="1"/>
          </p:cNvSpPr>
          <p:nvPr/>
        </p:nvSpPr>
        <p:spPr bwMode="auto">
          <a:xfrm>
            <a:off x="971550" y="1196975"/>
            <a:ext cx="3168650" cy="4248150"/>
          </a:xfrm>
          <a:prstGeom prst="rect">
            <a:avLst/>
          </a:prstGeom>
          <a:noFill/>
          <a:ln w="9525">
            <a:solidFill>
              <a:schemeClr val="tx1"/>
            </a:solidFill>
            <a:prstDash val="dash"/>
            <a:miter lim="800000"/>
            <a:headEnd/>
            <a:tailEnd/>
          </a:ln>
          <a:effectLst/>
        </p:spPr>
        <p:txBody>
          <a:bodyPr wrap="none" anchor="b"/>
          <a:lstStyle/>
          <a:p>
            <a:pPr algn="ctr"/>
            <a:r>
              <a:rPr lang="en-GB" sz="1400"/>
              <a:t>Model A</a:t>
            </a:r>
          </a:p>
        </p:txBody>
      </p:sp>
      <p:sp>
        <p:nvSpPr>
          <p:cNvPr id="18435" name="Rectangle 3"/>
          <p:cNvSpPr>
            <a:spLocks noChangeArrowheads="1"/>
          </p:cNvSpPr>
          <p:nvPr/>
        </p:nvSpPr>
        <p:spPr bwMode="auto">
          <a:xfrm>
            <a:off x="2268538"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V</a:t>
            </a:r>
          </a:p>
        </p:txBody>
      </p:sp>
      <p:sp>
        <p:nvSpPr>
          <p:cNvPr id="18436" name="AutoShape 4"/>
          <p:cNvSpPr>
            <a:spLocks noChangeArrowheads="1"/>
          </p:cNvSpPr>
          <p:nvPr/>
        </p:nvSpPr>
        <p:spPr bwMode="auto">
          <a:xfrm>
            <a:off x="26273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18437" name="AutoShape 5"/>
          <p:cNvSpPr>
            <a:spLocks noChangeArrowheads="1"/>
          </p:cNvSpPr>
          <p:nvPr/>
        </p:nvSpPr>
        <p:spPr bwMode="auto">
          <a:xfrm>
            <a:off x="24114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18438" name="AutoShape 6"/>
          <p:cNvSpPr>
            <a:spLocks noChangeArrowheads="1"/>
          </p:cNvSpPr>
          <p:nvPr/>
        </p:nvSpPr>
        <p:spPr bwMode="auto">
          <a:xfrm>
            <a:off x="28432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18439" name="Rectangle 7"/>
          <p:cNvSpPr>
            <a:spLocks noChangeArrowheads="1"/>
          </p:cNvSpPr>
          <p:nvPr/>
        </p:nvSpPr>
        <p:spPr bwMode="auto">
          <a:xfrm>
            <a:off x="1187450" y="3357563"/>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18440" name="Rectangle 8"/>
          <p:cNvSpPr>
            <a:spLocks noChangeArrowheads="1"/>
          </p:cNvSpPr>
          <p:nvPr/>
        </p:nvSpPr>
        <p:spPr bwMode="auto">
          <a:xfrm>
            <a:off x="2268538" y="4078288"/>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18441" name="Rectangle 9"/>
          <p:cNvSpPr>
            <a:spLocks noChangeArrowheads="1"/>
          </p:cNvSpPr>
          <p:nvPr/>
        </p:nvSpPr>
        <p:spPr bwMode="auto">
          <a:xfrm>
            <a:off x="3132138" y="3357563"/>
            <a:ext cx="863600" cy="431800"/>
          </a:xfrm>
          <a:prstGeom prst="rect">
            <a:avLst/>
          </a:prstGeom>
          <a:noFill/>
          <a:ln w="9525">
            <a:solidFill>
              <a:schemeClr val="tx1"/>
            </a:solidFill>
            <a:miter lim="800000"/>
            <a:headEnd/>
            <a:tailEnd/>
          </a:ln>
          <a:effectLst/>
        </p:spPr>
        <p:txBody>
          <a:bodyPr wrap="none" anchor="ctr"/>
          <a:lstStyle/>
          <a:p>
            <a:pPr algn="ctr"/>
            <a:r>
              <a:rPr lang="en-GB" sz="1200"/>
              <a:t>Attribute W</a:t>
            </a:r>
          </a:p>
        </p:txBody>
      </p:sp>
      <p:cxnSp>
        <p:nvCxnSpPr>
          <p:cNvPr id="18442" name="AutoShape 10"/>
          <p:cNvCxnSpPr>
            <a:cxnSpLocks noChangeShapeType="1"/>
            <a:stCxn id="18437" idx="2"/>
            <a:endCxn id="18439" idx="0"/>
          </p:cNvCxnSpPr>
          <p:nvPr/>
        </p:nvCxnSpPr>
        <p:spPr bwMode="auto">
          <a:xfrm rot="5400000">
            <a:off x="1583531" y="2456657"/>
            <a:ext cx="936625" cy="865188"/>
          </a:xfrm>
          <a:prstGeom prst="bentConnector3">
            <a:avLst>
              <a:gd name="adj1" fmla="val 50000"/>
            </a:avLst>
          </a:prstGeom>
          <a:noFill/>
          <a:ln w="9525">
            <a:solidFill>
              <a:schemeClr val="tx1"/>
            </a:solidFill>
            <a:miter lim="800000"/>
            <a:headEnd/>
            <a:tailEnd/>
          </a:ln>
          <a:effectLst/>
        </p:spPr>
      </p:cxnSp>
      <p:cxnSp>
        <p:nvCxnSpPr>
          <p:cNvPr id="18443" name="AutoShape 11"/>
          <p:cNvCxnSpPr>
            <a:cxnSpLocks noChangeShapeType="1"/>
            <a:stCxn id="18436" idx="2"/>
            <a:endCxn id="18440" idx="0"/>
          </p:cNvCxnSpPr>
          <p:nvPr/>
        </p:nvCxnSpPr>
        <p:spPr bwMode="auto">
          <a:xfrm rot="5400000">
            <a:off x="1871663" y="3249613"/>
            <a:ext cx="1657350" cy="0"/>
          </a:xfrm>
          <a:prstGeom prst="straightConnector1">
            <a:avLst/>
          </a:prstGeom>
          <a:noFill/>
          <a:ln w="9525">
            <a:solidFill>
              <a:schemeClr val="tx1"/>
            </a:solidFill>
            <a:round/>
            <a:headEnd/>
            <a:tailEnd/>
          </a:ln>
          <a:effectLst/>
        </p:spPr>
      </p:cxnSp>
      <p:cxnSp>
        <p:nvCxnSpPr>
          <p:cNvPr id="18444" name="AutoShape 12"/>
          <p:cNvCxnSpPr>
            <a:cxnSpLocks noChangeShapeType="1"/>
            <a:stCxn id="18438" idx="2"/>
            <a:endCxn id="18441" idx="1"/>
          </p:cNvCxnSpPr>
          <p:nvPr/>
        </p:nvCxnSpPr>
        <p:spPr bwMode="auto">
          <a:xfrm rot="16200000" flipH="1">
            <a:off x="2447925" y="2889251"/>
            <a:ext cx="1152525" cy="215900"/>
          </a:xfrm>
          <a:prstGeom prst="bentConnector2">
            <a:avLst/>
          </a:prstGeom>
          <a:noFill/>
          <a:ln w="9525">
            <a:solidFill>
              <a:schemeClr val="tx1"/>
            </a:solidFill>
            <a:miter lim="800000"/>
            <a:headEnd/>
            <a:tailEnd/>
          </a:ln>
          <a:effectLst/>
        </p:spPr>
      </p:cxnSp>
      <p:sp>
        <p:nvSpPr>
          <p:cNvPr id="18445" name="Rectangle 13"/>
          <p:cNvSpPr>
            <a:spLocks noChangeArrowheads="1"/>
          </p:cNvSpPr>
          <p:nvPr/>
        </p:nvSpPr>
        <p:spPr bwMode="auto">
          <a:xfrm>
            <a:off x="4572000" y="1270000"/>
            <a:ext cx="863600" cy="431800"/>
          </a:xfrm>
          <a:prstGeom prst="rect">
            <a:avLst/>
          </a:prstGeom>
          <a:noFill/>
          <a:ln w="9525">
            <a:solidFill>
              <a:schemeClr val="tx1"/>
            </a:solidFill>
            <a:miter lim="800000"/>
            <a:headEnd/>
            <a:tailEnd/>
          </a:ln>
          <a:effectLst/>
        </p:spPr>
        <p:txBody>
          <a:bodyPr wrap="none" anchor="ctr"/>
          <a:lstStyle/>
          <a:p>
            <a:pPr algn="ctr"/>
            <a:r>
              <a:rPr lang="en-GB" sz="1200"/>
              <a:t>Aspect</a:t>
            </a:r>
          </a:p>
        </p:txBody>
      </p:sp>
      <p:sp>
        <p:nvSpPr>
          <p:cNvPr id="18446" name="Rectangle 14"/>
          <p:cNvSpPr>
            <a:spLocks noChangeArrowheads="1"/>
          </p:cNvSpPr>
          <p:nvPr/>
        </p:nvSpPr>
        <p:spPr bwMode="auto">
          <a:xfrm>
            <a:off x="4572000" y="404813"/>
            <a:ext cx="863600" cy="431800"/>
          </a:xfrm>
          <a:prstGeom prst="rect">
            <a:avLst/>
          </a:prstGeom>
          <a:noFill/>
          <a:ln w="9525">
            <a:solidFill>
              <a:schemeClr val="tx1"/>
            </a:solidFill>
            <a:miter lim="800000"/>
            <a:headEnd/>
            <a:tailEnd/>
          </a:ln>
          <a:effectLst/>
        </p:spPr>
        <p:txBody>
          <a:bodyPr wrap="none" anchor="ctr"/>
          <a:lstStyle/>
          <a:p>
            <a:pPr algn="ctr"/>
            <a:r>
              <a:rPr lang="en-GB" sz="1200"/>
              <a:t>Principles</a:t>
            </a:r>
          </a:p>
        </p:txBody>
      </p:sp>
      <p:cxnSp>
        <p:nvCxnSpPr>
          <p:cNvPr id="18447" name="AutoShape 15"/>
          <p:cNvCxnSpPr>
            <a:cxnSpLocks noChangeShapeType="1"/>
            <a:stCxn id="18446" idx="2"/>
            <a:endCxn id="18445" idx="0"/>
          </p:cNvCxnSpPr>
          <p:nvPr/>
        </p:nvCxnSpPr>
        <p:spPr bwMode="auto">
          <a:xfrm>
            <a:off x="5003800" y="836613"/>
            <a:ext cx="0" cy="433387"/>
          </a:xfrm>
          <a:prstGeom prst="straightConnector1">
            <a:avLst/>
          </a:prstGeom>
          <a:noFill/>
          <a:ln w="9525">
            <a:solidFill>
              <a:schemeClr val="tx1"/>
            </a:solidFill>
            <a:round/>
            <a:headEnd/>
            <a:tailEnd/>
          </a:ln>
          <a:effectLst/>
        </p:spPr>
      </p:cxnSp>
      <p:sp>
        <p:nvSpPr>
          <p:cNvPr id="18448" name="AutoShape 16"/>
          <p:cNvSpPr>
            <a:spLocks noChangeArrowheads="1"/>
          </p:cNvSpPr>
          <p:nvPr/>
        </p:nvSpPr>
        <p:spPr bwMode="auto">
          <a:xfrm>
            <a:off x="47164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18449" name="AutoShape 17"/>
          <p:cNvCxnSpPr>
            <a:cxnSpLocks noChangeShapeType="1"/>
            <a:stCxn id="18448" idx="3"/>
            <a:endCxn id="18441" idx="0"/>
          </p:cNvCxnSpPr>
          <p:nvPr/>
        </p:nvCxnSpPr>
        <p:spPr bwMode="auto">
          <a:xfrm rot="5400000">
            <a:off x="3420269" y="1988344"/>
            <a:ext cx="1512888" cy="1225550"/>
          </a:xfrm>
          <a:prstGeom prst="bentConnector3">
            <a:avLst>
              <a:gd name="adj1" fmla="val 49949"/>
            </a:avLst>
          </a:prstGeom>
          <a:noFill/>
          <a:ln w="9525">
            <a:solidFill>
              <a:schemeClr val="tx1"/>
            </a:solidFill>
            <a:miter lim="800000"/>
            <a:headEnd/>
            <a:tailEnd/>
          </a:ln>
          <a:effectLst/>
        </p:spPr>
      </p:cxnSp>
      <p:sp>
        <p:nvSpPr>
          <p:cNvPr id="18450" name="Rectangle 18"/>
          <p:cNvSpPr>
            <a:spLocks noChangeArrowheads="1"/>
          </p:cNvSpPr>
          <p:nvPr/>
        </p:nvSpPr>
        <p:spPr bwMode="auto">
          <a:xfrm>
            <a:off x="6084888" y="3357563"/>
            <a:ext cx="863600" cy="431800"/>
          </a:xfrm>
          <a:prstGeom prst="rect">
            <a:avLst/>
          </a:prstGeom>
          <a:noFill/>
          <a:ln w="9525">
            <a:solidFill>
              <a:schemeClr val="tx1"/>
            </a:solidFill>
            <a:miter lim="800000"/>
            <a:headEnd/>
            <a:tailEnd/>
          </a:ln>
          <a:effectLst/>
        </p:spPr>
        <p:txBody>
          <a:bodyPr wrap="none" anchor="ctr"/>
          <a:lstStyle/>
          <a:p>
            <a:pPr algn="ctr"/>
            <a:r>
              <a:rPr lang="en-GB" sz="1200"/>
              <a:t>Attribute Y</a:t>
            </a:r>
          </a:p>
        </p:txBody>
      </p:sp>
      <p:sp>
        <p:nvSpPr>
          <p:cNvPr id="18451" name="AutoShape 19"/>
          <p:cNvSpPr>
            <a:spLocks noChangeArrowheads="1"/>
          </p:cNvSpPr>
          <p:nvPr/>
        </p:nvSpPr>
        <p:spPr bwMode="auto">
          <a:xfrm>
            <a:off x="49323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18452" name="AutoShape 20"/>
          <p:cNvCxnSpPr>
            <a:cxnSpLocks noChangeShapeType="1"/>
            <a:stCxn id="18451" idx="3"/>
            <a:endCxn id="18450" idx="0"/>
          </p:cNvCxnSpPr>
          <p:nvPr/>
        </p:nvCxnSpPr>
        <p:spPr bwMode="auto">
          <a:xfrm rot="16200000" flipH="1">
            <a:off x="5004594" y="1845469"/>
            <a:ext cx="1512888" cy="1511300"/>
          </a:xfrm>
          <a:prstGeom prst="bentConnector3">
            <a:avLst>
              <a:gd name="adj1" fmla="val 49949"/>
            </a:avLst>
          </a:prstGeom>
          <a:noFill/>
          <a:ln w="9525">
            <a:solidFill>
              <a:schemeClr val="tx1"/>
            </a:solidFill>
            <a:miter lim="800000"/>
            <a:headEnd/>
            <a:tailEnd/>
          </a:ln>
          <a:effectLst/>
        </p:spPr>
      </p:cxnSp>
      <p:sp>
        <p:nvSpPr>
          <p:cNvPr id="18453" name="Oval 21"/>
          <p:cNvSpPr>
            <a:spLocks noChangeArrowheads="1"/>
          </p:cNvSpPr>
          <p:nvPr/>
        </p:nvSpPr>
        <p:spPr bwMode="auto">
          <a:xfrm>
            <a:off x="4572000" y="3357563"/>
            <a:ext cx="936625" cy="431800"/>
          </a:xfrm>
          <a:prstGeom prst="ellipse">
            <a:avLst/>
          </a:prstGeom>
          <a:noFill/>
          <a:ln w="9525">
            <a:solidFill>
              <a:schemeClr val="tx1"/>
            </a:solidFill>
            <a:round/>
            <a:headEnd/>
            <a:tailEnd/>
          </a:ln>
          <a:effectLst/>
        </p:spPr>
        <p:txBody>
          <a:bodyPr wrap="none" anchor="ctr"/>
          <a:lstStyle/>
          <a:p>
            <a:pPr algn="ctr"/>
            <a:r>
              <a:rPr lang="en-GB" sz="1200"/>
              <a:t>Map</a:t>
            </a:r>
          </a:p>
        </p:txBody>
      </p:sp>
      <p:cxnSp>
        <p:nvCxnSpPr>
          <p:cNvPr id="18454" name="AutoShape 22"/>
          <p:cNvCxnSpPr>
            <a:cxnSpLocks noChangeShapeType="1"/>
            <a:stCxn id="18441" idx="3"/>
            <a:endCxn id="18453" idx="2"/>
          </p:cNvCxnSpPr>
          <p:nvPr/>
        </p:nvCxnSpPr>
        <p:spPr bwMode="auto">
          <a:xfrm>
            <a:off x="3995738" y="3573463"/>
            <a:ext cx="576262" cy="0"/>
          </a:xfrm>
          <a:prstGeom prst="straightConnector1">
            <a:avLst/>
          </a:prstGeom>
          <a:noFill/>
          <a:ln w="9525">
            <a:solidFill>
              <a:schemeClr val="tx1"/>
            </a:solidFill>
            <a:round/>
            <a:headEnd/>
            <a:tailEnd/>
          </a:ln>
          <a:effectLst/>
        </p:spPr>
      </p:cxnSp>
      <p:cxnSp>
        <p:nvCxnSpPr>
          <p:cNvPr id="18455" name="AutoShape 23"/>
          <p:cNvCxnSpPr>
            <a:cxnSpLocks noChangeShapeType="1"/>
            <a:stCxn id="18453" idx="6"/>
            <a:endCxn id="18450" idx="1"/>
          </p:cNvCxnSpPr>
          <p:nvPr/>
        </p:nvCxnSpPr>
        <p:spPr bwMode="auto">
          <a:xfrm>
            <a:off x="5508625" y="3573463"/>
            <a:ext cx="576263" cy="0"/>
          </a:xfrm>
          <a:prstGeom prst="straightConnector1">
            <a:avLst/>
          </a:prstGeom>
          <a:noFill/>
          <a:ln w="9525">
            <a:solidFill>
              <a:schemeClr val="tx1"/>
            </a:solidFill>
            <a:round/>
            <a:headEnd/>
            <a:tailEnd/>
          </a:ln>
          <a:effectLst/>
        </p:spPr>
      </p:cxnSp>
      <p:sp>
        <p:nvSpPr>
          <p:cNvPr id="18456" name="Rectangle 24"/>
          <p:cNvSpPr>
            <a:spLocks noChangeArrowheads="1"/>
          </p:cNvSpPr>
          <p:nvPr/>
        </p:nvSpPr>
        <p:spPr bwMode="auto">
          <a:xfrm>
            <a:off x="7165975"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X</a:t>
            </a:r>
          </a:p>
        </p:txBody>
      </p:sp>
      <p:sp>
        <p:nvSpPr>
          <p:cNvPr id="18457" name="AutoShape 25"/>
          <p:cNvSpPr>
            <a:spLocks noChangeArrowheads="1"/>
          </p:cNvSpPr>
          <p:nvPr/>
        </p:nvSpPr>
        <p:spPr bwMode="auto">
          <a:xfrm>
            <a:off x="7526338"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cxnSp>
        <p:nvCxnSpPr>
          <p:cNvPr id="18458" name="AutoShape 26"/>
          <p:cNvCxnSpPr>
            <a:cxnSpLocks noChangeShapeType="1"/>
            <a:stCxn id="18457" idx="2"/>
            <a:endCxn id="18450" idx="3"/>
          </p:cNvCxnSpPr>
          <p:nvPr/>
        </p:nvCxnSpPr>
        <p:spPr bwMode="auto">
          <a:xfrm rot="5400000">
            <a:off x="6697663" y="2671763"/>
            <a:ext cx="1152525" cy="650875"/>
          </a:xfrm>
          <a:prstGeom prst="bentConnector2">
            <a:avLst/>
          </a:prstGeom>
          <a:noFill/>
          <a:ln w="9525">
            <a:solidFill>
              <a:schemeClr val="tx1"/>
            </a:solidFill>
            <a:miter lim="800000"/>
            <a:headEnd/>
            <a:tailEnd/>
          </a:ln>
          <a:effectLst/>
        </p:spPr>
      </p:cxnSp>
      <p:sp>
        <p:nvSpPr>
          <p:cNvPr id="18459" name="Rectangle 27"/>
          <p:cNvSpPr>
            <a:spLocks noChangeArrowheads="1"/>
          </p:cNvSpPr>
          <p:nvPr/>
        </p:nvSpPr>
        <p:spPr bwMode="auto">
          <a:xfrm>
            <a:off x="6011863" y="1196975"/>
            <a:ext cx="2232025" cy="4248150"/>
          </a:xfrm>
          <a:prstGeom prst="rect">
            <a:avLst/>
          </a:prstGeom>
          <a:noFill/>
          <a:ln w="9525">
            <a:solidFill>
              <a:schemeClr val="tx1"/>
            </a:solidFill>
            <a:prstDash val="dash"/>
            <a:miter lim="800000"/>
            <a:headEnd/>
            <a:tailEnd/>
          </a:ln>
          <a:effectLst/>
        </p:spPr>
        <p:txBody>
          <a:bodyPr wrap="none" anchor="b"/>
          <a:lstStyle/>
          <a:p>
            <a:pPr algn="ctr"/>
            <a:r>
              <a:rPr lang="en-GB" sz="1400"/>
              <a:t>Model B</a:t>
            </a:r>
          </a:p>
        </p:txBody>
      </p:sp>
      <p:sp>
        <p:nvSpPr>
          <p:cNvPr id="18461" name="Rectangle 29"/>
          <p:cNvSpPr>
            <a:spLocks noChangeArrowheads="1"/>
          </p:cNvSpPr>
          <p:nvPr/>
        </p:nvSpPr>
        <p:spPr bwMode="auto">
          <a:xfrm>
            <a:off x="6804025" y="4005263"/>
            <a:ext cx="863600" cy="431800"/>
          </a:xfrm>
          <a:prstGeom prst="rect">
            <a:avLst/>
          </a:prstGeom>
          <a:noFill/>
          <a:ln w="9525">
            <a:solidFill>
              <a:schemeClr val="tx1"/>
            </a:solidFill>
            <a:miter lim="800000"/>
            <a:headEnd/>
            <a:tailEnd/>
          </a:ln>
          <a:effectLst/>
        </p:spPr>
        <p:txBody>
          <a:bodyPr wrap="none" anchor="ctr"/>
          <a:lstStyle/>
          <a:p>
            <a:pPr algn="ctr"/>
            <a:r>
              <a:rPr lang="en-GB" sz="1200"/>
              <a:t>Attribute Z</a:t>
            </a:r>
          </a:p>
        </p:txBody>
      </p:sp>
      <p:cxnSp>
        <p:nvCxnSpPr>
          <p:cNvPr id="18462" name="AutoShape 30"/>
          <p:cNvCxnSpPr>
            <a:cxnSpLocks noChangeShapeType="1"/>
            <a:stCxn id="18461" idx="3"/>
            <a:endCxn id="18463" idx="2"/>
          </p:cNvCxnSpPr>
          <p:nvPr/>
        </p:nvCxnSpPr>
        <p:spPr bwMode="auto">
          <a:xfrm flipV="1">
            <a:off x="7667625" y="2420938"/>
            <a:ext cx="217488" cy="1800225"/>
          </a:xfrm>
          <a:prstGeom prst="bentConnector2">
            <a:avLst/>
          </a:prstGeom>
          <a:noFill/>
          <a:ln w="9525">
            <a:solidFill>
              <a:schemeClr val="tx1"/>
            </a:solidFill>
            <a:miter lim="800000"/>
            <a:headEnd/>
            <a:tailEnd/>
          </a:ln>
          <a:effectLst/>
        </p:spPr>
      </p:cxnSp>
      <p:sp>
        <p:nvSpPr>
          <p:cNvPr id="18463" name="AutoShape 31"/>
          <p:cNvSpPr>
            <a:spLocks noChangeArrowheads="1"/>
          </p:cNvSpPr>
          <p:nvPr/>
        </p:nvSpPr>
        <p:spPr bwMode="auto">
          <a:xfrm>
            <a:off x="7812088"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cxnSp>
        <p:nvCxnSpPr>
          <p:cNvPr id="18464" name="AutoShape 32"/>
          <p:cNvCxnSpPr>
            <a:cxnSpLocks noChangeShapeType="1"/>
            <a:stCxn id="18461" idx="1"/>
            <a:endCxn id="18453" idx="5"/>
          </p:cNvCxnSpPr>
          <p:nvPr/>
        </p:nvCxnSpPr>
        <p:spPr bwMode="auto">
          <a:xfrm rot="10800000">
            <a:off x="5372100" y="3725863"/>
            <a:ext cx="1431925" cy="495300"/>
          </a:xfrm>
          <a:prstGeom prst="bentConnector2">
            <a:avLst/>
          </a:prstGeom>
          <a:noFill/>
          <a:ln w="9525">
            <a:solidFill>
              <a:schemeClr val="tx1"/>
            </a:solidFill>
            <a:miter lim="800000"/>
            <a:headEnd/>
            <a:tailEnd/>
          </a:ln>
          <a:effectLst/>
        </p:spPr>
      </p:cxnSp>
      <p:sp>
        <p:nvSpPr>
          <p:cNvPr id="18465" name="AutoShape 33"/>
          <p:cNvSpPr>
            <a:spLocks noChangeArrowheads="1"/>
          </p:cNvSpPr>
          <p:nvPr/>
        </p:nvSpPr>
        <p:spPr bwMode="auto">
          <a:xfrm>
            <a:off x="51482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18466" name="AutoShape 34"/>
          <p:cNvCxnSpPr>
            <a:cxnSpLocks noChangeShapeType="1"/>
            <a:stCxn id="18465" idx="3"/>
            <a:endCxn id="18461" idx="0"/>
          </p:cNvCxnSpPr>
          <p:nvPr/>
        </p:nvCxnSpPr>
        <p:spPr bwMode="auto">
          <a:xfrm rot="16200000" flipH="1">
            <a:off x="5148263" y="1917700"/>
            <a:ext cx="2160588" cy="2014537"/>
          </a:xfrm>
          <a:prstGeom prst="bentConnector3">
            <a:avLst>
              <a:gd name="adj1" fmla="val 26449"/>
            </a:avLst>
          </a:prstGeom>
          <a:noFill/>
          <a:ln w="9525">
            <a:solidFill>
              <a:schemeClr val="tx1"/>
            </a:solidFill>
            <a:miter lim="800000"/>
            <a:headEnd/>
            <a:tailEnd/>
          </a:ln>
          <a:effectLst/>
        </p:spPr>
      </p:cxn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3635375" y="260350"/>
            <a:ext cx="2160588" cy="5184775"/>
          </a:xfrm>
          <a:prstGeom prst="rect">
            <a:avLst/>
          </a:prstGeom>
          <a:noFill/>
          <a:ln w="9525">
            <a:solidFill>
              <a:schemeClr val="tx1"/>
            </a:solidFill>
            <a:prstDash val="dash"/>
            <a:miter lim="800000"/>
            <a:headEnd/>
            <a:tailEnd/>
          </a:ln>
          <a:effectLst/>
        </p:spPr>
        <p:txBody>
          <a:bodyPr wrap="none" anchor="b"/>
          <a:lstStyle/>
          <a:p>
            <a:pPr algn="ctr"/>
            <a:r>
              <a:rPr lang="en-GB" sz="1400"/>
              <a:t>Element of</a:t>
            </a:r>
          </a:p>
          <a:p>
            <a:pPr algn="ctr"/>
            <a:r>
              <a:rPr lang="en-GB" sz="1400"/>
              <a:t>Convergence</a:t>
            </a:r>
          </a:p>
          <a:p>
            <a:pPr algn="ctr"/>
            <a:r>
              <a:rPr lang="en-GB" sz="1400"/>
              <a:t>Framework</a:t>
            </a:r>
          </a:p>
          <a:p>
            <a:pPr algn="ctr"/>
            <a:r>
              <a:rPr lang="en-GB" sz="1400"/>
              <a:t>Model</a:t>
            </a:r>
          </a:p>
        </p:txBody>
      </p:sp>
      <p:sp>
        <p:nvSpPr>
          <p:cNvPr id="20483" name="Rectangle 3"/>
          <p:cNvSpPr>
            <a:spLocks noChangeArrowheads="1"/>
          </p:cNvSpPr>
          <p:nvPr/>
        </p:nvSpPr>
        <p:spPr bwMode="auto">
          <a:xfrm>
            <a:off x="323850" y="1196975"/>
            <a:ext cx="3168650" cy="4248150"/>
          </a:xfrm>
          <a:prstGeom prst="rect">
            <a:avLst/>
          </a:prstGeom>
          <a:noFill/>
          <a:ln w="9525">
            <a:solidFill>
              <a:schemeClr val="tx1"/>
            </a:solidFill>
            <a:prstDash val="dash"/>
            <a:miter lim="800000"/>
            <a:headEnd/>
            <a:tailEnd/>
          </a:ln>
          <a:effectLst/>
        </p:spPr>
        <p:txBody>
          <a:bodyPr wrap="none" anchor="b"/>
          <a:lstStyle/>
          <a:p>
            <a:pPr algn="ctr"/>
            <a:r>
              <a:rPr lang="en-GB" sz="1400"/>
              <a:t>Model A</a:t>
            </a:r>
          </a:p>
        </p:txBody>
      </p:sp>
      <p:sp>
        <p:nvSpPr>
          <p:cNvPr id="20484" name="Rectangle 4"/>
          <p:cNvSpPr>
            <a:spLocks noChangeArrowheads="1"/>
          </p:cNvSpPr>
          <p:nvPr/>
        </p:nvSpPr>
        <p:spPr bwMode="auto">
          <a:xfrm>
            <a:off x="1620838"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V</a:t>
            </a:r>
          </a:p>
        </p:txBody>
      </p:sp>
      <p:sp>
        <p:nvSpPr>
          <p:cNvPr id="20485" name="AutoShape 5"/>
          <p:cNvSpPr>
            <a:spLocks noChangeArrowheads="1"/>
          </p:cNvSpPr>
          <p:nvPr/>
        </p:nvSpPr>
        <p:spPr bwMode="auto">
          <a:xfrm>
            <a:off x="19796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20486" name="AutoShape 6"/>
          <p:cNvSpPr>
            <a:spLocks noChangeArrowheads="1"/>
          </p:cNvSpPr>
          <p:nvPr/>
        </p:nvSpPr>
        <p:spPr bwMode="auto">
          <a:xfrm>
            <a:off x="17637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20487" name="AutoShape 7"/>
          <p:cNvSpPr>
            <a:spLocks noChangeArrowheads="1"/>
          </p:cNvSpPr>
          <p:nvPr/>
        </p:nvSpPr>
        <p:spPr bwMode="auto">
          <a:xfrm>
            <a:off x="21955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20488" name="Rectangle 8"/>
          <p:cNvSpPr>
            <a:spLocks noChangeArrowheads="1"/>
          </p:cNvSpPr>
          <p:nvPr/>
        </p:nvSpPr>
        <p:spPr bwMode="auto">
          <a:xfrm>
            <a:off x="539750" y="3357563"/>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20489" name="Rectangle 9"/>
          <p:cNvSpPr>
            <a:spLocks noChangeArrowheads="1"/>
          </p:cNvSpPr>
          <p:nvPr/>
        </p:nvSpPr>
        <p:spPr bwMode="auto">
          <a:xfrm>
            <a:off x="1620838" y="4078288"/>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20490" name="Rectangle 10"/>
          <p:cNvSpPr>
            <a:spLocks noChangeArrowheads="1"/>
          </p:cNvSpPr>
          <p:nvPr/>
        </p:nvSpPr>
        <p:spPr bwMode="auto">
          <a:xfrm>
            <a:off x="2484438" y="3357563"/>
            <a:ext cx="863600" cy="431800"/>
          </a:xfrm>
          <a:prstGeom prst="rect">
            <a:avLst/>
          </a:prstGeom>
          <a:noFill/>
          <a:ln w="9525">
            <a:solidFill>
              <a:schemeClr val="tx1"/>
            </a:solidFill>
            <a:miter lim="800000"/>
            <a:headEnd/>
            <a:tailEnd/>
          </a:ln>
          <a:effectLst/>
        </p:spPr>
        <p:txBody>
          <a:bodyPr wrap="none" anchor="ctr"/>
          <a:lstStyle/>
          <a:p>
            <a:pPr algn="ctr"/>
            <a:r>
              <a:rPr lang="en-GB" sz="1200"/>
              <a:t>Attribute W</a:t>
            </a:r>
          </a:p>
        </p:txBody>
      </p:sp>
      <p:cxnSp>
        <p:nvCxnSpPr>
          <p:cNvPr id="20491" name="AutoShape 11"/>
          <p:cNvCxnSpPr>
            <a:cxnSpLocks noChangeShapeType="1"/>
            <a:stCxn id="20486" idx="2"/>
            <a:endCxn id="20488" idx="0"/>
          </p:cNvCxnSpPr>
          <p:nvPr/>
        </p:nvCxnSpPr>
        <p:spPr bwMode="auto">
          <a:xfrm rot="5400000">
            <a:off x="935831" y="2456657"/>
            <a:ext cx="936625" cy="865188"/>
          </a:xfrm>
          <a:prstGeom prst="bentConnector3">
            <a:avLst>
              <a:gd name="adj1" fmla="val 50000"/>
            </a:avLst>
          </a:prstGeom>
          <a:noFill/>
          <a:ln w="9525">
            <a:solidFill>
              <a:schemeClr val="tx1"/>
            </a:solidFill>
            <a:miter lim="800000"/>
            <a:headEnd/>
            <a:tailEnd/>
          </a:ln>
          <a:effectLst/>
        </p:spPr>
      </p:cxnSp>
      <p:cxnSp>
        <p:nvCxnSpPr>
          <p:cNvPr id="20492" name="AutoShape 12"/>
          <p:cNvCxnSpPr>
            <a:cxnSpLocks noChangeShapeType="1"/>
            <a:stCxn id="20485" idx="2"/>
            <a:endCxn id="20489" idx="0"/>
          </p:cNvCxnSpPr>
          <p:nvPr/>
        </p:nvCxnSpPr>
        <p:spPr bwMode="auto">
          <a:xfrm rot="5400000">
            <a:off x="1223963" y="3249613"/>
            <a:ext cx="1657350" cy="0"/>
          </a:xfrm>
          <a:prstGeom prst="straightConnector1">
            <a:avLst/>
          </a:prstGeom>
          <a:noFill/>
          <a:ln w="9525">
            <a:solidFill>
              <a:schemeClr val="tx1"/>
            </a:solidFill>
            <a:round/>
            <a:headEnd/>
            <a:tailEnd/>
          </a:ln>
          <a:effectLst/>
        </p:spPr>
      </p:cxnSp>
      <p:cxnSp>
        <p:nvCxnSpPr>
          <p:cNvPr id="20493" name="AutoShape 13"/>
          <p:cNvCxnSpPr>
            <a:cxnSpLocks noChangeShapeType="1"/>
            <a:stCxn id="20487" idx="2"/>
            <a:endCxn id="20490" idx="1"/>
          </p:cNvCxnSpPr>
          <p:nvPr/>
        </p:nvCxnSpPr>
        <p:spPr bwMode="auto">
          <a:xfrm rot="16200000" flipH="1">
            <a:off x="1800225" y="2889251"/>
            <a:ext cx="1152525" cy="215900"/>
          </a:xfrm>
          <a:prstGeom prst="bentConnector2">
            <a:avLst/>
          </a:prstGeom>
          <a:noFill/>
          <a:ln w="9525">
            <a:solidFill>
              <a:schemeClr val="tx1"/>
            </a:solidFill>
            <a:miter lim="800000"/>
            <a:headEnd/>
            <a:tailEnd/>
          </a:ln>
          <a:effectLst/>
        </p:spPr>
      </p:cxnSp>
      <p:sp>
        <p:nvSpPr>
          <p:cNvPr id="20494" name="Rectangle 14"/>
          <p:cNvSpPr>
            <a:spLocks noChangeArrowheads="1"/>
          </p:cNvSpPr>
          <p:nvPr/>
        </p:nvSpPr>
        <p:spPr bwMode="auto">
          <a:xfrm>
            <a:off x="4787900" y="1270000"/>
            <a:ext cx="863600" cy="431800"/>
          </a:xfrm>
          <a:prstGeom prst="rect">
            <a:avLst/>
          </a:prstGeom>
          <a:noFill/>
          <a:ln w="9525">
            <a:solidFill>
              <a:schemeClr val="tx1"/>
            </a:solidFill>
            <a:miter lim="800000"/>
            <a:headEnd/>
            <a:tailEnd/>
          </a:ln>
          <a:effectLst/>
        </p:spPr>
        <p:txBody>
          <a:bodyPr wrap="none" anchor="ctr"/>
          <a:lstStyle/>
          <a:p>
            <a:pPr algn="ctr"/>
            <a:r>
              <a:rPr lang="en-GB" sz="1200"/>
              <a:t>Aspect</a:t>
            </a:r>
          </a:p>
        </p:txBody>
      </p:sp>
      <p:sp>
        <p:nvSpPr>
          <p:cNvPr id="20495" name="Rectangle 15"/>
          <p:cNvSpPr>
            <a:spLocks noChangeArrowheads="1"/>
          </p:cNvSpPr>
          <p:nvPr/>
        </p:nvSpPr>
        <p:spPr bwMode="auto">
          <a:xfrm>
            <a:off x="4787900" y="404813"/>
            <a:ext cx="863600" cy="431800"/>
          </a:xfrm>
          <a:prstGeom prst="rect">
            <a:avLst/>
          </a:prstGeom>
          <a:noFill/>
          <a:ln w="9525">
            <a:solidFill>
              <a:schemeClr val="tx1"/>
            </a:solidFill>
            <a:miter lim="800000"/>
            <a:headEnd/>
            <a:tailEnd/>
          </a:ln>
          <a:effectLst/>
        </p:spPr>
        <p:txBody>
          <a:bodyPr wrap="none" anchor="ctr"/>
          <a:lstStyle/>
          <a:p>
            <a:pPr algn="ctr"/>
            <a:r>
              <a:rPr lang="en-GB" sz="1200"/>
              <a:t>Principles</a:t>
            </a:r>
          </a:p>
        </p:txBody>
      </p:sp>
      <p:cxnSp>
        <p:nvCxnSpPr>
          <p:cNvPr id="20496" name="AutoShape 16"/>
          <p:cNvCxnSpPr>
            <a:cxnSpLocks noChangeShapeType="1"/>
            <a:stCxn id="20495" idx="2"/>
            <a:endCxn id="20494" idx="0"/>
          </p:cNvCxnSpPr>
          <p:nvPr/>
        </p:nvCxnSpPr>
        <p:spPr bwMode="auto">
          <a:xfrm>
            <a:off x="5219700" y="836613"/>
            <a:ext cx="0" cy="433387"/>
          </a:xfrm>
          <a:prstGeom prst="straightConnector1">
            <a:avLst/>
          </a:prstGeom>
          <a:noFill/>
          <a:ln w="9525">
            <a:solidFill>
              <a:schemeClr val="tx1"/>
            </a:solidFill>
            <a:round/>
            <a:headEnd/>
            <a:tailEnd/>
          </a:ln>
          <a:effectLst/>
        </p:spPr>
      </p:cxnSp>
      <p:sp>
        <p:nvSpPr>
          <p:cNvPr id="20497" name="AutoShape 17"/>
          <p:cNvSpPr>
            <a:spLocks noChangeArrowheads="1"/>
          </p:cNvSpPr>
          <p:nvPr/>
        </p:nvSpPr>
        <p:spPr bwMode="auto">
          <a:xfrm>
            <a:off x="49323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20498" name="AutoShape 18"/>
          <p:cNvCxnSpPr>
            <a:cxnSpLocks noChangeShapeType="1"/>
            <a:stCxn id="20497" idx="3"/>
            <a:endCxn id="20490" idx="0"/>
          </p:cNvCxnSpPr>
          <p:nvPr/>
        </p:nvCxnSpPr>
        <p:spPr bwMode="auto">
          <a:xfrm rot="5400000">
            <a:off x="3204369" y="1556544"/>
            <a:ext cx="1512888" cy="2089150"/>
          </a:xfrm>
          <a:prstGeom prst="bentConnector3">
            <a:avLst>
              <a:gd name="adj1" fmla="val 49949"/>
            </a:avLst>
          </a:prstGeom>
          <a:noFill/>
          <a:ln w="9525">
            <a:solidFill>
              <a:schemeClr val="tx1"/>
            </a:solidFill>
            <a:miter lim="800000"/>
            <a:headEnd/>
            <a:tailEnd/>
          </a:ln>
          <a:effectLst/>
        </p:spPr>
      </p:cxnSp>
      <p:sp>
        <p:nvSpPr>
          <p:cNvPr id="20499" name="Rectangle 19"/>
          <p:cNvSpPr>
            <a:spLocks noChangeArrowheads="1"/>
          </p:cNvSpPr>
          <p:nvPr/>
        </p:nvSpPr>
        <p:spPr bwMode="auto">
          <a:xfrm>
            <a:off x="6084888" y="3357563"/>
            <a:ext cx="863600" cy="431800"/>
          </a:xfrm>
          <a:prstGeom prst="rect">
            <a:avLst/>
          </a:prstGeom>
          <a:noFill/>
          <a:ln w="9525">
            <a:solidFill>
              <a:schemeClr val="tx1"/>
            </a:solidFill>
            <a:miter lim="800000"/>
            <a:headEnd/>
            <a:tailEnd/>
          </a:ln>
          <a:effectLst/>
        </p:spPr>
        <p:txBody>
          <a:bodyPr wrap="none" anchor="ctr"/>
          <a:lstStyle/>
          <a:p>
            <a:pPr algn="ctr"/>
            <a:r>
              <a:rPr lang="en-GB" sz="1200"/>
              <a:t>Attribute Y</a:t>
            </a:r>
          </a:p>
        </p:txBody>
      </p:sp>
      <p:sp>
        <p:nvSpPr>
          <p:cNvPr id="20500" name="AutoShape 20"/>
          <p:cNvSpPr>
            <a:spLocks noChangeArrowheads="1"/>
          </p:cNvSpPr>
          <p:nvPr/>
        </p:nvSpPr>
        <p:spPr bwMode="auto">
          <a:xfrm>
            <a:off x="51482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20501" name="AutoShape 21"/>
          <p:cNvCxnSpPr>
            <a:cxnSpLocks noChangeShapeType="1"/>
            <a:stCxn id="20500" idx="3"/>
            <a:endCxn id="20499" idx="0"/>
          </p:cNvCxnSpPr>
          <p:nvPr/>
        </p:nvCxnSpPr>
        <p:spPr bwMode="auto">
          <a:xfrm rot="16200000" flipH="1">
            <a:off x="5112544" y="1953419"/>
            <a:ext cx="1512888" cy="1295400"/>
          </a:xfrm>
          <a:prstGeom prst="bentConnector3">
            <a:avLst>
              <a:gd name="adj1" fmla="val 49949"/>
            </a:avLst>
          </a:prstGeom>
          <a:noFill/>
          <a:ln w="9525">
            <a:solidFill>
              <a:schemeClr val="tx1"/>
            </a:solidFill>
            <a:miter lim="800000"/>
            <a:headEnd/>
            <a:tailEnd/>
          </a:ln>
          <a:effectLst/>
        </p:spPr>
      </p:cxnSp>
      <p:sp>
        <p:nvSpPr>
          <p:cNvPr id="20502" name="Oval 22"/>
          <p:cNvSpPr>
            <a:spLocks noChangeArrowheads="1"/>
          </p:cNvSpPr>
          <p:nvPr/>
        </p:nvSpPr>
        <p:spPr bwMode="auto">
          <a:xfrm>
            <a:off x="4572000" y="3357563"/>
            <a:ext cx="936625" cy="431800"/>
          </a:xfrm>
          <a:prstGeom prst="ellipse">
            <a:avLst/>
          </a:prstGeom>
          <a:noFill/>
          <a:ln w="9525">
            <a:solidFill>
              <a:schemeClr val="tx1"/>
            </a:solidFill>
            <a:round/>
            <a:headEnd/>
            <a:tailEnd/>
          </a:ln>
          <a:effectLst/>
        </p:spPr>
        <p:txBody>
          <a:bodyPr wrap="none" anchor="ctr"/>
          <a:lstStyle/>
          <a:p>
            <a:pPr algn="ctr"/>
            <a:r>
              <a:rPr lang="en-GB" sz="1200"/>
              <a:t>Map</a:t>
            </a:r>
          </a:p>
        </p:txBody>
      </p:sp>
      <p:cxnSp>
        <p:nvCxnSpPr>
          <p:cNvPr id="20503" name="AutoShape 23"/>
          <p:cNvCxnSpPr>
            <a:cxnSpLocks noChangeShapeType="1"/>
            <a:stCxn id="20490" idx="3"/>
            <a:endCxn id="20502" idx="2"/>
          </p:cNvCxnSpPr>
          <p:nvPr/>
        </p:nvCxnSpPr>
        <p:spPr bwMode="auto">
          <a:xfrm>
            <a:off x="3348038" y="3573463"/>
            <a:ext cx="1223962" cy="0"/>
          </a:xfrm>
          <a:prstGeom prst="straightConnector1">
            <a:avLst/>
          </a:prstGeom>
          <a:noFill/>
          <a:ln w="9525">
            <a:solidFill>
              <a:schemeClr val="tx1"/>
            </a:solidFill>
            <a:round/>
            <a:headEnd/>
            <a:tailEnd/>
          </a:ln>
          <a:effectLst/>
        </p:spPr>
      </p:cxnSp>
      <p:cxnSp>
        <p:nvCxnSpPr>
          <p:cNvPr id="20504" name="AutoShape 24"/>
          <p:cNvCxnSpPr>
            <a:cxnSpLocks noChangeShapeType="1"/>
            <a:stCxn id="20502" idx="6"/>
            <a:endCxn id="20499" idx="1"/>
          </p:cNvCxnSpPr>
          <p:nvPr/>
        </p:nvCxnSpPr>
        <p:spPr bwMode="auto">
          <a:xfrm>
            <a:off x="5508625" y="3573463"/>
            <a:ext cx="576263" cy="0"/>
          </a:xfrm>
          <a:prstGeom prst="straightConnector1">
            <a:avLst/>
          </a:prstGeom>
          <a:noFill/>
          <a:ln w="9525">
            <a:solidFill>
              <a:schemeClr val="tx1"/>
            </a:solidFill>
            <a:round/>
            <a:headEnd/>
            <a:tailEnd/>
          </a:ln>
          <a:effectLst/>
        </p:spPr>
      </p:cxnSp>
      <p:sp>
        <p:nvSpPr>
          <p:cNvPr id="20505" name="Rectangle 25"/>
          <p:cNvSpPr>
            <a:spLocks noChangeArrowheads="1"/>
          </p:cNvSpPr>
          <p:nvPr/>
        </p:nvSpPr>
        <p:spPr bwMode="auto">
          <a:xfrm>
            <a:off x="7165975"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X</a:t>
            </a:r>
          </a:p>
        </p:txBody>
      </p:sp>
      <p:sp>
        <p:nvSpPr>
          <p:cNvPr id="20506" name="AutoShape 26"/>
          <p:cNvSpPr>
            <a:spLocks noChangeArrowheads="1"/>
          </p:cNvSpPr>
          <p:nvPr/>
        </p:nvSpPr>
        <p:spPr bwMode="auto">
          <a:xfrm>
            <a:off x="7526338"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cxnSp>
        <p:nvCxnSpPr>
          <p:cNvPr id="20507" name="AutoShape 27"/>
          <p:cNvCxnSpPr>
            <a:cxnSpLocks noChangeShapeType="1"/>
            <a:stCxn id="20506" idx="2"/>
            <a:endCxn id="20499" idx="3"/>
          </p:cNvCxnSpPr>
          <p:nvPr/>
        </p:nvCxnSpPr>
        <p:spPr bwMode="auto">
          <a:xfrm rot="5400000">
            <a:off x="6697663" y="2671763"/>
            <a:ext cx="1152525" cy="650875"/>
          </a:xfrm>
          <a:prstGeom prst="bentConnector2">
            <a:avLst/>
          </a:prstGeom>
          <a:noFill/>
          <a:ln w="9525">
            <a:solidFill>
              <a:schemeClr val="tx1"/>
            </a:solidFill>
            <a:miter lim="800000"/>
            <a:headEnd/>
            <a:tailEnd/>
          </a:ln>
          <a:effectLst/>
        </p:spPr>
      </p:cxnSp>
      <p:sp>
        <p:nvSpPr>
          <p:cNvPr id="20508" name="Rectangle 28"/>
          <p:cNvSpPr>
            <a:spLocks noChangeArrowheads="1"/>
          </p:cNvSpPr>
          <p:nvPr/>
        </p:nvSpPr>
        <p:spPr bwMode="auto">
          <a:xfrm>
            <a:off x="6011863" y="1196975"/>
            <a:ext cx="2232025" cy="4248150"/>
          </a:xfrm>
          <a:prstGeom prst="rect">
            <a:avLst/>
          </a:prstGeom>
          <a:noFill/>
          <a:ln w="9525">
            <a:solidFill>
              <a:schemeClr val="tx1"/>
            </a:solidFill>
            <a:prstDash val="dash"/>
            <a:miter lim="800000"/>
            <a:headEnd/>
            <a:tailEnd/>
          </a:ln>
          <a:effectLst/>
        </p:spPr>
        <p:txBody>
          <a:bodyPr wrap="none" anchor="b"/>
          <a:lstStyle/>
          <a:p>
            <a:pPr algn="ctr"/>
            <a:r>
              <a:rPr lang="en-GB" sz="1400"/>
              <a:t>Model B</a:t>
            </a:r>
          </a:p>
        </p:txBody>
      </p:sp>
      <p:sp>
        <p:nvSpPr>
          <p:cNvPr id="20509" name="Rectangle 29"/>
          <p:cNvSpPr>
            <a:spLocks noChangeArrowheads="1"/>
          </p:cNvSpPr>
          <p:nvPr/>
        </p:nvSpPr>
        <p:spPr bwMode="auto">
          <a:xfrm>
            <a:off x="6804025" y="4005263"/>
            <a:ext cx="863600" cy="431800"/>
          </a:xfrm>
          <a:prstGeom prst="rect">
            <a:avLst/>
          </a:prstGeom>
          <a:noFill/>
          <a:ln w="9525">
            <a:solidFill>
              <a:schemeClr val="tx1"/>
            </a:solidFill>
            <a:miter lim="800000"/>
            <a:headEnd/>
            <a:tailEnd/>
          </a:ln>
          <a:effectLst/>
        </p:spPr>
        <p:txBody>
          <a:bodyPr wrap="none" anchor="ctr"/>
          <a:lstStyle/>
          <a:p>
            <a:pPr algn="ctr"/>
            <a:r>
              <a:rPr lang="en-GB" sz="1200"/>
              <a:t>Attribute Z</a:t>
            </a:r>
          </a:p>
        </p:txBody>
      </p:sp>
      <p:cxnSp>
        <p:nvCxnSpPr>
          <p:cNvPr id="20510" name="AutoShape 30"/>
          <p:cNvCxnSpPr>
            <a:cxnSpLocks noChangeShapeType="1"/>
            <a:stCxn id="20509" idx="3"/>
            <a:endCxn id="20511" idx="2"/>
          </p:cNvCxnSpPr>
          <p:nvPr/>
        </p:nvCxnSpPr>
        <p:spPr bwMode="auto">
          <a:xfrm flipV="1">
            <a:off x="7667625" y="2420938"/>
            <a:ext cx="217488" cy="1800225"/>
          </a:xfrm>
          <a:prstGeom prst="bentConnector2">
            <a:avLst/>
          </a:prstGeom>
          <a:noFill/>
          <a:ln w="9525">
            <a:solidFill>
              <a:schemeClr val="tx1"/>
            </a:solidFill>
            <a:miter lim="800000"/>
            <a:headEnd/>
            <a:tailEnd/>
          </a:ln>
          <a:effectLst/>
        </p:spPr>
      </p:cxnSp>
      <p:sp>
        <p:nvSpPr>
          <p:cNvPr id="20511" name="AutoShape 31"/>
          <p:cNvSpPr>
            <a:spLocks noChangeArrowheads="1"/>
          </p:cNvSpPr>
          <p:nvPr/>
        </p:nvSpPr>
        <p:spPr bwMode="auto">
          <a:xfrm>
            <a:off x="7812088"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cxnSp>
        <p:nvCxnSpPr>
          <p:cNvPr id="20512" name="AutoShape 32"/>
          <p:cNvCxnSpPr>
            <a:cxnSpLocks noChangeShapeType="1"/>
            <a:stCxn id="20509" idx="1"/>
            <a:endCxn id="20502" idx="5"/>
          </p:cNvCxnSpPr>
          <p:nvPr/>
        </p:nvCxnSpPr>
        <p:spPr bwMode="auto">
          <a:xfrm rot="10800000">
            <a:off x="5372100" y="3725863"/>
            <a:ext cx="1431925" cy="495300"/>
          </a:xfrm>
          <a:prstGeom prst="bentConnector2">
            <a:avLst/>
          </a:prstGeom>
          <a:noFill/>
          <a:ln w="9525">
            <a:solidFill>
              <a:schemeClr val="tx1"/>
            </a:solidFill>
            <a:miter lim="800000"/>
            <a:headEnd/>
            <a:tailEnd/>
          </a:ln>
          <a:effectLst/>
        </p:spPr>
      </p:cxnSp>
      <p:sp>
        <p:nvSpPr>
          <p:cNvPr id="20513" name="AutoShape 33"/>
          <p:cNvSpPr>
            <a:spLocks noChangeArrowheads="1"/>
          </p:cNvSpPr>
          <p:nvPr/>
        </p:nvSpPr>
        <p:spPr bwMode="auto">
          <a:xfrm>
            <a:off x="53641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20514" name="AutoShape 34"/>
          <p:cNvCxnSpPr>
            <a:cxnSpLocks noChangeShapeType="1"/>
            <a:stCxn id="20513" idx="3"/>
            <a:endCxn id="20509" idx="0"/>
          </p:cNvCxnSpPr>
          <p:nvPr/>
        </p:nvCxnSpPr>
        <p:spPr bwMode="auto">
          <a:xfrm rot="16200000" flipH="1">
            <a:off x="5256213" y="2025650"/>
            <a:ext cx="2160588" cy="1798637"/>
          </a:xfrm>
          <a:prstGeom prst="bentConnector3">
            <a:avLst>
              <a:gd name="adj1" fmla="val 20569"/>
            </a:avLst>
          </a:prstGeom>
          <a:noFill/>
          <a:ln w="9525">
            <a:solidFill>
              <a:schemeClr val="tx1"/>
            </a:solidFill>
            <a:miter lim="800000"/>
            <a:headEnd/>
            <a:tailEnd/>
          </a:ln>
          <a:effectLst/>
        </p:spPr>
      </p:cxnSp>
      <p:sp>
        <p:nvSpPr>
          <p:cNvPr id="20515" name="Rectangle 35"/>
          <p:cNvSpPr>
            <a:spLocks noChangeArrowheads="1"/>
          </p:cNvSpPr>
          <p:nvPr/>
        </p:nvSpPr>
        <p:spPr bwMode="auto">
          <a:xfrm>
            <a:off x="3779838" y="1270000"/>
            <a:ext cx="863600" cy="431800"/>
          </a:xfrm>
          <a:prstGeom prst="rect">
            <a:avLst/>
          </a:prstGeom>
          <a:noFill/>
          <a:ln w="9525">
            <a:solidFill>
              <a:schemeClr val="tx1"/>
            </a:solidFill>
            <a:miter lim="800000"/>
            <a:headEnd/>
            <a:tailEnd/>
          </a:ln>
          <a:effectLst/>
        </p:spPr>
        <p:txBody>
          <a:bodyPr wrap="none" anchor="ctr"/>
          <a:lstStyle/>
          <a:p>
            <a:pPr algn="ctr"/>
            <a:r>
              <a:rPr lang="en-GB" sz="1200"/>
              <a:t>Aspect</a:t>
            </a:r>
          </a:p>
        </p:txBody>
      </p:sp>
      <p:sp>
        <p:nvSpPr>
          <p:cNvPr id="20516" name="Rectangle 36"/>
          <p:cNvSpPr>
            <a:spLocks noChangeArrowheads="1"/>
          </p:cNvSpPr>
          <p:nvPr/>
        </p:nvSpPr>
        <p:spPr bwMode="auto">
          <a:xfrm>
            <a:off x="3779838" y="404813"/>
            <a:ext cx="863600" cy="431800"/>
          </a:xfrm>
          <a:prstGeom prst="rect">
            <a:avLst/>
          </a:prstGeom>
          <a:noFill/>
          <a:ln w="9525">
            <a:solidFill>
              <a:schemeClr val="tx1"/>
            </a:solidFill>
            <a:miter lim="800000"/>
            <a:headEnd/>
            <a:tailEnd/>
          </a:ln>
          <a:effectLst/>
        </p:spPr>
        <p:txBody>
          <a:bodyPr wrap="none" anchor="ctr"/>
          <a:lstStyle/>
          <a:p>
            <a:pPr algn="ctr"/>
            <a:r>
              <a:rPr lang="en-GB" sz="1200"/>
              <a:t>Principles</a:t>
            </a:r>
          </a:p>
        </p:txBody>
      </p:sp>
      <p:cxnSp>
        <p:nvCxnSpPr>
          <p:cNvPr id="20517" name="AutoShape 37"/>
          <p:cNvCxnSpPr>
            <a:cxnSpLocks noChangeShapeType="1"/>
            <a:stCxn id="20516" idx="2"/>
            <a:endCxn id="20515" idx="0"/>
          </p:cNvCxnSpPr>
          <p:nvPr/>
        </p:nvCxnSpPr>
        <p:spPr bwMode="auto">
          <a:xfrm>
            <a:off x="4211638" y="836613"/>
            <a:ext cx="0" cy="433387"/>
          </a:xfrm>
          <a:prstGeom prst="straightConnector1">
            <a:avLst/>
          </a:prstGeom>
          <a:noFill/>
          <a:ln w="9525">
            <a:solidFill>
              <a:schemeClr val="tx1"/>
            </a:solidFill>
            <a:round/>
            <a:headEnd/>
            <a:tailEnd/>
          </a:ln>
          <a:effectLst/>
        </p:spPr>
      </p:cxnSp>
      <p:sp>
        <p:nvSpPr>
          <p:cNvPr id="20518" name="AutoShape 38"/>
          <p:cNvSpPr>
            <a:spLocks noChangeArrowheads="1"/>
          </p:cNvSpPr>
          <p:nvPr/>
        </p:nvSpPr>
        <p:spPr bwMode="auto">
          <a:xfrm>
            <a:off x="4140200" y="1700213"/>
            <a:ext cx="144463"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20519" name="AutoShape 39"/>
          <p:cNvCxnSpPr>
            <a:cxnSpLocks noChangeShapeType="1"/>
            <a:stCxn id="20518" idx="3"/>
          </p:cNvCxnSpPr>
          <p:nvPr/>
        </p:nvCxnSpPr>
        <p:spPr bwMode="auto">
          <a:xfrm rot="5400000">
            <a:off x="2700338" y="1844675"/>
            <a:ext cx="1512888" cy="1512887"/>
          </a:xfrm>
          <a:prstGeom prst="bentConnector3">
            <a:avLst>
              <a:gd name="adj1" fmla="val 34102"/>
            </a:avLst>
          </a:prstGeom>
          <a:noFill/>
          <a:ln w="9525">
            <a:solidFill>
              <a:schemeClr val="tx1"/>
            </a:solidFill>
            <a:miter lim="800000"/>
            <a:headEnd/>
            <a:tailEnd/>
          </a:ln>
          <a:effectLst/>
        </p:spPr>
      </p:cxn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04" name="Rectangle 28"/>
          <p:cNvSpPr>
            <a:spLocks noChangeArrowheads="1"/>
          </p:cNvSpPr>
          <p:nvPr/>
        </p:nvSpPr>
        <p:spPr bwMode="auto">
          <a:xfrm>
            <a:off x="6011863" y="1196975"/>
            <a:ext cx="2232025" cy="4248150"/>
          </a:xfrm>
          <a:prstGeom prst="rect">
            <a:avLst/>
          </a:prstGeom>
          <a:noFill/>
          <a:ln w="9525">
            <a:solidFill>
              <a:schemeClr val="tx1"/>
            </a:solidFill>
            <a:prstDash val="dash"/>
            <a:miter lim="800000"/>
            <a:headEnd/>
            <a:tailEnd/>
          </a:ln>
          <a:effectLst/>
        </p:spPr>
        <p:txBody>
          <a:bodyPr wrap="none" anchor="b"/>
          <a:lstStyle/>
          <a:p>
            <a:pPr algn="ctr"/>
            <a:r>
              <a:rPr lang="en-GB" sz="1400"/>
              <a:t>Model B</a:t>
            </a:r>
          </a:p>
        </p:txBody>
      </p:sp>
      <p:sp>
        <p:nvSpPr>
          <p:cNvPr id="24578" name="Rectangle 2"/>
          <p:cNvSpPr>
            <a:spLocks noChangeArrowheads="1"/>
          </p:cNvSpPr>
          <p:nvPr/>
        </p:nvSpPr>
        <p:spPr bwMode="auto">
          <a:xfrm>
            <a:off x="3635375" y="260350"/>
            <a:ext cx="2160588" cy="5184775"/>
          </a:xfrm>
          <a:prstGeom prst="rect">
            <a:avLst/>
          </a:prstGeom>
          <a:noFill/>
          <a:ln w="9525">
            <a:solidFill>
              <a:schemeClr val="tx1"/>
            </a:solidFill>
            <a:prstDash val="dash"/>
            <a:miter lim="800000"/>
            <a:headEnd/>
            <a:tailEnd/>
          </a:ln>
          <a:effectLst/>
        </p:spPr>
        <p:txBody>
          <a:bodyPr wrap="none" anchor="b"/>
          <a:lstStyle/>
          <a:p>
            <a:pPr algn="ctr"/>
            <a:r>
              <a:rPr lang="en-GB" sz="1400"/>
              <a:t>Element of</a:t>
            </a:r>
          </a:p>
          <a:p>
            <a:pPr algn="ctr"/>
            <a:r>
              <a:rPr lang="en-GB" sz="1400"/>
              <a:t>Convergence</a:t>
            </a:r>
          </a:p>
          <a:p>
            <a:pPr algn="ctr"/>
            <a:r>
              <a:rPr lang="en-GB" sz="1400"/>
              <a:t>Framework</a:t>
            </a:r>
          </a:p>
          <a:p>
            <a:pPr algn="ctr"/>
            <a:r>
              <a:rPr lang="en-GB" sz="1400"/>
              <a:t>Model</a:t>
            </a:r>
          </a:p>
        </p:txBody>
      </p:sp>
      <p:sp>
        <p:nvSpPr>
          <p:cNvPr id="24579" name="Rectangle 3"/>
          <p:cNvSpPr>
            <a:spLocks noChangeArrowheads="1"/>
          </p:cNvSpPr>
          <p:nvPr/>
        </p:nvSpPr>
        <p:spPr bwMode="auto">
          <a:xfrm>
            <a:off x="323850" y="1196975"/>
            <a:ext cx="3168650" cy="4248150"/>
          </a:xfrm>
          <a:prstGeom prst="rect">
            <a:avLst/>
          </a:prstGeom>
          <a:noFill/>
          <a:ln w="9525">
            <a:solidFill>
              <a:schemeClr val="tx1"/>
            </a:solidFill>
            <a:prstDash val="dash"/>
            <a:miter lim="800000"/>
            <a:headEnd/>
            <a:tailEnd/>
          </a:ln>
          <a:effectLst/>
        </p:spPr>
        <p:txBody>
          <a:bodyPr wrap="none" anchor="b"/>
          <a:lstStyle/>
          <a:p>
            <a:pPr algn="ctr"/>
            <a:r>
              <a:rPr lang="en-GB" sz="1400"/>
              <a:t>Model A</a:t>
            </a:r>
          </a:p>
        </p:txBody>
      </p:sp>
      <p:sp>
        <p:nvSpPr>
          <p:cNvPr id="24580" name="Rectangle 4"/>
          <p:cNvSpPr>
            <a:spLocks noChangeArrowheads="1"/>
          </p:cNvSpPr>
          <p:nvPr/>
        </p:nvSpPr>
        <p:spPr bwMode="auto">
          <a:xfrm>
            <a:off x="1620838"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V</a:t>
            </a:r>
          </a:p>
        </p:txBody>
      </p:sp>
      <p:sp>
        <p:nvSpPr>
          <p:cNvPr id="24581" name="AutoShape 5"/>
          <p:cNvSpPr>
            <a:spLocks noChangeArrowheads="1"/>
          </p:cNvSpPr>
          <p:nvPr/>
        </p:nvSpPr>
        <p:spPr bwMode="auto">
          <a:xfrm>
            <a:off x="19796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24582" name="AutoShape 6"/>
          <p:cNvSpPr>
            <a:spLocks noChangeArrowheads="1"/>
          </p:cNvSpPr>
          <p:nvPr/>
        </p:nvSpPr>
        <p:spPr bwMode="auto">
          <a:xfrm>
            <a:off x="17637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24583" name="AutoShape 7"/>
          <p:cNvSpPr>
            <a:spLocks noChangeArrowheads="1"/>
          </p:cNvSpPr>
          <p:nvPr/>
        </p:nvSpPr>
        <p:spPr bwMode="auto">
          <a:xfrm>
            <a:off x="21955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24584" name="Rectangle 8"/>
          <p:cNvSpPr>
            <a:spLocks noChangeArrowheads="1"/>
          </p:cNvSpPr>
          <p:nvPr/>
        </p:nvSpPr>
        <p:spPr bwMode="auto">
          <a:xfrm>
            <a:off x="539750" y="3357563"/>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24585" name="Rectangle 9"/>
          <p:cNvSpPr>
            <a:spLocks noChangeArrowheads="1"/>
          </p:cNvSpPr>
          <p:nvPr/>
        </p:nvSpPr>
        <p:spPr bwMode="auto">
          <a:xfrm>
            <a:off x="1620838" y="4078288"/>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24586" name="Rectangle 10"/>
          <p:cNvSpPr>
            <a:spLocks noChangeArrowheads="1"/>
          </p:cNvSpPr>
          <p:nvPr/>
        </p:nvSpPr>
        <p:spPr bwMode="auto">
          <a:xfrm>
            <a:off x="2484438" y="3357563"/>
            <a:ext cx="863600" cy="431800"/>
          </a:xfrm>
          <a:prstGeom prst="rect">
            <a:avLst/>
          </a:prstGeom>
          <a:noFill/>
          <a:ln w="9525">
            <a:solidFill>
              <a:schemeClr val="tx1"/>
            </a:solidFill>
            <a:miter lim="800000"/>
            <a:headEnd/>
            <a:tailEnd/>
          </a:ln>
          <a:effectLst/>
        </p:spPr>
        <p:txBody>
          <a:bodyPr wrap="none" anchor="ctr"/>
          <a:lstStyle/>
          <a:p>
            <a:pPr algn="ctr"/>
            <a:r>
              <a:rPr lang="en-GB" sz="1200"/>
              <a:t>Attribute P</a:t>
            </a:r>
          </a:p>
        </p:txBody>
      </p:sp>
      <p:cxnSp>
        <p:nvCxnSpPr>
          <p:cNvPr id="24587" name="AutoShape 11"/>
          <p:cNvCxnSpPr>
            <a:cxnSpLocks noChangeShapeType="1"/>
            <a:stCxn id="24582" idx="2"/>
            <a:endCxn id="24584" idx="0"/>
          </p:cNvCxnSpPr>
          <p:nvPr/>
        </p:nvCxnSpPr>
        <p:spPr bwMode="auto">
          <a:xfrm rot="5400000">
            <a:off x="935831" y="2456657"/>
            <a:ext cx="936625" cy="865188"/>
          </a:xfrm>
          <a:prstGeom prst="bentConnector3">
            <a:avLst>
              <a:gd name="adj1" fmla="val 50000"/>
            </a:avLst>
          </a:prstGeom>
          <a:noFill/>
          <a:ln w="9525">
            <a:solidFill>
              <a:schemeClr val="tx1"/>
            </a:solidFill>
            <a:miter lim="800000"/>
            <a:headEnd/>
            <a:tailEnd/>
          </a:ln>
          <a:effectLst/>
        </p:spPr>
      </p:cxnSp>
      <p:cxnSp>
        <p:nvCxnSpPr>
          <p:cNvPr id="24588" name="AutoShape 12"/>
          <p:cNvCxnSpPr>
            <a:cxnSpLocks noChangeShapeType="1"/>
            <a:stCxn id="24581" idx="2"/>
            <a:endCxn id="24585" idx="0"/>
          </p:cNvCxnSpPr>
          <p:nvPr/>
        </p:nvCxnSpPr>
        <p:spPr bwMode="auto">
          <a:xfrm rot="5400000">
            <a:off x="1223963" y="3249613"/>
            <a:ext cx="1657350" cy="0"/>
          </a:xfrm>
          <a:prstGeom prst="straightConnector1">
            <a:avLst/>
          </a:prstGeom>
          <a:noFill/>
          <a:ln w="9525">
            <a:solidFill>
              <a:schemeClr val="tx1"/>
            </a:solidFill>
            <a:round/>
            <a:headEnd/>
            <a:tailEnd/>
          </a:ln>
          <a:effectLst/>
        </p:spPr>
      </p:cxnSp>
      <p:cxnSp>
        <p:nvCxnSpPr>
          <p:cNvPr id="24589" name="AutoShape 13"/>
          <p:cNvCxnSpPr>
            <a:cxnSpLocks noChangeShapeType="1"/>
            <a:stCxn id="24583" idx="2"/>
            <a:endCxn id="24586" idx="1"/>
          </p:cNvCxnSpPr>
          <p:nvPr/>
        </p:nvCxnSpPr>
        <p:spPr bwMode="auto">
          <a:xfrm rot="16200000" flipH="1">
            <a:off x="1800225" y="2889251"/>
            <a:ext cx="1152525" cy="215900"/>
          </a:xfrm>
          <a:prstGeom prst="bentConnector2">
            <a:avLst/>
          </a:prstGeom>
          <a:noFill/>
          <a:ln w="9525">
            <a:solidFill>
              <a:schemeClr val="tx1"/>
            </a:solidFill>
            <a:miter lim="800000"/>
            <a:headEnd/>
            <a:tailEnd/>
          </a:ln>
          <a:effectLst/>
        </p:spPr>
      </p:cxnSp>
      <p:sp>
        <p:nvSpPr>
          <p:cNvPr id="24590" name="Rectangle 14"/>
          <p:cNvSpPr>
            <a:spLocks noChangeArrowheads="1"/>
          </p:cNvSpPr>
          <p:nvPr/>
        </p:nvSpPr>
        <p:spPr bwMode="auto">
          <a:xfrm>
            <a:off x="4787900" y="1270000"/>
            <a:ext cx="863600" cy="431800"/>
          </a:xfrm>
          <a:prstGeom prst="rect">
            <a:avLst/>
          </a:prstGeom>
          <a:noFill/>
          <a:ln w="9525">
            <a:solidFill>
              <a:schemeClr val="tx1"/>
            </a:solidFill>
            <a:miter lim="800000"/>
            <a:headEnd/>
            <a:tailEnd/>
          </a:ln>
          <a:effectLst/>
        </p:spPr>
        <p:txBody>
          <a:bodyPr wrap="none" anchor="ctr"/>
          <a:lstStyle/>
          <a:p>
            <a:pPr algn="ctr"/>
            <a:r>
              <a:rPr lang="en-GB" sz="1200"/>
              <a:t>Aspect</a:t>
            </a:r>
          </a:p>
        </p:txBody>
      </p:sp>
      <p:sp>
        <p:nvSpPr>
          <p:cNvPr id="24591" name="Rectangle 15"/>
          <p:cNvSpPr>
            <a:spLocks noChangeArrowheads="1"/>
          </p:cNvSpPr>
          <p:nvPr/>
        </p:nvSpPr>
        <p:spPr bwMode="auto">
          <a:xfrm>
            <a:off x="4787900" y="404813"/>
            <a:ext cx="863600" cy="431800"/>
          </a:xfrm>
          <a:prstGeom prst="rect">
            <a:avLst/>
          </a:prstGeom>
          <a:noFill/>
          <a:ln w="9525">
            <a:solidFill>
              <a:schemeClr val="tx1"/>
            </a:solidFill>
            <a:miter lim="800000"/>
            <a:headEnd/>
            <a:tailEnd/>
          </a:ln>
          <a:effectLst/>
        </p:spPr>
        <p:txBody>
          <a:bodyPr wrap="none" anchor="ctr"/>
          <a:lstStyle/>
          <a:p>
            <a:pPr algn="ctr"/>
            <a:r>
              <a:rPr lang="en-GB" sz="1200"/>
              <a:t>Principles</a:t>
            </a:r>
          </a:p>
        </p:txBody>
      </p:sp>
      <p:cxnSp>
        <p:nvCxnSpPr>
          <p:cNvPr id="24592" name="AutoShape 16"/>
          <p:cNvCxnSpPr>
            <a:cxnSpLocks noChangeShapeType="1"/>
            <a:stCxn id="24591" idx="2"/>
            <a:endCxn id="24590" idx="0"/>
          </p:cNvCxnSpPr>
          <p:nvPr/>
        </p:nvCxnSpPr>
        <p:spPr bwMode="auto">
          <a:xfrm>
            <a:off x="5219700" y="836613"/>
            <a:ext cx="0" cy="433387"/>
          </a:xfrm>
          <a:prstGeom prst="straightConnector1">
            <a:avLst/>
          </a:prstGeom>
          <a:noFill/>
          <a:ln w="9525">
            <a:solidFill>
              <a:schemeClr val="tx1"/>
            </a:solidFill>
            <a:round/>
            <a:headEnd/>
            <a:tailEnd/>
          </a:ln>
          <a:effectLst/>
        </p:spPr>
      </p:cxnSp>
      <p:sp>
        <p:nvSpPr>
          <p:cNvPr id="24593" name="AutoShape 17"/>
          <p:cNvSpPr>
            <a:spLocks noChangeArrowheads="1"/>
          </p:cNvSpPr>
          <p:nvPr/>
        </p:nvSpPr>
        <p:spPr bwMode="auto">
          <a:xfrm>
            <a:off x="49323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24594" name="AutoShape 18"/>
          <p:cNvCxnSpPr>
            <a:cxnSpLocks noChangeShapeType="1"/>
            <a:stCxn id="24593" idx="3"/>
            <a:endCxn id="24618" idx="0"/>
          </p:cNvCxnSpPr>
          <p:nvPr/>
        </p:nvCxnSpPr>
        <p:spPr bwMode="auto">
          <a:xfrm rot="5400000">
            <a:off x="4248150" y="2600325"/>
            <a:ext cx="1512888" cy="1588"/>
          </a:xfrm>
          <a:prstGeom prst="bentConnector3">
            <a:avLst>
              <a:gd name="adj1" fmla="val 49949"/>
            </a:avLst>
          </a:prstGeom>
          <a:noFill/>
          <a:ln w="9525">
            <a:solidFill>
              <a:schemeClr val="tx1"/>
            </a:solidFill>
            <a:miter lim="800000"/>
            <a:headEnd/>
            <a:tailEnd/>
          </a:ln>
          <a:effectLst/>
        </p:spPr>
      </p:cxnSp>
      <p:sp>
        <p:nvSpPr>
          <p:cNvPr id="24595" name="Rectangle 19"/>
          <p:cNvSpPr>
            <a:spLocks noChangeArrowheads="1"/>
          </p:cNvSpPr>
          <p:nvPr/>
        </p:nvSpPr>
        <p:spPr bwMode="auto">
          <a:xfrm>
            <a:off x="6084888" y="3357563"/>
            <a:ext cx="863600" cy="431800"/>
          </a:xfrm>
          <a:prstGeom prst="rect">
            <a:avLst/>
          </a:prstGeom>
          <a:noFill/>
          <a:ln w="9525">
            <a:solidFill>
              <a:schemeClr val="tx1"/>
            </a:solidFill>
            <a:miter lim="800000"/>
            <a:headEnd/>
            <a:tailEnd/>
          </a:ln>
          <a:effectLst/>
        </p:spPr>
        <p:txBody>
          <a:bodyPr wrap="none" anchor="ctr"/>
          <a:lstStyle/>
          <a:p>
            <a:pPr algn="ctr"/>
            <a:r>
              <a:rPr lang="en-GB" sz="1200"/>
              <a:t>Attribute P</a:t>
            </a:r>
          </a:p>
        </p:txBody>
      </p:sp>
      <p:sp>
        <p:nvSpPr>
          <p:cNvPr id="24601" name="Rectangle 25"/>
          <p:cNvSpPr>
            <a:spLocks noChangeArrowheads="1"/>
          </p:cNvSpPr>
          <p:nvPr/>
        </p:nvSpPr>
        <p:spPr bwMode="auto">
          <a:xfrm>
            <a:off x="7165975"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X</a:t>
            </a:r>
          </a:p>
        </p:txBody>
      </p:sp>
      <p:sp>
        <p:nvSpPr>
          <p:cNvPr id="24602" name="AutoShape 26"/>
          <p:cNvSpPr>
            <a:spLocks noChangeArrowheads="1"/>
          </p:cNvSpPr>
          <p:nvPr/>
        </p:nvSpPr>
        <p:spPr bwMode="auto">
          <a:xfrm>
            <a:off x="7526338"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cxnSp>
        <p:nvCxnSpPr>
          <p:cNvPr id="24603" name="AutoShape 27"/>
          <p:cNvCxnSpPr>
            <a:cxnSpLocks noChangeShapeType="1"/>
            <a:stCxn id="24602" idx="2"/>
            <a:endCxn id="24595" idx="3"/>
          </p:cNvCxnSpPr>
          <p:nvPr/>
        </p:nvCxnSpPr>
        <p:spPr bwMode="auto">
          <a:xfrm rot="5400000">
            <a:off x="6697663" y="2671763"/>
            <a:ext cx="1152525" cy="650875"/>
          </a:xfrm>
          <a:prstGeom prst="bentConnector2">
            <a:avLst/>
          </a:prstGeom>
          <a:noFill/>
          <a:ln w="9525">
            <a:solidFill>
              <a:schemeClr val="tx1"/>
            </a:solidFill>
            <a:miter lim="800000"/>
            <a:headEnd/>
            <a:tailEnd/>
          </a:ln>
          <a:effectLst/>
        </p:spPr>
      </p:cxnSp>
      <p:sp>
        <p:nvSpPr>
          <p:cNvPr id="24611" name="Rectangle 35"/>
          <p:cNvSpPr>
            <a:spLocks noChangeArrowheads="1"/>
          </p:cNvSpPr>
          <p:nvPr/>
        </p:nvSpPr>
        <p:spPr bwMode="auto">
          <a:xfrm>
            <a:off x="3779838" y="1270000"/>
            <a:ext cx="863600" cy="431800"/>
          </a:xfrm>
          <a:prstGeom prst="rect">
            <a:avLst/>
          </a:prstGeom>
          <a:noFill/>
          <a:ln w="9525">
            <a:solidFill>
              <a:schemeClr val="tx1"/>
            </a:solidFill>
            <a:miter lim="800000"/>
            <a:headEnd/>
            <a:tailEnd/>
          </a:ln>
          <a:effectLst/>
        </p:spPr>
        <p:txBody>
          <a:bodyPr wrap="none" anchor="ctr"/>
          <a:lstStyle/>
          <a:p>
            <a:pPr algn="ctr"/>
            <a:r>
              <a:rPr lang="en-GB" sz="1200"/>
              <a:t>Aspect</a:t>
            </a:r>
          </a:p>
        </p:txBody>
      </p:sp>
      <p:sp>
        <p:nvSpPr>
          <p:cNvPr id="24612" name="Rectangle 36"/>
          <p:cNvSpPr>
            <a:spLocks noChangeArrowheads="1"/>
          </p:cNvSpPr>
          <p:nvPr/>
        </p:nvSpPr>
        <p:spPr bwMode="auto">
          <a:xfrm>
            <a:off x="3779838" y="404813"/>
            <a:ext cx="863600" cy="431800"/>
          </a:xfrm>
          <a:prstGeom prst="rect">
            <a:avLst/>
          </a:prstGeom>
          <a:noFill/>
          <a:ln w="9525">
            <a:solidFill>
              <a:schemeClr val="tx1"/>
            </a:solidFill>
            <a:miter lim="800000"/>
            <a:headEnd/>
            <a:tailEnd/>
          </a:ln>
          <a:effectLst/>
        </p:spPr>
        <p:txBody>
          <a:bodyPr wrap="none" anchor="ctr"/>
          <a:lstStyle/>
          <a:p>
            <a:pPr algn="ctr"/>
            <a:r>
              <a:rPr lang="en-GB" sz="1200"/>
              <a:t>Principles</a:t>
            </a:r>
          </a:p>
        </p:txBody>
      </p:sp>
      <p:cxnSp>
        <p:nvCxnSpPr>
          <p:cNvPr id="24613" name="AutoShape 37"/>
          <p:cNvCxnSpPr>
            <a:cxnSpLocks noChangeShapeType="1"/>
            <a:stCxn id="24612" idx="2"/>
            <a:endCxn id="24611" idx="0"/>
          </p:cNvCxnSpPr>
          <p:nvPr/>
        </p:nvCxnSpPr>
        <p:spPr bwMode="auto">
          <a:xfrm>
            <a:off x="4211638" y="836613"/>
            <a:ext cx="0" cy="433387"/>
          </a:xfrm>
          <a:prstGeom prst="straightConnector1">
            <a:avLst/>
          </a:prstGeom>
          <a:noFill/>
          <a:ln w="9525">
            <a:solidFill>
              <a:schemeClr val="tx1"/>
            </a:solidFill>
            <a:round/>
            <a:headEnd/>
            <a:tailEnd/>
          </a:ln>
          <a:effectLst/>
        </p:spPr>
      </p:cxnSp>
      <p:sp>
        <p:nvSpPr>
          <p:cNvPr id="24614" name="AutoShape 38"/>
          <p:cNvSpPr>
            <a:spLocks noChangeArrowheads="1"/>
          </p:cNvSpPr>
          <p:nvPr/>
        </p:nvSpPr>
        <p:spPr bwMode="auto">
          <a:xfrm>
            <a:off x="4140200" y="1700213"/>
            <a:ext cx="144463"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24615" name="AutoShape 39"/>
          <p:cNvCxnSpPr>
            <a:cxnSpLocks noChangeShapeType="1"/>
            <a:stCxn id="24614" idx="3"/>
          </p:cNvCxnSpPr>
          <p:nvPr/>
        </p:nvCxnSpPr>
        <p:spPr bwMode="auto">
          <a:xfrm rot="16200000" flipH="1">
            <a:off x="3744119" y="2313781"/>
            <a:ext cx="1512888" cy="574675"/>
          </a:xfrm>
          <a:prstGeom prst="bentConnector3">
            <a:avLst>
              <a:gd name="adj1" fmla="val 49949"/>
            </a:avLst>
          </a:prstGeom>
          <a:noFill/>
          <a:ln w="9525">
            <a:solidFill>
              <a:schemeClr val="tx1"/>
            </a:solidFill>
            <a:miter lim="800000"/>
            <a:headEnd/>
            <a:tailEnd/>
          </a:ln>
          <a:effectLst/>
        </p:spPr>
      </p:cxnSp>
      <p:cxnSp>
        <p:nvCxnSpPr>
          <p:cNvPr id="24616" name="AutoShape 40"/>
          <p:cNvCxnSpPr>
            <a:cxnSpLocks noChangeShapeType="1"/>
            <a:stCxn id="24586" idx="3"/>
            <a:endCxn id="24619" idx="3"/>
          </p:cNvCxnSpPr>
          <p:nvPr/>
        </p:nvCxnSpPr>
        <p:spPr bwMode="auto">
          <a:xfrm>
            <a:off x="3348038" y="3573463"/>
            <a:ext cx="1082675" cy="0"/>
          </a:xfrm>
          <a:prstGeom prst="straightConnector1">
            <a:avLst/>
          </a:prstGeom>
          <a:noFill/>
          <a:ln w="9525">
            <a:solidFill>
              <a:schemeClr val="tx1"/>
            </a:solidFill>
            <a:round/>
            <a:headEnd/>
            <a:tailEnd/>
          </a:ln>
          <a:effectLst/>
        </p:spPr>
      </p:cxnSp>
      <p:cxnSp>
        <p:nvCxnSpPr>
          <p:cNvPr id="24617" name="AutoShape 41"/>
          <p:cNvCxnSpPr>
            <a:cxnSpLocks noChangeShapeType="1"/>
            <a:stCxn id="24620" idx="3"/>
            <a:endCxn id="24595" idx="1"/>
          </p:cNvCxnSpPr>
          <p:nvPr/>
        </p:nvCxnSpPr>
        <p:spPr bwMode="auto">
          <a:xfrm flipV="1">
            <a:off x="5581650" y="3573463"/>
            <a:ext cx="503238" cy="1587"/>
          </a:xfrm>
          <a:prstGeom prst="straightConnector1">
            <a:avLst/>
          </a:prstGeom>
          <a:noFill/>
          <a:ln w="9525">
            <a:solidFill>
              <a:schemeClr val="tx1"/>
            </a:solidFill>
            <a:round/>
            <a:headEnd/>
            <a:tailEnd/>
          </a:ln>
          <a:effectLst/>
        </p:spPr>
      </p:cxnSp>
      <p:sp>
        <p:nvSpPr>
          <p:cNvPr id="24618" name="Rectangle 42"/>
          <p:cNvSpPr>
            <a:spLocks noChangeArrowheads="1"/>
          </p:cNvSpPr>
          <p:nvPr/>
        </p:nvSpPr>
        <p:spPr bwMode="auto">
          <a:xfrm>
            <a:off x="4572000" y="3357563"/>
            <a:ext cx="863600" cy="431800"/>
          </a:xfrm>
          <a:prstGeom prst="rect">
            <a:avLst/>
          </a:prstGeom>
          <a:noFill/>
          <a:ln w="9525">
            <a:solidFill>
              <a:schemeClr val="tx1"/>
            </a:solidFill>
            <a:miter lim="800000"/>
            <a:headEnd/>
            <a:tailEnd/>
          </a:ln>
          <a:effectLst/>
        </p:spPr>
        <p:txBody>
          <a:bodyPr wrap="none" anchor="ctr"/>
          <a:lstStyle/>
          <a:p>
            <a:pPr algn="ctr"/>
            <a:r>
              <a:rPr lang="en-GB" sz="1200"/>
              <a:t>Attribute P</a:t>
            </a:r>
          </a:p>
        </p:txBody>
      </p:sp>
      <p:sp>
        <p:nvSpPr>
          <p:cNvPr id="24619" name="AutoShape 43"/>
          <p:cNvSpPr>
            <a:spLocks noChangeArrowheads="1"/>
          </p:cNvSpPr>
          <p:nvPr/>
        </p:nvSpPr>
        <p:spPr bwMode="auto">
          <a:xfrm rot="5400000">
            <a:off x="4427538" y="3500438"/>
            <a:ext cx="144462" cy="144462"/>
          </a:xfrm>
          <a:prstGeom prst="triangle">
            <a:avLst>
              <a:gd name="adj" fmla="val 50000"/>
            </a:avLst>
          </a:prstGeom>
          <a:solidFill>
            <a:srgbClr val="000000"/>
          </a:solidFill>
          <a:ln w="9525">
            <a:solidFill>
              <a:schemeClr val="tx1"/>
            </a:solidFill>
            <a:miter lim="800000"/>
            <a:headEnd/>
            <a:tailEnd/>
          </a:ln>
          <a:effectLst/>
        </p:spPr>
        <p:txBody>
          <a:bodyPr wrap="none" anchor="ctr"/>
          <a:lstStyle/>
          <a:p>
            <a:endParaRPr lang="en-US"/>
          </a:p>
        </p:txBody>
      </p:sp>
      <p:sp>
        <p:nvSpPr>
          <p:cNvPr id="24620" name="AutoShape 44"/>
          <p:cNvSpPr>
            <a:spLocks noChangeArrowheads="1"/>
          </p:cNvSpPr>
          <p:nvPr/>
        </p:nvSpPr>
        <p:spPr bwMode="auto">
          <a:xfrm rot="16200000">
            <a:off x="5435601" y="3500437"/>
            <a:ext cx="144462" cy="144463"/>
          </a:xfrm>
          <a:prstGeom prst="triangle">
            <a:avLst>
              <a:gd name="adj" fmla="val 50000"/>
            </a:avLst>
          </a:prstGeom>
          <a:solidFill>
            <a:srgbClr val="000000"/>
          </a:solidFill>
          <a:ln w="9525">
            <a:solidFill>
              <a:schemeClr val="tx1"/>
            </a:solidFill>
            <a:miter lim="800000"/>
            <a:headEnd/>
            <a:tailEnd/>
          </a:ln>
          <a:effectLst/>
        </p:spPr>
        <p:txBody>
          <a:bodyPr wrap="none" anchor="ctr"/>
          <a:lstStyle/>
          <a:p>
            <a:endParaRPr lang="en-US"/>
          </a:p>
        </p:txBody>
      </p:sp>
      <p:sp>
        <p:nvSpPr>
          <p:cNvPr id="24621" name="Text Box 45"/>
          <p:cNvSpPr txBox="1">
            <a:spLocks noChangeArrowheads="1"/>
          </p:cNvSpPr>
          <p:nvPr/>
        </p:nvSpPr>
        <p:spPr bwMode="auto">
          <a:xfrm>
            <a:off x="4206875" y="3573463"/>
            <a:ext cx="293688" cy="274637"/>
          </a:xfrm>
          <a:prstGeom prst="rect">
            <a:avLst/>
          </a:prstGeom>
          <a:noFill/>
          <a:ln w="9525">
            <a:noFill/>
            <a:miter lim="800000"/>
            <a:headEnd/>
            <a:tailEnd/>
          </a:ln>
          <a:effectLst/>
        </p:spPr>
        <p:txBody>
          <a:bodyPr wrap="none">
            <a:spAutoFit/>
          </a:bodyPr>
          <a:lstStyle/>
          <a:p>
            <a:r>
              <a:rPr lang="en-GB" sz="1200"/>
              <a:t>is</a:t>
            </a:r>
          </a:p>
        </p:txBody>
      </p:sp>
      <p:sp>
        <p:nvSpPr>
          <p:cNvPr id="24622" name="Text Box 46"/>
          <p:cNvSpPr txBox="1">
            <a:spLocks noChangeArrowheads="1"/>
          </p:cNvSpPr>
          <p:nvPr/>
        </p:nvSpPr>
        <p:spPr bwMode="auto">
          <a:xfrm>
            <a:off x="5508625" y="3573463"/>
            <a:ext cx="293688" cy="274637"/>
          </a:xfrm>
          <a:prstGeom prst="rect">
            <a:avLst/>
          </a:prstGeom>
          <a:noFill/>
          <a:ln w="9525">
            <a:noFill/>
            <a:miter lim="800000"/>
            <a:headEnd/>
            <a:tailEnd/>
          </a:ln>
          <a:effectLst/>
        </p:spPr>
        <p:txBody>
          <a:bodyPr wrap="none">
            <a:spAutoFit/>
          </a:bodyPr>
          <a:lstStyle/>
          <a:p>
            <a:r>
              <a:rPr lang="en-GB" sz="1200"/>
              <a:t>is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011863" y="1196975"/>
            <a:ext cx="2232025" cy="4248150"/>
          </a:xfrm>
          <a:prstGeom prst="rect">
            <a:avLst/>
          </a:prstGeom>
          <a:noFill/>
          <a:ln w="9525">
            <a:solidFill>
              <a:schemeClr val="tx1"/>
            </a:solidFill>
            <a:prstDash val="dash"/>
            <a:miter lim="800000"/>
            <a:headEnd/>
            <a:tailEnd/>
          </a:ln>
          <a:effectLst/>
        </p:spPr>
        <p:txBody>
          <a:bodyPr wrap="none" anchor="b"/>
          <a:lstStyle/>
          <a:p>
            <a:pPr algn="ctr"/>
            <a:r>
              <a:rPr lang="en-GB" sz="1400"/>
              <a:t>Model B</a:t>
            </a:r>
          </a:p>
        </p:txBody>
      </p:sp>
      <p:sp>
        <p:nvSpPr>
          <p:cNvPr id="25603" name="Rectangle 3"/>
          <p:cNvSpPr>
            <a:spLocks noChangeArrowheads="1"/>
          </p:cNvSpPr>
          <p:nvPr/>
        </p:nvSpPr>
        <p:spPr bwMode="auto">
          <a:xfrm>
            <a:off x="3635375" y="260350"/>
            <a:ext cx="2160588" cy="5184775"/>
          </a:xfrm>
          <a:prstGeom prst="rect">
            <a:avLst/>
          </a:prstGeom>
          <a:noFill/>
          <a:ln w="9525">
            <a:solidFill>
              <a:schemeClr val="tx1"/>
            </a:solidFill>
            <a:prstDash val="dash"/>
            <a:miter lim="800000"/>
            <a:headEnd/>
            <a:tailEnd/>
          </a:ln>
          <a:effectLst/>
        </p:spPr>
        <p:txBody>
          <a:bodyPr wrap="none" anchor="b"/>
          <a:lstStyle/>
          <a:p>
            <a:pPr algn="ctr"/>
            <a:r>
              <a:rPr lang="en-GB" sz="1400"/>
              <a:t>Element of</a:t>
            </a:r>
          </a:p>
          <a:p>
            <a:pPr algn="ctr"/>
            <a:r>
              <a:rPr lang="en-GB" sz="1400"/>
              <a:t>Convergence</a:t>
            </a:r>
          </a:p>
          <a:p>
            <a:pPr algn="ctr"/>
            <a:r>
              <a:rPr lang="en-GB" sz="1400"/>
              <a:t>Framework</a:t>
            </a:r>
          </a:p>
          <a:p>
            <a:pPr algn="ctr"/>
            <a:r>
              <a:rPr lang="en-GB" sz="1400"/>
              <a:t>Model</a:t>
            </a:r>
          </a:p>
        </p:txBody>
      </p:sp>
      <p:sp>
        <p:nvSpPr>
          <p:cNvPr id="25604" name="Rectangle 4"/>
          <p:cNvSpPr>
            <a:spLocks noChangeArrowheads="1"/>
          </p:cNvSpPr>
          <p:nvPr/>
        </p:nvSpPr>
        <p:spPr bwMode="auto">
          <a:xfrm>
            <a:off x="323850" y="1196975"/>
            <a:ext cx="3168650" cy="4248150"/>
          </a:xfrm>
          <a:prstGeom prst="rect">
            <a:avLst/>
          </a:prstGeom>
          <a:noFill/>
          <a:ln w="9525">
            <a:solidFill>
              <a:schemeClr val="tx1"/>
            </a:solidFill>
            <a:prstDash val="dash"/>
            <a:miter lim="800000"/>
            <a:headEnd/>
            <a:tailEnd/>
          </a:ln>
          <a:effectLst/>
        </p:spPr>
        <p:txBody>
          <a:bodyPr wrap="none" anchor="b"/>
          <a:lstStyle/>
          <a:p>
            <a:pPr algn="ctr"/>
            <a:r>
              <a:rPr lang="en-GB" sz="1400"/>
              <a:t>Model A</a:t>
            </a:r>
          </a:p>
        </p:txBody>
      </p:sp>
      <p:sp>
        <p:nvSpPr>
          <p:cNvPr id="25605" name="Rectangle 5"/>
          <p:cNvSpPr>
            <a:spLocks noChangeArrowheads="1"/>
          </p:cNvSpPr>
          <p:nvPr/>
        </p:nvSpPr>
        <p:spPr bwMode="auto">
          <a:xfrm>
            <a:off x="1620838"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V</a:t>
            </a:r>
          </a:p>
        </p:txBody>
      </p:sp>
      <p:sp>
        <p:nvSpPr>
          <p:cNvPr id="25606" name="AutoShape 6"/>
          <p:cNvSpPr>
            <a:spLocks noChangeArrowheads="1"/>
          </p:cNvSpPr>
          <p:nvPr/>
        </p:nvSpPr>
        <p:spPr bwMode="auto">
          <a:xfrm>
            <a:off x="19796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25607" name="AutoShape 7"/>
          <p:cNvSpPr>
            <a:spLocks noChangeArrowheads="1"/>
          </p:cNvSpPr>
          <p:nvPr/>
        </p:nvSpPr>
        <p:spPr bwMode="auto">
          <a:xfrm>
            <a:off x="17637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25608" name="AutoShape 8"/>
          <p:cNvSpPr>
            <a:spLocks noChangeArrowheads="1"/>
          </p:cNvSpPr>
          <p:nvPr/>
        </p:nvSpPr>
        <p:spPr bwMode="auto">
          <a:xfrm>
            <a:off x="21955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25609" name="Rectangle 9"/>
          <p:cNvSpPr>
            <a:spLocks noChangeArrowheads="1"/>
          </p:cNvSpPr>
          <p:nvPr/>
        </p:nvSpPr>
        <p:spPr bwMode="auto">
          <a:xfrm>
            <a:off x="539750" y="3357563"/>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25610" name="Rectangle 10"/>
          <p:cNvSpPr>
            <a:spLocks noChangeArrowheads="1"/>
          </p:cNvSpPr>
          <p:nvPr/>
        </p:nvSpPr>
        <p:spPr bwMode="auto">
          <a:xfrm>
            <a:off x="1620838" y="4078288"/>
            <a:ext cx="863600" cy="431800"/>
          </a:xfrm>
          <a:prstGeom prst="rect">
            <a:avLst/>
          </a:prstGeom>
          <a:noFill/>
          <a:ln w="9525">
            <a:solidFill>
              <a:schemeClr val="tx1"/>
            </a:solidFill>
            <a:miter lim="800000"/>
            <a:headEnd/>
            <a:tailEnd/>
          </a:ln>
          <a:effectLst/>
        </p:spPr>
        <p:txBody>
          <a:bodyPr wrap="none" anchor="ctr"/>
          <a:lstStyle/>
          <a:p>
            <a:endParaRPr lang="en-US"/>
          </a:p>
        </p:txBody>
      </p:sp>
      <p:sp>
        <p:nvSpPr>
          <p:cNvPr id="25611" name="Rectangle 11"/>
          <p:cNvSpPr>
            <a:spLocks noChangeArrowheads="1"/>
          </p:cNvSpPr>
          <p:nvPr/>
        </p:nvSpPr>
        <p:spPr bwMode="auto">
          <a:xfrm>
            <a:off x="2484438" y="3357563"/>
            <a:ext cx="863600" cy="431800"/>
          </a:xfrm>
          <a:prstGeom prst="rect">
            <a:avLst/>
          </a:prstGeom>
          <a:noFill/>
          <a:ln w="9525">
            <a:solidFill>
              <a:schemeClr val="tx1"/>
            </a:solidFill>
            <a:miter lim="800000"/>
            <a:headEnd/>
            <a:tailEnd/>
          </a:ln>
          <a:effectLst/>
        </p:spPr>
        <p:txBody>
          <a:bodyPr wrap="none" anchor="ctr"/>
          <a:lstStyle/>
          <a:p>
            <a:pPr algn="ctr"/>
            <a:r>
              <a:rPr lang="en-GB" sz="1200"/>
              <a:t>Attribute Q</a:t>
            </a:r>
          </a:p>
        </p:txBody>
      </p:sp>
      <p:cxnSp>
        <p:nvCxnSpPr>
          <p:cNvPr id="25612" name="AutoShape 12"/>
          <p:cNvCxnSpPr>
            <a:cxnSpLocks noChangeShapeType="1"/>
            <a:stCxn id="25607" idx="2"/>
            <a:endCxn id="25609" idx="0"/>
          </p:cNvCxnSpPr>
          <p:nvPr/>
        </p:nvCxnSpPr>
        <p:spPr bwMode="auto">
          <a:xfrm rot="5400000">
            <a:off x="935831" y="2456657"/>
            <a:ext cx="936625" cy="865188"/>
          </a:xfrm>
          <a:prstGeom prst="bentConnector3">
            <a:avLst>
              <a:gd name="adj1" fmla="val 50000"/>
            </a:avLst>
          </a:prstGeom>
          <a:noFill/>
          <a:ln w="9525">
            <a:solidFill>
              <a:schemeClr val="tx1"/>
            </a:solidFill>
            <a:miter lim="800000"/>
            <a:headEnd/>
            <a:tailEnd/>
          </a:ln>
          <a:effectLst/>
        </p:spPr>
      </p:cxnSp>
      <p:cxnSp>
        <p:nvCxnSpPr>
          <p:cNvPr id="25613" name="AutoShape 13"/>
          <p:cNvCxnSpPr>
            <a:cxnSpLocks noChangeShapeType="1"/>
            <a:stCxn id="25606" idx="2"/>
            <a:endCxn id="25610" idx="0"/>
          </p:cNvCxnSpPr>
          <p:nvPr/>
        </p:nvCxnSpPr>
        <p:spPr bwMode="auto">
          <a:xfrm rot="5400000">
            <a:off x="1223963" y="3249613"/>
            <a:ext cx="1657350" cy="0"/>
          </a:xfrm>
          <a:prstGeom prst="straightConnector1">
            <a:avLst/>
          </a:prstGeom>
          <a:noFill/>
          <a:ln w="9525">
            <a:solidFill>
              <a:schemeClr val="tx1"/>
            </a:solidFill>
            <a:round/>
            <a:headEnd/>
            <a:tailEnd/>
          </a:ln>
          <a:effectLst/>
        </p:spPr>
      </p:cxnSp>
      <p:cxnSp>
        <p:nvCxnSpPr>
          <p:cNvPr id="25614" name="AutoShape 14"/>
          <p:cNvCxnSpPr>
            <a:cxnSpLocks noChangeShapeType="1"/>
            <a:stCxn id="25608" idx="2"/>
            <a:endCxn id="25611" idx="1"/>
          </p:cNvCxnSpPr>
          <p:nvPr/>
        </p:nvCxnSpPr>
        <p:spPr bwMode="auto">
          <a:xfrm rot="16200000" flipH="1">
            <a:off x="1800225" y="2889251"/>
            <a:ext cx="1152525" cy="215900"/>
          </a:xfrm>
          <a:prstGeom prst="bentConnector2">
            <a:avLst/>
          </a:prstGeom>
          <a:noFill/>
          <a:ln w="9525">
            <a:solidFill>
              <a:schemeClr val="tx1"/>
            </a:solidFill>
            <a:miter lim="800000"/>
            <a:headEnd/>
            <a:tailEnd/>
          </a:ln>
          <a:effectLst/>
        </p:spPr>
      </p:cxnSp>
      <p:sp>
        <p:nvSpPr>
          <p:cNvPr id="25615" name="Rectangle 15"/>
          <p:cNvSpPr>
            <a:spLocks noChangeArrowheads="1"/>
          </p:cNvSpPr>
          <p:nvPr/>
        </p:nvSpPr>
        <p:spPr bwMode="auto">
          <a:xfrm>
            <a:off x="4787900" y="1270000"/>
            <a:ext cx="863600" cy="431800"/>
          </a:xfrm>
          <a:prstGeom prst="rect">
            <a:avLst/>
          </a:prstGeom>
          <a:noFill/>
          <a:ln w="9525">
            <a:solidFill>
              <a:schemeClr val="tx1"/>
            </a:solidFill>
            <a:miter lim="800000"/>
            <a:headEnd/>
            <a:tailEnd/>
          </a:ln>
          <a:effectLst/>
        </p:spPr>
        <p:txBody>
          <a:bodyPr wrap="none" anchor="ctr"/>
          <a:lstStyle/>
          <a:p>
            <a:pPr algn="ctr"/>
            <a:r>
              <a:rPr lang="en-GB" sz="1200"/>
              <a:t>Aspect</a:t>
            </a:r>
          </a:p>
        </p:txBody>
      </p:sp>
      <p:sp>
        <p:nvSpPr>
          <p:cNvPr id="25616" name="Rectangle 16"/>
          <p:cNvSpPr>
            <a:spLocks noChangeArrowheads="1"/>
          </p:cNvSpPr>
          <p:nvPr/>
        </p:nvSpPr>
        <p:spPr bwMode="auto">
          <a:xfrm>
            <a:off x="4787900" y="404813"/>
            <a:ext cx="863600" cy="431800"/>
          </a:xfrm>
          <a:prstGeom prst="rect">
            <a:avLst/>
          </a:prstGeom>
          <a:noFill/>
          <a:ln w="9525">
            <a:solidFill>
              <a:schemeClr val="tx1"/>
            </a:solidFill>
            <a:miter lim="800000"/>
            <a:headEnd/>
            <a:tailEnd/>
          </a:ln>
          <a:effectLst/>
        </p:spPr>
        <p:txBody>
          <a:bodyPr wrap="none" anchor="ctr"/>
          <a:lstStyle/>
          <a:p>
            <a:pPr algn="ctr"/>
            <a:r>
              <a:rPr lang="en-GB" sz="1200"/>
              <a:t>Principles</a:t>
            </a:r>
          </a:p>
        </p:txBody>
      </p:sp>
      <p:cxnSp>
        <p:nvCxnSpPr>
          <p:cNvPr id="25617" name="AutoShape 17"/>
          <p:cNvCxnSpPr>
            <a:cxnSpLocks noChangeShapeType="1"/>
            <a:stCxn id="25616" idx="2"/>
            <a:endCxn id="25615" idx="0"/>
          </p:cNvCxnSpPr>
          <p:nvPr/>
        </p:nvCxnSpPr>
        <p:spPr bwMode="auto">
          <a:xfrm>
            <a:off x="5219700" y="836613"/>
            <a:ext cx="0" cy="433387"/>
          </a:xfrm>
          <a:prstGeom prst="straightConnector1">
            <a:avLst/>
          </a:prstGeom>
          <a:noFill/>
          <a:ln w="9525">
            <a:solidFill>
              <a:schemeClr val="tx1"/>
            </a:solidFill>
            <a:round/>
            <a:headEnd/>
            <a:tailEnd/>
          </a:ln>
          <a:effectLst/>
        </p:spPr>
      </p:cxnSp>
      <p:sp>
        <p:nvSpPr>
          <p:cNvPr id="25618" name="AutoShape 18"/>
          <p:cNvSpPr>
            <a:spLocks noChangeArrowheads="1"/>
          </p:cNvSpPr>
          <p:nvPr/>
        </p:nvSpPr>
        <p:spPr bwMode="auto">
          <a:xfrm>
            <a:off x="4932363" y="1700213"/>
            <a:ext cx="144462"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25619" name="AutoShape 19"/>
          <p:cNvCxnSpPr>
            <a:cxnSpLocks noChangeShapeType="1"/>
            <a:stCxn id="25618" idx="3"/>
            <a:endCxn id="25631" idx="0"/>
          </p:cNvCxnSpPr>
          <p:nvPr/>
        </p:nvCxnSpPr>
        <p:spPr bwMode="auto">
          <a:xfrm rot="5400000">
            <a:off x="4248150" y="2600325"/>
            <a:ext cx="1512888" cy="1588"/>
          </a:xfrm>
          <a:prstGeom prst="bentConnector3">
            <a:avLst>
              <a:gd name="adj1" fmla="val 49949"/>
            </a:avLst>
          </a:prstGeom>
          <a:noFill/>
          <a:ln w="9525">
            <a:solidFill>
              <a:schemeClr val="tx1"/>
            </a:solidFill>
            <a:miter lim="800000"/>
            <a:headEnd/>
            <a:tailEnd/>
          </a:ln>
          <a:effectLst/>
        </p:spPr>
      </p:cxnSp>
      <p:sp>
        <p:nvSpPr>
          <p:cNvPr id="25620" name="Rectangle 20"/>
          <p:cNvSpPr>
            <a:spLocks noChangeArrowheads="1"/>
          </p:cNvSpPr>
          <p:nvPr/>
        </p:nvSpPr>
        <p:spPr bwMode="auto">
          <a:xfrm>
            <a:off x="6084888" y="3357563"/>
            <a:ext cx="863600" cy="431800"/>
          </a:xfrm>
          <a:prstGeom prst="rect">
            <a:avLst/>
          </a:prstGeom>
          <a:noFill/>
          <a:ln w="9525">
            <a:solidFill>
              <a:schemeClr val="tx1"/>
            </a:solidFill>
            <a:miter lim="800000"/>
            <a:headEnd/>
            <a:tailEnd/>
          </a:ln>
          <a:effectLst/>
        </p:spPr>
        <p:txBody>
          <a:bodyPr wrap="none" anchor="ctr"/>
          <a:lstStyle/>
          <a:p>
            <a:pPr algn="ctr"/>
            <a:r>
              <a:rPr lang="en-GB" sz="1200"/>
              <a:t>Attribute P</a:t>
            </a:r>
          </a:p>
        </p:txBody>
      </p:sp>
      <p:sp>
        <p:nvSpPr>
          <p:cNvPr id="25621" name="Rectangle 21"/>
          <p:cNvSpPr>
            <a:spLocks noChangeArrowheads="1"/>
          </p:cNvSpPr>
          <p:nvPr/>
        </p:nvSpPr>
        <p:spPr bwMode="auto">
          <a:xfrm>
            <a:off x="7165975"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X</a:t>
            </a:r>
          </a:p>
        </p:txBody>
      </p:sp>
      <p:sp>
        <p:nvSpPr>
          <p:cNvPr id="25622" name="AutoShape 22"/>
          <p:cNvSpPr>
            <a:spLocks noChangeArrowheads="1"/>
          </p:cNvSpPr>
          <p:nvPr/>
        </p:nvSpPr>
        <p:spPr bwMode="auto">
          <a:xfrm>
            <a:off x="7526338"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cxnSp>
        <p:nvCxnSpPr>
          <p:cNvPr id="25623" name="AutoShape 23"/>
          <p:cNvCxnSpPr>
            <a:cxnSpLocks noChangeShapeType="1"/>
            <a:stCxn id="25622" idx="2"/>
            <a:endCxn id="25620" idx="3"/>
          </p:cNvCxnSpPr>
          <p:nvPr/>
        </p:nvCxnSpPr>
        <p:spPr bwMode="auto">
          <a:xfrm rot="5400000">
            <a:off x="6697663" y="2671763"/>
            <a:ext cx="1152525" cy="650875"/>
          </a:xfrm>
          <a:prstGeom prst="bentConnector2">
            <a:avLst/>
          </a:prstGeom>
          <a:noFill/>
          <a:ln w="9525">
            <a:solidFill>
              <a:schemeClr val="tx1"/>
            </a:solidFill>
            <a:miter lim="800000"/>
            <a:headEnd/>
            <a:tailEnd/>
          </a:ln>
          <a:effectLst/>
        </p:spPr>
      </p:cxnSp>
      <p:sp>
        <p:nvSpPr>
          <p:cNvPr id="25624" name="Rectangle 24"/>
          <p:cNvSpPr>
            <a:spLocks noChangeArrowheads="1"/>
          </p:cNvSpPr>
          <p:nvPr/>
        </p:nvSpPr>
        <p:spPr bwMode="auto">
          <a:xfrm>
            <a:off x="3779838" y="1270000"/>
            <a:ext cx="863600" cy="431800"/>
          </a:xfrm>
          <a:prstGeom prst="rect">
            <a:avLst/>
          </a:prstGeom>
          <a:noFill/>
          <a:ln w="9525">
            <a:solidFill>
              <a:schemeClr val="tx1"/>
            </a:solidFill>
            <a:miter lim="800000"/>
            <a:headEnd/>
            <a:tailEnd/>
          </a:ln>
          <a:effectLst/>
        </p:spPr>
        <p:txBody>
          <a:bodyPr wrap="none" anchor="ctr"/>
          <a:lstStyle/>
          <a:p>
            <a:pPr algn="ctr"/>
            <a:r>
              <a:rPr lang="en-GB" sz="1200"/>
              <a:t>Aspect</a:t>
            </a:r>
          </a:p>
        </p:txBody>
      </p:sp>
      <p:sp>
        <p:nvSpPr>
          <p:cNvPr id="25625" name="Rectangle 25"/>
          <p:cNvSpPr>
            <a:spLocks noChangeArrowheads="1"/>
          </p:cNvSpPr>
          <p:nvPr/>
        </p:nvSpPr>
        <p:spPr bwMode="auto">
          <a:xfrm>
            <a:off x="3779838" y="404813"/>
            <a:ext cx="863600" cy="431800"/>
          </a:xfrm>
          <a:prstGeom prst="rect">
            <a:avLst/>
          </a:prstGeom>
          <a:noFill/>
          <a:ln w="9525">
            <a:solidFill>
              <a:schemeClr val="tx1"/>
            </a:solidFill>
            <a:miter lim="800000"/>
            <a:headEnd/>
            <a:tailEnd/>
          </a:ln>
          <a:effectLst/>
        </p:spPr>
        <p:txBody>
          <a:bodyPr wrap="none" anchor="ctr"/>
          <a:lstStyle/>
          <a:p>
            <a:pPr algn="ctr"/>
            <a:r>
              <a:rPr lang="en-GB" sz="1200"/>
              <a:t>Principles</a:t>
            </a:r>
          </a:p>
        </p:txBody>
      </p:sp>
      <p:cxnSp>
        <p:nvCxnSpPr>
          <p:cNvPr id="25626" name="AutoShape 26"/>
          <p:cNvCxnSpPr>
            <a:cxnSpLocks noChangeShapeType="1"/>
            <a:stCxn id="25625" idx="2"/>
            <a:endCxn id="25624" idx="0"/>
          </p:cNvCxnSpPr>
          <p:nvPr/>
        </p:nvCxnSpPr>
        <p:spPr bwMode="auto">
          <a:xfrm>
            <a:off x="4211638" y="836613"/>
            <a:ext cx="0" cy="433387"/>
          </a:xfrm>
          <a:prstGeom prst="straightConnector1">
            <a:avLst/>
          </a:prstGeom>
          <a:noFill/>
          <a:ln w="9525">
            <a:solidFill>
              <a:schemeClr val="tx1"/>
            </a:solidFill>
            <a:round/>
            <a:headEnd/>
            <a:tailEnd/>
          </a:ln>
          <a:effectLst/>
        </p:spPr>
      </p:cxnSp>
      <p:sp>
        <p:nvSpPr>
          <p:cNvPr id="25627" name="AutoShape 27"/>
          <p:cNvSpPr>
            <a:spLocks noChangeArrowheads="1"/>
          </p:cNvSpPr>
          <p:nvPr/>
        </p:nvSpPr>
        <p:spPr bwMode="auto">
          <a:xfrm>
            <a:off x="4140200" y="1700213"/>
            <a:ext cx="144463" cy="144462"/>
          </a:xfrm>
          <a:prstGeom prst="triangle">
            <a:avLst>
              <a:gd name="adj" fmla="val 50000"/>
            </a:avLst>
          </a:prstGeom>
          <a:noFill/>
          <a:ln w="9525">
            <a:solidFill>
              <a:schemeClr val="tx1"/>
            </a:solidFill>
            <a:miter lim="800000"/>
            <a:headEnd/>
            <a:tailEnd/>
          </a:ln>
          <a:effectLst/>
        </p:spPr>
        <p:txBody>
          <a:bodyPr wrap="none" anchor="ctr"/>
          <a:lstStyle/>
          <a:p>
            <a:endParaRPr lang="en-US"/>
          </a:p>
        </p:txBody>
      </p:sp>
      <p:cxnSp>
        <p:nvCxnSpPr>
          <p:cNvPr id="25628" name="AutoShape 28"/>
          <p:cNvCxnSpPr>
            <a:cxnSpLocks noChangeShapeType="1"/>
            <a:stCxn id="25627" idx="3"/>
          </p:cNvCxnSpPr>
          <p:nvPr/>
        </p:nvCxnSpPr>
        <p:spPr bwMode="auto">
          <a:xfrm rot="16200000" flipH="1">
            <a:off x="3744119" y="2313781"/>
            <a:ext cx="1512888" cy="574675"/>
          </a:xfrm>
          <a:prstGeom prst="bentConnector3">
            <a:avLst>
              <a:gd name="adj1" fmla="val 49949"/>
            </a:avLst>
          </a:prstGeom>
          <a:noFill/>
          <a:ln w="9525">
            <a:solidFill>
              <a:schemeClr val="tx1"/>
            </a:solidFill>
            <a:miter lim="800000"/>
            <a:headEnd/>
            <a:tailEnd/>
          </a:ln>
          <a:effectLst/>
        </p:spPr>
      </p:cxnSp>
      <p:cxnSp>
        <p:nvCxnSpPr>
          <p:cNvPr id="25629" name="AutoShape 29"/>
          <p:cNvCxnSpPr>
            <a:cxnSpLocks noChangeShapeType="1"/>
            <a:stCxn id="25611" idx="3"/>
            <a:endCxn id="25632" idx="3"/>
          </p:cNvCxnSpPr>
          <p:nvPr/>
        </p:nvCxnSpPr>
        <p:spPr bwMode="auto">
          <a:xfrm>
            <a:off x="3348038" y="3573463"/>
            <a:ext cx="1082675" cy="0"/>
          </a:xfrm>
          <a:prstGeom prst="straightConnector1">
            <a:avLst/>
          </a:prstGeom>
          <a:noFill/>
          <a:ln w="9525">
            <a:solidFill>
              <a:schemeClr val="tx1"/>
            </a:solidFill>
            <a:round/>
            <a:headEnd/>
            <a:tailEnd/>
          </a:ln>
          <a:effectLst/>
        </p:spPr>
      </p:cxnSp>
      <p:cxnSp>
        <p:nvCxnSpPr>
          <p:cNvPr id="25630" name="AutoShape 30"/>
          <p:cNvCxnSpPr>
            <a:cxnSpLocks noChangeShapeType="1"/>
            <a:stCxn id="25633" idx="3"/>
            <a:endCxn id="25620" idx="1"/>
          </p:cNvCxnSpPr>
          <p:nvPr/>
        </p:nvCxnSpPr>
        <p:spPr bwMode="auto">
          <a:xfrm flipV="1">
            <a:off x="5581650" y="3573463"/>
            <a:ext cx="503238" cy="1587"/>
          </a:xfrm>
          <a:prstGeom prst="straightConnector1">
            <a:avLst/>
          </a:prstGeom>
          <a:noFill/>
          <a:ln w="9525">
            <a:solidFill>
              <a:schemeClr val="tx1"/>
            </a:solidFill>
            <a:round/>
            <a:headEnd/>
            <a:tailEnd/>
          </a:ln>
          <a:effectLst/>
        </p:spPr>
      </p:cxnSp>
      <p:sp>
        <p:nvSpPr>
          <p:cNvPr id="25631" name="Rectangle 31"/>
          <p:cNvSpPr>
            <a:spLocks noChangeArrowheads="1"/>
          </p:cNvSpPr>
          <p:nvPr/>
        </p:nvSpPr>
        <p:spPr bwMode="auto">
          <a:xfrm>
            <a:off x="4572000" y="3357563"/>
            <a:ext cx="863600" cy="431800"/>
          </a:xfrm>
          <a:prstGeom prst="rect">
            <a:avLst/>
          </a:prstGeom>
          <a:noFill/>
          <a:ln w="9525">
            <a:solidFill>
              <a:schemeClr val="tx1"/>
            </a:solidFill>
            <a:miter lim="800000"/>
            <a:headEnd/>
            <a:tailEnd/>
          </a:ln>
          <a:effectLst/>
        </p:spPr>
        <p:txBody>
          <a:bodyPr wrap="none" anchor="ctr"/>
          <a:lstStyle/>
          <a:p>
            <a:pPr algn="ctr"/>
            <a:r>
              <a:rPr lang="en-GB" sz="1200"/>
              <a:t>Attribute P</a:t>
            </a:r>
          </a:p>
        </p:txBody>
      </p:sp>
      <p:sp>
        <p:nvSpPr>
          <p:cNvPr id="25632" name="AutoShape 32"/>
          <p:cNvSpPr>
            <a:spLocks noChangeArrowheads="1"/>
          </p:cNvSpPr>
          <p:nvPr/>
        </p:nvSpPr>
        <p:spPr bwMode="auto">
          <a:xfrm rot="5400000">
            <a:off x="4427538" y="3500438"/>
            <a:ext cx="144462" cy="144462"/>
          </a:xfrm>
          <a:prstGeom prst="triangle">
            <a:avLst>
              <a:gd name="adj" fmla="val 50000"/>
            </a:avLst>
          </a:prstGeom>
          <a:solidFill>
            <a:srgbClr val="000000"/>
          </a:solidFill>
          <a:ln w="9525">
            <a:solidFill>
              <a:schemeClr val="tx1"/>
            </a:solidFill>
            <a:miter lim="800000"/>
            <a:headEnd/>
            <a:tailEnd/>
          </a:ln>
          <a:effectLst/>
        </p:spPr>
        <p:txBody>
          <a:bodyPr wrap="none" anchor="ctr"/>
          <a:lstStyle/>
          <a:p>
            <a:endParaRPr lang="en-US"/>
          </a:p>
        </p:txBody>
      </p:sp>
      <p:sp>
        <p:nvSpPr>
          <p:cNvPr id="25633" name="AutoShape 33"/>
          <p:cNvSpPr>
            <a:spLocks noChangeArrowheads="1"/>
          </p:cNvSpPr>
          <p:nvPr/>
        </p:nvSpPr>
        <p:spPr bwMode="auto">
          <a:xfrm rot="16200000">
            <a:off x="5435601" y="3500437"/>
            <a:ext cx="144462" cy="144463"/>
          </a:xfrm>
          <a:prstGeom prst="triangle">
            <a:avLst>
              <a:gd name="adj" fmla="val 50000"/>
            </a:avLst>
          </a:prstGeom>
          <a:solidFill>
            <a:srgbClr val="000000"/>
          </a:solidFill>
          <a:ln w="9525">
            <a:solidFill>
              <a:schemeClr val="tx1"/>
            </a:solidFill>
            <a:miter lim="800000"/>
            <a:headEnd/>
            <a:tailEnd/>
          </a:ln>
          <a:effectLst/>
        </p:spPr>
        <p:txBody>
          <a:bodyPr wrap="none" anchor="ctr"/>
          <a:lstStyle/>
          <a:p>
            <a:endParaRPr lang="en-US"/>
          </a:p>
        </p:txBody>
      </p:sp>
      <p:sp>
        <p:nvSpPr>
          <p:cNvPr id="25635" name="Text Box 35"/>
          <p:cNvSpPr txBox="1">
            <a:spLocks noChangeArrowheads="1"/>
          </p:cNvSpPr>
          <p:nvPr/>
        </p:nvSpPr>
        <p:spPr bwMode="auto">
          <a:xfrm>
            <a:off x="5508625" y="3573463"/>
            <a:ext cx="293688" cy="274637"/>
          </a:xfrm>
          <a:prstGeom prst="rect">
            <a:avLst/>
          </a:prstGeom>
          <a:noFill/>
          <a:ln w="9525">
            <a:noFill/>
            <a:miter lim="800000"/>
            <a:headEnd/>
            <a:tailEnd/>
          </a:ln>
          <a:effectLst/>
        </p:spPr>
        <p:txBody>
          <a:bodyPr wrap="none">
            <a:spAutoFit/>
          </a:bodyPr>
          <a:lstStyle/>
          <a:p>
            <a:r>
              <a:rPr lang="en-GB" sz="1200"/>
              <a:t>is</a:t>
            </a:r>
          </a:p>
        </p:txBody>
      </p:sp>
      <p:sp>
        <p:nvSpPr>
          <p:cNvPr id="25636" name="Oval 36"/>
          <p:cNvSpPr>
            <a:spLocks noChangeArrowheads="1"/>
          </p:cNvSpPr>
          <p:nvPr/>
        </p:nvSpPr>
        <p:spPr bwMode="auto">
          <a:xfrm>
            <a:off x="3708400" y="3429000"/>
            <a:ext cx="576263" cy="287338"/>
          </a:xfrm>
          <a:prstGeom prst="ellipse">
            <a:avLst/>
          </a:prstGeom>
          <a:solidFill>
            <a:schemeClr val="accent1"/>
          </a:solidFill>
          <a:ln w="9525">
            <a:solidFill>
              <a:schemeClr val="tx1"/>
            </a:solidFill>
            <a:round/>
            <a:headEnd/>
            <a:tailEnd/>
          </a:ln>
          <a:effectLst/>
        </p:spPr>
        <p:txBody>
          <a:bodyPr wrap="none" anchor="ctr"/>
          <a:lstStyle/>
          <a:p>
            <a:pPr algn="ctr"/>
            <a:r>
              <a:rPr lang="en-GB"/>
              <a:t>map</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ChangeArrowheads="1"/>
          </p:cNvSpPr>
          <p:nvPr/>
        </p:nvSpPr>
        <p:spPr bwMode="auto">
          <a:xfrm>
            <a:off x="971550" y="1196975"/>
            <a:ext cx="3168650" cy="4248150"/>
          </a:xfrm>
          <a:prstGeom prst="rect">
            <a:avLst/>
          </a:prstGeom>
          <a:noFill/>
          <a:ln w="9525">
            <a:solidFill>
              <a:schemeClr val="tx1"/>
            </a:solidFill>
            <a:prstDash val="dash"/>
            <a:miter lim="800000"/>
            <a:headEnd/>
            <a:tailEnd/>
          </a:ln>
          <a:effectLst/>
        </p:spPr>
        <p:txBody>
          <a:bodyPr wrap="none" anchor="b"/>
          <a:lstStyle/>
          <a:p>
            <a:pPr algn="ctr"/>
            <a:r>
              <a:rPr lang="en-GB" sz="1400"/>
              <a:t>Model A Conceptual</a:t>
            </a:r>
          </a:p>
        </p:txBody>
      </p:sp>
      <p:sp>
        <p:nvSpPr>
          <p:cNvPr id="19460" name="Rectangle 4"/>
          <p:cNvSpPr>
            <a:spLocks noChangeArrowheads="1"/>
          </p:cNvSpPr>
          <p:nvPr/>
        </p:nvSpPr>
        <p:spPr bwMode="auto">
          <a:xfrm>
            <a:off x="2268538" y="1773238"/>
            <a:ext cx="863600" cy="431800"/>
          </a:xfrm>
          <a:prstGeom prst="rect">
            <a:avLst/>
          </a:prstGeom>
          <a:noFill/>
          <a:ln w="9525">
            <a:solidFill>
              <a:schemeClr val="tx1"/>
            </a:solidFill>
            <a:miter lim="800000"/>
            <a:headEnd/>
            <a:tailEnd/>
          </a:ln>
          <a:effectLst/>
        </p:spPr>
        <p:txBody>
          <a:bodyPr wrap="none" anchor="ctr"/>
          <a:lstStyle/>
          <a:p>
            <a:pPr algn="ctr"/>
            <a:r>
              <a:rPr lang="en-GB" sz="1200"/>
              <a:t>Class V</a:t>
            </a:r>
          </a:p>
        </p:txBody>
      </p:sp>
      <p:sp>
        <p:nvSpPr>
          <p:cNvPr id="19461" name="AutoShape 5"/>
          <p:cNvSpPr>
            <a:spLocks noChangeArrowheads="1"/>
          </p:cNvSpPr>
          <p:nvPr/>
        </p:nvSpPr>
        <p:spPr bwMode="auto">
          <a:xfrm>
            <a:off x="26273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19462" name="AutoShape 6"/>
          <p:cNvSpPr>
            <a:spLocks noChangeArrowheads="1"/>
          </p:cNvSpPr>
          <p:nvPr/>
        </p:nvSpPr>
        <p:spPr bwMode="auto">
          <a:xfrm>
            <a:off x="24114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19463" name="AutoShape 7"/>
          <p:cNvSpPr>
            <a:spLocks noChangeArrowheads="1"/>
          </p:cNvSpPr>
          <p:nvPr/>
        </p:nvSpPr>
        <p:spPr bwMode="auto">
          <a:xfrm>
            <a:off x="2843213" y="2205038"/>
            <a:ext cx="144462" cy="215900"/>
          </a:xfrm>
          <a:prstGeom prst="diamond">
            <a:avLst/>
          </a:prstGeom>
          <a:solidFill>
            <a:srgbClr val="000000"/>
          </a:solidFill>
          <a:ln w="9525">
            <a:solidFill>
              <a:schemeClr val="tx1"/>
            </a:solidFill>
            <a:miter lim="800000"/>
            <a:headEnd/>
            <a:tailEnd/>
          </a:ln>
          <a:effectLst/>
        </p:spPr>
        <p:txBody>
          <a:bodyPr wrap="none" anchor="ctr"/>
          <a:lstStyle/>
          <a:p>
            <a:endParaRPr lang="en-US"/>
          </a:p>
        </p:txBody>
      </p:sp>
      <p:sp>
        <p:nvSpPr>
          <p:cNvPr id="19464" name="Rectangle 8"/>
          <p:cNvSpPr>
            <a:spLocks noChangeArrowheads="1"/>
          </p:cNvSpPr>
          <p:nvPr/>
        </p:nvSpPr>
        <p:spPr bwMode="auto">
          <a:xfrm>
            <a:off x="1187450" y="3357563"/>
            <a:ext cx="863600" cy="431800"/>
          </a:xfrm>
          <a:prstGeom prst="rect">
            <a:avLst/>
          </a:prstGeom>
          <a:noFill/>
          <a:ln w="9525">
            <a:solidFill>
              <a:schemeClr val="tx1"/>
            </a:solidFill>
            <a:miter lim="800000"/>
            <a:headEnd/>
            <a:tailEnd/>
          </a:ln>
          <a:effectLst/>
        </p:spPr>
        <p:txBody>
          <a:bodyPr wrap="none" anchor="ctr"/>
          <a:lstStyle/>
          <a:p>
            <a:pPr algn="ctr"/>
            <a:r>
              <a:rPr lang="en-GB" sz="1200"/>
              <a:t>Attribute R</a:t>
            </a:r>
          </a:p>
        </p:txBody>
      </p:sp>
      <p:sp>
        <p:nvSpPr>
          <p:cNvPr id="19465" name="Rectangle 9"/>
          <p:cNvSpPr>
            <a:spLocks noChangeArrowheads="1"/>
          </p:cNvSpPr>
          <p:nvPr/>
        </p:nvSpPr>
        <p:spPr bwMode="auto">
          <a:xfrm>
            <a:off x="2268538" y="4078288"/>
            <a:ext cx="863600" cy="431800"/>
          </a:xfrm>
          <a:prstGeom prst="rect">
            <a:avLst/>
          </a:prstGeom>
          <a:noFill/>
          <a:ln w="9525">
            <a:solidFill>
              <a:schemeClr val="tx1"/>
            </a:solidFill>
            <a:miter lim="800000"/>
            <a:headEnd/>
            <a:tailEnd/>
          </a:ln>
          <a:effectLst/>
        </p:spPr>
        <p:txBody>
          <a:bodyPr wrap="none" anchor="ctr"/>
          <a:lstStyle/>
          <a:p>
            <a:pPr algn="ctr"/>
            <a:r>
              <a:rPr lang="en-GB" sz="1200"/>
              <a:t>Attribute S</a:t>
            </a:r>
          </a:p>
        </p:txBody>
      </p:sp>
      <p:sp>
        <p:nvSpPr>
          <p:cNvPr id="19466" name="Rectangle 10"/>
          <p:cNvSpPr>
            <a:spLocks noChangeArrowheads="1"/>
          </p:cNvSpPr>
          <p:nvPr/>
        </p:nvSpPr>
        <p:spPr bwMode="auto">
          <a:xfrm>
            <a:off x="3132138" y="3357563"/>
            <a:ext cx="863600" cy="431800"/>
          </a:xfrm>
          <a:prstGeom prst="rect">
            <a:avLst/>
          </a:prstGeom>
          <a:noFill/>
          <a:ln w="9525">
            <a:solidFill>
              <a:schemeClr val="tx1"/>
            </a:solidFill>
            <a:miter lim="800000"/>
            <a:headEnd/>
            <a:tailEnd/>
          </a:ln>
          <a:effectLst/>
        </p:spPr>
        <p:txBody>
          <a:bodyPr wrap="none" anchor="ctr"/>
          <a:lstStyle/>
          <a:p>
            <a:pPr algn="ctr"/>
            <a:r>
              <a:rPr lang="en-GB" sz="1200"/>
              <a:t>Attribute W</a:t>
            </a:r>
          </a:p>
        </p:txBody>
      </p:sp>
      <p:cxnSp>
        <p:nvCxnSpPr>
          <p:cNvPr id="19467" name="AutoShape 11"/>
          <p:cNvCxnSpPr>
            <a:cxnSpLocks noChangeShapeType="1"/>
            <a:stCxn id="19462" idx="2"/>
            <a:endCxn id="19464" idx="0"/>
          </p:cNvCxnSpPr>
          <p:nvPr/>
        </p:nvCxnSpPr>
        <p:spPr bwMode="auto">
          <a:xfrm rot="5400000">
            <a:off x="1583531" y="2456657"/>
            <a:ext cx="936625" cy="865188"/>
          </a:xfrm>
          <a:prstGeom prst="bentConnector3">
            <a:avLst>
              <a:gd name="adj1" fmla="val 50000"/>
            </a:avLst>
          </a:prstGeom>
          <a:noFill/>
          <a:ln w="9525">
            <a:solidFill>
              <a:schemeClr val="tx1"/>
            </a:solidFill>
            <a:miter lim="800000"/>
            <a:headEnd/>
            <a:tailEnd/>
          </a:ln>
          <a:effectLst/>
        </p:spPr>
      </p:cxnSp>
      <p:cxnSp>
        <p:nvCxnSpPr>
          <p:cNvPr id="19468" name="AutoShape 12"/>
          <p:cNvCxnSpPr>
            <a:cxnSpLocks noChangeShapeType="1"/>
            <a:stCxn id="19461" idx="2"/>
            <a:endCxn id="19465" idx="0"/>
          </p:cNvCxnSpPr>
          <p:nvPr/>
        </p:nvCxnSpPr>
        <p:spPr bwMode="auto">
          <a:xfrm rot="5400000">
            <a:off x="1871663" y="3249613"/>
            <a:ext cx="1657350" cy="0"/>
          </a:xfrm>
          <a:prstGeom prst="straightConnector1">
            <a:avLst/>
          </a:prstGeom>
          <a:noFill/>
          <a:ln w="9525">
            <a:solidFill>
              <a:schemeClr val="tx1"/>
            </a:solidFill>
            <a:round/>
            <a:headEnd/>
            <a:tailEnd/>
          </a:ln>
          <a:effectLst/>
        </p:spPr>
      </p:cxnSp>
      <p:cxnSp>
        <p:nvCxnSpPr>
          <p:cNvPr id="19469" name="AutoShape 13"/>
          <p:cNvCxnSpPr>
            <a:cxnSpLocks noChangeShapeType="1"/>
            <a:stCxn id="19463" idx="2"/>
            <a:endCxn id="19466" idx="1"/>
          </p:cNvCxnSpPr>
          <p:nvPr/>
        </p:nvCxnSpPr>
        <p:spPr bwMode="auto">
          <a:xfrm rot="16200000" flipH="1">
            <a:off x="2447925" y="2889251"/>
            <a:ext cx="1152525" cy="215900"/>
          </a:xfrm>
          <a:prstGeom prst="bentConnector2">
            <a:avLst/>
          </a:prstGeom>
          <a:noFill/>
          <a:ln w="9525">
            <a:solidFill>
              <a:schemeClr val="tx1"/>
            </a:solidFill>
            <a:miter lim="800000"/>
            <a:headEnd/>
            <a:tailEnd/>
          </a:ln>
          <a:effectLst/>
        </p:spPr>
      </p:cxnSp>
      <p:sp>
        <p:nvSpPr>
          <p:cNvPr id="19491" name="Rectangle 35"/>
          <p:cNvSpPr>
            <a:spLocks noChangeArrowheads="1"/>
          </p:cNvSpPr>
          <p:nvPr/>
        </p:nvSpPr>
        <p:spPr bwMode="auto">
          <a:xfrm>
            <a:off x="5435600" y="1196975"/>
            <a:ext cx="3168650" cy="4248150"/>
          </a:xfrm>
          <a:prstGeom prst="rect">
            <a:avLst/>
          </a:prstGeom>
          <a:noFill/>
          <a:ln w="9525">
            <a:solidFill>
              <a:schemeClr val="tx1"/>
            </a:solidFill>
            <a:prstDash val="dash"/>
            <a:miter lim="800000"/>
            <a:headEnd/>
            <a:tailEnd/>
          </a:ln>
          <a:effectLst/>
        </p:spPr>
        <p:txBody>
          <a:bodyPr wrap="none" anchor="b"/>
          <a:lstStyle/>
          <a:p>
            <a:pPr algn="ctr"/>
            <a:r>
              <a:rPr lang="en-GB" sz="1400"/>
              <a:t>Model A Implementation</a:t>
            </a:r>
          </a:p>
        </p:txBody>
      </p:sp>
      <p:sp>
        <p:nvSpPr>
          <p:cNvPr id="19492" name="Rectangle 36"/>
          <p:cNvSpPr>
            <a:spLocks noChangeArrowheads="1"/>
          </p:cNvSpPr>
          <p:nvPr/>
        </p:nvSpPr>
        <p:spPr bwMode="auto">
          <a:xfrm>
            <a:off x="6732588" y="1773238"/>
            <a:ext cx="863600" cy="935037"/>
          </a:xfrm>
          <a:prstGeom prst="rect">
            <a:avLst/>
          </a:prstGeom>
          <a:noFill/>
          <a:ln w="9525">
            <a:solidFill>
              <a:schemeClr val="tx1"/>
            </a:solidFill>
            <a:miter lim="800000"/>
            <a:headEnd/>
            <a:tailEnd/>
          </a:ln>
          <a:effectLst/>
        </p:spPr>
        <p:txBody>
          <a:bodyPr wrap="none" anchor="ctr"/>
          <a:lstStyle/>
          <a:p>
            <a:pPr algn="ctr"/>
            <a:r>
              <a:rPr lang="en-GB" sz="1200"/>
              <a:t>Class V</a:t>
            </a:r>
          </a:p>
          <a:p>
            <a:pPr algn="ctr"/>
            <a:endParaRPr lang="en-GB" sz="1200"/>
          </a:p>
          <a:p>
            <a:pPr algn="ctr"/>
            <a:endParaRPr lang="en-GB" sz="1200"/>
          </a:p>
          <a:p>
            <a:pPr algn="ctr"/>
            <a:endParaRPr lang="en-GB" sz="1200"/>
          </a:p>
          <a:p>
            <a:pPr algn="ctr"/>
            <a:endParaRPr lang="en-GB" sz="1200"/>
          </a:p>
        </p:txBody>
      </p:sp>
      <p:sp>
        <p:nvSpPr>
          <p:cNvPr id="19502" name="Line 46"/>
          <p:cNvSpPr>
            <a:spLocks noChangeShapeType="1"/>
          </p:cNvSpPr>
          <p:nvPr/>
        </p:nvSpPr>
        <p:spPr bwMode="auto">
          <a:xfrm>
            <a:off x="6732588" y="1989138"/>
            <a:ext cx="863600" cy="0"/>
          </a:xfrm>
          <a:prstGeom prst="line">
            <a:avLst/>
          </a:prstGeom>
          <a:noFill/>
          <a:ln w="9525">
            <a:solidFill>
              <a:schemeClr val="tx1"/>
            </a:solidFill>
            <a:round/>
            <a:headEnd/>
            <a:tailEnd/>
          </a:ln>
          <a:effectLst/>
        </p:spPr>
        <p:txBody>
          <a:bodyPr/>
          <a:lstStyle/>
          <a:p>
            <a:endParaRPr lang="en-US"/>
          </a:p>
        </p:txBody>
      </p:sp>
      <p:sp>
        <p:nvSpPr>
          <p:cNvPr id="19504" name="Rectangle 48"/>
          <p:cNvSpPr>
            <a:spLocks noChangeArrowheads="1"/>
          </p:cNvSpPr>
          <p:nvPr/>
        </p:nvSpPr>
        <p:spPr bwMode="auto">
          <a:xfrm>
            <a:off x="6732588" y="1989138"/>
            <a:ext cx="903287" cy="274637"/>
          </a:xfrm>
          <a:prstGeom prst="rect">
            <a:avLst/>
          </a:prstGeom>
          <a:noFill/>
          <a:ln w="9525">
            <a:noFill/>
            <a:miter lim="800000"/>
            <a:headEnd/>
            <a:tailEnd/>
          </a:ln>
          <a:effectLst/>
        </p:spPr>
        <p:txBody>
          <a:bodyPr wrap="none">
            <a:spAutoFit/>
          </a:bodyPr>
          <a:lstStyle/>
          <a:p>
            <a:r>
              <a:rPr lang="en-GB" sz="1200"/>
              <a:t>Attribute R</a:t>
            </a:r>
          </a:p>
        </p:txBody>
      </p:sp>
      <p:sp>
        <p:nvSpPr>
          <p:cNvPr id="19505" name="Rectangle 49"/>
          <p:cNvSpPr>
            <a:spLocks noChangeArrowheads="1"/>
          </p:cNvSpPr>
          <p:nvPr/>
        </p:nvSpPr>
        <p:spPr bwMode="auto">
          <a:xfrm>
            <a:off x="6732588" y="2205038"/>
            <a:ext cx="895350" cy="274637"/>
          </a:xfrm>
          <a:prstGeom prst="rect">
            <a:avLst/>
          </a:prstGeom>
          <a:noFill/>
          <a:ln w="9525">
            <a:noFill/>
            <a:miter lim="800000"/>
            <a:headEnd/>
            <a:tailEnd/>
          </a:ln>
          <a:effectLst/>
        </p:spPr>
        <p:txBody>
          <a:bodyPr wrap="none">
            <a:spAutoFit/>
          </a:bodyPr>
          <a:lstStyle/>
          <a:p>
            <a:r>
              <a:rPr lang="en-GB" sz="1200"/>
              <a:t>Attribute S</a:t>
            </a:r>
          </a:p>
        </p:txBody>
      </p:sp>
      <p:sp>
        <p:nvSpPr>
          <p:cNvPr id="19506" name="Rectangle 50"/>
          <p:cNvSpPr>
            <a:spLocks noChangeArrowheads="1"/>
          </p:cNvSpPr>
          <p:nvPr/>
        </p:nvSpPr>
        <p:spPr bwMode="auto">
          <a:xfrm>
            <a:off x="6732588" y="2420938"/>
            <a:ext cx="938212" cy="274637"/>
          </a:xfrm>
          <a:prstGeom prst="rect">
            <a:avLst/>
          </a:prstGeom>
          <a:noFill/>
          <a:ln w="9525">
            <a:noFill/>
            <a:miter lim="800000"/>
            <a:headEnd/>
            <a:tailEnd/>
          </a:ln>
          <a:effectLst/>
        </p:spPr>
        <p:txBody>
          <a:bodyPr wrap="none">
            <a:spAutoFit/>
          </a:bodyPr>
          <a:lstStyle/>
          <a:p>
            <a:r>
              <a:rPr lang="en-GB" sz="1200"/>
              <a:t>Attribute W</a:t>
            </a:r>
          </a:p>
        </p:txBody>
      </p:sp>
      <p:sp>
        <p:nvSpPr>
          <p:cNvPr id="19507" name="AutoShape 51"/>
          <p:cNvSpPr>
            <a:spLocks noChangeArrowheads="1"/>
          </p:cNvSpPr>
          <p:nvPr/>
        </p:nvSpPr>
        <p:spPr bwMode="auto">
          <a:xfrm>
            <a:off x="4211638" y="3213100"/>
            <a:ext cx="1081087" cy="503238"/>
          </a:xfrm>
          <a:prstGeom prst="rightArrow">
            <a:avLst>
              <a:gd name="adj1" fmla="val 50000"/>
              <a:gd name="adj2" fmla="val 53707"/>
            </a:avLst>
          </a:prstGeom>
          <a:solidFill>
            <a:schemeClr val="accent1"/>
          </a:solidFill>
          <a:ln w="9525">
            <a:solidFill>
              <a:schemeClr val="tx1"/>
            </a:solidFill>
            <a:miter lim="800000"/>
            <a:headEnd/>
            <a:tailEnd/>
          </a:ln>
          <a:effectLst/>
        </p:spPr>
        <p:txBody>
          <a:bodyPr wrap="none" anchor="ctr"/>
          <a:lstStyle/>
          <a:p>
            <a:pPr algn="ctr"/>
            <a:r>
              <a:rPr lang="en-GB" sz="1200"/>
              <a:t>Refactor</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Background....</a:t>
            </a:r>
            <a:br>
              <a:rPr lang="en-GB" dirty="0" smtClean="0"/>
            </a:br>
            <a:r>
              <a:rPr lang="en-GB" dirty="0" smtClean="0"/>
              <a:t>Earlier thinking on SID/</a:t>
            </a:r>
            <a:r>
              <a:rPr lang="en-GB" cap="small" dirty="0" err="1" smtClean="0"/>
              <a:t>e</a:t>
            </a:r>
            <a:r>
              <a:rPr lang="en-GB" dirty="0" err="1" smtClean="0"/>
              <a:t>TOM</a:t>
            </a:r>
            <a:r>
              <a:rPr lang="en-GB" dirty="0" smtClean="0"/>
              <a:t>/TAM</a:t>
            </a:r>
            <a:endParaRPr lang="en-US" dirty="0"/>
          </a:p>
        </p:txBody>
      </p:sp>
      <p:sp>
        <p:nvSpPr>
          <p:cNvPr id="3" name="Text Placeholder 2"/>
          <p:cNvSpPr>
            <a:spLocks noGrp="1"/>
          </p:cNvSpPr>
          <p:nvPr>
            <p:ph type="body" idx="1"/>
          </p:nvPr>
        </p:nvSpPr>
        <p:spPr/>
        <p:txBody>
          <a:bodyPr/>
          <a:lstStyle/>
          <a:p>
            <a:endParaRPr 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0" name="Rectangle 142"/>
          <p:cNvSpPr>
            <a:spLocks noChangeArrowheads="1"/>
          </p:cNvSpPr>
          <p:nvPr/>
        </p:nvSpPr>
        <p:spPr bwMode="auto">
          <a:xfrm>
            <a:off x="2987675" y="1052513"/>
            <a:ext cx="1871663" cy="1296987"/>
          </a:xfrm>
          <a:prstGeom prst="rect">
            <a:avLst/>
          </a:prstGeom>
          <a:solidFill>
            <a:srgbClr val="FFFF99"/>
          </a:solidFill>
          <a:ln w="9525" algn="ctr">
            <a:noFill/>
            <a:miter lim="800000"/>
            <a:headEnd/>
            <a:tailEnd/>
          </a:ln>
          <a:effectLst/>
        </p:spPr>
        <p:txBody>
          <a:bodyPr>
            <a:spAutoFit/>
          </a:bodyPr>
          <a:lstStyle/>
          <a:p>
            <a:endParaRPr lang="en-US"/>
          </a:p>
        </p:txBody>
      </p:sp>
      <p:sp>
        <p:nvSpPr>
          <p:cNvPr id="2156" name="Rectangle 108"/>
          <p:cNvSpPr>
            <a:spLocks noChangeArrowheads="1"/>
          </p:cNvSpPr>
          <p:nvPr/>
        </p:nvSpPr>
        <p:spPr bwMode="auto">
          <a:xfrm>
            <a:off x="7092950" y="2349500"/>
            <a:ext cx="1871663" cy="1584325"/>
          </a:xfrm>
          <a:prstGeom prst="rect">
            <a:avLst/>
          </a:prstGeom>
          <a:solidFill>
            <a:srgbClr val="FFFF99"/>
          </a:solidFill>
          <a:ln w="9525" algn="ctr">
            <a:noFill/>
            <a:miter lim="800000"/>
            <a:headEnd/>
            <a:tailEnd/>
          </a:ln>
          <a:effectLst/>
        </p:spPr>
        <p:txBody>
          <a:bodyPr>
            <a:spAutoFit/>
          </a:bodyPr>
          <a:lstStyle/>
          <a:p>
            <a:endParaRPr lang="en-US"/>
          </a:p>
        </p:txBody>
      </p:sp>
      <p:sp>
        <p:nvSpPr>
          <p:cNvPr id="2128" name="Rectangle 80"/>
          <p:cNvSpPr>
            <a:spLocks noChangeArrowheads="1"/>
          </p:cNvSpPr>
          <p:nvPr/>
        </p:nvSpPr>
        <p:spPr bwMode="auto">
          <a:xfrm>
            <a:off x="3132138" y="2709863"/>
            <a:ext cx="2087562" cy="4032250"/>
          </a:xfrm>
          <a:prstGeom prst="rect">
            <a:avLst/>
          </a:prstGeom>
          <a:noFill/>
          <a:ln w="38100">
            <a:solidFill>
              <a:schemeClr val="tx1"/>
            </a:solidFill>
            <a:prstDash val="dash"/>
            <a:miter lim="800000"/>
            <a:headEnd/>
            <a:tailEnd/>
          </a:ln>
          <a:effectLst/>
        </p:spPr>
        <p:txBody>
          <a:bodyPr wrap="none" anchor="b"/>
          <a:lstStyle/>
          <a:p>
            <a:pPr algn="ctr"/>
            <a:r>
              <a:rPr lang="en-GB"/>
              <a:t>Integration </a:t>
            </a:r>
          </a:p>
          <a:p>
            <a:pPr algn="ctr"/>
            <a:r>
              <a:rPr lang="en-GB"/>
              <a:t>Framework</a:t>
            </a:r>
          </a:p>
        </p:txBody>
      </p:sp>
      <p:sp>
        <p:nvSpPr>
          <p:cNvPr id="2052" name="Rectangle 4"/>
          <p:cNvSpPr>
            <a:spLocks noChangeArrowheads="1"/>
          </p:cNvSpPr>
          <p:nvPr/>
        </p:nvSpPr>
        <p:spPr bwMode="auto">
          <a:xfrm>
            <a:off x="3419475" y="2876550"/>
            <a:ext cx="1584325" cy="889000"/>
          </a:xfrm>
          <a:prstGeom prst="rect">
            <a:avLst/>
          </a:prstGeom>
          <a:solidFill>
            <a:schemeClr val="accent1"/>
          </a:solidFill>
          <a:ln w="9525">
            <a:solidFill>
              <a:schemeClr val="tx1"/>
            </a:solidFill>
            <a:miter lim="800000"/>
            <a:headEnd/>
            <a:tailEnd/>
          </a:ln>
          <a:effectLst/>
        </p:spPr>
        <p:txBody>
          <a:bodyPr wrap="none"/>
          <a:lstStyle/>
          <a:p>
            <a:pPr algn="ctr"/>
            <a:r>
              <a:rPr lang="en-GB" sz="1200"/>
              <a:t>A Business</a:t>
            </a:r>
          </a:p>
          <a:p>
            <a:pPr algn="ctr"/>
            <a:r>
              <a:rPr lang="en-GB" sz="1200"/>
              <a:t>Service</a:t>
            </a:r>
          </a:p>
        </p:txBody>
      </p:sp>
      <p:sp>
        <p:nvSpPr>
          <p:cNvPr id="2053" name="Rectangle 5"/>
          <p:cNvSpPr>
            <a:spLocks noChangeArrowheads="1"/>
          </p:cNvSpPr>
          <p:nvPr/>
        </p:nvSpPr>
        <p:spPr bwMode="auto">
          <a:xfrm>
            <a:off x="6300788" y="563563"/>
            <a:ext cx="1511300" cy="849312"/>
          </a:xfrm>
          <a:prstGeom prst="rect">
            <a:avLst/>
          </a:prstGeom>
          <a:solidFill>
            <a:schemeClr val="accent1"/>
          </a:solidFill>
          <a:ln w="9525">
            <a:solidFill>
              <a:schemeClr val="tx1"/>
            </a:solidFill>
            <a:miter lim="800000"/>
            <a:headEnd/>
            <a:tailEnd/>
          </a:ln>
          <a:effectLst/>
        </p:spPr>
        <p:txBody>
          <a:bodyPr wrap="none"/>
          <a:lstStyle/>
          <a:p>
            <a:pPr algn="ctr"/>
            <a:r>
              <a:rPr lang="en-GB" sz="1200"/>
              <a:t>A TAM</a:t>
            </a:r>
          </a:p>
          <a:p>
            <a:pPr algn="ctr"/>
            <a:r>
              <a:rPr lang="en-GB" sz="1200"/>
              <a:t>Application</a:t>
            </a:r>
          </a:p>
        </p:txBody>
      </p:sp>
      <p:sp>
        <p:nvSpPr>
          <p:cNvPr id="2054" name="Rectangle 6"/>
          <p:cNvSpPr>
            <a:spLocks noChangeArrowheads="1"/>
          </p:cNvSpPr>
          <p:nvPr/>
        </p:nvSpPr>
        <p:spPr bwMode="auto">
          <a:xfrm>
            <a:off x="971550" y="563563"/>
            <a:ext cx="1511300" cy="849312"/>
          </a:xfrm>
          <a:prstGeom prst="rect">
            <a:avLst/>
          </a:prstGeom>
          <a:solidFill>
            <a:schemeClr val="accent1"/>
          </a:solidFill>
          <a:ln w="9525">
            <a:solidFill>
              <a:schemeClr val="tx1"/>
            </a:solidFill>
            <a:miter lim="800000"/>
            <a:headEnd/>
            <a:tailEnd/>
          </a:ln>
          <a:effectLst/>
        </p:spPr>
        <p:txBody>
          <a:bodyPr wrap="none"/>
          <a:lstStyle/>
          <a:p>
            <a:pPr algn="ctr"/>
            <a:r>
              <a:rPr lang="en-GB" sz="1200"/>
              <a:t>An eTOM</a:t>
            </a:r>
          </a:p>
          <a:p>
            <a:pPr algn="ctr"/>
            <a:r>
              <a:rPr lang="en-GB" sz="1200"/>
              <a:t>Business Process</a:t>
            </a:r>
          </a:p>
        </p:txBody>
      </p:sp>
      <p:sp>
        <p:nvSpPr>
          <p:cNvPr id="2055" name="Rectangle 7"/>
          <p:cNvSpPr>
            <a:spLocks noChangeArrowheads="1"/>
          </p:cNvSpPr>
          <p:nvPr/>
        </p:nvSpPr>
        <p:spPr bwMode="auto">
          <a:xfrm>
            <a:off x="971550" y="2868613"/>
            <a:ext cx="1511300" cy="849312"/>
          </a:xfrm>
          <a:prstGeom prst="rect">
            <a:avLst/>
          </a:prstGeom>
          <a:solidFill>
            <a:schemeClr val="accent1"/>
          </a:solidFill>
          <a:ln w="9525">
            <a:solidFill>
              <a:schemeClr val="tx1"/>
            </a:solidFill>
            <a:miter lim="800000"/>
            <a:headEnd/>
            <a:tailEnd/>
          </a:ln>
          <a:effectLst/>
        </p:spPr>
        <p:txBody>
          <a:bodyPr wrap="none"/>
          <a:lstStyle/>
          <a:p>
            <a:pPr algn="ctr"/>
            <a:r>
              <a:rPr lang="en-GB" sz="1200"/>
              <a:t>SID ABE</a:t>
            </a:r>
          </a:p>
        </p:txBody>
      </p:sp>
      <p:sp>
        <p:nvSpPr>
          <p:cNvPr id="2056" name="Rectangle 8"/>
          <p:cNvSpPr>
            <a:spLocks noChangeArrowheads="1"/>
          </p:cNvSpPr>
          <p:nvPr/>
        </p:nvSpPr>
        <p:spPr bwMode="auto">
          <a:xfrm>
            <a:off x="3635375" y="5373688"/>
            <a:ext cx="1152525" cy="647700"/>
          </a:xfrm>
          <a:prstGeom prst="rect">
            <a:avLst/>
          </a:prstGeom>
          <a:solidFill>
            <a:schemeClr val="accent1"/>
          </a:solidFill>
          <a:ln w="9525">
            <a:solidFill>
              <a:schemeClr val="tx1"/>
            </a:solidFill>
            <a:miter lim="800000"/>
            <a:headEnd/>
            <a:tailEnd/>
          </a:ln>
          <a:effectLst/>
        </p:spPr>
        <p:txBody>
          <a:bodyPr wrap="none" anchor="ctr"/>
          <a:lstStyle/>
          <a:p>
            <a:pPr algn="ctr"/>
            <a:r>
              <a:rPr lang="en-GB" sz="1200"/>
              <a:t>A TIP </a:t>
            </a:r>
          </a:p>
          <a:p>
            <a:pPr algn="ctr"/>
            <a:r>
              <a:rPr lang="en-GB" sz="1200"/>
              <a:t>Interface</a:t>
            </a:r>
          </a:p>
        </p:txBody>
      </p:sp>
      <p:sp>
        <p:nvSpPr>
          <p:cNvPr id="2057" name="Line 9"/>
          <p:cNvSpPr>
            <a:spLocks noChangeShapeType="1"/>
          </p:cNvSpPr>
          <p:nvPr/>
        </p:nvSpPr>
        <p:spPr bwMode="auto">
          <a:xfrm>
            <a:off x="4211638" y="3789363"/>
            <a:ext cx="0" cy="1584325"/>
          </a:xfrm>
          <a:prstGeom prst="line">
            <a:avLst/>
          </a:prstGeom>
          <a:noFill/>
          <a:ln w="9525">
            <a:solidFill>
              <a:schemeClr val="tx1"/>
            </a:solidFill>
            <a:round/>
            <a:headEnd/>
            <a:tailEnd type="triangle" w="med" len="med"/>
          </a:ln>
          <a:effectLst/>
        </p:spPr>
        <p:txBody>
          <a:bodyPr/>
          <a:lstStyle/>
          <a:p>
            <a:endParaRPr lang="en-US"/>
          </a:p>
        </p:txBody>
      </p:sp>
      <p:sp>
        <p:nvSpPr>
          <p:cNvPr id="2058" name="Text Box 10"/>
          <p:cNvSpPr txBox="1">
            <a:spLocks noChangeArrowheads="1"/>
          </p:cNvSpPr>
          <p:nvPr/>
        </p:nvSpPr>
        <p:spPr bwMode="auto">
          <a:xfrm>
            <a:off x="4335463" y="3736975"/>
            <a:ext cx="311150" cy="366713"/>
          </a:xfrm>
          <a:prstGeom prst="rect">
            <a:avLst/>
          </a:prstGeom>
          <a:noFill/>
          <a:ln w="9525">
            <a:noFill/>
            <a:miter lim="800000"/>
            <a:headEnd/>
            <a:tailEnd/>
          </a:ln>
          <a:effectLst/>
        </p:spPr>
        <p:txBody>
          <a:bodyPr wrap="none">
            <a:spAutoFit/>
          </a:bodyPr>
          <a:lstStyle/>
          <a:p>
            <a:r>
              <a:rPr lang="en-GB"/>
              <a:t>n</a:t>
            </a:r>
          </a:p>
        </p:txBody>
      </p:sp>
      <p:sp>
        <p:nvSpPr>
          <p:cNvPr id="2059" name="Text Box 11"/>
          <p:cNvSpPr txBox="1">
            <a:spLocks noChangeArrowheads="1"/>
          </p:cNvSpPr>
          <p:nvPr/>
        </p:nvSpPr>
        <p:spPr bwMode="auto">
          <a:xfrm>
            <a:off x="4335463" y="5013325"/>
            <a:ext cx="311150" cy="366713"/>
          </a:xfrm>
          <a:prstGeom prst="rect">
            <a:avLst/>
          </a:prstGeom>
          <a:noFill/>
          <a:ln w="9525">
            <a:noFill/>
            <a:miter lim="800000"/>
            <a:headEnd/>
            <a:tailEnd/>
          </a:ln>
          <a:effectLst/>
        </p:spPr>
        <p:txBody>
          <a:bodyPr wrap="none">
            <a:spAutoFit/>
          </a:bodyPr>
          <a:lstStyle/>
          <a:p>
            <a:r>
              <a:rPr lang="en-GB"/>
              <a:t>1</a:t>
            </a:r>
          </a:p>
        </p:txBody>
      </p:sp>
      <p:sp>
        <p:nvSpPr>
          <p:cNvPr id="2061" name="Line 13"/>
          <p:cNvSpPr>
            <a:spLocks noChangeShapeType="1"/>
          </p:cNvSpPr>
          <p:nvPr/>
        </p:nvSpPr>
        <p:spPr bwMode="auto">
          <a:xfrm flipV="1">
            <a:off x="5003800" y="1485900"/>
            <a:ext cx="1655763" cy="1582738"/>
          </a:xfrm>
          <a:prstGeom prst="line">
            <a:avLst/>
          </a:prstGeom>
          <a:noFill/>
          <a:ln w="9525">
            <a:solidFill>
              <a:schemeClr val="tx1"/>
            </a:solidFill>
            <a:round/>
            <a:headEnd/>
            <a:tailEnd/>
          </a:ln>
          <a:effectLst/>
        </p:spPr>
        <p:txBody>
          <a:bodyPr/>
          <a:lstStyle/>
          <a:p>
            <a:endParaRPr lang="en-US"/>
          </a:p>
        </p:txBody>
      </p:sp>
      <p:sp>
        <p:nvSpPr>
          <p:cNvPr id="2062" name="Line 14"/>
          <p:cNvSpPr>
            <a:spLocks noChangeShapeType="1"/>
          </p:cNvSpPr>
          <p:nvPr/>
        </p:nvSpPr>
        <p:spPr bwMode="auto">
          <a:xfrm flipV="1">
            <a:off x="4572000" y="1196975"/>
            <a:ext cx="1655763" cy="1584325"/>
          </a:xfrm>
          <a:prstGeom prst="line">
            <a:avLst/>
          </a:prstGeom>
          <a:noFill/>
          <a:ln w="9525">
            <a:solidFill>
              <a:schemeClr val="tx1"/>
            </a:solidFill>
            <a:round/>
            <a:headEnd/>
            <a:tailEnd/>
          </a:ln>
          <a:effectLst/>
        </p:spPr>
        <p:txBody>
          <a:bodyPr/>
          <a:lstStyle/>
          <a:p>
            <a:endParaRPr lang="en-US"/>
          </a:p>
        </p:txBody>
      </p:sp>
      <p:sp>
        <p:nvSpPr>
          <p:cNvPr id="2063" name="Text Box 15"/>
          <p:cNvSpPr txBox="1">
            <a:spLocks noChangeArrowheads="1"/>
          </p:cNvSpPr>
          <p:nvPr/>
        </p:nvSpPr>
        <p:spPr bwMode="auto">
          <a:xfrm>
            <a:off x="6516688" y="1917700"/>
            <a:ext cx="2376487" cy="457200"/>
          </a:xfrm>
          <a:prstGeom prst="rect">
            <a:avLst/>
          </a:prstGeom>
          <a:noFill/>
          <a:ln w="9525">
            <a:noFill/>
            <a:miter lim="800000"/>
            <a:headEnd/>
            <a:tailEnd/>
          </a:ln>
          <a:effectLst/>
        </p:spPr>
        <p:txBody>
          <a:bodyPr>
            <a:spAutoFit/>
          </a:bodyPr>
          <a:lstStyle/>
          <a:p>
            <a:pPr>
              <a:spcBef>
                <a:spcPct val="50000"/>
              </a:spcBef>
            </a:pPr>
            <a:r>
              <a:rPr lang="en-GB" sz="1200"/>
              <a:t>Business Services appear on a TAM application Boundary</a:t>
            </a:r>
          </a:p>
        </p:txBody>
      </p:sp>
      <p:sp>
        <p:nvSpPr>
          <p:cNvPr id="2064" name="Rectangle 16"/>
          <p:cNvSpPr>
            <a:spLocks noChangeArrowheads="1"/>
          </p:cNvSpPr>
          <p:nvPr/>
        </p:nvSpPr>
        <p:spPr bwMode="auto">
          <a:xfrm>
            <a:off x="1042988" y="1268413"/>
            <a:ext cx="142875" cy="71437"/>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2065" name="Rectangle 17"/>
          <p:cNvSpPr>
            <a:spLocks noChangeArrowheads="1"/>
          </p:cNvSpPr>
          <p:nvPr/>
        </p:nvSpPr>
        <p:spPr bwMode="auto">
          <a:xfrm>
            <a:off x="1258888" y="1268413"/>
            <a:ext cx="142875" cy="71437"/>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2066" name="Rectangle 18"/>
          <p:cNvSpPr>
            <a:spLocks noChangeArrowheads="1"/>
          </p:cNvSpPr>
          <p:nvPr/>
        </p:nvSpPr>
        <p:spPr bwMode="auto">
          <a:xfrm>
            <a:off x="1474788" y="1268413"/>
            <a:ext cx="142875" cy="71437"/>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2067" name="Rectangle 19"/>
          <p:cNvSpPr>
            <a:spLocks noChangeArrowheads="1"/>
          </p:cNvSpPr>
          <p:nvPr/>
        </p:nvSpPr>
        <p:spPr bwMode="auto">
          <a:xfrm>
            <a:off x="1258888" y="1052513"/>
            <a:ext cx="142875" cy="71437"/>
          </a:xfrm>
          <a:prstGeom prst="rect">
            <a:avLst/>
          </a:prstGeom>
          <a:solidFill>
            <a:schemeClr val="accent1"/>
          </a:solidFill>
          <a:ln w="9525">
            <a:solidFill>
              <a:schemeClr val="tx1"/>
            </a:solidFill>
            <a:miter lim="800000"/>
            <a:headEnd/>
            <a:tailEnd/>
          </a:ln>
          <a:effectLst/>
        </p:spPr>
        <p:txBody>
          <a:bodyPr wrap="none" anchor="ctr"/>
          <a:lstStyle/>
          <a:p>
            <a:endParaRPr lang="en-US"/>
          </a:p>
        </p:txBody>
      </p:sp>
      <p:cxnSp>
        <p:nvCxnSpPr>
          <p:cNvPr id="2069" name="AutoShape 21"/>
          <p:cNvCxnSpPr>
            <a:cxnSpLocks noChangeShapeType="1"/>
            <a:stCxn id="2067" idx="2"/>
            <a:endCxn id="2064" idx="0"/>
          </p:cNvCxnSpPr>
          <p:nvPr/>
        </p:nvCxnSpPr>
        <p:spPr bwMode="auto">
          <a:xfrm rot="5400000">
            <a:off x="1150143" y="1088232"/>
            <a:ext cx="144463" cy="215900"/>
          </a:xfrm>
          <a:prstGeom prst="bentConnector3">
            <a:avLst>
              <a:gd name="adj1" fmla="val 49449"/>
            </a:avLst>
          </a:prstGeom>
          <a:noFill/>
          <a:ln w="9525">
            <a:solidFill>
              <a:schemeClr val="tx1"/>
            </a:solidFill>
            <a:miter lim="800000"/>
            <a:headEnd/>
            <a:tailEnd/>
          </a:ln>
          <a:effectLst/>
        </p:spPr>
      </p:cxnSp>
      <p:cxnSp>
        <p:nvCxnSpPr>
          <p:cNvPr id="2070" name="AutoShape 22"/>
          <p:cNvCxnSpPr>
            <a:cxnSpLocks noChangeShapeType="1"/>
            <a:stCxn id="2067" idx="2"/>
            <a:endCxn id="2065" idx="0"/>
          </p:cNvCxnSpPr>
          <p:nvPr/>
        </p:nvCxnSpPr>
        <p:spPr bwMode="auto">
          <a:xfrm rot="5400000">
            <a:off x="1258093" y="1196182"/>
            <a:ext cx="144463" cy="0"/>
          </a:xfrm>
          <a:prstGeom prst="straightConnector1">
            <a:avLst/>
          </a:prstGeom>
          <a:noFill/>
          <a:ln w="9525">
            <a:solidFill>
              <a:schemeClr val="tx1"/>
            </a:solidFill>
            <a:round/>
            <a:headEnd/>
            <a:tailEnd/>
          </a:ln>
          <a:effectLst/>
        </p:spPr>
      </p:cxnSp>
      <p:cxnSp>
        <p:nvCxnSpPr>
          <p:cNvPr id="2071" name="AutoShape 23"/>
          <p:cNvCxnSpPr>
            <a:cxnSpLocks noChangeShapeType="1"/>
            <a:stCxn id="2067" idx="2"/>
            <a:endCxn id="2066" idx="0"/>
          </p:cNvCxnSpPr>
          <p:nvPr/>
        </p:nvCxnSpPr>
        <p:spPr bwMode="auto">
          <a:xfrm rot="16200000" flipH="1">
            <a:off x="1366043" y="1088232"/>
            <a:ext cx="144463" cy="215900"/>
          </a:xfrm>
          <a:prstGeom prst="bentConnector3">
            <a:avLst>
              <a:gd name="adj1" fmla="val 49449"/>
            </a:avLst>
          </a:prstGeom>
          <a:noFill/>
          <a:ln w="9525">
            <a:solidFill>
              <a:schemeClr val="tx1"/>
            </a:solidFill>
            <a:miter lim="800000"/>
            <a:headEnd/>
            <a:tailEnd/>
          </a:ln>
          <a:effectLst/>
        </p:spPr>
      </p:cxnSp>
      <p:sp>
        <p:nvSpPr>
          <p:cNvPr id="2072" name="Rectangle 24"/>
          <p:cNvSpPr>
            <a:spLocks noChangeArrowheads="1"/>
          </p:cNvSpPr>
          <p:nvPr/>
        </p:nvSpPr>
        <p:spPr bwMode="auto">
          <a:xfrm>
            <a:off x="6372225" y="1268413"/>
            <a:ext cx="142875" cy="71437"/>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2073" name="Rectangle 25"/>
          <p:cNvSpPr>
            <a:spLocks noChangeArrowheads="1"/>
          </p:cNvSpPr>
          <p:nvPr/>
        </p:nvSpPr>
        <p:spPr bwMode="auto">
          <a:xfrm>
            <a:off x="6588125" y="1268413"/>
            <a:ext cx="142875" cy="71437"/>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2074" name="Rectangle 26"/>
          <p:cNvSpPr>
            <a:spLocks noChangeArrowheads="1"/>
          </p:cNvSpPr>
          <p:nvPr/>
        </p:nvSpPr>
        <p:spPr bwMode="auto">
          <a:xfrm>
            <a:off x="6804025" y="1268413"/>
            <a:ext cx="142875" cy="71437"/>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2075" name="Rectangle 27"/>
          <p:cNvSpPr>
            <a:spLocks noChangeArrowheads="1"/>
          </p:cNvSpPr>
          <p:nvPr/>
        </p:nvSpPr>
        <p:spPr bwMode="auto">
          <a:xfrm>
            <a:off x="6588125" y="1052513"/>
            <a:ext cx="142875" cy="71437"/>
          </a:xfrm>
          <a:prstGeom prst="rect">
            <a:avLst/>
          </a:prstGeom>
          <a:solidFill>
            <a:schemeClr val="accent1"/>
          </a:solidFill>
          <a:ln w="9525">
            <a:solidFill>
              <a:schemeClr val="tx1"/>
            </a:solidFill>
            <a:miter lim="800000"/>
            <a:headEnd/>
            <a:tailEnd/>
          </a:ln>
          <a:effectLst/>
        </p:spPr>
        <p:txBody>
          <a:bodyPr wrap="none" anchor="ctr"/>
          <a:lstStyle/>
          <a:p>
            <a:endParaRPr lang="en-US"/>
          </a:p>
        </p:txBody>
      </p:sp>
      <p:cxnSp>
        <p:nvCxnSpPr>
          <p:cNvPr id="2076" name="AutoShape 28"/>
          <p:cNvCxnSpPr>
            <a:cxnSpLocks noChangeShapeType="1"/>
            <a:stCxn id="2075" idx="2"/>
            <a:endCxn id="2072" idx="0"/>
          </p:cNvCxnSpPr>
          <p:nvPr/>
        </p:nvCxnSpPr>
        <p:spPr bwMode="auto">
          <a:xfrm rot="5400000">
            <a:off x="6479381" y="1088232"/>
            <a:ext cx="144463" cy="215900"/>
          </a:xfrm>
          <a:prstGeom prst="bentConnector3">
            <a:avLst>
              <a:gd name="adj1" fmla="val 49449"/>
            </a:avLst>
          </a:prstGeom>
          <a:noFill/>
          <a:ln w="9525">
            <a:solidFill>
              <a:schemeClr val="tx1"/>
            </a:solidFill>
            <a:miter lim="800000"/>
            <a:headEnd/>
            <a:tailEnd/>
          </a:ln>
          <a:effectLst/>
        </p:spPr>
      </p:cxnSp>
      <p:cxnSp>
        <p:nvCxnSpPr>
          <p:cNvPr id="2077" name="AutoShape 29"/>
          <p:cNvCxnSpPr>
            <a:cxnSpLocks noChangeShapeType="1"/>
            <a:stCxn id="2075" idx="2"/>
            <a:endCxn id="2073" idx="0"/>
          </p:cNvCxnSpPr>
          <p:nvPr/>
        </p:nvCxnSpPr>
        <p:spPr bwMode="auto">
          <a:xfrm rot="5400000">
            <a:off x="6587331" y="1196182"/>
            <a:ext cx="144463" cy="0"/>
          </a:xfrm>
          <a:prstGeom prst="straightConnector1">
            <a:avLst/>
          </a:prstGeom>
          <a:noFill/>
          <a:ln w="9525">
            <a:solidFill>
              <a:schemeClr val="tx1"/>
            </a:solidFill>
            <a:round/>
            <a:headEnd/>
            <a:tailEnd/>
          </a:ln>
          <a:effectLst/>
        </p:spPr>
      </p:cxnSp>
      <p:cxnSp>
        <p:nvCxnSpPr>
          <p:cNvPr id="2078" name="AutoShape 30"/>
          <p:cNvCxnSpPr>
            <a:cxnSpLocks noChangeShapeType="1"/>
            <a:stCxn id="2075" idx="2"/>
            <a:endCxn id="2074" idx="0"/>
          </p:cNvCxnSpPr>
          <p:nvPr/>
        </p:nvCxnSpPr>
        <p:spPr bwMode="auto">
          <a:xfrm rot="16200000" flipH="1">
            <a:off x="6695281" y="1088232"/>
            <a:ext cx="144463" cy="215900"/>
          </a:xfrm>
          <a:prstGeom prst="bentConnector3">
            <a:avLst>
              <a:gd name="adj1" fmla="val 49449"/>
            </a:avLst>
          </a:prstGeom>
          <a:noFill/>
          <a:ln w="9525">
            <a:solidFill>
              <a:schemeClr val="tx1"/>
            </a:solidFill>
            <a:miter lim="800000"/>
            <a:headEnd/>
            <a:tailEnd/>
          </a:ln>
          <a:effectLst/>
        </p:spPr>
      </p:cxnSp>
      <p:sp>
        <p:nvSpPr>
          <p:cNvPr id="2079" name="Line 31"/>
          <p:cNvSpPr>
            <a:spLocks noChangeShapeType="1"/>
          </p:cNvSpPr>
          <p:nvPr/>
        </p:nvSpPr>
        <p:spPr bwMode="auto">
          <a:xfrm>
            <a:off x="2484438" y="981075"/>
            <a:ext cx="3816350" cy="0"/>
          </a:xfrm>
          <a:prstGeom prst="line">
            <a:avLst/>
          </a:prstGeom>
          <a:noFill/>
          <a:ln w="9525">
            <a:solidFill>
              <a:schemeClr val="tx1"/>
            </a:solidFill>
            <a:round/>
            <a:headEnd/>
            <a:tailEnd/>
          </a:ln>
          <a:effectLst/>
        </p:spPr>
        <p:txBody>
          <a:bodyPr/>
          <a:lstStyle/>
          <a:p>
            <a:endParaRPr lang="en-US"/>
          </a:p>
        </p:txBody>
      </p:sp>
      <p:sp>
        <p:nvSpPr>
          <p:cNvPr id="2080" name="Text Box 32"/>
          <p:cNvSpPr txBox="1">
            <a:spLocks noChangeArrowheads="1"/>
          </p:cNvSpPr>
          <p:nvPr/>
        </p:nvSpPr>
        <p:spPr bwMode="auto">
          <a:xfrm>
            <a:off x="5940425" y="620713"/>
            <a:ext cx="311150" cy="366712"/>
          </a:xfrm>
          <a:prstGeom prst="rect">
            <a:avLst/>
          </a:prstGeom>
          <a:noFill/>
          <a:ln w="9525">
            <a:noFill/>
            <a:miter lim="800000"/>
            <a:headEnd/>
            <a:tailEnd/>
          </a:ln>
          <a:effectLst/>
        </p:spPr>
        <p:txBody>
          <a:bodyPr wrap="none">
            <a:spAutoFit/>
          </a:bodyPr>
          <a:lstStyle/>
          <a:p>
            <a:r>
              <a:rPr lang="en-GB"/>
              <a:t>n</a:t>
            </a:r>
          </a:p>
        </p:txBody>
      </p:sp>
      <p:sp>
        <p:nvSpPr>
          <p:cNvPr id="2081" name="Text Box 33"/>
          <p:cNvSpPr txBox="1">
            <a:spLocks noChangeArrowheads="1"/>
          </p:cNvSpPr>
          <p:nvPr/>
        </p:nvSpPr>
        <p:spPr bwMode="auto">
          <a:xfrm>
            <a:off x="2484438" y="620713"/>
            <a:ext cx="374650" cy="366712"/>
          </a:xfrm>
          <a:prstGeom prst="rect">
            <a:avLst/>
          </a:prstGeom>
          <a:noFill/>
          <a:ln w="9525">
            <a:noFill/>
            <a:miter lim="800000"/>
            <a:headEnd/>
            <a:tailEnd/>
          </a:ln>
          <a:effectLst/>
        </p:spPr>
        <p:txBody>
          <a:bodyPr wrap="none">
            <a:spAutoFit/>
          </a:bodyPr>
          <a:lstStyle/>
          <a:p>
            <a:r>
              <a:rPr lang="en-GB"/>
              <a:t>m</a:t>
            </a:r>
          </a:p>
        </p:txBody>
      </p:sp>
      <p:sp>
        <p:nvSpPr>
          <p:cNvPr id="2082" name="Text Box 34"/>
          <p:cNvSpPr txBox="1">
            <a:spLocks noChangeArrowheads="1"/>
          </p:cNvSpPr>
          <p:nvPr/>
        </p:nvSpPr>
        <p:spPr bwMode="auto">
          <a:xfrm>
            <a:off x="4356100" y="2278063"/>
            <a:ext cx="374650" cy="366712"/>
          </a:xfrm>
          <a:prstGeom prst="rect">
            <a:avLst/>
          </a:prstGeom>
          <a:noFill/>
          <a:ln w="9525">
            <a:noFill/>
            <a:miter lim="800000"/>
            <a:headEnd/>
            <a:tailEnd/>
          </a:ln>
          <a:effectLst/>
        </p:spPr>
        <p:txBody>
          <a:bodyPr wrap="none">
            <a:spAutoFit/>
          </a:bodyPr>
          <a:lstStyle/>
          <a:p>
            <a:r>
              <a:rPr lang="en-GB"/>
              <a:t>m</a:t>
            </a:r>
          </a:p>
        </p:txBody>
      </p:sp>
      <p:sp>
        <p:nvSpPr>
          <p:cNvPr id="2083" name="Text Box 35"/>
          <p:cNvSpPr txBox="1">
            <a:spLocks noChangeArrowheads="1"/>
          </p:cNvSpPr>
          <p:nvPr/>
        </p:nvSpPr>
        <p:spPr bwMode="auto">
          <a:xfrm>
            <a:off x="5724525" y="1125538"/>
            <a:ext cx="311150" cy="366712"/>
          </a:xfrm>
          <a:prstGeom prst="rect">
            <a:avLst/>
          </a:prstGeom>
          <a:noFill/>
          <a:ln w="9525">
            <a:noFill/>
            <a:miter lim="800000"/>
            <a:headEnd/>
            <a:tailEnd/>
          </a:ln>
          <a:effectLst/>
        </p:spPr>
        <p:txBody>
          <a:bodyPr wrap="none">
            <a:spAutoFit/>
          </a:bodyPr>
          <a:lstStyle/>
          <a:p>
            <a:r>
              <a:rPr lang="en-GB"/>
              <a:t>n</a:t>
            </a:r>
          </a:p>
        </p:txBody>
      </p:sp>
      <p:sp>
        <p:nvSpPr>
          <p:cNvPr id="2084" name="Text Box 36"/>
          <p:cNvSpPr txBox="1">
            <a:spLocks noChangeArrowheads="1"/>
          </p:cNvSpPr>
          <p:nvPr/>
        </p:nvSpPr>
        <p:spPr bwMode="auto">
          <a:xfrm>
            <a:off x="6588125" y="1485900"/>
            <a:ext cx="311150" cy="366713"/>
          </a:xfrm>
          <a:prstGeom prst="rect">
            <a:avLst/>
          </a:prstGeom>
          <a:noFill/>
          <a:ln w="9525">
            <a:noFill/>
            <a:miter lim="800000"/>
            <a:headEnd/>
            <a:tailEnd/>
          </a:ln>
          <a:effectLst/>
        </p:spPr>
        <p:txBody>
          <a:bodyPr wrap="none">
            <a:spAutoFit/>
          </a:bodyPr>
          <a:lstStyle/>
          <a:p>
            <a:r>
              <a:rPr lang="en-GB"/>
              <a:t>1</a:t>
            </a:r>
          </a:p>
        </p:txBody>
      </p:sp>
      <p:sp>
        <p:nvSpPr>
          <p:cNvPr id="2085" name="Text Box 37"/>
          <p:cNvSpPr txBox="1">
            <a:spLocks noChangeArrowheads="1"/>
          </p:cNvSpPr>
          <p:nvPr/>
        </p:nvSpPr>
        <p:spPr bwMode="auto">
          <a:xfrm>
            <a:off x="5292725" y="2781300"/>
            <a:ext cx="311150" cy="366713"/>
          </a:xfrm>
          <a:prstGeom prst="rect">
            <a:avLst/>
          </a:prstGeom>
          <a:noFill/>
          <a:ln w="9525">
            <a:noFill/>
            <a:miter lim="800000"/>
            <a:headEnd/>
            <a:tailEnd/>
          </a:ln>
          <a:effectLst/>
        </p:spPr>
        <p:txBody>
          <a:bodyPr wrap="none">
            <a:spAutoFit/>
          </a:bodyPr>
          <a:lstStyle/>
          <a:p>
            <a:r>
              <a:rPr lang="en-GB"/>
              <a:t>n</a:t>
            </a:r>
          </a:p>
        </p:txBody>
      </p:sp>
      <p:sp>
        <p:nvSpPr>
          <p:cNvPr id="2086" name="Text Box 38"/>
          <p:cNvSpPr txBox="1">
            <a:spLocks noChangeArrowheads="1"/>
          </p:cNvSpPr>
          <p:nvPr/>
        </p:nvSpPr>
        <p:spPr bwMode="auto">
          <a:xfrm rot="-2700000">
            <a:off x="5162550" y="2066925"/>
            <a:ext cx="1138238" cy="274638"/>
          </a:xfrm>
          <a:prstGeom prst="rect">
            <a:avLst/>
          </a:prstGeom>
          <a:noFill/>
          <a:ln w="9525">
            <a:noFill/>
            <a:miter lim="800000"/>
            <a:headEnd/>
            <a:tailEnd/>
          </a:ln>
          <a:effectLst/>
        </p:spPr>
        <p:txBody>
          <a:bodyPr wrap="none">
            <a:spAutoFit/>
          </a:bodyPr>
          <a:lstStyle/>
          <a:p>
            <a:r>
              <a:rPr lang="en-GB" sz="1200"/>
              <a:t>App Produces</a:t>
            </a:r>
          </a:p>
        </p:txBody>
      </p:sp>
      <p:sp>
        <p:nvSpPr>
          <p:cNvPr id="2088" name="Text Box 40"/>
          <p:cNvSpPr txBox="1">
            <a:spLocks noChangeArrowheads="1"/>
          </p:cNvSpPr>
          <p:nvPr/>
        </p:nvSpPr>
        <p:spPr bwMode="auto">
          <a:xfrm rot="-2715930">
            <a:off x="4660106" y="1778794"/>
            <a:ext cx="1222375" cy="274638"/>
          </a:xfrm>
          <a:prstGeom prst="rect">
            <a:avLst/>
          </a:prstGeom>
          <a:noFill/>
          <a:ln w="9525">
            <a:noFill/>
            <a:miter lim="800000"/>
            <a:headEnd/>
            <a:tailEnd/>
          </a:ln>
          <a:effectLst/>
        </p:spPr>
        <p:txBody>
          <a:bodyPr wrap="none">
            <a:spAutoFit/>
          </a:bodyPr>
          <a:lstStyle/>
          <a:p>
            <a:r>
              <a:rPr lang="en-GB" sz="1200"/>
              <a:t>App Consumes</a:t>
            </a:r>
          </a:p>
        </p:txBody>
      </p:sp>
      <p:grpSp>
        <p:nvGrpSpPr>
          <p:cNvPr id="2" name="Group 59"/>
          <p:cNvGrpSpPr>
            <a:grpSpLocks/>
          </p:cNvGrpSpPr>
          <p:nvPr/>
        </p:nvGrpSpPr>
        <p:grpSpPr bwMode="auto">
          <a:xfrm>
            <a:off x="1835150" y="3357563"/>
            <a:ext cx="576263" cy="277812"/>
            <a:chOff x="1746" y="3475"/>
            <a:chExt cx="1315" cy="635"/>
          </a:xfrm>
        </p:grpSpPr>
        <p:sp>
          <p:nvSpPr>
            <p:cNvPr id="2099" name="Rectangle 51"/>
            <p:cNvSpPr>
              <a:spLocks noChangeArrowheads="1"/>
            </p:cNvSpPr>
            <p:nvPr/>
          </p:nvSpPr>
          <p:spPr bwMode="auto">
            <a:xfrm>
              <a:off x="1746" y="3952"/>
              <a:ext cx="327" cy="158"/>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2100" name="Rectangle 52"/>
            <p:cNvSpPr>
              <a:spLocks noChangeArrowheads="1"/>
            </p:cNvSpPr>
            <p:nvPr/>
          </p:nvSpPr>
          <p:spPr bwMode="auto">
            <a:xfrm>
              <a:off x="2240" y="3952"/>
              <a:ext cx="327" cy="158"/>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2101" name="Rectangle 53"/>
            <p:cNvSpPr>
              <a:spLocks noChangeArrowheads="1"/>
            </p:cNvSpPr>
            <p:nvPr/>
          </p:nvSpPr>
          <p:spPr bwMode="auto">
            <a:xfrm>
              <a:off x="2734" y="3952"/>
              <a:ext cx="327" cy="158"/>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2102" name="Rectangle 54"/>
            <p:cNvSpPr>
              <a:spLocks noChangeArrowheads="1"/>
            </p:cNvSpPr>
            <p:nvPr/>
          </p:nvSpPr>
          <p:spPr bwMode="auto">
            <a:xfrm>
              <a:off x="2240" y="3475"/>
              <a:ext cx="327" cy="158"/>
            </a:xfrm>
            <a:prstGeom prst="rect">
              <a:avLst/>
            </a:prstGeom>
            <a:solidFill>
              <a:schemeClr val="accent1"/>
            </a:solidFill>
            <a:ln w="9525">
              <a:solidFill>
                <a:schemeClr val="tx1"/>
              </a:solidFill>
              <a:miter lim="800000"/>
              <a:headEnd/>
              <a:tailEnd/>
            </a:ln>
            <a:effectLst/>
          </p:spPr>
          <p:txBody>
            <a:bodyPr wrap="none" anchor="ctr"/>
            <a:lstStyle/>
            <a:p>
              <a:endParaRPr lang="en-US"/>
            </a:p>
          </p:txBody>
        </p:sp>
        <p:cxnSp>
          <p:nvCxnSpPr>
            <p:cNvPr id="2103" name="AutoShape 55"/>
            <p:cNvCxnSpPr>
              <a:cxnSpLocks noChangeShapeType="1"/>
              <a:stCxn id="2102" idx="2"/>
              <a:endCxn id="2099" idx="0"/>
            </p:cNvCxnSpPr>
            <p:nvPr/>
          </p:nvCxnSpPr>
          <p:spPr bwMode="auto">
            <a:xfrm rot="5400000">
              <a:off x="1997" y="3545"/>
              <a:ext cx="319" cy="495"/>
            </a:xfrm>
            <a:prstGeom prst="bentConnector3">
              <a:avLst>
                <a:gd name="adj1" fmla="val 79620"/>
              </a:avLst>
            </a:prstGeom>
            <a:noFill/>
            <a:ln w="9525">
              <a:solidFill>
                <a:schemeClr val="tx1"/>
              </a:solidFill>
              <a:miter lim="800000"/>
              <a:headEnd/>
              <a:tailEnd/>
            </a:ln>
            <a:effectLst/>
          </p:spPr>
        </p:cxnSp>
        <p:cxnSp>
          <p:nvCxnSpPr>
            <p:cNvPr id="2104" name="AutoShape 56"/>
            <p:cNvCxnSpPr>
              <a:cxnSpLocks noChangeShapeType="1"/>
              <a:stCxn id="2102" idx="2"/>
              <a:endCxn id="2100" idx="0"/>
            </p:cNvCxnSpPr>
            <p:nvPr/>
          </p:nvCxnSpPr>
          <p:spPr bwMode="auto">
            <a:xfrm rot="5400000">
              <a:off x="2244" y="3793"/>
              <a:ext cx="319" cy="0"/>
            </a:xfrm>
            <a:prstGeom prst="straightConnector1">
              <a:avLst/>
            </a:prstGeom>
            <a:noFill/>
            <a:ln w="9525">
              <a:solidFill>
                <a:schemeClr val="tx1"/>
              </a:solidFill>
              <a:round/>
              <a:headEnd/>
              <a:tailEnd/>
            </a:ln>
            <a:effectLst/>
          </p:spPr>
        </p:cxnSp>
        <p:cxnSp>
          <p:nvCxnSpPr>
            <p:cNvPr id="2105" name="AutoShape 57"/>
            <p:cNvCxnSpPr>
              <a:cxnSpLocks noChangeShapeType="1"/>
              <a:stCxn id="2102" idx="2"/>
              <a:endCxn id="2101" idx="0"/>
            </p:cNvCxnSpPr>
            <p:nvPr/>
          </p:nvCxnSpPr>
          <p:spPr bwMode="auto">
            <a:xfrm rot="16200000" flipH="1">
              <a:off x="2491" y="3546"/>
              <a:ext cx="319" cy="494"/>
            </a:xfrm>
            <a:prstGeom prst="bentConnector3">
              <a:avLst>
                <a:gd name="adj1" fmla="val 78681"/>
              </a:avLst>
            </a:prstGeom>
            <a:noFill/>
            <a:ln w="9525">
              <a:solidFill>
                <a:schemeClr val="tx1"/>
              </a:solidFill>
              <a:miter lim="800000"/>
              <a:headEnd/>
              <a:tailEnd/>
            </a:ln>
            <a:effectLst/>
          </p:spPr>
        </p:cxnSp>
        <p:cxnSp>
          <p:nvCxnSpPr>
            <p:cNvPr id="2106" name="AutoShape 58"/>
            <p:cNvCxnSpPr>
              <a:cxnSpLocks noChangeShapeType="1"/>
              <a:stCxn id="2100" idx="0"/>
              <a:endCxn id="2102" idx="2"/>
            </p:cNvCxnSpPr>
            <p:nvPr/>
          </p:nvCxnSpPr>
          <p:spPr bwMode="auto">
            <a:xfrm flipV="1">
              <a:off x="2404" y="3633"/>
              <a:ext cx="0" cy="319"/>
            </a:xfrm>
            <a:prstGeom prst="straightConnector1">
              <a:avLst/>
            </a:prstGeom>
            <a:noFill/>
            <a:ln w="9525">
              <a:solidFill>
                <a:schemeClr val="tx1"/>
              </a:solidFill>
              <a:round/>
              <a:headEnd/>
              <a:tailEnd type="triangle" w="med" len="med"/>
            </a:ln>
            <a:effectLst/>
          </p:spPr>
        </p:cxnSp>
      </p:grpSp>
      <p:sp>
        <p:nvSpPr>
          <p:cNvPr id="2126" name="Line 78"/>
          <p:cNvSpPr>
            <a:spLocks noChangeShapeType="1"/>
          </p:cNvSpPr>
          <p:nvPr/>
        </p:nvSpPr>
        <p:spPr bwMode="auto">
          <a:xfrm flipV="1">
            <a:off x="2484438" y="3286125"/>
            <a:ext cx="935037" cy="0"/>
          </a:xfrm>
          <a:prstGeom prst="line">
            <a:avLst/>
          </a:prstGeom>
          <a:noFill/>
          <a:ln w="9525">
            <a:solidFill>
              <a:schemeClr val="tx1"/>
            </a:solidFill>
            <a:round/>
            <a:headEnd/>
            <a:tailEnd/>
          </a:ln>
          <a:effectLst/>
        </p:spPr>
        <p:txBody>
          <a:bodyPr/>
          <a:lstStyle/>
          <a:p>
            <a:endParaRPr lang="en-US"/>
          </a:p>
        </p:txBody>
      </p:sp>
      <p:sp>
        <p:nvSpPr>
          <p:cNvPr id="2127" name="Line 79"/>
          <p:cNvSpPr>
            <a:spLocks noChangeShapeType="1"/>
          </p:cNvSpPr>
          <p:nvPr/>
        </p:nvSpPr>
        <p:spPr bwMode="auto">
          <a:xfrm flipV="1">
            <a:off x="1692275" y="1412875"/>
            <a:ext cx="0" cy="1439863"/>
          </a:xfrm>
          <a:prstGeom prst="line">
            <a:avLst/>
          </a:prstGeom>
          <a:noFill/>
          <a:ln w="9525">
            <a:solidFill>
              <a:schemeClr val="tx1"/>
            </a:solidFill>
            <a:round/>
            <a:headEnd type="triangle" w="med" len="med"/>
            <a:tailEnd type="triangle" w="med" len="med"/>
          </a:ln>
          <a:effectLst/>
        </p:spPr>
        <p:txBody>
          <a:bodyPr/>
          <a:lstStyle/>
          <a:p>
            <a:endParaRPr lang="en-US"/>
          </a:p>
        </p:txBody>
      </p:sp>
      <p:grpSp>
        <p:nvGrpSpPr>
          <p:cNvPr id="3" name="Group 81"/>
          <p:cNvGrpSpPr>
            <a:grpSpLocks/>
          </p:cNvGrpSpPr>
          <p:nvPr/>
        </p:nvGrpSpPr>
        <p:grpSpPr bwMode="auto">
          <a:xfrm>
            <a:off x="3492500" y="3429000"/>
            <a:ext cx="576263" cy="277813"/>
            <a:chOff x="1746" y="3475"/>
            <a:chExt cx="1315" cy="635"/>
          </a:xfrm>
        </p:grpSpPr>
        <p:sp>
          <p:nvSpPr>
            <p:cNvPr id="2130" name="Rectangle 82"/>
            <p:cNvSpPr>
              <a:spLocks noChangeArrowheads="1"/>
            </p:cNvSpPr>
            <p:nvPr/>
          </p:nvSpPr>
          <p:spPr bwMode="auto">
            <a:xfrm>
              <a:off x="1746" y="3952"/>
              <a:ext cx="327" cy="158"/>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2131" name="Rectangle 83"/>
            <p:cNvSpPr>
              <a:spLocks noChangeArrowheads="1"/>
            </p:cNvSpPr>
            <p:nvPr/>
          </p:nvSpPr>
          <p:spPr bwMode="auto">
            <a:xfrm>
              <a:off x="2240" y="3952"/>
              <a:ext cx="327" cy="158"/>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2132" name="Rectangle 84"/>
            <p:cNvSpPr>
              <a:spLocks noChangeArrowheads="1"/>
            </p:cNvSpPr>
            <p:nvPr/>
          </p:nvSpPr>
          <p:spPr bwMode="auto">
            <a:xfrm>
              <a:off x="2734" y="3952"/>
              <a:ext cx="327" cy="158"/>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2133" name="Rectangle 85"/>
            <p:cNvSpPr>
              <a:spLocks noChangeArrowheads="1"/>
            </p:cNvSpPr>
            <p:nvPr/>
          </p:nvSpPr>
          <p:spPr bwMode="auto">
            <a:xfrm>
              <a:off x="2240" y="3475"/>
              <a:ext cx="327" cy="158"/>
            </a:xfrm>
            <a:prstGeom prst="rect">
              <a:avLst/>
            </a:prstGeom>
            <a:solidFill>
              <a:schemeClr val="accent1"/>
            </a:solidFill>
            <a:ln w="9525">
              <a:solidFill>
                <a:schemeClr val="tx1"/>
              </a:solidFill>
              <a:miter lim="800000"/>
              <a:headEnd/>
              <a:tailEnd/>
            </a:ln>
            <a:effectLst/>
          </p:spPr>
          <p:txBody>
            <a:bodyPr wrap="none" anchor="ctr"/>
            <a:lstStyle/>
            <a:p>
              <a:endParaRPr lang="en-US"/>
            </a:p>
          </p:txBody>
        </p:sp>
        <p:cxnSp>
          <p:nvCxnSpPr>
            <p:cNvPr id="2134" name="AutoShape 86"/>
            <p:cNvCxnSpPr>
              <a:cxnSpLocks noChangeShapeType="1"/>
              <a:stCxn id="2133" idx="2"/>
              <a:endCxn id="2130" idx="0"/>
            </p:cNvCxnSpPr>
            <p:nvPr/>
          </p:nvCxnSpPr>
          <p:spPr bwMode="auto">
            <a:xfrm rot="5400000">
              <a:off x="1997" y="3545"/>
              <a:ext cx="319" cy="495"/>
            </a:xfrm>
            <a:prstGeom prst="bentConnector3">
              <a:avLst>
                <a:gd name="adj1" fmla="val 79620"/>
              </a:avLst>
            </a:prstGeom>
            <a:noFill/>
            <a:ln w="9525">
              <a:solidFill>
                <a:schemeClr val="tx1"/>
              </a:solidFill>
              <a:miter lim="800000"/>
              <a:headEnd/>
              <a:tailEnd/>
            </a:ln>
            <a:effectLst/>
          </p:spPr>
        </p:cxnSp>
        <p:cxnSp>
          <p:nvCxnSpPr>
            <p:cNvPr id="2135" name="AutoShape 87"/>
            <p:cNvCxnSpPr>
              <a:cxnSpLocks noChangeShapeType="1"/>
              <a:stCxn id="2133" idx="2"/>
              <a:endCxn id="2131" idx="0"/>
            </p:cNvCxnSpPr>
            <p:nvPr/>
          </p:nvCxnSpPr>
          <p:spPr bwMode="auto">
            <a:xfrm rot="5400000">
              <a:off x="2244" y="3793"/>
              <a:ext cx="319" cy="0"/>
            </a:xfrm>
            <a:prstGeom prst="straightConnector1">
              <a:avLst/>
            </a:prstGeom>
            <a:noFill/>
            <a:ln w="9525">
              <a:solidFill>
                <a:schemeClr val="tx1"/>
              </a:solidFill>
              <a:round/>
              <a:headEnd/>
              <a:tailEnd/>
            </a:ln>
            <a:effectLst/>
          </p:spPr>
        </p:cxnSp>
        <p:cxnSp>
          <p:nvCxnSpPr>
            <p:cNvPr id="2136" name="AutoShape 88"/>
            <p:cNvCxnSpPr>
              <a:cxnSpLocks noChangeShapeType="1"/>
              <a:stCxn id="2133" idx="2"/>
              <a:endCxn id="2132" idx="0"/>
            </p:cNvCxnSpPr>
            <p:nvPr/>
          </p:nvCxnSpPr>
          <p:spPr bwMode="auto">
            <a:xfrm rot="16200000" flipH="1">
              <a:off x="2491" y="3546"/>
              <a:ext cx="319" cy="494"/>
            </a:xfrm>
            <a:prstGeom prst="bentConnector3">
              <a:avLst>
                <a:gd name="adj1" fmla="val 78681"/>
              </a:avLst>
            </a:prstGeom>
            <a:noFill/>
            <a:ln w="9525">
              <a:solidFill>
                <a:schemeClr val="tx1"/>
              </a:solidFill>
              <a:miter lim="800000"/>
              <a:headEnd/>
              <a:tailEnd/>
            </a:ln>
            <a:effectLst/>
          </p:spPr>
        </p:cxnSp>
        <p:cxnSp>
          <p:nvCxnSpPr>
            <p:cNvPr id="2137" name="AutoShape 89"/>
            <p:cNvCxnSpPr>
              <a:cxnSpLocks noChangeShapeType="1"/>
              <a:stCxn id="2131" idx="0"/>
              <a:endCxn id="2133" idx="2"/>
            </p:cNvCxnSpPr>
            <p:nvPr/>
          </p:nvCxnSpPr>
          <p:spPr bwMode="auto">
            <a:xfrm flipV="1">
              <a:off x="2404" y="3633"/>
              <a:ext cx="0" cy="319"/>
            </a:xfrm>
            <a:prstGeom prst="straightConnector1">
              <a:avLst/>
            </a:prstGeom>
            <a:noFill/>
            <a:ln w="9525">
              <a:solidFill>
                <a:schemeClr val="tx1"/>
              </a:solidFill>
              <a:round/>
              <a:headEnd/>
              <a:tailEnd type="triangle" w="med" len="med"/>
            </a:ln>
            <a:effectLst/>
          </p:spPr>
        </p:cxnSp>
      </p:grpSp>
      <p:sp>
        <p:nvSpPr>
          <p:cNvPr id="2138" name="Text Box 90"/>
          <p:cNvSpPr txBox="1">
            <a:spLocks noChangeArrowheads="1"/>
          </p:cNvSpPr>
          <p:nvPr/>
        </p:nvSpPr>
        <p:spPr bwMode="auto">
          <a:xfrm>
            <a:off x="5343525" y="5610225"/>
            <a:ext cx="957263" cy="274638"/>
          </a:xfrm>
          <a:prstGeom prst="rect">
            <a:avLst/>
          </a:prstGeom>
          <a:noFill/>
          <a:ln w="9525">
            <a:noFill/>
            <a:miter lim="800000"/>
            <a:headEnd/>
            <a:tailEnd/>
          </a:ln>
          <a:effectLst/>
        </p:spPr>
        <p:txBody>
          <a:bodyPr wrap="none">
            <a:spAutoFit/>
          </a:bodyPr>
          <a:lstStyle/>
          <a:p>
            <a:r>
              <a:rPr lang="en-GB" sz="1200"/>
              <a:t>e.g. TT API</a:t>
            </a:r>
          </a:p>
        </p:txBody>
      </p:sp>
      <p:sp>
        <p:nvSpPr>
          <p:cNvPr id="2139" name="Text Box 91"/>
          <p:cNvSpPr txBox="1">
            <a:spLocks noChangeArrowheads="1"/>
          </p:cNvSpPr>
          <p:nvPr/>
        </p:nvSpPr>
        <p:spPr bwMode="auto">
          <a:xfrm>
            <a:off x="5343525" y="3359150"/>
            <a:ext cx="2252663" cy="457200"/>
          </a:xfrm>
          <a:prstGeom prst="rect">
            <a:avLst/>
          </a:prstGeom>
          <a:noFill/>
          <a:ln w="9525">
            <a:noFill/>
            <a:miter lim="800000"/>
            <a:headEnd/>
            <a:tailEnd/>
          </a:ln>
          <a:effectLst/>
        </p:spPr>
        <p:txBody>
          <a:bodyPr>
            <a:spAutoFit/>
          </a:bodyPr>
          <a:lstStyle/>
          <a:p>
            <a:r>
              <a:rPr lang="en-GB" sz="1200"/>
              <a:t>e.g. TT Management Business Service</a:t>
            </a:r>
          </a:p>
        </p:txBody>
      </p:sp>
      <p:grpSp>
        <p:nvGrpSpPr>
          <p:cNvPr id="4" name="Group 101"/>
          <p:cNvGrpSpPr>
            <a:grpSpLocks/>
          </p:cNvGrpSpPr>
          <p:nvPr/>
        </p:nvGrpSpPr>
        <p:grpSpPr bwMode="auto">
          <a:xfrm>
            <a:off x="7308850" y="2420938"/>
            <a:ext cx="1368425" cy="398462"/>
            <a:chOff x="4150" y="3339"/>
            <a:chExt cx="1406" cy="409"/>
          </a:xfrm>
        </p:grpSpPr>
        <p:sp>
          <p:nvSpPr>
            <p:cNvPr id="2140" name="AutoShape 92"/>
            <p:cNvSpPr>
              <a:spLocks noChangeArrowheads="1"/>
            </p:cNvSpPr>
            <p:nvPr/>
          </p:nvSpPr>
          <p:spPr bwMode="auto">
            <a:xfrm>
              <a:off x="4694" y="3430"/>
              <a:ext cx="318" cy="318"/>
            </a:xfrm>
            <a:custGeom>
              <a:avLst/>
              <a:gdLst>
                <a:gd name="G0" fmla="+- 108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11796480"/>
                <a:gd name="G21" fmla="sin G19 11796480"/>
                <a:gd name="G22" fmla="+- G20 10800 0"/>
                <a:gd name="G23" fmla="+- G21 10800 0"/>
                <a:gd name="G24" fmla="+- 10800 0 G20"/>
                <a:gd name="G25" fmla="+- 10800 10800 0"/>
                <a:gd name="G26" fmla="?: G9 G17 G25"/>
                <a:gd name="G27" fmla="?: G9 0 21600"/>
                <a:gd name="G28" fmla="cos 10800 11796480"/>
                <a:gd name="G29" fmla="sin 10800 11796480"/>
                <a:gd name="G30" fmla="sin 108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0 w 21600"/>
                <a:gd name="T15" fmla="*/ 10800 h 21600"/>
                <a:gd name="T16" fmla="*/ 10800 w 21600"/>
                <a:gd name="T17" fmla="*/ 0 h 21600"/>
                <a:gd name="T18" fmla="*/ 216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4" y="-1"/>
                    <a:pt x="21599" y="4835"/>
                    <a:pt x="21600" y="10799"/>
                  </a:cubicBezTo>
                  <a:lnTo>
                    <a:pt x="21600" y="10800"/>
                  </a:lnTo>
                  <a:cubicBezTo>
                    <a:pt x="21600" y="4835"/>
                    <a:pt x="16764" y="0"/>
                    <a:pt x="10800" y="0"/>
                  </a:cubicBezTo>
                  <a:cubicBezTo>
                    <a:pt x="4835" y="0"/>
                    <a:pt x="0" y="4835"/>
                    <a:pt x="0" y="10800"/>
                  </a:cubicBezTo>
                  <a:close/>
                </a:path>
              </a:pathLst>
            </a:custGeom>
            <a:solidFill>
              <a:schemeClr val="accent1"/>
            </a:solidFill>
            <a:ln w="9525">
              <a:solidFill>
                <a:schemeClr val="tx1"/>
              </a:solidFill>
              <a:miter lim="800000"/>
              <a:headEnd/>
              <a:tailEnd/>
            </a:ln>
            <a:effectLst/>
          </p:spPr>
          <p:txBody>
            <a:bodyPr wrap="none" anchor="ctr"/>
            <a:lstStyle/>
            <a:p>
              <a:endParaRPr lang="en-US"/>
            </a:p>
          </p:txBody>
        </p:sp>
        <p:sp>
          <p:nvSpPr>
            <p:cNvPr id="2142" name="AutoShape 94"/>
            <p:cNvSpPr>
              <a:spLocks noChangeArrowheads="1"/>
            </p:cNvSpPr>
            <p:nvPr/>
          </p:nvSpPr>
          <p:spPr bwMode="auto">
            <a:xfrm>
              <a:off x="5148" y="3430"/>
              <a:ext cx="318" cy="318"/>
            </a:xfrm>
            <a:custGeom>
              <a:avLst/>
              <a:gdLst>
                <a:gd name="G0" fmla="+- 108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11796480"/>
                <a:gd name="G21" fmla="sin G19 11796480"/>
                <a:gd name="G22" fmla="+- G20 10800 0"/>
                <a:gd name="G23" fmla="+- G21 10800 0"/>
                <a:gd name="G24" fmla="+- 10800 0 G20"/>
                <a:gd name="G25" fmla="+- 10800 10800 0"/>
                <a:gd name="G26" fmla="?: G9 G17 G25"/>
                <a:gd name="G27" fmla="?: G9 0 21600"/>
                <a:gd name="G28" fmla="cos 10800 11796480"/>
                <a:gd name="G29" fmla="sin 10800 11796480"/>
                <a:gd name="G30" fmla="sin 108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0 w 21600"/>
                <a:gd name="T15" fmla="*/ 10800 h 21600"/>
                <a:gd name="T16" fmla="*/ 10800 w 21600"/>
                <a:gd name="T17" fmla="*/ 0 h 21600"/>
                <a:gd name="T18" fmla="*/ 216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4" y="-1"/>
                    <a:pt x="21599" y="4835"/>
                    <a:pt x="21600" y="10799"/>
                  </a:cubicBezTo>
                  <a:lnTo>
                    <a:pt x="21600" y="10800"/>
                  </a:lnTo>
                  <a:cubicBezTo>
                    <a:pt x="21600" y="4835"/>
                    <a:pt x="16764" y="0"/>
                    <a:pt x="10800" y="0"/>
                  </a:cubicBezTo>
                  <a:cubicBezTo>
                    <a:pt x="4835" y="0"/>
                    <a:pt x="0" y="4835"/>
                    <a:pt x="0" y="10800"/>
                  </a:cubicBezTo>
                  <a:close/>
                </a:path>
              </a:pathLst>
            </a:custGeom>
            <a:solidFill>
              <a:schemeClr val="accent1"/>
            </a:solidFill>
            <a:ln w="9525">
              <a:solidFill>
                <a:schemeClr val="tx1"/>
              </a:solidFill>
              <a:miter lim="800000"/>
              <a:headEnd/>
              <a:tailEnd/>
            </a:ln>
            <a:effectLst/>
          </p:spPr>
          <p:txBody>
            <a:bodyPr wrap="none" anchor="ctr"/>
            <a:lstStyle/>
            <a:p>
              <a:endParaRPr lang="en-US"/>
            </a:p>
          </p:txBody>
        </p:sp>
        <p:sp>
          <p:nvSpPr>
            <p:cNvPr id="2144" name="AutoShape 96"/>
            <p:cNvSpPr>
              <a:spLocks noChangeArrowheads="1"/>
            </p:cNvSpPr>
            <p:nvPr/>
          </p:nvSpPr>
          <p:spPr bwMode="auto">
            <a:xfrm>
              <a:off x="4241" y="3430"/>
              <a:ext cx="318" cy="318"/>
            </a:xfrm>
            <a:custGeom>
              <a:avLst/>
              <a:gdLst>
                <a:gd name="G0" fmla="+- 108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11796480"/>
                <a:gd name="G21" fmla="sin G19 11796480"/>
                <a:gd name="G22" fmla="+- G20 10800 0"/>
                <a:gd name="G23" fmla="+- G21 10800 0"/>
                <a:gd name="G24" fmla="+- 10800 0 G20"/>
                <a:gd name="G25" fmla="+- 10800 10800 0"/>
                <a:gd name="G26" fmla="?: G9 G17 G25"/>
                <a:gd name="G27" fmla="?: G9 0 21600"/>
                <a:gd name="G28" fmla="cos 10800 11796480"/>
                <a:gd name="G29" fmla="sin 10800 11796480"/>
                <a:gd name="G30" fmla="sin 108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0 w 21600"/>
                <a:gd name="T15" fmla="*/ 10800 h 21600"/>
                <a:gd name="T16" fmla="*/ 10800 w 21600"/>
                <a:gd name="T17" fmla="*/ 0 h 21600"/>
                <a:gd name="T18" fmla="*/ 216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4" y="-1"/>
                    <a:pt x="21599" y="4835"/>
                    <a:pt x="21600" y="10799"/>
                  </a:cubicBezTo>
                  <a:lnTo>
                    <a:pt x="21600" y="10800"/>
                  </a:lnTo>
                  <a:cubicBezTo>
                    <a:pt x="21600" y="4835"/>
                    <a:pt x="16764" y="0"/>
                    <a:pt x="10800" y="0"/>
                  </a:cubicBezTo>
                  <a:cubicBezTo>
                    <a:pt x="4835" y="0"/>
                    <a:pt x="0" y="4835"/>
                    <a:pt x="0" y="10800"/>
                  </a:cubicBezTo>
                  <a:close/>
                </a:path>
              </a:pathLst>
            </a:custGeom>
            <a:solidFill>
              <a:schemeClr val="accent1"/>
            </a:solidFill>
            <a:ln w="9525">
              <a:solidFill>
                <a:schemeClr val="tx1"/>
              </a:solidFill>
              <a:miter lim="800000"/>
              <a:headEnd/>
              <a:tailEnd/>
            </a:ln>
            <a:effectLst/>
          </p:spPr>
          <p:txBody>
            <a:bodyPr wrap="none" anchor="ctr"/>
            <a:lstStyle/>
            <a:p>
              <a:endParaRPr lang="en-US"/>
            </a:p>
          </p:txBody>
        </p:sp>
        <p:sp>
          <p:nvSpPr>
            <p:cNvPr id="2146" name="Freeform 98"/>
            <p:cNvSpPr>
              <a:spLocks/>
            </p:cNvSpPr>
            <p:nvPr/>
          </p:nvSpPr>
          <p:spPr bwMode="auto">
            <a:xfrm>
              <a:off x="4150" y="3339"/>
              <a:ext cx="1406" cy="409"/>
            </a:xfrm>
            <a:custGeom>
              <a:avLst/>
              <a:gdLst/>
              <a:ahLst/>
              <a:cxnLst>
                <a:cxn ang="0">
                  <a:pos x="91" y="227"/>
                </a:cxn>
                <a:cxn ang="0">
                  <a:pos x="91" y="409"/>
                </a:cxn>
                <a:cxn ang="0">
                  <a:pos x="0" y="409"/>
                </a:cxn>
                <a:cxn ang="0">
                  <a:pos x="0" y="0"/>
                </a:cxn>
                <a:cxn ang="0">
                  <a:pos x="1406" y="0"/>
                </a:cxn>
                <a:cxn ang="0">
                  <a:pos x="1406" y="409"/>
                </a:cxn>
                <a:cxn ang="0">
                  <a:pos x="1315" y="409"/>
                </a:cxn>
                <a:cxn ang="0">
                  <a:pos x="1315" y="227"/>
                </a:cxn>
              </a:cxnLst>
              <a:rect l="0" t="0" r="r" b="b"/>
              <a:pathLst>
                <a:path w="1406" h="409">
                  <a:moveTo>
                    <a:pt x="91" y="227"/>
                  </a:moveTo>
                  <a:lnTo>
                    <a:pt x="91" y="409"/>
                  </a:lnTo>
                  <a:lnTo>
                    <a:pt x="0" y="409"/>
                  </a:lnTo>
                  <a:lnTo>
                    <a:pt x="0" y="0"/>
                  </a:lnTo>
                  <a:lnTo>
                    <a:pt x="1406" y="0"/>
                  </a:lnTo>
                  <a:lnTo>
                    <a:pt x="1406" y="409"/>
                  </a:lnTo>
                  <a:lnTo>
                    <a:pt x="1315" y="409"/>
                  </a:lnTo>
                  <a:lnTo>
                    <a:pt x="1315" y="227"/>
                  </a:lnTo>
                </a:path>
              </a:pathLst>
            </a:custGeom>
            <a:noFill/>
            <a:ln w="9525">
              <a:solidFill>
                <a:schemeClr val="tx1"/>
              </a:solidFill>
              <a:round/>
              <a:headEnd/>
              <a:tailEnd/>
            </a:ln>
            <a:effectLst/>
          </p:spPr>
          <p:txBody>
            <a:bodyPr/>
            <a:lstStyle/>
            <a:p>
              <a:endParaRPr lang="en-US"/>
            </a:p>
          </p:txBody>
        </p:sp>
        <p:sp>
          <p:nvSpPr>
            <p:cNvPr id="2147" name="Freeform 99"/>
            <p:cNvSpPr>
              <a:spLocks/>
            </p:cNvSpPr>
            <p:nvPr/>
          </p:nvSpPr>
          <p:spPr bwMode="auto">
            <a:xfrm>
              <a:off x="4558" y="3566"/>
              <a:ext cx="136" cy="182"/>
            </a:xfrm>
            <a:custGeom>
              <a:avLst/>
              <a:gdLst/>
              <a:ahLst/>
              <a:cxnLst>
                <a:cxn ang="0">
                  <a:pos x="0" y="0"/>
                </a:cxn>
                <a:cxn ang="0">
                  <a:pos x="0" y="182"/>
                </a:cxn>
                <a:cxn ang="0">
                  <a:pos x="136" y="182"/>
                </a:cxn>
                <a:cxn ang="0">
                  <a:pos x="136" y="0"/>
                </a:cxn>
              </a:cxnLst>
              <a:rect l="0" t="0" r="r" b="b"/>
              <a:pathLst>
                <a:path w="136" h="182">
                  <a:moveTo>
                    <a:pt x="0" y="0"/>
                  </a:moveTo>
                  <a:lnTo>
                    <a:pt x="0" y="182"/>
                  </a:lnTo>
                  <a:lnTo>
                    <a:pt x="136" y="182"/>
                  </a:lnTo>
                  <a:lnTo>
                    <a:pt x="136" y="0"/>
                  </a:lnTo>
                </a:path>
              </a:pathLst>
            </a:custGeom>
            <a:noFill/>
            <a:ln w="9525">
              <a:solidFill>
                <a:schemeClr val="tx1"/>
              </a:solidFill>
              <a:round/>
              <a:headEnd/>
              <a:tailEnd/>
            </a:ln>
            <a:effectLst/>
          </p:spPr>
          <p:txBody>
            <a:bodyPr/>
            <a:lstStyle/>
            <a:p>
              <a:endParaRPr lang="en-US"/>
            </a:p>
          </p:txBody>
        </p:sp>
        <p:sp>
          <p:nvSpPr>
            <p:cNvPr id="2148" name="Freeform 100"/>
            <p:cNvSpPr>
              <a:spLocks/>
            </p:cNvSpPr>
            <p:nvPr/>
          </p:nvSpPr>
          <p:spPr bwMode="auto">
            <a:xfrm>
              <a:off x="5012" y="3566"/>
              <a:ext cx="136" cy="182"/>
            </a:xfrm>
            <a:custGeom>
              <a:avLst/>
              <a:gdLst/>
              <a:ahLst/>
              <a:cxnLst>
                <a:cxn ang="0">
                  <a:pos x="0" y="0"/>
                </a:cxn>
                <a:cxn ang="0">
                  <a:pos x="0" y="182"/>
                </a:cxn>
                <a:cxn ang="0">
                  <a:pos x="136" y="182"/>
                </a:cxn>
                <a:cxn ang="0">
                  <a:pos x="136" y="0"/>
                </a:cxn>
              </a:cxnLst>
              <a:rect l="0" t="0" r="r" b="b"/>
              <a:pathLst>
                <a:path w="136" h="182">
                  <a:moveTo>
                    <a:pt x="0" y="0"/>
                  </a:moveTo>
                  <a:lnTo>
                    <a:pt x="0" y="182"/>
                  </a:lnTo>
                  <a:lnTo>
                    <a:pt x="136" y="182"/>
                  </a:lnTo>
                  <a:lnTo>
                    <a:pt x="136" y="0"/>
                  </a:lnTo>
                </a:path>
              </a:pathLst>
            </a:custGeom>
            <a:noFill/>
            <a:ln w="9525">
              <a:solidFill>
                <a:schemeClr val="tx1"/>
              </a:solidFill>
              <a:round/>
              <a:headEnd/>
              <a:tailEnd/>
            </a:ln>
            <a:effectLst/>
          </p:spPr>
          <p:txBody>
            <a:bodyPr/>
            <a:lstStyle/>
            <a:p>
              <a:endParaRPr lang="en-US"/>
            </a:p>
          </p:txBody>
        </p:sp>
      </p:grpSp>
      <p:sp>
        <p:nvSpPr>
          <p:cNvPr id="2150" name="Line 102"/>
          <p:cNvSpPr>
            <a:spLocks noChangeShapeType="1"/>
          </p:cNvSpPr>
          <p:nvPr/>
        </p:nvSpPr>
        <p:spPr bwMode="auto">
          <a:xfrm>
            <a:off x="7766050" y="2349500"/>
            <a:ext cx="0" cy="647700"/>
          </a:xfrm>
          <a:prstGeom prst="line">
            <a:avLst/>
          </a:prstGeom>
          <a:noFill/>
          <a:ln w="9525">
            <a:solidFill>
              <a:schemeClr val="tx1"/>
            </a:solidFill>
            <a:prstDash val="dash"/>
            <a:round/>
            <a:headEnd/>
            <a:tailEnd/>
          </a:ln>
          <a:effectLst/>
        </p:spPr>
        <p:txBody>
          <a:bodyPr/>
          <a:lstStyle/>
          <a:p>
            <a:endParaRPr lang="en-US"/>
          </a:p>
        </p:txBody>
      </p:sp>
      <p:sp>
        <p:nvSpPr>
          <p:cNvPr id="2151" name="Line 103"/>
          <p:cNvSpPr>
            <a:spLocks noChangeShapeType="1"/>
          </p:cNvSpPr>
          <p:nvPr/>
        </p:nvSpPr>
        <p:spPr bwMode="auto">
          <a:xfrm>
            <a:off x="8210550" y="2349500"/>
            <a:ext cx="0" cy="647700"/>
          </a:xfrm>
          <a:prstGeom prst="line">
            <a:avLst/>
          </a:prstGeom>
          <a:noFill/>
          <a:ln w="9525">
            <a:solidFill>
              <a:schemeClr val="tx1"/>
            </a:solidFill>
            <a:prstDash val="dash"/>
            <a:round/>
            <a:headEnd/>
            <a:tailEnd/>
          </a:ln>
          <a:effectLst/>
        </p:spPr>
        <p:txBody>
          <a:bodyPr/>
          <a:lstStyle/>
          <a:p>
            <a:endParaRPr lang="en-US"/>
          </a:p>
        </p:txBody>
      </p:sp>
      <p:sp>
        <p:nvSpPr>
          <p:cNvPr id="2152" name="Text Box 104"/>
          <p:cNvSpPr txBox="1">
            <a:spLocks noChangeArrowheads="1"/>
          </p:cNvSpPr>
          <p:nvPr/>
        </p:nvSpPr>
        <p:spPr bwMode="auto">
          <a:xfrm>
            <a:off x="7164388" y="3068638"/>
            <a:ext cx="1728787" cy="639762"/>
          </a:xfrm>
          <a:prstGeom prst="rect">
            <a:avLst/>
          </a:prstGeom>
          <a:noFill/>
          <a:ln w="9525">
            <a:noFill/>
            <a:miter lim="800000"/>
            <a:headEnd/>
            <a:tailEnd/>
          </a:ln>
          <a:effectLst/>
        </p:spPr>
        <p:txBody>
          <a:bodyPr>
            <a:spAutoFit/>
          </a:bodyPr>
          <a:lstStyle/>
          <a:p>
            <a:pPr>
              <a:spcBef>
                <a:spcPct val="50000"/>
              </a:spcBef>
            </a:pPr>
            <a:r>
              <a:rPr lang="en-US" sz="1200"/>
              <a:t>Process drilled down to detailed flows at TAM boundaries</a:t>
            </a:r>
            <a:endParaRPr lang="en-GB" sz="1200"/>
          </a:p>
        </p:txBody>
      </p:sp>
      <p:sp>
        <p:nvSpPr>
          <p:cNvPr id="2153" name="Text Box 105"/>
          <p:cNvSpPr txBox="1">
            <a:spLocks noChangeArrowheads="1"/>
          </p:cNvSpPr>
          <p:nvPr/>
        </p:nvSpPr>
        <p:spPr bwMode="auto">
          <a:xfrm>
            <a:off x="3132138" y="4797425"/>
            <a:ext cx="1012825" cy="457200"/>
          </a:xfrm>
          <a:prstGeom prst="rect">
            <a:avLst/>
          </a:prstGeom>
          <a:noFill/>
          <a:ln w="9525">
            <a:noFill/>
            <a:miter lim="800000"/>
            <a:headEnd/>
            <a:tailEnd/>
          </a:ln>
          <a:effectLst/>
        </p:spPr>
        <p:txBody>
          <a:bodyPr wrap="none">
            <a:spAutoFit/>
          </a:bodyPr>
          <a:lstStyle/>
          <a:p>
            <a:r>
              <a:rPr lang="en-GB" sz="1200"/>
              <a:t>DDP = </a:t>
            </a:r>
            <a:r>
              <a:rPr lang="en-US" sz="1200"/>
              <a:t>Set </a:t>
            </a:r>
          </a:p>
          <a:p>
            <a:r>
              <a:rPr lang="en-US" sz="1200"/>
              <a:t>of interfaces</a:t>
            </a:r>
            <a:endParaRPr lang="en-GB" sz="1200"/>
          </a:p>
        </p:txBody>
      </p:sp>
      <p:sp>
        <p:nvSpPr>
          <p:cNvPr id="2154" name="Text Box 106"/>
          <p:cNvSpPr txBox="1">
            <a:spLocks noChangeArrowheads="1"/>
          </p:cNvSpPr>
          <p:nvPr/>
        </p:nvSpPr>
        <p:spPr bwMode="auto">
          <a:xfrm>
            <a:off x="5364163" y="6021388"/>
            <a:ext cx="1782762" cy="274637"/>
          </a:xfrm>
          <a:prstGeom prst="rect">
            <a:avLst/>
          </a:prstGeom>
          <a:noFill/>
          <a:ln w="9525">
            <a:noFill/>
            <a:miter lim="800000"/>
            <a:headEnd/>
            <a:tailEnd/>
          </a:ln>
          <a:effectLst/>
        </p:spPr>
        <p:txBody>
          <a:bodyPr wrap="none">
            <a:spAutoFit/>
          </a:bodyPr>
          <a:lstStyle/>
          <a:p>
            <a:r>
              <a:rPr lang="en-GB" sz="1200"/>
              <a:t>Order &amp; Activation work</a:t>
            </a:r>
          </a:p>
        </p:txBody>
      </p:sp>
      <p:sp>
        <p:nvSpPr>
          <p:cNvPr id="2155" name="Text Box 107"/>
          <p:cNvSpPr txBox="1">
            <a:spLocks noChangeArrowheads="1"/>
          </p:cNvSpPr>
          <p:nvPr/>
        </p:nvSpPr>
        <p:spPr bwMode="auto">
          <a:xfrm>
            <a:off x="7164388" y="4221163"/>
            <a:ext cx="1800225" cy="1555750"/>
          </a:xfrm>
          <a:prstGeom prst="rect">
            <a:avLst/>
          </a:prstGeom>
          <a:solidFill>
            <a:srgbClr val="FFFF99"/>
          </a:solidFill>
          <a:ln w="9525">
            <a:noFill/>
            <a:miter lim="800000"/>
            <a:headEnd/>
            <a:tailEnd/>
          </a:ln>
          <a:effectLst/>
        </p:spPr>
        <p:txBody>
          <a:bodyPr>
            <a:spAutoFit/>
          </a:bodyPr>
          <a:lstStyle/>
          <a:p>
            <a:pPr>
              <a:spcBef>
                <a:spcPct val="50000"/>
              </a:spcBef>
            </a:pPr>
            <a:r>
              <a:rPr lang="en-US" sz="1200"/>
              <a:t>Enterprise Architecture Reference:</a:t>
            </a:r>
          </a:p>
          <a:p>
            <a:pPr marL="179388" lvl="1" indent="-177800">
              <a:spcBef>
                <a:spcPct val="50000"/>
              </a:spcBef>
              <a:buFontTx/>
              <a:buChar char="•"/>
            </a:pPr>
            <a:r>
              <a:rPr lang="en-US" sz="1200"/>
              <a:t>Entity</a:t>
            </a:r>
          </a:p>
          <a:p>
            <a:pPr marL="179388" lvl="1" indent="-177800">
              <a:spcBef>
                <a:spcPct val="50000"/>
              </a:spcBef>
              <a:buFontTx/>
              <a:buChar char="•"/>
            </a:pPr>
            <a:r>
              <a:rPr lang="en-US" sz="1200"/>
              <a:t>Task</a:t>
            </a:r>
          </a:p>
          <a:p>
            <a:pPr marL="179388" lvl="1" indent="-177800">
              <a:spcBef>
                <a:spcPct val="50000"/>
              </a:spcBef>
              <a:buFontTx/>
              <a:buChar char="•"/>
            </a:pPr>
            <a:r>
              <a:rPr lang="en-US" sz="1200"/>
              <a:t>Utility</a:t>
            </a:r>
          </a:p>
          <a:p>
            <a:pPr>
              <a:spcBef>
                <a:spcPct val="50000"/>
              </a:spcBef>
            </a:pPr>
            <a:r>
              <a:rPr lang="en-US" sz="1200"/>
              <a:t>All Tasks really!</a:t>
            </a:r>
            <a:endParaRPr lang="en-GB" sz="1200"/>
          </a:p>
        </p:txBody>
      </p:sp>
      <p:sp>
        <p:nvSpPr>
          <p:cNvPr id="2157" name="Text Box 109"/>
          <p:cNvSpPr txBox="1">
            <a:spLocks noChangeArrowheads="1"/>
          </p:cNvSpPr>
          <p:nvPr/>
        </p:nvSpPr>
        <p:spPr bwMode="auto">
          <a:xfrm>
            <a:off x="5795963" y="2420938"/>
            <a:ext cx="1152525" cy="823912"/>
          </a:xfrm>
          <a:prstGeom prst="rect">
            <a:avLst/>
          </a:prstGeom>
          <a:solidFill>
            <a:srgbClr val="FFFF99"/>
          </a:solidFill>
          <a:ln w="9525" algn="ctr">
            <a:noFill/>
            <a:miter lim="800000"/>
            <a:headEnd/>
            <a:tailEnd/>
          </a:ln>
          <a:effectLst/>
        </p:spPr>
        <p:txBody>
          <a:bodyPr>
            <a:spAutoFit/>
          </a:bodyPr>
          <a:lstStyle/>
          <a:p>
            <a:pPr>
              <a:spcBef>
                <a:spcPct val="50000"/>
              </a:spcBef>
            </a:pPr>
            <a:r>
              <a:rPr lang="en-US" sz="1200"/>
              <a:t>C(ustomer)</a:t>
            </a:r>
          </a:p>
          <a:p>
            <a:pPr>
              <a:spcBef>
                <a:spcPct val="50000"/>
              </a:spcBef>
            </a:pPr>
            <a:r>
              <a:rPr lang="en-US" sz="1200"/>
              <a:t>S(ervice)</a:t>
            </a:r>
          </a:p>
          <a:p>
            <a:pPr>
              <a:spcBef>
                <a:spcPct val="50000"/>
              </a:spcBef>
            </a:pPr>
            <a:r>
              <a:rPr lang="en-US" sz="1200"/>
              <a:t>R(esource)</a:t>
            </a:r>
            <a:endParaRPr lang="en-GB" sz="1200"/>
          </a:p>
        </p:txBody>
      </p:sp>
      <p:sp>
        <p:nvSpPr>
          <p:cNvPr id="2158" name="Rectangle 110"/>
          <p:cNvSpPr>
            <a:spLocks noChangeArrowheads="1"/>
          </p:cNvSpPr>
          <p:nvPr/>
        </p:nvSpPr>
        <p:spPr bwMode="auto">
          <a:xfrm>
            <a:off x="3132138" y="1125538"/>
            <a:ext cx="431800" cy="503237"/>
          </a:xfrm>
          <a:prstGeom prst="rect">
            <a:avLst/>
          </a:prstGeom>
          <a:noFill/>
          <a:ln w="9525">
            <a:solidFill>
              <a:schemeClr val="tx1"/>
            </a:solidFill>
            <a:miter lim="800000"/>
            <a:headEnd/>
            <a:tailEnd/>
          </a:ln>
          <a:effectLst/>
        </p:spPr>
        <p:txBody>
          <a:bodyPr wrap="none" anchor="ctr"/>
          <a:lstStyle/>
          <a:p>
            <a:endParaRPr lang="en-US"/>
          </a:p>
        </p:txBody>
      </p:sp>
      <p:grpSp>
        <p:nvGrpSpPr>
          <p:cNvPr id="5" name="Group 116"/>
          <p:cNvGrpSpPr>
            <a:grpSpLocks/>
          </p:cNvGrpSpPr>
          <p:nvPr/>
        </p:nvGrpSpPr>
        <p:grpSpPr bwMode="auto">
          <a:xfrm>
            <a:off x="3276600" y="1196975"/>
            <a:ext cx="144463" cy="360363"/>
            <a:chOff x="2381" y="663"/>
            <a:chExt cx="91" cy="227"/>
          </a:xfrm>
        </p:grpSpPr>
        <p:sp>
          <p:nvSpPr>
            <p:cNvPr id="2159" name="Oval 111"/>
            <p:cNvSpPr>
              <a:spLocks noChangeArrowheads="1"/>
            </p:cNvSpPr>
            <p:nvPr/>
          </p:nvSpPr>
          <p:spPr bwMode="auto">
            <a:xfrm>
              <a:off x="2381" y="663"/>
              <a:ext cx="91" cy="91"/>
            </a:xfrm>
            <a:prstGeom prst="ellipse">
              <a:avLst/>
            </a:prstGeom>
            <a:noFill/>
            <a:ln w="9525">
              <a:solidFill>
                <a:schemeClr val="tx1"/>
              </a:solidFill>
              <a:round/>
              <a:headEnd/>
              <a:tailEnd/>
            </a:ln>
            <a:effectLst/>
          </p:spPr>
          <p:txBody>
            <a:bodyPr wrap="none" anchor="ctr"/>
            <a:lstStyle/>
            <a:p>
              <a:endParaRPr lang="en-US"/>
            </a:p>
          </p:txBody>
        </p:sp>
        <p:sp>
          <p:nvSpPr>
            <p:cNvPr id="2160" name="Line 112"/>
            <p:cNvSpPr>
              <a:spLocks noChangeShapeType="1"/>
            </p:cNvSpPr>
            <p:nvPr/>
          </p:nvSpPr>
          <p:spPr bwMode="auto">
            <a:xfrm>
              <a:off x="2426" y="754"/>
              <a:ext cx="0" cy="91"/>
            </a:xfrm>
            <a:prstGeom prst="line">
              <a:avLst/>
            </a:prstGeom>
            <a:noFill/>
            <a:ln w="9525">
              <a:solidFill>
                <a:schemeClr val="tx1"/>
              </a:solidFill>
              <a:round/>
              <a:headEnd/>
              <a:tailEnd/>
            </a:ln>
            <a:effectLst/>
          </p:spPr>
          <p:txBody>
            <a:bodyPr/>
            <a:lstStyle/>
            <a:p>
              <a:endParaRPr lang="en-US"/>
            </a:p>
          </p:txBody>
        </p:sp>
        <p:sp>
          <p:nvSpPr>
            <p:cNvPr id="2161" name="Line 113"/>
            <p:cNvSpPr>
              <a:spLocks noChangeShapeType="1"/>
            </p:cNvSpPr>
            <p:nvPr/>
          </p:nvSpPr>
          <p:spPr bwMode="auto">
            <a:xfrm>
              <a:off x="2381" y="799"/>
              <a:ext cx="91" cy="0"/>
            </a:xfrm>
            <a:prstGeom prst="line">
              <a:avLst/>
            </a:prstGeom>
            <a:noFill/>
            <a:ln w="9525">
              <a:solidFill>
                <a:schemeClr val="tx1"/>
              </a:solidFill>
              <a:round/>
              <a:headEnd/>
              <a:tailEnd/>
            </a:ln>
            <a:effectLst/>
          </p:spPr>
          <p:txBody>
            <a:bodyPr/>
            <a:lstStyle/>
            <a:p>
              <a:endParaRPr lang="en-US"/>
            </a:p>
          </p:txBody>
        </p:sp>
        <p:sp>
          <p:nvSpPr>
            <p:cNvPr id="2162" name="Line 114"/>
            <p:cNvSpPr>
              <a:spLocks noChangeShapeType="1"/>
            </p:cNvSpPr>
            <p:nvPr/>
          </p:nvSpPr>
          <p:spPr bwMode="auto">
            <a:xfrm flipH="1">
              <a:off x="2381" y="845"/>
              <a:ext cx="45" cy="45"/>
            </a:xfrm>
            <a:prstGeom prst="line">
              <a:avLst/>
            </a:prstGeom>
            <a:noFill/>
            <a:ln w="9525">
              <a:solidFill>
                <a:schemeClr val="tx1"/>
              </a:solidFill>
              <a:round/>
              <a:headEnd/>
              <a:tailEnd/>
            </a:ln>
            <a:effectLst/>
          </p:spPr>
          <p:txBody>
            <a:bodyPr/>
            <a:lstStyle/>
            <a:p>
              <a:endParaRPr lang="en-US"/>
            </a:p>
          </p:txBody>
        </p:sp>
        <p:sp>
          <p:nvSpPr>
            <p:cNvPr id="2163" name="Line 115"/>
            <p:cNvSpPr>
              <a:spLocks noChangeShapeType="1"/>
            </p:cNvSpPr>
            <p:nvPr/>
          </p:nvSpPr>
          <p:spPr bwMode="auto">
            <a:xfrm>
              <a:off x="2426" y="845"/>
              <a:ext cx="46" cy="45"/>
            </a:xfrm>
            <a:prstGeom prst="line">
              <a:avLst/>
            </a:prstGeom>
            <a:noFill/>
            <a:ln w="9525">
              <a:solidFill>
                <a:schemeClr val="tx1"/>
              </a:solidFill>
              <a:round/>
              <a:headEnd/>
              <a:tailEnd/>
            </a:ln>
            <a:effectLst/>
          </p:spPr>
          <p:txBody>
            <a:bodyPr/>
            <a:lstStyle/>
            <a:p>
              <a:endParaRPr lang="en-US"/>
            </a:p>
          </p:txBody>
        </p:sp>
      </p:grpSp>
      <p:sp>
        <p:nvSpPr>
          <p:cNvPr id="2165" name="Rectangle 117"/>
          <p:cNvSpPr>
            <a:spLocks noChangeArrowheads="1"/>
          </p:cNvSpPr>
          <p:nvPr/>
        </p:nvSpPr>
        <p:spPr bwMode="auto">
          <a:xfrm>
            <a:off x="3708400" y="1125538"/>
            <a:ext cx="431800" cy="503237"/>
          </a:xfrm>
          <a:prstGeom prst="rect">
            <a:avLst/>
          </a:prstGeom>
          <a:noFill/>
          <a:ln w="9525">
            <a:solidFill>
              <a:schemeClr val="tx1"/>
            </a:solidFill>
            <a:miter lim="800000"/>
            <a:headEnd/>
            <a:tailEnd/>
          </a:ln>
          <a:effectLst/>
        </p:spPr>
        <p:txBody>
          <a:bodyPr wrap="none" anchor="ctr"/>
          <a:lstStyle/>
          <a:p>
            <a:endParaRPr lang="en-US"/>
          </a:p>
        </p:txBody>
      </p:sp>
      <p:sp>
        <p:nvSpPr>
          <p:cNvPr id="2167" name="Oval 119"/>
          <p:cNvSpPr>
            <a:spLocks noChangeArrowheads="1"/>
          </p:cNvSpPr>
          <p:nvPr/>
        </p:nvSpPr>
        <p:spPr bwMode="auto">
          <a:xfrm>
            <a:off x="3852863" y="1196975"/>
            <a:ext cx="144462" cy="144463"/>
          </a:xfrm>
          <a:prstGeom prst="ellipse">
            <a:avLst/>
          </a:prstGeom>
          <a:noFill/>
          <a:ln w="9525">
            <a:solidFill>
              <a:schemeClr val="tx1"/>
            </a:solidFill>
            <a:round/>
            <a:headEnd/>
            <a:tailEnd/>
          </a:ln>
          <a:effectLst/>
        </p:spPr>
        <p:txBody>
          <a:bodyPr wrap="none" anchor="ctr"/>
          <a:lstStyle/>
          <a:p>
            <a:endParaRPr lang="en-US"/>
          </a:p>
        </p:txBody>
      </p:sp>
      <p:sp>
        <p:nvSpPr>
          <p:cNvPr id="2172" name="Oval 124"/>
          <p:cNvSpPr>
            <a:spLocks noChangeArrowheads="1"/>
          </p:cNvSpPr>
          <p:nvPr/>
        </p:nvSpPr>
        <p:spPr bwMode="auto">
          <a:xfrm>
            <a:off x="3708400" y="1341438"/>
            <a:ext cx="144463" cy="144462"/>
          </a:xfrm>
          <a:prstGeom prst="ellipse">
            <a:avLst/>
          </a:prstGeom>
          <a:noFill/>
          <a:ln w="9525">
            <a:solidFill>
              <a:schemeClr val="tx1"/>
            </a:solidFill>
            <a:round/>
            <a:headEnd/>
            <a:tailEnd/>
          </a:ln>
          <a:effectLst/>
        </p:spPr>
        <p:txBody>
          <a:bodyPr wrap="none" anchor="ctr"/>
          <a:lstStyle/>
          <a:p>
            <a:endParaRPr lang="en-US"/>
          </a:p>
        </p:txBody>
      </p:sp>
      <p:sp>
        <p:nvSpPr>
          <p:cNvPr id="2173" name="Oval 125"/>
          <p:cNvSpPr>
            <a:spLocks noChangeArrowheads="1"/>
          </p:cNvSpPr>
          <p:nvPr/>
        </p:nvSpPr>
        <p:spPr bwMode="auto">
          <a:xfrm>
            <a:off x="3852863" y="1341438"/>
            <a:ext cx="144462" cy="144462"/>
          </a:xfrm>
          <a:prstGeom prst="ellipse">
            <a:avLst/>
          </a:prstGeom>
          <a:noFill/>
          <a:ln w="9525">
            <a:solidFill>
              <a:schemeClr val="tx1"/>
            </a:solidFill>
            <a:round/>
            <a:headEnd/>
            <a:tailEnd/>
          </a:ln>
          <a:effectLst/>
        </p:spPr>
        <p:txBody>
          <a:bodyPr wrap="none" anchor="ctr"/>
          <a:lstStyle/>
          <a:p>
            <a:endParaRPr lang="en-US"/>
          </a:p>
        </p:txBody>
      </p:sp>
      <p:sp>
        <p:nvSpPr>
          <p:cNvPr id="2174" name="Oval 126"/>
          <p:cNvSpPr>
            <a:spLocks noChangeArrowheads="1"/>
          </p:cNvSpPr>
          <p:nvPr/>
        </p:nvSpPr>
        <p:spPr bwMode="auto">
          <a:xfrm>
            <a:off x="3995738" y="1412875"/>
            <a:ext cx="144462" cy="144463"/>
          </a:xfrm>
          <a:prstGeom prst="ellipse">
            <a:avLst/>
          </a:prstGeom>
          <a:noFill/>
          <a:ln w="9525">
            <a:solidFill>
              <a:schemeClr val="tx1"/>
            </a:solidFill>
            <a:round/>
            <a:headEnd/>
            <a:tailEnd/>
          </a:ln>
          <a:effectLst/>
        </p:spPr>
        <p:txBody>
          <a:bodyPr wrap="none" anchor="ctr"/>
          <a:lstStyle/>
          <a:p>
            <a:endParaRPr lang="en-US"/>
          </a:p>
        </p:txBody>
      </p:sp>
      <p:sp>
        <p:nvSpPr>
          <p:cNvPr id="2175" name="Oval 127"/>
          <p:cNvSpPr>
            <a:spLocks noChangeArrowheads="1"/>
          </p:cNvSpPr>
          <p:nvPr/>
        </p:nvSpPr>
        <p:spPr bwMode="auto">
          <a:xfrm>
            <a:off x="3995738" y="1270000"/>
            <a:ext cx="144462" cy="144463"/>
          </a:xfrm>
          <a:prstGeom prst="ellipse">
            <a:avLst/>
          </a:prstGeom>
          <a:noFill/>
          <a:ln w="9525">
            <a:solidFill>
              <a:schemeClr val="tx1"/>
            </a:solidFill>
            <a:round/>
            <a:headEnd/>
            <a:tailEnd/>
          </a:ln>
          <a:effectLst/>
        </p:spPr>
        <p:txBody>
          <a:bodyPr wrap="none" anchor="ctr"/>
          <a:lstStyle/>
          <a:p>
            <a:endParaRPr lang="en-US"/>
          </a:p>
        </p:txBody>
      </p:sp>
      <p:sp>
        <p:nvSpPr>
          <p:cNvPr id="2176" name="Rectangle 128"/>
          <p:cNvSpPr>
            <a:spLocks noChangeArrowheads="1"/>
          </p:cNvSpPr>
          <p:nvPr/>
        </p:nvSpPr>
        <p:spPr bwMode="auto">
          <a:xfrm>
            <a:off x="4356100" y="1125538"/>
            <a:ext cx="431800" cy="503237"/>
          </a:xfrm>
          <a:prstGeom prst="rect">
            <a:avLst/>
          </a:prstGeom>
          <a:noFill/>
          <a:ln w="9525">
            <a:solidFill>
              <a:schemeClr val="tx1"/>
            </a:solidFill>
            <a:miter lim="800000"/>
            <a:headEnd/>
            <a:tailEnd/>
          </a:ln>
          <a:effectLst/>
        </p:spPr>
        <p:txBody>
          <a:bodyPr wrap="none" anchor="ctr"/>
          <a:lstStyle/>
          <a:p>
            <a:endParaRPr lang="en-US"/>
          </a:p>
        </p:txBody>
      </p:sp>
      <p:sp>
        <p:nvSpPr>
          <p:cNvPr id="2177" name="Oval 129"/>
          <p:cNvSpPr>
            <a:spLocks noChangeArrowheads="1"/>
          </p:cNvSpPr>
          <p:nvPr/>
        </p:nvSpPr>
        <p:spPr bwMode="auto">
          <a:xfrm>
            <a:off x="4500563" y="1196975"/>
            <a:ext cx="144462" cy="144463"/>
          </a:xfrm>
          <a:prstGeom prst="ellipse">
            <a:avLst/>
          </a:prstGeom>
          <a:noFill/>
          <a:ln w="9525">
            <a:solidFill>
              <a:schemeClr val="tx1"/>
            </a:solidFill>
            <a:round/>
            <a:headEnd/>
            <a:tailEnd/>
          </a:ln>
          <a:effectLst/>
        </p:spPr>
        <p:txBody>
          <a:bodyPr wrap="none" anchor="ctr"/>
          <a:lstStyle/>
          <a:p>
            <a:endParaRPr lang="en-US"/>
          </a:p>
        </p:txBody>
      </p:sp>
      <p:sp>
        <p:nvSpPr>
          <p:cNvPr id="2178" name="Oval 130"/>
          <p:cNvSpPr>
            <a:spLocks noChangeArrowheads="1"/>
          </p:cNvSpPr>
          <p:nvPr/>
        </p:nvSpPr>
        <p:spPr bwMode="auto">
          <a:xfrm>
            <a:off x="4356100" y="1341438"/>
            <a:ext cx="144463" cy="144462"/>
          </a:xfrm>
          <a:prstGeom prst="ellipse">
            <a:avLst/>
          </a:prstGeom>
          <a:noFill/>
          <a:ln w="9525">
            <a:solidFill>
              <a:schemeClr val="tx1"/>
            </a:solidFill>
            <a:round/>
            <a:headEnd/>
            <a:tailEnd/>
          </a:ln>
          <a:effectLst/>
        </p:spPr>
        <p:txBody>
          <a:bodyPr wrap="none" anchor="ctr"/>
          <a:lstStyle/>
          <a:p>
            <a:endParaRPr lang="en-US"/>
          </a:p>
        </p:txBody>
      </p:sp>
      <p:sp>
        <p:nvSpPr>
          <p:cNvPr id="2179" name="Oval 131"/>
          <p:cNvSpPr>
            <a:spLocks noChangeArrowheads="1"/>
          </p:cNvSpPr>
          <p:nvPr/>
        </p:nvSpPr>
        <p:spPr bwMode="auto">
          <a:xfrm>
            <a:off x="4500563" y="1341438"/>
            <a:ext cx="144462" cy="144462"/>
          </a:xfrm>
          <a:prstGeom prst="ellipse">
            <a:avLst/>
          </a:prstGeom>
          <a:noFill/>
          <a:ln w="9525">
            <a:solidFill>
              <a:schemeClr val="tx1"/>
            </a:solidFill>
            <a:round/>
            <a:headEnd/>
            <a:tailEnd/>
          </a:ln>
          <a:effectLst/>
        </p:spPr>
        <p:txBody>
          <a:bodyPr wrap="none" anchor="ctr"/>
          <a:lstStyle/>
          <a:p>
            <a:endParaRPr lang="en-US"/>
          </a:p>
        </p:txBody>
      </p:sp>
      <p:sp>
        <p:nvSpPr>
          <p:cNvPr id="2180" name="Oval 132"/>
          <p:cNvSpPr>
            <a:spLocks noChangeArrowheads="1"/>
          </p:cNvSpPr>
          <p:nvPr/>
        </p:nvSpPr>
        <p:spPr bwMode="auto">
          <a:xfrm>
            <a:off x="4572000" y="1485900"/>
            <a:ext cx="144463" cy="144463"/>
          </a:xfrm>
          <a:prstGeom prst="ellipse">
            <a:avLst/>
          </a:prstGeom>
          <a:noFill/>
          <a:ln w="9525">
            <a:solidFill>
              <a:schemeClr val="tx1"/>
            </a:solidFill>
            <a:round/>
            <a:headEnd/>
            <a:tailEnd/>
          </a:ln>
          <a:effectLst/>
        </p:spPr>
        <p:txBody>
          <a:bodyPr wrap="none" anchor="ctr"/>
          <a:lstStyle/>
          <a:p>
            <a:endParaRPr lang="en-US"/>
          </a:p>
        </p:txBody>
      </p:sp>
      <p:sp>
        <p:nvSpPr>
          <p:cNvPr id="2181" name="Oval 133"/>
          <p:cNvSpPr>
            <a:spLocks noChangeArrowheads="1"/>
          </p:cNvSpPr>
          <p:nvPr/>
        </p:nvSpPr>
        <p:spPr bwMode="auto">
          <a:xfrm>
            <a:off x="4643438" y="1270000"/>
            <a:ext cx="144462" cy="144463"/>
          </a:xfrm>
          <a:prstGeom prst="ellipse">
            <a:avLst/>
          </a:prstGeom>
          <a:noFill/>
          <a:ln w="9525">
            <a:solidFill>
              <a:schemeClr val="tx1"/>
            </a:solidFill>
            <a:round/>
            <a:headEnd/>
            <a:tailEnd/>
          </a:ln>
          <a:effectLst/>
        </p:spPr>
        <p:txBody>
          <a:bodyPr wrap="none" anchor="ctr"/>
          <a:lstStyle/>
          <a:p>
            <a:endParaRPr lang="en-US"/>
          </a:p>
        </p:txBody>
      </p:sp>
      <p:cxnSp>
        <p:nvCxnSpPr>
          <p:cNvPr id="2182" name="AutoShape 134"/>
          <p:cNvCxnSpPr>
            <a:cxnSpLocks noChangeShapeType="1"/>
            <a:stCxn id="2172" idx="2"/>
            <a:endCxn id="2158" idx="3"/>
          </p:cNvCxnSpPr>
          <p:nvPr/>
        </p:nvCxnSpPr>
        <p:spPr bwMode="auto">
          <a:xfrm flipH="1" flipV="1">
            <a:off x="3563938" y="1377950"/>
            <a:ext cx="144462" cy="36513"/>
          </a:xfrm>
          <a:prstGeom prst="straightConnector1">
            <a:avLst/>
          </a:prstGeom>
          <a:noFill/>
          <a:ln w="9525">
            <a:solidFill>
              <a:schemeClr val="tx1"/>
            </a:solidFill>
            <a:round/>
            <a:headEnd/>
            <a:tailEnd/>
          </a:ln>
          <a:effectLst/>
        </p:spPr>
      </p:cxnSp>
      <p:cxnSp>
        <p:nvCxnSpPr>
          <p:cNvPr id="2183" name="AutoShape 135"/>
          <p:cNvCxnSpPr>
            <a:cxnSpLocks noChangeShapeType="1"/>
            <a:stCxn id="2175" idx="6"/>
            <a:endCxn id="2178" idx="1"/>
          </p:cNvCxnSpPr>
          <p:nvPr/>
        </p:nvCxnSpPr>
        <p:spPr bwMode="auto">
          <a:xfrm>
            <a:off x="4140200" y="1343025"/>
            <a:ext cx="236538" cy="19050"/>
          </a:xfrm>
          <a:prstGeom prst="straightConnector1">
            <a:avLst/>
          </a:prstGeom>
          <a:noFill/>
          <a:ln w="9525">
            <a:solidFill>
              <a:schemeClr val="tx1"/>
            </a:solidFill>
            <a:round/>
            <a:headEnd/>
            <a:tailEnd/>
          </a:ln>
          <a:effectLst/>
        </p:spPr>
      </p:cxnSp>
      <p:sp>
        <p:nvSpPr>
          <p:cNvPr id="2184" name="Rectangle 136"/>
          <p:cNvSpPr>
            <a:spLocks noChangeArrowheads="1"/>
          </p:cNvSpPr>
          <p:nvPr/>
        </p:nvSpPr>
        <p:spPr bwMode="auto">
          <a:xfrm>
            <a:off x="3419475" y="1844675"/>
            <a:ext cx="431800" cy="433388"/>
          </a:xfrm>
          <a:prstGeom prst="rect">
            <a:avLst/>
          </a:prstGeom>
          <a:noFill/>
          <a:ln w="9525">
            <a:solidFill>
              <a:schemeClr val="tx1"/>
            </a:solidFill>
            <a:miter lim="800000"/>
            <a:headEnd/>
            <a:tailEnd/>
          </a:ln>
          <a:effectLst/>
        </p:spPr>
        <p:txBody>
          <a:bodyPr wrap="none" anchor="ctr"/>
          <a:lstStyle/>
          <a:p>
            <a:endParaRPr lang="en-US"/>
          </a:p>
        </p:txBody>
      </p:sp>
      <p:sp>
        <p:nvSpPr>
          <p:cNvPr id="2185" name="Rectangle 137"/>
          <p:cNvSpPr>
            <a:spLocks noChangeArrowheads="1"/>
          </p:cNvSpPr>
          <p:nvPr/>
        </p:nvSpPr>
        <p:spPr bwMode="auto">
          <a:xfrm>
            <a:off x="4067175" y="1844675"/>
            <a:ext cx="431800" cy="433388"/>
          </a:xfrm>
          <a:prstGeom prst="rect">
            <a:avLst/>
          </a:prstGeom>
          <a:noFill/>
          <a:ln w="9525">
            <a:solidFill>
              <a:schemeClr val="tx1"/>
            </a:solidFill>
            <a:miter lim="800000"/>
            <a:headEnd/>
            <a:tailEnd/>
          </a:ln>
          <a:effectLst/>
        </p:spPr>
        <p:txBody>
          <a:bodyPr wrap="none" anchor="ctr"/>
          <a:lstStyle/>
          <a:p>
            <a:endParaRPr lang="en-US"/>
          </a:p>
        </p:txBody>
      </p:sp>
      <p:sp>
        <p:nvSpPr>
          <p:cNvPr id="2187" name="AutoShape 139"/>
          <p:cNvSpPr>
            <a:spLocks noChangeArrowheads="1"/>
          </p:cNvSpPr>
          <p:nvPr/>
        </p:nvSpPr>
        <p:spPr bwMode="auto">
          <a:xfrm rot="-5400000">
            <a:off x="3708400" y="1917700"/>
            <a:ext cx="288925" cy="288925"/>
          </a:xfrm>
          <a:custGeom>
            <a:avLst/>
            <a:gdLst>
              <a:gd name="G0" fmla="+- 318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318"/>
              <a:gd name="G18" fmla="*/ 318 1 2"/>
              <a:gd name="G19" fmla="+- G18 5400 0"/>
              <a:gd name="G20" fmla="cos G19 11796480"/>
              <a:gd name="G21" fmla="sin G19 11796480"/>
              <a:gd name="G22" fmla="+- G20 10800 0"/>
              <a:gd name="G23" fmla="+- G21 10800 0"/>
              <a:gd name="G24" fmla="+- 10800 0 G20"/>
              <a:gd name="G25" fmla="+- 318 10800 0"/>
              <a:gd name="G26" fmla="?: G9 G17 G25"/>
              <a:gd name="G27" fmla="?: G9 0 21600"/>
              <a:gd name="G28" fmla="cos 10800 11796480"/>
              <a:gd name="G29" fmla="sin 10800 11796480"/>
              <a:gd name="G30" fmla="sin 318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241 w 21600"/>
              <a:gd name="T15" fmla="*/ 10800 h 21600"/>
              <a:gd name="T16" fmla="*/ 10800 w 21600"/>
              <a:gd name="T17" fmla="*/ 10482 h 21600"/>
              <a:gd name="T18" fmla="*/ 16359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482" y="10800"/>
                </a:moveTo>
                <a:cubicBezTo>
                  <a:pt x="10482" y="10624"/>
                  <a:pt x="10624" y="10482"/>
                  <a:pt x="10800" y="10482"/>
                </a:cubicBezTo>
                <a:cubicBezTo>
                  <a:pt x="10975" y="10481"/>
                  <a:pt x="11117" y="10624"/>
                  <a:pt x="11118" y="10799"/>
                </a:cubicBezTo>
                <a:lnTo>
                  <a:pt x="21600" y="10800"/>
                </a:lnTo>
                <a:cubicBezTo>
                  <a:pt x="21600" y="4835"/>
                  <a:pt x="16764" y="0"/>
                  <a:pt x="10800" y="0"/>
                </a:cubicBezTo>
                <a:cubicBezTo>
                  <a:pt x="4835" y="0"/>
                  <a:pt x="0" y="4835"/>
                  <a:pt x="0" y="10800"/>
                </a:cubicBezTo>
                <a:close/>
              </a:path>
            </a:pathLst>
          </a:custGeom>
          <a:noFill/>
          <a:ln w="9525">
            <a:solidFill>
              <a:schemeClr val="tx1"/>
            </a:solidFill>
            <a:miter lim="800000"/>
            <a:headEnd/>
            <a:tailEnd/>
          </a:ln>
          <a:effectLst/>
        </p:spPr>
        <p:txBody>
          <a:bodyPr wrap="none" anchor="ctr"/>
          <a:lstStyle/>
          <a:p>
            <a:endParaRPr lang="en-US"/>
          </a:p>
        </p:txBody>
      </p:sp>
      <p:sp>
        <p:nvSpPr>
          <p:cNvPr id="2188" name="AutoShape 140"/>
          <p:cNvSpPr>
            <a:spLocks noChangeArrowheads="1"/>
          </p:cNvSpPr>
          <p:nvPr/>
        </p:nvSpPr>
        <p:spPr bwMode="auto">
          <a:xfrm rot="-16200000">
            <a:off x="3924300" y="1917700"/>
            <a:ext cx="288925" cy="288925"/>
          </a:xfrm>
          <a:custGeom>
            <a:avLst/>
            <a:gdLst>
              <a:gd name="G0" fmla="+- 318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318"/>
              <a:gd name="G18" fmla="*/ 318 1 2"/>
              <a:gd name="G19" fmla="+- G18 5400 0"/>
              <a:gd name="G20" fmla="cos G19 11796480"/>
              <a:gd name="G21" fmla="sin G19 11796480"/>
              <a:gd name="G22" fmla="+- G20 10800 0"/>
              <a:gd name="G23" fmla="+- G21 10800 0"/>
              <a:gd name="G24" fmla="+- 10800 0 G20"/>
              <a:gd name="G25" fmla="+- 318 10800 0"/>
              <a:gd name="G26" fmla="?: G9 G17 G25"/>
              <a:gd name="G27" fmla="?: G9 0 21600"/>
              <a:gd name="G28" fmla="cos 10800 11796480"/>
              <a:gd name="G29" fmla="sin 10800 11796480"/>
              <a:gd name="G30" fmla="sin 318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241 w 21600"/>
              <a:gd name="T15" fmla="*/ 10800 h 21600"/>
              <a:gd name="T16" fmla="*/ 10800 w 21600"/>
              <a:gd name="T17" fmla="*/ 10482 h 21600"/>
              <a:gd name="T18" fmla="*/ 16359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482" y="10800"/>
                </a:moveTo>
                <a:cubicBezTo>
                  <a:pt x="10482" y="10624"/>
                  <a:pt x="10624" y="10482"/>
                  <a:pt x="10800" y="10482"/>
                </a:cubicBezTo>
                <a:cubicBezTo>
                  <a:pt x="10975" y="10481"/>
                  <a:pt x="11117" y="10624"/>
                  <a:pt x="11118" y="10799"/>
                </a:cubicBezTo>
                <a:lnTo>
                  <a:pt x="21600" y="10800"/>
                </a:lnTo>
                <a:cubicBezTo>
                  <a:pt x="21600" y="4835"/>
                  <a:pt x="16764" y="0"/>
                  <a:pt x="10800" y="0"/>
                </a:cubicBezTo>
                <a:cubicBezTo>
                  <a:pt x="4835" y="0"/>
                  <a:pt x="0" y="4835"/>
                  <a:pt x="0" y="10800"/>
                </a:cubicBezTo>
                <a:close/>
              </a:path>
            </a:pathLst>
          </a:custGeom>
          <a:noFill/>
          <a:ln w="9525">
            <a:solidFill>
              <a:schemeClr val="tx1"/>
            </a:solidFill>
            <a:miter lim="800000"/>
            <a:headEnd/>
            <a:tailEnd/>
          </a:ln>
          <a:effectLst/>
        </p:spPr>
        <p:txBody>
          <a:bodyPr wrap="none" anchor="ctr"/>
          <a:lstStyle/>
          <a:p>
            <a:endParaRPr lang="en-US"/>
          </a:p>
        </p:txBody>
      </p:sp>
      <p:sp>
        <p:nvSpPr>
          <p:cNvPr id="2189" name="Freeform 141"/>
          <p:cNvSpPr>
            <a:spLocks/>
          </p:cNvSpPr>
          <p:nvPr/>
        </p:nvSpPr>
        <p:spPr bwMode="auto">
          <a:xfrm>
            <a:off x="3851275" y="1989138"/>
            <a:ext cx="215900" cy="144462"/>
          </a:xfrm>
          <a:custGeom>
            <a:avLst/>
            <a:gdLst/>
            <a:ahLst/>
            <a:cxnLst>
              <a:cxn ang="0">
                <a:pos x="0" y="45"/>
              </a:cxn>
              <a:cxn ang="0">
                <a:pos x="46" y="0"/>
              </a:cxn>
              <a:cxn ang="0">
                <a:pos x="91" y="91"/>
              </a:cxn>
              <a:cxn ang="0">
                <a:pos x="136" y="45"/>
              </a:cxn>
            </a:cxnLst>
            <a:rect l="0" t="0" r="r" b="b"/>
            <a:pathLst>
              <a:path w="136" h="91">
                <a:moveTo>
                  <a:pt x="0" y="45"/>
                </a:moveTo>
                <a:lnTo>
                  <a:pt x="46" y="0"/>
                </a:lnTo>
                <a:lnTo>
                  <a:pt x="91" y="91"/>
                </a:lnTo>
                <a:lnTo>
                  <a:pt x="136" y="45"/>
                </a:lnTo>
              </a:path>
            </a:pathLst>
          </a:custGeom>
          <a:noFill/>
          <a:ln w="9525">
            <a:solidFill>
              <a:schemeClr val="tx1"/>
            </a:solidFill>
            <a:round/>
            <a:headEnd/>
            <a:tailEnd/>
          </a:ln>
          <a:effectLst/>
        </p:spPr>
        <p:txBody>
          <a:bodyPr/>
          <a:lstStyle/>
          <a:p>
            <a:endParaRPr lang="en-US"/>
          </a:p>
        </p:txBody>
      </p:sp>
      <p:cxnSp>
        <p:nvCxnSpPr>
          <p:cNvPr id="2200" name="AutoShape 152"/>
          <p:cNvCxnSpPr>
            <a:cxnSpLocks noChangeShapeType="1"/>
            <a:stCxn id="2132" idx="2"/>
            <a:endCxn id="2100" idx="2"/>
          </p:cNvCxnSpPr>
          <p:nvPr/>
        </p:nvCxnSpPr>
        <p:spPr bwMode="auto">
          <a:xfrm rot="16200000" flipV="1">
            <a:off x="3024981" y="2734469"/>
            <a:ext cx="71438" cy="1873250"/>
          </a:xfrm>
          <a:prstGeom prst="curvedConnector3">
            <a:avLst>
              <a:gd name="adj1" fmla="val -320000"/>
            </a:avLst>
          </a:prstGeom>
          <a:noFill/>
          <a:ln w="9525">
            <a:solidFill>
              <a:schemeClr val="tx1"/>
            </a:solidFill>
            <a:round/>
            <a:headEnd/>
            <a:tailEnd type="triangle" w="med" len="med"/>
          </a:ln>
          <a:effectLst/>
        </p:spPr>
      </p:cxnSp>
      <p:cxnSp>
        <p:nvCxnSpPr>
          <p:cNvPr id="2201" name="AutoShape 153"/>
          <p:cNvCxnSpPr>
            <a:cxnSpLocks noChangeShapeType="1"/>
            <a:stCxn id="2131" idx="2"/>
            <a:endCxn id="2101" idx="2"/>
          </p:cNvCxnSpPr>
          <p:nvPr/>
        </p:nvCxnSpPr>
        <p:spPr bwMode="auto">
          <a:xfrm rot="16200000" flipV="1">
            <a:off x="3024981" y="2950369"/>
            <a:ext cx="71438" cy="1441450"/>
          </a:xfrm>
          <a:prstGeom prst="curvedConnector3">
            <a:avLst>
              <a:gd name="adj1" fmla="val -320000"/>
            </a:avLst>
          </a:prstGeom>
          <a:noFill/>
          <a:ln w="9525">
            <a:solidFill>
              <a:schemeClr val="tx1"/>
            </a:solidFill>
            <a:round/>
            <a:headEnd/>
            <a:tailEnd type="triangle" w="med" len="med"/>
          </a:ln>
          <a:effectLst/>
        </p:spPr>
      </p:cxnSp>
      <p:sp>
        <p:nvSpPr>
          <p:cNvPr id="2202" name="Text Box 154"/>
          <p:cNvSpPr txBox="1">
            <a:spLocks noChangeArrowheads="1"/>
          </p:cNvSpPr>
          <p:nvPr/>
        </p:nvSpPr>
        <p:spPr bwMode="auto">
          <a:xfrm>
            <a:off x="1258888" y="3286125"/>
            <a:ext cx="800100" cy="228600"/>
          </a:xfrm>
          <a:prstGeom prst="rect">
            <a:avLst/>
          </a:prstGeom>
          <a:noFill/>
          <a:ln w="9525">
            <a:noFill/>
            <a:miter lim="800000"/>
            <a:headEnd/>
            <a:tailEnd/>
          </a:ln>
          <a:effectLst/>
        </p:spPr>
        <p:txBody>
          <a:bodyPr wrap="none">
            <a:spAutoFit/>
          </a:bodyPr>
          <a:lstStyle/>
          <a:p>
            <a:r>
              <a:rPr lang="en-US" sz="900"/>
              <a:t>Generalized</a:t>
            </a:r>
            <a:endParaRPr lang="en-GB" sz="900"/>
          </a:p>
        </p:txBody>
      </p:sp>
      <p:sp>
        <p:nvSpPr>
          <p:cNvPr id="2204" name="Text Box 156"/>
          <p:cNvSpPr txBox="1">
            <a:spLocks noChangeArrowheads="1"/>
          </p:cNvSpPr>
          <p:nvPr/>
        </p:nvSpPr>
        <p:spPr bwMode="auto">
          <a:xfrm>
            <a:off x="1116013" y="3502025"/>
            <a:ext cx="768350" cy="228600"/>
          </a:xfrm>
          <a:prstGeom prst="rect">
            <a:avLst/>
          </a:prstGeom>
          <a:noFill/>
          <a:ln w="9525">
            <a:noFill/>
            <a:miter lim="800000"/>
            <a:headEnd/>
            <a:tailEnd/>
          </a:ln>
          <a:effectLst/>
        </p:spPr>
        <p:txBody>
          <a:bodyPr wrap="none">
            <a:spAutoFit/>
          </a:bodyPr>
          <a:lstStyle/>
          <a:p>
            <a:r>
              <a:rPr lang="en-US" sz="900"/>
              <a:t>Specialized</a:t>
            </a:r>
            <a:endParaRPr lang="en-GB" sz="900"/>
          </a:p>
        </p:txBody>
      </p:sp>
      <p:sp>
        <p:nvSpPr>
          <p:cNvPr id="2205" name="Text Box 157"/>
          <p:cNvSpPr txBox="1">
            <a:spLocks noChangeArrowheads="1"/>
          </p:cNvSpPr>
          <p:nvPr/>
        </p:nvSpPr>
        <p:spPr bwMode="auto">
          <a:xfrm>
            <a:off x="7451725" y="5949950"/>
            <a:ext cx="1295400" cy="274638"/>
          </a:xfrm>
          <a:prstGeom prst="rect">
            <a:avLst/>
          </a:prstGeom>
          <a:solidFill>
            <a:srgbClr val="FFFF99"/>
          </a:solidFill>
          <a:ln w="9525" algn="ctr">
            <a:noFill/>
            <a:miter lim="800000"/>
            <a:headEnd/>
            <a:tailEnd/>
          </a:ln>
          <a:effectLst/>
        </p:spPr>
        <p:txBody>
          <a:bodyPr>
            <a:spAutoFit/>
          </a:bodyPr>
          <a:lstStyle/>
          <a:p>
            <a:pPr>
              <a:spcBef>
                <a:spcPct val="50000"/>
              </a:spcBef>
            </a:pPr>
            <a:r>
              <a:rPr lang="en-US" sz="1200"/>
              <a:t>Contract ???</a:t>
            </a:r>
            <a:endParaRPr lang="en-GB" sz="1200"/>
          </a:p>
        </p:txBody>
      </p:sp>
      <p:sp>
        <p:nvSpPr>
          <p:cNvPr id="2206" name="Text Box 158"/>
          <p:cNvSpPr txBox="1">
            <a:spLocks noChangeArrowheads="1"/>
          </p:cNvSpPr>
          <p:nvPr/>
        </p:nvSpPr>
        <p:spPr bwMode="auto">
          <a:xfrm>
            <a:off x="395288" y="5876925"/>
            <a:ext cx="2592387" cy="822325"/>
          </a:xfrm>
          <a:prstGeom prst="rect">
            <a:avLst/>
          </a:prstGeom>
          <a:solidFill>
            <a:srgbClr val="CC99FF"/>
          </a:solidFill>
          <a:ln w="9525" algn="ctr">
            <a:noFill/>
            <a:miter lim="800000"/>
            <a:headEnd/>
            <a:tailEnd/>
          </a:ln>
          <a:effectLst/>
        </p:spPr>
        <p:txBody>
          <a:bodyPr>
            <a:spAutoFit/>
          </a:bodyPr>
          <a:lstStyle/>
          <a:p>
            <a:pPr>
              <a:spcBef>
                <a:spcPct val="50000"/>
              </a:spcBef>
            </a:pPr>
            <a:r>
              <a:rPr lang="en-US" sz="1200"/>
              <a:t>Need to drill down to process flows at TAM boundaries and identify points of hand over of control then identify data/operations</a:t>
            </a:r>
            <a:endParaRPr lang="en-GB" sz="1200"/>
          </a:p>
        </p:txBody>
      </p:sp>
      <p:sp>
        <p:nvSpPr>
          <p:cNvPr id="2207" name="Text Box 159"/>
          <p:cNvSpPr txBox="1">
            <a:spLocks noChangeArrowheads="1"/>
          </p:cNvSpPr>
          <p:nvPr/>
        </p:nvSpPr>
        <p:spPr bwMode="auto">
          <a:xfrm>
            <a:off x="7092950" y="1052513"/>
            <a:ext cx="531813" cy="274637"/>
          </a:xfrm>
          <a:prstGeom prst="rect">
            <a:avLst/>
          </a:prstGeom>
          <a:noFill/>
          <a:ln w="9525">
            <a:noFill/>
            <a:miter lim="800000"/>
            <a:headEnd/>
            <a:tailEnd/>
          </a:ln>
          <a:effectLst/>
        </p:spPr>
        <p:txBody>
          <a:bodyPr wrap="none">
            <a:spAutoFit/>
          </a:bodyPr>
          <a:lstStyle/>
          <a:p>
            <a:r>
              <a:rPr lang="en-GB" sz="1200" b="1">
                <a:solidFill>
                  <a:srgbClr val="FF0000"/>
                </a:solidFill>
              </a:rPr>
              <a:t>Ideal</a:t>
            </a:r>
          </a:p>
        </p:txBody>
      </p:sp>
      <p:sp>
        <p:nvSpPr>
          <p:cNvPr id="2208" name="Oval 160"/>
          <p:cNvSpPr>
            <a:spLocks noChangeArrowheads="1"/>
          </p:cNvSpPr>
          <p:nvPr/>
        </p:nvSpPr>
        <p:spPr bwMode="auto">
          <a:xfrm>
            <a:off x="4356100" y="1485900"/>
            <a:ext cx="144463" cy="144463"/>
          </a:xfrm>
          <a:prstGeom prst="ellipse">
            <a:avLst/>
          </a:prstGeom>
          <a:noFill/>
          <a:ln w="9525">
            <a:solidFill>
              <a:schemeClr val="tx1"/>
            </a:solidFill>
            <a:round/>
            <a:headEnd/>
            <a:tailEnd/>
          </a:ln>
          <a:effectLst/>
        </p:spPr>
        <p:txBody>
          <a:bodyPr wrap="none" anchor="ctr"/>
          <a:lstStyle/>
          <a:p>
            <a:endParaRPr lang="en-US"/>
          </a:p>
        </p:txBody>
      </p:sp>
      <p:cxnSp>
        <p:nvCxnSpPr>
          <p:cNvPr id="2209" name="AutoShape 161"/>
          <p:cNvCxnSpPr>
            <a:cxnSpLocks noChangeShapeType="1"/>
            <a:stCxn id="2174" idx="6"/>
            <a:endCxn id="2208" idx="1"/>
          </p:cNvCxnSpPr>
          <p:nvPr/>
        </p:nvCxnSpPr>
        <p:spPr bwMode="auto">
          <a:xfrm>
            <a:off x="4140200" y="1485900"/>
            <a:ext cx="236538" cy="20638"/>
          </a:xfrm>
          <a:prstGeom prst="straightConnector1">
            <a:avLst/>
          </a:prstGeom>
          <a:noFill/>
          <a:ln w="9525">
            <a:solidFill>
              <a:schemeClr val="tx1"/>
            </a:solidFill>
            <a:round/>
            <a:headEnd/>
            <a:tailEnd/>
          </a:ln>
          <a:effectLst/>
        </p:spPr>
      </p:cxnSp>
      <p:sp>
        <p:nvSpPr>
          <p:cNvPr id="2210" name="Oval 162"/>
          <p:cNvSpPr>
            <a:spLocks noChangeArrowheads="1"/>
          </p:cNvSpPr>
          <p:nvPr/>
        </p:nvSpPr>
        <p:spPr bwMode="auto">
          <a:xfrm>
            <a:off x="6372225" y="3933825"/>
            <a:ext cx="508000" cy="504825"/>
          </a:xfrm>
          <a:prstGeom prst="ellipse">
            <a:avLst/>
          </a:prstGeom>
          <a:noFill/>
          <a:ln w="9525">
            <a:solidFill>
              <a:schemeClr val="tx1"/>
            </a:solidFill>
            <a:round/>
            <a:headEnd/>
            <a:tailEnd/>
          </a:ln>
          <a:effectLst/>
        </p:spPr>
        <p:txBody>
          <a:bodyPr wrap="none" anchor="ctr"/>
          <a:lstStyle/>
          <a:p>
            <a:endParaRPr lang="en-US"/>
          </a:p>
        </p:txBody>
      </p:sp>
      <p:sp>
        <p:nvSpPr>
          <p:cNvPr id="2211" name="Oval 163"/>
          <p:cNvSpPr>
            <a:spLocks noChangeArrowheads="1"/>
          </p:cNvSpPr>
          <p:nvPr/>
        </p:nvSpPr>
        <p:spPr bwMode="auto">
          <a:xfrm>
            <a:off x="6372225" y="4581525"/>
            <a:ext cx="508000" cy="504825"/>
          </a:xfrm>
          <a:prstGeom prst="ellipse">
            <a:avLst/>
          </a:prstGeom>
          <a:noFill/>
          <a:ln w="9525">
            <a:solidFill>
              <a:schemeClr val="tx1"/>
            </a:solidFill>
            <a:round/>
            <a:headEnd/>
            <a:tailEnd/>
          </a:ln>
          <a:effectLst/>
        </p:spPr>
        <p:txBody>
          <a:bodyPr wrap="none" anchor="ctr"/>
          <a:lstStyle/>
          <a:p>
            <a:endParaRPr lang="en-US"/>
          </a:p>
        </p:txBody>
      </p:sp>
      <p:sp>
        <p:nvSpPr>
          <p:cNvPr id="2212" name="Oval 164"/>
          <p:cNvSpPr>
            <a:spLocks noChangeArrowheads="1"/>
          </p:cNvSpPr>
          <p:nvPr/>
        </p:nvSpPr>
        <p:spPr bwMode="auto">
          <a:xfrm>
            <a:off x="5724525" y="4078288"/>
            <a:ext cx="508000" cy="504825"/>
          </a:xfrm>
          <a:prstGeom prst="ellipse">
            <a:avLst/>
          </a:prstGeom>
          <a:noFill/>
          <a:ln w="9525">
            <a:solidFill>
              <a:schemeClr val="tx1"/>
            </a:solidFill>
            <a:round/>
            <a:headEnd/>
            <a:tailEnd/>
          </a:ln>
          <a:effectLst/>
        </p:spPr>
        <p:txBody>
          <a:bodyPr wrap="none" anchor="ctr"/>
          <a:lstStyle/>
          <a:p>
            <a:endParaRPr lang="en-US"/>
          </a:p>
        </p:txBody>
      </p:sp>
      <p:sp>
        <p:nvSpPr>
          <p:cNvPr id="2213" name="Oval 165"/>
          <p:cNvSpPr>
            <a:spLocks noChangeArrowheads="1"/>
          </p:cNvSpPr>
          <p:nvPr/>
        </p:nvSpPr>
        <p:spPr bwMode="auto">
          <a:xfrm>
            <a:off x="5364163" y="4725988"/>
            <a:ext cx="508000" cy="504825"/>
          </a:xfrm>
          <a:prstGeom prst="ellipse">
            <a:avLst/>
          </a:prstGeom>
          <a:noFill/>
          <a:ln w="9525">
            <a:solidFill>
              <a:schemeClr val="tx1"/>
            </a:solidFill>
            <a:round/>
            <a:headEnd/>
            <a:tailEnd/>
          </a:ln>
          <a:effectLst/>
        </p:spPr>
        <p:txBody>
          <a:bodyPr wrap="none" anchor="ctr"/>
          <a:lstStyle/>
          <a:p>
            <a:endParaRPr lang="en-US"/>
          </a:p>
        </p:txBody>
      </p:sp>
      <p:sp>
        <p:nvSpPr>
          <p:cNvPr id="2214" name="Oval 166"/>
          <p:cNvSpPr>
            <a:spLocks noChangeArrowheads="1"/>
          </p:cNvSpPr>
          <p:nvPr/>
        </p:nvSpPr>
        <p:spPr bwMode="auto">
          <a:xfrm>
            <a:off x="5508625" y="4725988"/>
            <a:ext cx="144463" cy="144462"/>
          </a:xfrm>
          <a:prstGeom prst="ellipse">
            <a:avLst/>
          </a:prstGeom>
          <a:noFill/>
          <a:ln w="9525">
            <a:solidFill>
              <a:schemeClr val="tx1"/>
            </a:solidFill>
            <a:round/>
            <a:headEnd/>
            <a:tailEnd/>
          </a:ln>
          <a:effectLst/>
        </p:spPr>
        <p:txBody>
          <a:bodyPr wrap="none" anchor="ctr"/>
          <a:lstStyle/>
          <a:p>
            <a:endParaRPr lang="en-US"/>
          </a:p>
        </p:txBody>
      </p:sp>
      <p:sp>
        <p:nvSpPr>
          <p:cNvPr id="2215" name="Oval 167"/>
          <p:cNvSpPr>
            <a:spLocks noChangeArrowheads="1"/>
          </p:cNvSpPr>
          <p:nvPr/>
        </p:nvSpPr>
        <p:spPr bwMode="auto">
          <a:xfrm>
            <a:off x="5435600" y="5013325"/>
            <a:ext cx="144463" cy="144463"/>
          </a:xfrm>
          <a:prstGeom prst="ellipse">
            <a:avLst/>
          </a:prstGeom>
          <a:noFill/>
          <a:ln w="9525">
            <a:solidFill>
              <a:schemeClr val="tx1"/>
            </a:solidFill>
            <a:round/>
            <a:headEnd/>
            <a:tailEnd/>
          </a:ln>
          <a:effectLst/>
        </p:spPr>
        <p:txBody>
          <a:bodyPr wrap="none" anchor="ctr"/>
          <a:lstStyle/>
          <a:p>
            <a:endParaRPr lang="en-US"/>
          </a:p>
        </p:txBody>
      </p:sp>
      <p:sp>
        <p:nvSpPr>
          <p:cNvPr id="2216" name="Oval 168"/>
          <p:cNvSpPr>
            <a:spLocks noChangeArrowheads="1"/>
          </p:cNvSpPr>
          <p:nvPr/>
        </p:nvSpPr>
        <p:spPr bwMode="auto">
          <a:xfrm>
            <a:off x="5651500" y="5013325"/>
            <a:ext cx="144463" cy="144463"/>
          </a:xfrm>
          <a:prstGeom prst="ellipse">
            <a:avLst/>
          </a:prstGeom>
          <a:noFill/>
          <a:ln w="9525">
            <a:solidFill>
              <a:schemeClr val="tx1"/>
            </a:solidFill>
            <a:round/>
            <a:headEnd/>
            <a:tailEnd/>
          </a:ln>
          <a:effectLst/>
        </p:spPr>
        <p:txBody>
          <a:bodyPr wrap="none" anchor="ctr"/>
          <a:lstStyle/>
          <a:p>
            <a:endParaRPr lang="en-US"/>
          </a:p>
        </p:txBody>
      </p:sp>
      <p:sp>
        <p:nvSpPr>
          <p:cNvPr id="2218" name="Oval 170"/>
          <p:cNvSpPr>
            <a:spLocks noChangeArrowheads="1"/>
          </p:cNvSpPr>
          <p:nvPr/>
        </p:nvSpPr>
        <p:spPr bwMode="auto">
          <a:xfrm>
            <a:off x="5653088" y="4799013"/>
            <a:ext cx="144462" cy="144462"/>
          </a:xfrm>
          <a:prstGeom prst="ellipse">
            <a:avLst/>
          </a:prstGeom>
          <a:noFill/>
          <a:ln w="9525">
            <a:solidFill>
              <a:schemeClr val="tx1"/>
            </a:solidFill>
            <a:round/>
            <a:headEnd/>
            <a:tailEnd/>
          </a:ln>
          <a:effectLst/>
        </p:spPr>
        <p:txBody>
          <a:bodyPr wrap="none" anchor="ctr"/>
          <a:lstStyle/>
          <a:p>
            <a:endParaRPr lang="en-US"/>
          </a:p>
        </p:txBody>
      </p:sp>
      <p:cxnSp>
        <p:nvCxnSpPr>
          <p:cNvPr id="2220" name="AutoShape 172"/>
          <p:cNvCxnSpPr>
            <a:cxnSpLocks noChangeShapeType="1"/>
            <a:stCxn id="2215" idx="7"/>
            <a:endCxn id="2218" idx="3"/>
          </p:cNvCxnSpPr>
          <p:nvPr/>
        </p:nvCxnSpPr>
        <p:spPr bwMode="auto">
          <a:xfrm flipV="1">
            <a:off x="5559425" y="4922838"/>
            <a:ext cx="114300" cy="111125"/>
          </a:xfrm>
          <a:prstGeom prst="straightConnector1">
            <a:avLst/>
          </a:prstGeom>
          <a:noFill/>
          <a:ln w="9525">
            <a:solidFill>
              <a:schemeClr val="tx1"/>
            </a:solidFill>
            <a:round/>
            <a:headEnd/>
            <a:tailEnd/>
          </a:ln>
          <a:effectLst/>
        </p:spPr>
      </p:cxnSp>
      <p:cxnSp>
        <p:nvCxnSpPr>
          <p:cNvPr id="2221" name="AutoShape 173"/>
          <p:cNvCxnSpPr>
            <a:cxnSpLocks noChangeShapeType="1"/>
            <a:stCxn id="2214" idx="3"/>
            <a:endCxn id="2215" idx="0"/>
          </p:cNvCxnSpPr>
          <p:nvPr/>
        </p:nvCxnSpPr>
        <p:spPr bwMode="auto">
          <a:xfrm flipH="1">
            <a:off x="5508625" y="4849813"/>
            <a:ext cx="20638" cy="163512"/>
          </a:xfrm>
          <a:prstGeom prst="straightConnector1">
            <a:avLst/>
          </a:prstGeom>
          <a:noFill/>
          <a:ln w="9525">
            <a:solidFill>
              <a:schemeClr val="tx1"/>
            </a:solidFill>
            <a:round/>
            <a:headEnd/>
            <a:tailEnd/>
          </a:ln>
          <a:effectLst/>
        </p:spPr>
      </p:cxnSp>
      <p:cxnSp>
        <p:nvCxnSpPr>
          <p:cNvPr id="2222" name="AutoShape 174"/>
          <p:cNvCxnSpPr>
            <a:cxnSpLocks noChangeShapeType="1"/>
            <a:stCxn id="2215" idx="6"/>
            <a:endCxn id="2216" idx="2"/>
          </p:cNvCxnSpPr>
          <p:nvPr/>
        </p:nvCxnSpPr>
        <p:spPr bwMode="auto">
          <a:xfrm>
            <a:off x="5580063" y="5086350"/>
            <a:ext cx="71437" cy="0"/>
          </a:xfrm>
          <a:prstGeom prst="straightConnector1">
            <a:avLst/>
          </a:prstGeom>
          <a:noFill/>
          <a:ln w="9525">
            <a:solidFill>
              <a:schemeClr val="tx1"/>
            </a:solidFill>
            <a:round/>
            <a:headEnd/>
            <a:tailEnd/>
          </a:ln>
          <a:effectLst/>
        </p:spPr>
      </p:cxnSp>
      <p:cxnSp>
        <p:nvCxnSpPr>
          <p:cNvPr id="2223" name="AutoShape 175"/>
          <p:cNvCxnSpPr>
            <a:cxnSpLocks noChangeShapeType="1"/>
            <a:stCxn id="2216" idx="0"/>
            <a:endCxn id="2218" idx="4"/>
          </p:cNvCxnSpPr>
          <p:nvPr/>
        </p:nvCxnSpPr>
        <p:spPr bwMode="auto">
          <a:xfrm flipV="1">
            <a:off x="5724525" y="4943475"/>
            <a:ext cx="1588" cy="69850"/>
          </a:xfrm>
          <a:prstGeom prst="straightConnector1">
            <a:avLst/>
          </a:prstGeom>
          <a:noFill/>
          <a:ln w="9525">
            <a:solidFill>
              <a:schemeClr val="tx1"/>
            </a:solidFill>
            <a:round/>
            <a:headEnd/>
            <a:tailEnd/>
          </a:ln>
          <a:effectLst/>
        </p:spPr>
      </p:cxnSp>
      <p:cxnSp>
        <p:nvCxnSpPr>
          <p:cNvPr id="2224" name="AutoShape 176"/>
          <p:cNvCxnSpPr>
            <a:cxnSpLocks noChangeShapeType="1"/>
            <a:stCxn id="2213" idx="0"/>
            <a:endCxn id="2212" idx="3"/>
          </p:cNvCxnSpPr>
          <p:nvPr/>
        </p:nvCxnSpPr>
        <p:spPr bwMode="auto">
          <a:xfrm flipV="1">
            <a:off x="5618163" y="4508500"/>
            <a:ext cx="180975" cy="217488"/>
          </a:xfrm>
          <a:prstGeom prst="straightConnector1">
            <a:avLst/>
          </a:prstGeom>
          <a:noFill/>
          <a:ln w="9525">
            <a:solidFill>
              <a:schemeClr val="tx1"/>
            </a:solidFill>
            <a:round/>
            <a:headEnd/>
            <a:tailEnd/>
          </a:ln>
          <a:effectLst/>
        </p:spPr>
      </p:cxnSp>
      <p:cxnSp>
        <p:nvCxnSpPr>
          <p:cNvPr id="2225" name="AutoShape 177"/>
          <p:cNvCxnSpPr>
            <a:cxnSpLocks noChangeShapeType="1"/>
            <a:stCxn id="2213" idx="6"/>
            <a:endCxn id="2211" idx="2"/>
          </p:cNvCxnSpPr>
          <p:nvPr/>
        </p:nvCxnSpPr>
        <p:spPr bwMode="auto">
          <a:xfrm flipV="1">
            <a:off x="5872163" y="4833938"/>
            <a:ext cx="500062" cy="144462"/>
          </a:xfrm>
          <a:prstGeom prst="straightConnector1">
            <a:avLst/>
          </a:prstGeom>
          <a:noFill/>
          <a:ln w="9525">
            <a:solidFill>
              <a:schemeClr val="tx1"/>
            </a:solidFill>
            <a:round/>
            <a:headEnd/>
            <a:tailEnd/>
          </a:ln>
          <a:effectLst/>
        </p:spPr>
      </p:cxnSp>
      <p:cxnSp>
        <p:nvCxnSpPr>
          <p:cNvPr id="2227" name="AutoShape 179"/>
          <p:cNvCxnSpPr>
            <a:cxnSpLocks noChangeShapeType="1"/>
            <a:stCxn id="2210" idx="2"/>
            <a:endCxn id="2212" idx="7"/>
          </p:cNvCxnSpPr>
          <p:nvPr/>
        </p:nvCxnSpPr>
        <p:spPr bwMode="auto">
          <a:xfrm flipH="1" flipV="1">
            <a:off x="6157913" y="4152900"/>
            <a:ext cx="214312" cy="33338"/>
          </a:xfrm>
          <a:prstGeom prst="straightConnector1">
            <a:avLst/>
          </a:prstGeom>
          <a:noFill/>
          <a:ln w="9525">
            <a:solidFill>
              <a:schemeClr val="tx1"/>
            </a:solidFill>
            <a:round/>
            <a:headEnd/>
            <a:tailEnd/>
          </a:ln>
          <a:effectLst/>
        </p:spPr>
      </p:cxnSp>
      <p:cxnSp>
        <p:nvCxnSpPr>
          <p:cNvPr id="2228" name="AutoShape 180"/>
          <p:cNvCxnSpPr>
            <a:cxnSpLocks noChangeShapeType="1"/>
            <a:stCxn id="2212" idx="5"/>
            <a:endCxn id="2211" idx="1"/>
          </p:cNvCxnSpPr>
          <p:nvPr/>
        </p:nvCxnSpPr>
        <p:spPr bwMode="auto">
          <a:xfrm>
            <a:off x="6157913" y="4508500"/>
            <a:ext cx="288925" cy="147638"/>
          </a:xfrm>
          <a:prstGeom prst="straightConnector1">
            <a:avLst/>
          </a:prstGeom>
          <a:noFill/>
          <a:ln w="9525">
            <a:solidFill>
              <a:schemeClr val="tx1"/>
            </a:solidFill>
            <a:round/>
            <a:headEnd/>
            <a:tailEnd/>
          </a:ln>
          <a:effectLst/>
        </p:spPr>
      </p:cxnSp>
      <p:cxnSp>
        <p:nvCxnSpPr>
          <p:cNvPr id="2229" name="AutoShape 181"/>
          <p:cNvCxnSpPr>
            <a:cxnSpLocks noChangeShapeType="1"/>
            <a:stCxn id="2211" idx="0"/>
            <a:endCxn id="2210" idx="4"/>
          </p:cNvCxnSpPr>
          <p:nvPr/>
        </p:nvCxnSpPr>
        <p:spPr bwMode="auto">
          <a:xfrm flipV="1">
            <a:off x="6626225" y="4438650"/>
            <a:ext cx="0" cy="142875"/>
          </a:xfrm>
          <a:prstGeom prst="straightConnector1">
            <a:avLst/>
          </a:prstGeom>
          <a:noFill/>
          <a:ln w="9525">
            <a:solidFill>
              <a:schemeClr val="tx1"/>
            </a:solidFill>
            <a:round/>
            <a:headEnd/>
            <a:tailEnd/>
          </a:ln>
          <a:effectLst/>
        </p:spPr>
      </p:cxnSp>
      <p:sp>
        <p:nvSpPr>
          <p:cNvPr id="2231" name="AutoShape 183"/>
          <p:cNvSpPr>
            <a:spLocks noChangeArrowheads="1"/>
          </p:cNvSpPr>
          <p:nvPr/>
        </p:nvSpPr>
        <p:spPr bwMode="auto">
          <a:xfrm>
            <a:off x="7885113" y="5013325"/>
            <a:ext cx="574675" cy="144463"/>
          </a:xfrm>
          <a:prstGeom prst="leftArrow">
            <a:avLst>
              <a:gd name="adj1" fmla="val 50000"/>
              <a:gd name="adj2" fmla="val 99450"/>
            </a:avLst>
          </a:prstGeom>
          <a:solidFill>
            <a:srgbClr val="00FF00"/>
          </a:solidFill>
          <a:ln w="9525">
            <a:solidFill>
              <a:schemeClr val="tx1"/>
            </a:solidFill>
            <a:miter lim="800000"/>
            <a:headEnd/>
            <a:tailEnd/>
          </a:ln>
          <a:effectLst/>
        </p:spPr>
        <p:txBody>
          <a:bodyPr wrap="none" anchor="ctr"/>
          <a:lstStyle/>
          <a:p>
            <a:endParaRPr lang="en-US"/>
          </a:p>
        </p:txBody>
      </p:sp>
      <p:sp>
        <p:nvSpPr>
          <p:cNvPr id="2232" name="Text Box 184"/>
          <p:cNvSpPr txBox="1">
            <a:spLocks noChangeArrowheads="1"/>
          </p:cNvSpPr>
          <p:nvPr/>
        </p:nvSpPr>
        <p:spPr bwMode="auto">
          <a:xfrm>
            <a:off x="1763713" y="3789363"/>
            <a:ext cx="1392237" cy="639762"/>
          </a:xfrm>
          <a:prstGeom prst="rect">
            <a:avLst/>
          </a:prstGeom>
          <a:noFill/>
          <a:ln w="9525">
            <a:noFill/>
            <a:miter lim="800000"/>
            <a:headEnd/>
            <a:tailEnd/>
          </a:ln>
          <a:effectLst/>
        </p:spPr>
        <p:txBody>
          <a:bodyPr wrap="none">
            <a:spAutoFit/>
          </a:bodyPr>
          <a:lstStyle/>
          <a:p>
            <a:r>
              <a:rPr lang="en-GB" sz="1200"/>
              <a:t>On the </a:t>
            </a:r>
          </a:p>
          <a:p>
            <a:r>
              <a:rPr lang="en-GB" sz="1200"/>
              <a:t>Business Service </a:t>
            </a:r>
          </a:p>
          <a:p>
            <a:r>
              <a:rPr lang="en-GB" sz="1200"/>
              <a:t>payload</a:t>
            </a:r>
          </a:p>
        </p:txBody>
      </p:sp>
      <p:sp>
        <p:nvSpPr>
          <p:cNvPr id="2233" name="Line 185"/>
          <p:cNvSpPr>
            <a:spLocks noChangeShapeType="1"/>
          </p:cNvSpPr>
          <p:nvPr/>
        </p:nvSpPr>
        <p:spPr bwMode="auto">
          <a:xfrm>
            <a:off x="2124075" y="1412875"/>
            <a:ext cx="1295400" cy="1512888"/>
          </a:xfrm>
          <a:prstGeom prst="line">
            <a:avLst/>
          </a:prstGeom>
          <a:noFill/>
          <a:ln w="9525">
            <a:solidFill>
              <a:schemeClr val="tx1"/>
            </a:solidFill>
            <a:round/>
            <a:headEnd/>
            <a:tailEnd/>
          </a:ln>
          <a:effectLst/>
        </p:spPr>
        <p:txBody>
          <a:bodyPr/>
          <a:lstStyle/>
          <a:p>
            <a:endParaRPr lang="en-US"/>
          </a:p>
        </p:txBody>
      </p:sp>
      <p:sp>
        <p:nvSpPr>
          <p:cNvPr id="2234" name="Rectangle 186"/>
          <p:cNvSpPr>
            <a:spLocks noGrp="1" noChangeArrowheads="1"/>
          </p:cNvSpPr>
          <p:nvPr>
            <p:ph type="title"/>
          </p:nvPr>
        </p:nvSpPr>
        <p:spPr>
          <a:xfrm>
            <a:off x="457200" y="44450"/>
            <a:ext cx="8229600" cy="417513"/>
          </a:xfrm>
        </p:spPr>
        <p:txBody>
          <a:bodyPr>
            <a:normAutofit fontScale="90000"/>
          </a:bodyPr>
          <a:lstStyle/>
          <a:p>
            <a:r>
              <a:rPr lang="en-GB" sz="2400"/>
              <a:t>First sketch of high level Frameworx interrelationship</a:t>
            </a:r>
          </a:p>
        </p:txBody>
      </p:sp>
      <p:sp>
        <p:nvSpPr>
          <p:cNvPr id="2236" name="Line 188"/>
          <p:cNvSpPr>
            <a:spLocks noChangeShapeType="1"/>
          </p:cNvSpPr>
          <p:nvPr/>
        </p:nvSpPr>
        <p:spPr bwMode="auto">
          <a:xfrm>
            <a:off x="1619250" y="3716338"/>
            <a:ext cx="1944688" cy="1873250"/>
          </a:xfrm>
          <a:prstGeom prst="line">
            <a:avLst/>
          </a:prstGeom>
          <a:noFill/>
          <a:ln w="9525">
            <a:solidFill>
              <a:srgbClr val="FF0000"/>
            </a:solidFill>
            <a:round/>
            <a:headEnd/>
            <a:tailEnd type="triangle" w="med" len="med"/>
          </a:ln>
          <a:effectLst/>
        </p:spPr>
        <p:txBody>
          <a:bodyPr/>
          <a:lstStyle/>
          <a:p>
            <a:endParaRPr 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Background....</a:t>
            </a:r>
            <a:br>
              <a:rPr lang="en-GB" dirty="0" smtClean="0"/>
            </a:br>
            <a:r>
              <a:rPr lang="en-GB" dirty="0" smtClean="0"/>
              <a:t>Broad challenge</a:t>
            </a:r>
            <a:endParaRPr lang="en-US" dirty="0"/>
          </a:p>
        </p:txBody>
      </p:sp>
      <p:sp>
        <p:nvSpPr>
          <p:cNvPr id="4" name="Text Placeholder 3"/>
          <p:cNvSpPr>
            <a:spLocks noGrp="1"/>
          </p:cNvSpPr>
          <p:nvPr>
            <p:ph type="body" idx="1"/>
          </p:nvPr>
        </p:nvSpPr>
        <p:spPr/>
        <p:txBody>
          <a:bodyPr/>
          <a:lstStyle/>
          <a:p>
            <a:endParaRPr 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GB"/>
              <a:t>The challenge</a:t>
            </a:r>
          </a:p>
        </p:txBody>
      </p:sp>
      <p:sp>
        <p:nvSpPr>
          <p:cNvPr id="26627" name="Rectangle 3"/>
          <p:cNvSpPr>
            <a:spLocks noGrp="1" noChangeArrowheads="1"/>
          </p:cNvSpPr>
          <p:nvPr>
            <p:ph idx="1"/>
          </p:nvPr>
        </p:nvSpPr>
        <p:spPr>
          <a:xfrm>
            <a:off x="457200" y="1268760"/>
            <a:ext cx="8229600" cy="5400600"/>
          </a:xfrm>
        </p:spPr>
        <p:txBody>
          <a:bodyPr>
            <a:noAutofit/>
          </a:bodyPr>
          <a:lstStyle/>
          <a:p>
            <a:pPr>
              <a:lnSpc>
                <a:spcPct val="80000"/>
              </a:lnSpc>
            </a:pPr>
            <a:r>
              <a:rPr lang="en-GB" sz="1400" dirty="0" smtClean="0"/>
              <a:t>.....Sorry </a:t>
            </a:r>
            <a:r>
              <a:rPr lang="en-GB" sz="1400" dirty="0"/>
              <a:t>its in one long paragraph (stream of consciousness</a:t>
            </a:r>
            <a:r>
              <a:rPr lang="en-GB" sz="1400" dirty="0" smtClean="0"/>
              <a:t>))... </a:t>
            </a:r>
            <a:endParaRPr lang="en-GB" sz="1400" dirty="0"/>
          </a:p>
          <a:p>
            <a:pPr>
              <a:lnSpc>
                <a:spcPct val="80000"/>
              </a:lnSpc>
            </a:pPr>
            <a:r>
              <a:rPr lang="en-GB" sz="1400" dirty="0"/>
              <a:t>We need a coherent environment in which to represent the many views of the things and their interrelationship that are relevant in our problem space (which will eventually extend to encompass  the whole of human endeavour (but lets not go there yet :) )). As the problem is inherently complex it will yield an inherently complex representation. Internalisation of such a representation will be difficult and will take much effort. A mechanism to navigate and visualise that representation will be beneficial as it will aid our understanding and internalisation. As the problem is </a:t>
            </a:r>
            <a:r>
              <a:rPr lang="en-GB" sz="1400" dirty="0" err="1"/>
              <a:t>meshy</a:t>
            </a:r>
            <a:r>
              <a:rPr lang="en-GB" sz="1400" dirty="0"/>
              <a:t> and n dimensional so will the representation be. A environment will need to readily capture the multiplicity of relationships of varied types and focuses that make up that n dimensional mesh and the mechanism will need to enable navigation in n dimensions. As much of the apparent surface complexity is emergent from underlying patterns it would seem appropriate that the environment and mechanism be driven by the underlying patterns to generate the surface views. Clearly as we explore we gain further insights and hence both the environment and mechanism need to be suitable to deal with ongoing change and advancement that includes adding, splitting, joining and correcting. In addition as application of change is not instantaneous across the solution space it will be necessary for the environment and mechanism to deal with that asynchronous nature and hence to enable seamless relationship and navigation through relevant history and indeed future projection. As the problem is vast no single mind or group of minds will be capable of development of the solution and hence it is clear that the environment and mechanism needs to be appropriate to deal with a federation of active developers. This federated approach will bring the need for a sophisticated governance to prevent unnecessary variety whilst enabling innovation. Finally the understanding of the necessary environment and mechanism itself will advance and hence there will be a need to deal with change in both. Essentially the environment and mechanism are part of the problem space being addressed and hence clearly we will need to deal with the challenges of parallel asynchronous innovation in the environment and mechanism. As a result some approach to asynchronous "elastic" interconnection of all of this via some form of "mediation" will be necessary to enable and lubricate the evolution of all parts</a:t>
            </a:r>
            <a:r>
              <a:rPr lang="en-GB" sz="1400" dirty="0" smtClean="0"/>
              <a:t>.</a:t>
            </a:r>
            <a:endParaRPr lang="en-GB" sz="1400" dirty="0"/>
          </a:p>
          <a:p>
            <a:pPr>
              <a:lnSpc>
                <a:spcPct val="80000"/>
              </a:lnSpc>
            </a:pPr>
            <a:r>
              <a:rPr lang="en-GB" sz="1400" dirty="0"/>
              <a:t>Is UML the answer? Clearly no. Do we have anything better? Apparently not. Do we have a long way to go from where we are to what I describe above? Absolutely. Is the 3GPP approach part of this evolution? Absolutely. Is it a better path than the tooled approach proposed by TMF? I think not as it does not satisfy the mechanism requirement above to the degree that UML tools do. When do I think we will get to the above state? At the current rate some time after I die! Do we need to strive for this vision? Absolutely.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View of areas of standardisation work</a:t>
            </a:r>
            <a:br>
              <a:rPr lang="en-GB" dirty="0" smtClean="0"/>
            </a:br>
            <a:r>
              <a:rPr lang="en-GB" dirty="0" smtClean="0"/>
              <a:t>  </a:t>
            </a:r>
            <a:endParaRPr lang="en-US" dirty="0"/>
          </a:p>
        </p:txBody>
      </p:sp>
      <p:sp>
        <p:nvSpPr>
          <p:cNvPr id="4" name="Rectangle 3"/>
          <p:cNvSpPr/>
          <p:nvPr/>
        </p:nvSpPr>
        <p:spPr>
          <a:xfrm>
            <a:off x="359024" y="1916832"/>
            <a:ext cx="2016224" cy="72008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Broad</a:t>
            </a:r>
          </a:p>
          <a:p>
            <a:pPr algn="ctr"/>
            <a:r>
              <a:rPr lang="en-GB" dirty="0" smtClean="0"/>
              <a:t>Concepts</a:t>
            </a:r>
            <a:endParaRPr lang="en-US" dirty="0"/>
          </a:p>
        </p:txBody>
      </p:sp>
      <p:sp>
        <p:nvSpPr>
          <p:cNvPr id="5" name="Rectangle 4"/>
          <p:cNvSpPr/>
          <p:nvPr/>
        </p:nvSpPr>
        <p:spPr>
          <a:xfrm>
            <a:off x="359024" y="2780928"/>
            <a:ext cx="2016224" cy="72008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Specific </a:t>
            </a:r>
          </a:p>
          <a:p>
            <a:pPr algn="ctr"/>
            <a:r>
              <a:rPr lang="en-GB" dirty="0" smtClean="0"/>
              <a:t>Purpose</a:t>
            </a:r>
            <a:endParaRPr lang="en-US" dirty="0"/>
          </a:p>
        </p:txBody>
      </p:sp>
      <p:sp>
        <p:nvSpPr>
          <p:cNvPr id="17" name="Rectangle 16"/>
          <p:cNvSpPr/>
          <p:nvPr/>
        </p:nvSpPr>
        <p:spPr>
          <a:xfrm>
            <a:off x="2447256" y="1124744"/>
            <a:ext cx="1476672" cy="72008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Process</a:t>
            </a:r>
            <a:endParaRPr lang="en-US" dirty="0"/>
          </a:p>
        </p:txBody>
      </p:sp>
      <p:sp>
        <p:nvSpPr>
          <p:cNvPr id="18" name="Rectangle 17"/>
          <p:cNvSpPr/>
          <p:nvPr/>
        </p:nvSpPr>
        <p:spPr>
          <a:xfrm>
            <a:off x="4031432" y="1124744"/>
            <a:ext cx="1476672" cy="72008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Information</a:t>
            </a:r>
            <a:endParaRPr lang="en-US" dirty="0"/>
          </a:p>
        </p:txBody>
      </p:sp>
      <p:sp>
        <p:nvSpPr>
          <p:cNvPr id="19" name="Rectangle 18"/>
          <p:cNvSpPr/>
          <p:nvPr/>
        </p:nvSpPr>
        <p:spPr>
          <a:xfrm>
            <a:off x="5615608" y="1124744"/>
            <a:ext cx="1476672" cy="72008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Component</a:t>
            </a:r>
            <a:endParaRPr lang="en-US" dirty="0"/>
          </a:p>
        </p:txBody>
      </p:sp>
      <p:sp>
        <p:nvSpPr>
          <p:cNvPr id="20" name="Rectangle 19"/>
          <p:cNvSpPr/>
          <p:nvPr/>
        </p:nvSpPr>
        <p:spPr>
          <a:xfrm>
            <a:off x="7199784" y="1124744"/>
            <a:ext cx="1476672" cy="72008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Interface</a:t>
            </a:r>
            <a:endParaRPr lang="en-US" dirty="0"/>
          </a:p>
        </p:txBody>
      </p:sp>
      <p:sp>
        <p:nvSpPr>
          <p:cNvPr id="41" name="Rectangle 40"/>
          <p:cNvSpPr/>
          <p:nvPr/>
        </p:nvSpPr>
        <p:spPr>
          <a:xfrm>
            <a:off x="359024" y="3645024"/>
            <a:ext cx="2016224" cy="72008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Specific Implementation</a:t>
            </a:r>
            <a:endParaRPr lang="en-US" dirty="0"/>
          </a:p>
        </p:txBody>
      </p:sp>
      <p:sp>
        <p:nvSpPr>
          <p:cNvPr id="43" name="Multiply 42"/>
          <p:cNvSpPr/>
          <p:nvPr/>
        </p:nvSpPr>
        <p:spPr>
          <a:xfrm>
            <a:off x="4391472" y="3645024"/>
            <a:ext cx="792088" cy="792088"/>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Multiply 43"/>
          <p:cNvSpPr/>
          <p:nvPr/>
        </p:nvSpPr>
        <p:spPr>
          <a:xfrm>
            <a:off x="5940152" y="3645024"/>
            <a:ext cx="792088" cy="792088"/>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Multiply 44"/>
          <p:cNvSpPr/>
          <p:nvPr/>
        </p:nvSpPr>
        <p:spPr>
          <a:xfrm>
            <a:off x="2843808" y="3645024"/>
            <a:ext cx="792088" cy="792088"/>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Smiley Face 45"/>
          <p:cNvSpPr/>
          <p:nvPr/>
        </p:nvSpPr>
        <p:spPr>
          <a:xfrm>
            <a:off x="2987824" y="2060848"/>
            <a:ext cx="504056" cy="504056"/>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miley Face 46"/>
          <p:cNvSpPr/>
          <p:nvPr/>
        </p:nvSpPr>
        <p:spPr>
          <a:xfrm>
            <a:off x="2987824" y="2924944"/>
            <a:ext cx="504056" cy="504056"/>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Smiley Face 48"/>
          <p:cNvSpPr/>
          <p:nvPr/>
        </p:nvSpPr>
        <p:spPr>
          <a:xfrm>
            <a:off x="4535488" y="2060848"/>
            <a:ext cx="504056" cy="504056"/>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Smiley Face 49"/>
          <p:cNvSpPr/>
          <p:nvPr/>
        </p:nvSpPr>
        <p:spPr>
          <a:xfrm>
            <a:off x="4535488" y="2924944"/>
            <a:ext cx="504056" cy="504056"/>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Smiley Face 51"/>
          <p:cNvSpPr/>
          <p:nvPr/>
        </p:nvSpPr>
        <p:spPr>
          <a:xfrm>
            <a:off x="6084168" y="2060848"/>
            <a:ext cx="504056" cy="504056"/>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miley Face 52"/>
          <p:cNvSpPr/>
          <p:nvPr/>
        </p:nvSpPr>
        <p:spPr>
          <a:xfrm>
            <a:off x="6084168" y="2924944"/>
            <a:ext cx="504056" cy="504056"/>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Smiley Face 54"/>
          <p:cNvSpPr/>
          <p:nvPr/>
        </p:nvSpPr>
        <p:spPr>
          <a:xfrm>
            <a:off x="7668344" y="2060848"/>
            <a:ext cx="504056" cy="504056"/>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Smiley Face 55"/>
          <p:cNvSpPr/>
          <p:nvPr/>
        </p:nvSpPr>
        <p:spPr>
          <a:xfrm>
            <a:off x="7668344" y="2924944"/>
            <a:ext cx="504056" cy="504056"/>
          </a:xfrm>
          <a:prstGeom prst="smileyFace">
            <a:avLst>
              <a:gd name="adj" fmla="val 465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Smiley Face 57"/>
          <p:cNvSpPr/>
          <p:nvPr/>
        </p:nvSpPr>
        <p:spPr>
          <a:xfrm>
            <a:off x="7668344" y="3789040"/>
            <a:ext cx="504056" cy="504056"/>
          </a:xfrm>
          <a:prstGeom prst="smileyFace">
            <a:avLst>
              <a:gd name="adj" fmla="val 465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p:cNvSpPr txBox="1"/>
          <p:nvPr/>
        </p:nvSpPr>
        <p:spPr>
          <a:xfrm>
            <a:off x="395537" y="4509120"/>
            <a:ext cx="8424935" cy="2160240"/>
          </a:xfrm>
          <a:prstGeom prst="rect">
            <a:avLst/>
          </a:prstGeom>
          <a:noFill/>
        </p:spPr>
        <p:txBody>
          <a:bodyPr wrap="square" rtlCol="0">
            <a:normAutofit fontScale="77500" lnSpcReduction="20000"/>
          </a:bodyPr>
          <a:lstStyle/>
          <a:p>
            <a:r>
              <a:rPr lang="en-GB" dirty="0" smtClean="0"/>
              <a:t>The work can be divided into several viewpoint areas:</a:t>
            </a:r>
          </a:p>
          <a:p>
            <a:pPr marL="263525" indent="-263525">
              <a:buFont typeface="Arial" pitchFamily="34" charset="0"/>
              <a:buChar char="•"/>
            </a:pPr>
            <a:r>
              <a:rPr lang="en-GB" dirty="0" smtClean="0"/>
              <a:t>Broad conceptual model that articulates the concepts of the problem space (</a:t>
            </a:r>
            <a:r>
              <a:rPr lang="en-GB" b="1" dirty="0" smtClean="0"/>
              <a:t>purpose neutral, implementation neutral views </a:t>
            </a:r>
            <a:r>
              <a:rPr lang="en-GB" dirty="0" smtClean="0"/>
              <a:t>or technology neutral information model) – there is limited coverage of this across the industry often what there is </a:t>
            </a:r>
            <a:r>
              <a:rPr lang="en-GB" dirty="0" err="1" smtClean="0"/>
              <a:t>is</a:t>
            </a:r>
            <a:r>
              <a:rPr lang="en-GB" dirty="0" smtClean="0"/>
              <a:t> jumbled with purpose specific considerations</a:t>
            </a:r>
          </a:p>
          <a:p>
            <a:pPr marL="263525" indent="-263525">
              <a:buFont typeface="Arial" pitchFamily="34" charset="0"/>
              <a:buChar char="•"/>
            </a:pPr>
            <a:r>
              <a:rPr lang="en-GB" dirty="0" smtClean="0"/>
              <a:t>S</a:t>
            </a:r>
            <a:r>
              <a:rPr lang="en-GB" dirty="0" smtClean="0"/>
              <a:t>pecific purpose models that each articulate the solution to a specific problem (</a:t>
            </a:r>
            <a:r>
              <a:rPr lang="en-GB" b="1" dirty="0" smtClean="0"/>
              <a:t>purpose specific, implementation neutral views</a:t>
            </a:r>
            <a:r>
              <a:rPr lang="en-GB" dirty="0" smtClean="0"/>
              <a:t> or technology neutral data model)</a:t>
            </a:r>
          </a:p>
          <a:p>
            <a:pPr marL="263525" indent="-263525">
              <a:buFont typeface="Arial" pitchFamily="34" charset="0"/>
              <a:buChar char="•"/>
            </a:pPr>
            <a:r>
              <a:rPr lang="en-GB" dirty="0" smtClean="0"/>
              <a:t>Specific implementation forms that dictate the detail of the structure used in a real deployment (</a:t>
            </a:r>
            <a:r>
              <a:rPr lang="en-GB" b="1" dirty="0" smtClean="0"/>
              <a:t>purpose specific, implementation specific</a:t>
            </a:r>
            <a:r>
              <a:rPr lang="en-GB" dirty="0" smtClean="0"/>
              <a:t> or technology specific data model)</a:t>
            </a:r>
          </a:p>
          <a:p>
            <a:r>
              <a:rPr lang="en-GB" dirty="0" smtClean="0"/>
              <a:t>It should be recognised that the only </a:t>
            </a:r>
            <a:r>
              <a:rPr lang="en-GB" dirty="0" err="1" smtClean="0"/>
              <a:t>standardizable</a:t>
            </a:r>
            <a:r>
              <a:rPr lang="en-GB" dirty="0" smtClean="0"/>
              <a:t> implementation form is the interface definition and that this is the most valuable part of the standardisation process</a:t>
            </a:r>
          </a:p>
          <a:p>
            <a:endParaRPr lang="en-GB" dirty="0" smtClean="0"/>
          </a:p>
          <a:p>
            <a:r>
              <a:rPr lang="en-GB" dirty="0" smtClean="0"/>
              <a:t>The focus of this pack is information model and interfaces</a:t>
            </a:r>
          </a:p>
          <a:p>
            <a:endParaRPr lang="en-GB" dirty="0" smtClean="0"/>
          </a:p>
          <a:p>
            <a:pPr marL="263525" indent="-263525">
              <a:buFont typeface="Arial" pitchFamily="34" charset="0"/>
              <a:buChar char="•"/>
            </a:pPr>
            <a:endParaRPr lang="en-US" dirty="0"/>
          </a:p>
        </p:txBody>
      </p:sp>
      <p:sp>
        <p:nvSpPr>
          <p:cNvPr id="60" name="TextBox 59"/>
          <p:cNvSpPr txBox="1"/>
          <p:nvPr/>
        </p:nvSpPr>
        <p:spPr>
          <a:xfrm>
            <a:off x="323528" y="1126485"/>
            <a:ext cx="1800200" cy="646331"/>
          </a:xfrm>
          <a:prstGeom prst="rect">
            <a:avLst/>
          </a:prstGeom>
          <a:noFill/>
        </p:spPr>
        <p:txBody>
          <a:bodyPr wrap="square" rtlCol="0">
            <a:spAutoFit/>
          </a:bodyPr>
          <a:lstStyle/>
          <a:p>
            <a:r>
              <a:rPr lang="en-GB" sz="1200" dirty="0" smtClean="0">
                <a:solidFill>
                  <a:srgbClr val="FF0000"/>
                </a:solidFill>
              </a:rPr>
              <a:t>Artistic license ignoring the fractal recursive nature of the problem </a:t>
            </a:r>
            <a:endParaRPr lang="en-US" sz="1200" dirty="0">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GB" dirty="0" smtClean="0"/>
              <a:t>From single model to federation</a:t>
            </a:r>
            <a:br>
              <a:rPr lang="en-GB" dirty="0" smtClean="0"/>
            </a:br>
            <a:r>
              <a:rPr lang="en-GB" dirty="0" smtClean="0"/>
              <a:t/>
            </a:r>
            <a:br>
              <a:rPr lang="en-GB" dirty="0" smtClean="0"/>
            </a:br>
            <a:endParaRPr lang="en-US" dirty="0"/>
          </a:p>
        </p:txBody>
      </p:sp>
      <p:sp>
        <p:nvSpPr>
          <p:cNvPr id="6" name="Rectangle 5"/>
          <p:cNvSpPr/>
          <p:nvPr/>
        </p:nvSpPr>
        <p:spPr>
          <a:xfrm>
            <a:off x="359024" y="2492896"/>
            <a:ext cx="2016224" cy="504056"/>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Realisation</a:t>
            </a:r>
            <a:endParaRPr lang="en-US" dirty="0"/>
          </a:p>
        </p:txBody>
      </p:sp>
      <p:sp>
        <p:nvSpPr>
          <p:cNvPr id="7" name="Rectangle 6"/>
          <p:cNvSpPr/>
          <p:nvPr/>
        </p:nvSpPr>
        <p:spPr>
          <a:xfrm>
            <a:off x="359024" y="3140968"/>
            <a:ext cx="2016224" cy="504056"/>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Viewpoints</a:t>
            </a:r>
            <a:endParaRPr lang="en-US" dirty="0"/>
          </a:p>
        </p:txBody>
      </p:sp>
      <p:sp>
        <p:nvSpPr>
          <p:cNvPr id="8" name="Rectangle 7"/>
          <p:cNvSpPr/>
          <p:nvPr/>
        </p:nvSpPr>
        <p:spPr>
          <a:xfrm>
            <a:off x="359024" y="1196752"/>
            <a:ext cx="2016224" cy="504056"/>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Focus</a:t>
            </a:r>
            <a:endParaRPr lang="en-US" dirty="0"/>
          </a:p>
        </p:txBody>
      </p:sp>
      <p:sp>
        <p:nvSpPr>
          <p:cNvPr id="9" name="Rectangle 8"/>
          <p:cNvSpPr/>
          <p:nvPr/>
        </p:nvSpPr>
        <p:spPr>
          <a:xfrm>
            <a:off x="359024" y="1844824"/>
            <a:ext cx="2016224" cy="504056"/>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Purpose</a:t>
            </a:r>
            <a:endParaRPr lang="en-US" dirty="0"/>
          </a:p>
        </p:txBody>
      </p:sp>
      <p:sp>
        <p:nvSpPr>
          <p:cNvPr id="10" name="Rectangle 9"/>
          <p:cNvSpPr/>
          <p:nvPr/>
        </p:nvSpPr>
        <p:spPr>
          <a:xfrm>
            <a:off x="359024" y="3789040"/>
            <a:ext cx="2016224" cy="504056"/>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Extensibility</a:t>
            </a:r>
            <a:endParaRPr lang="en-US" dirty="0"/>
          </a:p>
        </p:txBody>
      </p:sp>
      <p:sp>
        <p:nvSpPr>
          <p:cNvPr id="11" name="Rectangle 10"/>
          <p:cNvSpPr/>
          <p:nvPr/>
        </p:nvSpPr>
        <p:spPr>
          <a:xfrm>
            <a:off x="359024" y="4437112"/>
            <a:ext cx="2016224" cy="504056"/>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Conformance</a:t>
            </a:r>
            <a:endParaRPr lang="en-US" dirty="0"/>
          </a:p>
        </p:txBody>
      </p:sp>
      <p:sp>
        <p:nvSpPr>
          <p:cNvPr id="12" name="Rectangle 11"/>
          <p:cNvSpPr/>
          <p:nvPr/>
        </p:nvSpPr>
        <p:spPr>
          <a:xfrm>
            <a:off x="2627784" y="548680"/>
            <a:ext cx="3096344" cy="504056"/>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Information Framework Today</a:t>
            </a:r>
            <a:endParaRPr lang="en-US" dirty="0"/>
          </a:p>
        </p:txBody>
      </p:sp>
      <p:sp>
        <p:nvSpPr>
          <p:cNvPr id="13" name="Rectangle 12"/>
          <p:cNvSpPr/>
          <p:nvPr/>
        </p:nvSpPr>
        <p:spPr>
          <a:xfrm>
            <a:off x="5868144" y="548680"/>
            <a:ext cx="3096344" cy="504056"/>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Evolution target</a:t>
            </a:r>
            <a:endParaRPr lang="en-US" dirty="0"/>
          </a:p>
        </p:txBody>
      </p:sp>
      <p:sp>
        <p:nvSpPr>
          <p:cNvPr id="14" name="Rectangle 13"/>
          <p:cNvSpPr/>
          <p:nvPr/>
        </p:nvSpPr>
        <p:spPr>
          <a:xfrm>
            <a:off x="251520" y="5805264"/>
            <a:ext cx="8712968" cy="792088"/>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SID was cast 10 years ago, an era of separate networks. Major changes in </a:t>
            </a:r>
            <a:r>
              <a:rPr lang="en-US" dirty="0" smtClean="0"/>
              <a:t>environment since 2001 </a:t>
            </a:r>
            <a:r>
              <a:rPr lang="en-US" dirty="0" smtClean="0">
                <a:sym typeface="Wingdings" pitchFamily="2" charset="2"/>
              </a:rPr>
              <a:t></a:t>
            </a:r>
            <a:r>
              <a:rPr lang="en-US" dirty="0" smtClean="0"/>
              <a:t> </a:t>
            </a:r>
            <a:r>
              <a:rPr lang="en-US" dirty="0" smtClean="0"/>
              <a:t>The approach/structure of the </a:t>
            </a:r>
            <a:r>
              <a:rPr lang="en-US" dirty="0" smtClean="0"/>
              <a:t>model </a:t>
            </a:r>
            <a:r>
              <a:rPr lang="en-GB" dirty="0" smtClean="0"/>
              <a:t>will </a:t>
            </a:r>
            <a:r>
              <a:rPr lang="en-GB" dirty="0" smtClean="0"/>
              <a:t>benefit form significant </a:t>
            </a:r>
            <a:r>
              <a:rPr lang="en-GB" dirty="0" smtClean="0"/>
              <a:t>evolution</a:t>
            </a:r>
            <a:endParaRPr lang="en-US" dirty="0" smtClean="0"/>
          </a:p>
        </p:txBody>
      </p:sp>
      <p:sp>
        <p:nvSpPr>
          <p:cNvPr id="15" name="TextBox 14"/>
          <p:cNvSpPr txBox="1"/>
          <p:nvPr/>
        </p:nvSpPr>
        <p:spPr>
          <a:xfrm>
            <a:off x="2627784" y="2492896"/>
            <a:ext cx="3096344" cy="504056"/>
          </a:xfrm>
          <a:prstGeom prst="rect">
            <a:avLst/>
          </a:prstGeom>
          <a:gradFill>
            <a:gsLst>
              <a:gs pos="0">
                <a:schemeClr val="accent6">
                  <a:tint val="50000"/>
                  <a:satMod val="300000"/>
                  <a:alpha val="99000"/>
                </a:schemeClr>
              </a:gs>
              <a:gs pos="35000">
                <a:schemeClr val="accent6">
                  <a:tint val="37000"/>
                  <a:satMod val="300000"/>
                </a:schemeClr>
              </a:gs>
              <a:gs pos="10000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wrap="square" rtlCol="0">
            <a:noAutofit/>
          </a:bodyPr>
          <a:lstStyle/>
          <a:p>
            <a:r>
              <a:rPr lang="en-GB" sz="1200" dirty="0" smtClean="0"/>
              <a:t>Single UML model with single governance in TMF </a:t>
            </a:r>
            <a:endParaRPr lang="en-US" sz="1200" dirty="0"/>
          </a:p>
        </p:txBody>
      </p:sp>
      <p:sp>
        <p:nvSpPr>
          <p:cNvPr id="16" name="TextBox 15"/>
          <p:cNvSpPr txBox="1"/>
          <p:nvPr/>
        </p:nvSpPr>
        <p:spPr>
          <a:xfrm>
            <a:off x="5868144" y="2492896"/>
            <a:ext cx="3096344" cy="504056"/>
          </a:xfrm>
          <a:prstGeom prst="rect">
            <a:avLst/>
          </a:prstGeom>
          <a:gradFill>
            <a:gsLst>
              <a:gs pos="0">
                <a:schemeClr val="accent6">
                  <a:tint val="50000"/>
                  <a:satMod val="300000"/>
                  <a:alpha val="99000"/>
                </a:schemeClr>
              </a:gs>
              <a:gs pos="35000">
                <a:schemeClr val="accent6">
                  <a:tint val="37000"/>
                  <a:satMod val="300000"/>
                </a:schemeClr>
              </a:gs>
              <a:gs pos="10000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wrap="square" rtlCol="0">
            <a:noAutofit/>
          </a:bodyPr>
          <a:lstStyle/>
          <a:p>
            <a:r>
              <a:rPr lang="en-GB" sz="1200" dirty="0" smtClean="0"/>
              <a:t>Multiple differing model environments with federated governance across whole industry</a:t>
            </a:r>
            <a:endParaRPr lang="en-US" sz="1200" dirty="0"/>
          </a:p>
        </p:txBody>
      </p:sp>
      <p:sp>
        <p:nvSpPr>
          <p:cNvPr id="17" name="TextBox 16"/>
          <p:cNvSpPr txBox="1"/>
          <p:nvPr/>
        </p:nvSpPr>
        <p:spPr>
          <a:xfrm>
            <a:off x="2627784" y="3140968"/>
            <a:ext cx="3096344" cy="504056"/>
          </a:xfrm>
          <a:prstGeom prst="rect">
            <a:avLst/>
          </a:prstGeom>
          <a:gradFill>
            <a:gsLst>
              <a:gs pos="0">
                <a:schemeClr val="accent6">
                  <a:tint val="50000"/>
                  <a:satMod val="300000"/>
                  <a:alpha val="99000"/>
                </a:schemeClr>
              </a:gs>
              <a:gs pos="35000">
                <a:schemeClr val="accent6">
                  <a:tint val="37000"/>
                  <a:satMod val="300000"/>
                </a:schemeClr>
              </a:gs>
              <a:gs pos="10000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wrap="square" rtlCol="0">
            <a:noAutofit/>
          </a:bodyPr>
          <a:lstStyle/>
          <a:p>
            <a:r>
              <a:rPr lang="en-GB" sz="1200" dirty="0" smtClean="0"/>
              <a:t>No clear abstraction levels separation. </a:t>
            </a:r>
            <a:r>
              <a:rPr lang="en-GB" sz="1200" dirty="0" smtClean="0"/>
              <a:t>Specific </a:t>
            </a:r>
            <a:r>
              <a:rPr lang="en-GB" sz="1200" dirty="0" smtClean="0"/>
              <a:t>solution </a:t>
            </a:r>
            <a:r>
              <a:rPr lang="en-GB" sz="1200" dirty="0" smtClean="0"/>
              <a:t>models intertwined </a:t>
            </a:r>
            <a:r>
              <a:rPr lang="en-GB" sz="1200" dirty="0" smtClean="0"/>
              <a:t>with patterns</a:t>
            </a:r>
            <a:endParaRPr lang="en-US" sz="1200" dirty="0" smtClean="0"/>
          </a:p>
          <a:p>
            <a:endParaRPr lang="en-US" sz="1200" dirty="0"/>
          </a:p>
        </p:txBody>
      </p:sp>
      <p:sp>
        <p:nvSpPr>
          <p:cNvPr id="18" name="TextBox 17"/>
          <p:cNvSpPr txBox="1"/>
          <p:nvPr/>
        </p:nvSpPr>
        <p:spPr>
          <a:xfrm>
            <a:off x="5868144" y="3140968"/>
            <a:ext cx="3096344" cy="504056"/>
          </a:xfrm>
          <a:prstGeom prst="rect">
            <a:avLst/>
          </a:prstGeom>
          <a:gradFill>
            <a:gsLst>
              <a:gs pos="0">
                <a:schemeClr val="accent6">
                  <a:tint val="50000"/>
                  <a:satMod val="300000"/>
                  <a:alpha val="99000"/>
                </a:schemeClr>
              </a:gs>
              <a:gs pos="35000">
                <a:schemeClr val="accent6">
                  <a:tint val="37000"/>
                  <a:satMod val="300000"/>
                </a:schemeClr>
              </a:gs>
              <a:gs pos="10000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wrap="square" rtlCol="0">
            <a:noAutofit/>
          </a:bodyPr>
          <a:lstStyle/>
          <a:p>
            <a:r>
              <a:rPr lang="en-GB" sz="1200" dirty="0" smtClean="0"/>
              <a:t>Multiple clear and separate viewpoints with understood actors and levels of abstraction. </a:t>
            </a:r>
            <a:endParaRPr lang="en-US" sz="1200" dirty="0"/>
          </a:p>
        </p:txBody>
      </p:sp>
      <p:sp>
        <p:nvSpPr>
          <p:cNvPr id="19" name="TextBox 18"/>
          <p:cNvSpPr txBox="1"/>
          <p:nvPr/>
        </p:nvSpPr>
        <p:spPr>
          <a:xfrm>
            <a:off x="2627784" y="1196752"/>
            <a:ext cx="3096344" cy="504056"/>
          </a:xfrm>
          <a:prstGeom prst="rect">
            <a:avLst/>
          </a:prstGeom>
          <a:gradFill>
            <a:gsLst>
              <a:gs pos="0">
                <a:schemeClr val="accent6">
                  <a:tint val="50000"/>
                  <a:satMod val="300000"/>
                  <a:alpha val="99000"/>
                </a:schemeClr>
              </a:gs>
              <a:gs pos="35000">
                <a:schemeClr val="accent6">
                  <a:tint val="37000"/>
                  <a:satMod val="300000"/>
                </a:schemeClr>
              </a:gs>
              <a:gs pos="10000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wrap="square" rtlCol="0">
            <a:noAutofit/>
          </a:bodyPr>
          <a:lstStyle/>
          <a:p>
            <a:r>
              <a:rPr lang="en-GB" sz="1200" dirty="0" smtClean="0"/>
              <a:t>Variable depth of coverage of elements of OSS/BSS space.</a:t>
            </a:r>
            <a:endParaRPr lang="en-US" sz="1200" dirty="0"/>
          </a:p>
        </p:txBody>
      </p:sp>
      <p:sp>
        <p:nvSpPr>
          <p:cNvPr id="20" name="TextBox 19"/>
          <p:cNvSpPr txBox="1"/>
          <p:nvPr/>
        </p:nvSpPr>
        <p:spPr>
          <a:xfrm>
            <a:off x="5868144" y="1196752"/>
            <a:ext cx="3096344" cy="504056"/>
          </a:xfrm>
          <a:prstGeom prst="rect">
            <a:avLst/>
          </a:prstGeom>
          <a:gradFill>
            <a:gsLst>
              <a:gs pos="0">
                <a:schemeClr val="accent6">
                  <a:tint val="50000"/>
                  <a:satMod val="300000"/>
                  <a:alpha val="99000"/>
                </a:schemeClr>
              </a:gs>
              <a:gs pos="35000">
                <a:schemeClr val="accent6">
                  <a:tint val="37000"/>
                  <a:satMod val="300000"/>
                </a:schemeClr>
              </a:gs>
              <a:gs pos="10000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wrap="square" rtlCol="0">
            <a:noAutofit/>
          </a:bodyPr>
          <a:lstStyle/>
          <a:p>
            <a:r>
              <a:rPr lang="en-GB" sz="1200" dirty="0" smtClean="0"/>
              <a:t>Rationalised business/network coverage in converge/compacting IT/Telecoms business</a:t>
            </a:r>
            <a:endParaRPr lang="en-US" sz="1200" dirty="0"/>
          </a:p>
        </p:txBody>
      </p:sp>
      <p:sp>
        <p:nvSpPr>
          <p:cNvPr id="21" name="TextBox 20"/>
          <p:cNvSpPr txBox="1"/>
          <p:nvPr/>
        </p:nvSpPr>
        <p:spPr>
          <a:xfrm>
            <a:off x="2627784" y="1844824"/>
            <a:ext cx="3096344" cy="504056"/>
          </a:xfrm>
          <a:prstGeom prst="rect">
            <a:avLst/>
          </a:prstGeom>
          <a:gradFill>
            <a:gsLst>
              <a:gs pos="0">
                <a:schemeClr val="accent6">
                  <a:tint val="50000"/>
                  <a:satMod val="300000"/>
                  <a:alpha val="99000"/>
                </a:schemeClr>
              </a:gs>
              <a:gs pos="35000">
                <a:schemeClr val="accent6">
                  <a:tint val="37000"/>
                  <a:satMod val="300000"/>
                </a:schemeClr>
              </a:gs>
              <a:gs pos="10000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wrap="square" rtlCol="0">
            <a:noAutofit/>
          </a:bodyPr>
          <a:lstStyle/>
          <a:p>
            <a:r>
              <a:rPr lang="en-GB" sz="1200" dirty="0" smtClean="0"/>
              <a:t>Guides industry development. Recently  TIP/SID provides interface implementation</a:t>
            </a:r>
            <a:endParaRPr lang="en-US" sz="1200" dirty="0"/>
          </a:p>
        </p:txBody>
      </p:sp>
      <p:sp>
        <p:nvSpPr>
          <p:cNvPr id="22" name="TextBox 21"/>
          <p:cNvSpPr txBox="1"/>
          <p:nvPr/>
        </p:nvSpPr>
        <p:spPr>
          <a:xfrm>
            <a:off x="5868144" y="1844824"/>
            <a:ext cx="3096344" cy="504056"/>
          </a:xfrm>
          <a:prstGeom prst="rect">
            <a:avLst/>
          </a:prstGeom>
          <a:gradFill>
            <a:gsLst>
              <a:gs pos="0">
                <a:schemeClr val="accent6">
                  <a:tint val="50000"/>
                  <a:satMod val="300000"/>
                  <a:alpha val="99000"/>
                </a:schemeClr>
              </a:gs>
              <a:gs pos="35000">
                <a:schemeClr val="accent6">
                  <a:tint val="37000"/>
                  <a:satMod val="300000"/>
                </a:schemeClr>
              </a:gs>
              <a:gs pos="10000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wrap="square" rtlCol="0">
            <a:noAutofit/>
          </a:bodyPr>
          <a:lstStyle/>
          <a:p>
            <a:r>
              <a:rPr lang="en-GB" sz="1200" dirty="0" smtClean="0"/>
              <a:t>Semantics/vocabulary clarifying concepts and providing normative/informative models</a:t>
            </a:r>
            <a:endParaRPr lang="en-US" sz="1200" dirty="0"/>
          </a:p>
        </p:txBody>
      </p:sp>
      <p:sp>
        <p:nvSpPr>
          <p:cNvPr id="23" name="TextBox 22"/>
          <p:cNvSpPr txBox="1"/>
          <p:nvPr/>
        </p:nvSpPr>
        <p:spPr>
          <a:xfrm>
            <a:off x="2627784" y="3789040"/>
            <a:ext cx="3096344" cy="504056"/>
          </a:xfrm>
          <a:prstGeom prst="rect">
            <a:avLst/>
          </a:prstGeom>
          <a:gradFill>
            <a:gsLst>
              <a:gs pos="0">
                <a:schemeClr val="accent6">
                  <a:tint val="50000"/>
                  <a:satMod val="300000"/>
                  <a:alpha val="99000"/>
                </a:schemeClr>
              </a:gs>
              <a:gs pos="35000">
                <a:schemeClr val="accent6">
                  <a:tint val="37000"/>
                  <a:satMod val="300000"/>
                </a:schemeClr>
              </a:gs>
              <a:gs pos="10000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wrap="square" rtlCol="0">
            <a:noAutofit/>
          </a:bodyPr>
          <a:lstStyle/>
          <a:p>
            <a:r>
              <a:rPr lang="en-GB" sz="1200" dirty="0" smtClean="0"/>
              <a:t>Basic rules for extension</a:t>
            </a:r>
            <a:endParaRPr lang="en-US" sz="1200" dirty="0"/>
          </a:p>
        </p:txBody>
      </p:sp>
      <p:sp>
        <p:nvSpPr>
          <p:cNvPr id="24" name="TextBox 23"/>
          <p:cNvSpPr txBox="1"/>
          <p:nvPr/>
        </p:nvSpPr>
        <p:spPr>
          <a:xfrm>
            <a:off x="5868144" y="3789040"/>
            <a:ext cx="3096344" cy="504056"/>
          </a:xfrm>
          <a:prstGeom prst="rect">
            <a:avLst/>
          </a:prstGeom>
          <a:gradFill>
            <a:gsLst>
              <a:gs pos="0">
                <a:schemeClr val="accent6">
                  <a:tint val="50000"/>
                  <a:satMod val="300000"/>
                  <a:alpha val="99000"/>
                </a:schemeClr>
              </a:gs>
              <a:gs pos="35000">
                <a:schemeClr val="accent6">
                  <a:tint val="37000"/>
                  <a:satMod val="300000"/>
                </a:schemeClr>
              </a:gs>
              <a:gs pos="10000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wrap="square" rtlCol="0">
            <a:noAutofit/>
          </a:bodyPr>
          <a:lstStyle/>
          <a:p>
            <a:r>
              <a:rPr lang="en-GB" sz="1200" dirty="0" smtClean="0"/>
              <a:t>Formal rules for extension and full loop closure bringing appropriate extensions to standard</a:t>
            </a:r>
            <a:endParaRPr lang="en-US" sz="1200" dirty="0"/>
          </a:p>
        </p:txBody>
      </p:sp>
      <p:sp>
        <p:nvSpPr>
          <p:cNvPr id="25" name="TextBox 24"/>
          <p:cNvSpPr txBox="1"/>
          <p:nvPr/>
        </p:nvSpPr>
        <p:spPr>
          <a:xfrm>
            <a:off x="2627784" y="4437112"/>
            <a:ext cx="3096344" cy="504056"/>
          </a:xfrm>
          <a:prstGeom prst="rect">
            <a:avLst/>
          </a:prstGeom>
          <a:gradFill>
            <a:gsLst>
              <a:gs pos="0">
                <a:schemeClr val="accent6">
                  <a:tint val="50000"/>
                  <a:satMod val="300000"/>
                  <a:alpha val="99000"/>
                </a:schemeClr>
              </a:gs>
              <a:gs pos="35000">
                <a:schemeClr val="accent6">
                  <a:tint val="37000"/>
                  <a:satMod val="300000"/>
                </a:schemeClr>
              </a:gs>
              <a:gs pos="10000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wrap="square" rtlCol="0">
            <a:noAutofit/>
          </a:bodyPr>
          <a:lstStyle/>
          <a:p>
            <a:r>
              <a:rPr lang="en-GB" sz="1200" dirty="0" smtClean="0"/>
              <a:t>Has basic conformance available.</a:t>
            </a:r>
            <a:endParaRPr lang="en-US" sz="1200" dirty="0"/>
          </a:p>
        </p:txBody>
      </p:sp>
      <p:sp>
        <p:nvSpPr>
          <p:cNvPr id="26" name="TextBox 25"/>
          <p:cNvSpPr txBox="1"/>
          <p:nvPr/>
        </p:nvSpPr>
        <p:spPr>
          <a:xfrm>
            <a:off x="5868144" y="4437112"/>
            <a:ext cx="3096344" cy="504056"/>
          </a:xfrm>
          <a:prstGeom prst="rect">
            <a:avLst/>
          </a:prstGeom>
          <a:gradFill>
            <a:gsLst>
              <a:gs pos="0">
                <a:schemeClr val="accent6">
                  <a:tint val="50000"/>
                  <a:satMod val="300000"/>
                  <a:alpha val="99000"/>
                </a:schemeClr>
              </a:gs>
              <a:gs pos="35000">
                <a:schemeClr val="accent6">
                  <a:tint val="37000"/>
                  <a:satMod val="300000"/>
                </a:schemeClr>
              </a:gs>
              <a:gs pos="10000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wrap="square" rtlCol="0">
            <a:noAutofit/>
          </a:bodyPr>
          <a:lstStyle/>
          <a:p>
            <a:r>
              <a:rPr lang="en-GB" sz="1200" dirty="0" smtClean="0"/>
              <a:t>Clear separation of normative and informative models enable robust targeted conformance</a:t>
            </a:r>
            <a:endParaRPr lang="en-US" sz="1200" dirty="0"/>
          </a:p>
        </p:txBody>
      </p:sp>
      <p:sp>
        <p:nvSpPr>
          <p:cNvPr id="27" name="Rectangle 26"/>
          <p:cNvSpPr/>
          <p:nvPr/>
        </p:nvSpPr>
        <p:spPr>
          <a:xfrm>
            <a:off x="359024" y="5085184"/>
            <a:ext cx="2016224" cy="504056"/>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Lifecycle</a:t>
            </a:r>
            <a:endParaRPr lang="en-US" dirty="0"/>
          </a:p>
        </p:txBody>
      </p:sp>
      <p:sp>
        <p:nvSpPr>
          <p:cNvPr id="28" name="TextBox 27"/>
          <p:cNvSpPr txBox="1"/>
          <p:nvPr/>
        </p:nvSpPr>
        <p:spPr>
          <a:xfrm>
            <a:off x="2627784" y="5085184"/>
            <a:ext cx="3096344" cy="504056"/>
          </a:xfrm>
          <a:prstGeom prst="rect">
            <a:avLst/>
          </a:prstGeom>
          <a:gradFill>
            <a:gsLst>
              <a:gs pos="0">
                <a:schemeClr val="accent6">
                  <a:tint val="50000"/>
                  <a:satMod val="300000"/>
                  <a:alpha val="99000"/>
                </a:schemeClr>
              </a:gs>
              <a:gs pos="35000">
                <a:schemeClr val="accent6">
                  <a:tint val="37000"/>
                  <a:satMod val="300000"/>
                </a:schemeClr>
              </a:gs>
              <a:gs pos="10000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wrap="square" rtlCol="0">
            <a:noAutofit/>
          </a:bodyPr>
          <a:lstStyle/>
          <a:p>
            <a:r>
              <a:rPr lang="en-GB" sz="1200" dirty="0" smtClean="0"/>
              <a:t>Single delivery cycle</a:t>
            </a:r>
            <a:endParaRPr lang="en-US" sz="1200" dirty="0"/>
          </a:p>
        </p:txBody>
      </p:sp>
      <p:sp>
        <p:nvSpPr>
          <p:cNvPr id="29" name="TextBox 28"/>
          <p:cNvSpPr txBox="1"/>
          <p:nvPr/>
        </p:nvSpPr>
        <p:spPr>
          <a:xfrm>
            <a:off x="5868144" y="5085184"/>
            <a:ext cx="3096344" cy="504056"/>
          </a:xfrm>
          <a:prstGeom prst="rect">
            <a:avLst/>
          </a:prstGeom>
          <a:gradFill>
            <a:gsLst>
              <a:gs pos="0">
                <a:schemeClr val="accent6">
                  <a:tint val="50000"/>
                  <a:satMod val="300000"/>
                  <a:alpha val="99000"/>
                </a:schemeClr>
              </a:gs>
              <a:gs pos="35000">
                <a:schemeClr val="accent6">
                  <a:tint val="37000"/>
                  <a:satMod val="300000"/>
                </a:schemeClr>
              </a:gs>
              <a:gs pos="10000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wrap="square" rtlCol="0">
            <a:noAutofit/>
          </a:bodyPr>
          <a:lstStyle/>
          <a:p>
            <a:r>
              <a:rPr lang="en-GB" sz="1200" dirty="0" smtClean="0"/>
              <a:t>Asynchronous delivery and differing levels and pace of maturity </a:t>
            </a:r>
            <a:endParaRPr lang="en-US" sz="1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Oval 37"/>
          <p:cNvSpPr/>
          <p:nvPr/>
        </p:nvSpPr>
        <p:spPr>
          <a:xfrm flipV="1">
            <a:off x="5679120" y="3140968"/>
            <a:ext cx="1026120" cy="5472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GB" dirty="0" smtClean="0"/>
              <a:t>Convergence Framework evolution</a:t>
            </a:r>
            <a:br>
              <a:rPr lang="en-GB" dirty="0" smtClean="0"/>
            </a:br>
            <a:endParaRPr lang="en-US" dirty="0"/>
          </a:p>
        </p:txBody>
      </p:sp>
      <p:sp>
        <p:nvSpPr>
          <p:cNvPr id="4" name="Rectangle 3"/>
          <p:cNvSpPr/>
          <p:nvPr/>
        </p:nvSpPr>
        <p:spPr>
          <a:xfrm>
            <a:off x="107504" y="2204864"/>
            <a:ext cx="2016224" cy="72008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Broad</a:t>
            </a:r>
          </a:p>
          <a:p>
            <a:pPr algn="ctr"/>
            <a:r>
              <a:rPr lang="en-GB" dirty="0" smtClean="0"/>
              <a:t>Concepts</a:t>
            </a:r>
            <a:endParaRPr lang="en-US" dirty="0"/>
          </a:p>
        </p:txBody>
      </p:sp>
      <p:sp>
        <p:nvSpPr>
          <p:cNvPr id="5" name="Rectangle 4"/>
          <p:cNvSpPr/>
          <p:nvPr/>
        </p:nvSpPr>
        <p:spPr>
          <a:xfrm>
            <a:off x="107504" y="3068960"/>
            <a:ext cx="2016224" cy="72008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Specific </a:t>
            </a:r>
          </a:p>
          <a:p>
            <a:pPr algn="ctr"/>
            <a:r>
              <a:rPr lang="en-GB" dirty="0" smtClean="0"/>
              <a:t>Purpose</a:t>
            </a:r>
            <a:endParaRPr lang="en-US" dirty="0"/>
          </a:p>
        </p:txBody>
      </p:sp>
      <p:sp>
        <p:nvSpPr>
          <p:cNvPr id="17" name="Rectangle 16"/>
          <p:cNvSpPr/>
          <p:nvPr/>
        </p:nvSpPr>
        <p:spPr>
          <a:xfrm>
            <a:off x="3815408" y="1412776"/>
            <a:ext cx="1476672" cy="72008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Convergence</a:t>
            </a:r>
          </a:p>
          <a:p>
            <a:pPr algn="ctr"/>
            <a:r>
              <a:rPr lang="en-GB" dirty="0" smtClean="0"/>
              <a:t>Framework</a:t>
            </a:r>
            <a:endParaRPr lang="en-US" dirty="0"/>
          </a:p>
        </p:txBody>
      </p:sp>
      <p:sp>
        <p:nvSpPr>
          <p:cNvPr id="18" name="Rectangle 17"/>
          <p:cNvSpPr/>
          <p:nvPr/>
        </p:nvSpPr>
        <p:spPr>
          <a:xfrm>
            <a:off x="5399584" y="1412776"/>
            <a:ext cx="1476672" cy="72008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Specific</a:t>
            </a:r>
          </a:p>
          <a:p>
            <a:pPr algn="ctr"/>
            <a:r>
              <a:rPr lang="en-GB" dirty="0" smtClean="0"/>
              <a:t>Standards</a:t>
            </a:r>
            <a:endParaRPr lang="en-US" dirty="0"/>
          </a:p>
        </p:txBody>
      </p:sp>
      <p:sp>
        <p:nvSpPr>
          <p:cNvPr id="41" name="Rectangle 40"/>
          <p:cNvSpPr/>
          <p:nvPr/>
        </p:nvSpPr>
        <p:spPr>
          <a:xfrm>
            <a:off x="107504" y="3933056"/>
            <a:ext cx="2016224" cy="72008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Specific Implementation</a:t>
            </a:r>
            <a:endParaRPr lang="en-US" dirty="0"/>
          </a:p>
        </p:txBody>
      </p:sp>
      <p:sp>
        <p:nvSpPr>
          <p:cNvPr id="59" name="TextBox 58"/>
          <p:cNvSpPr txBox="1"/>
          <p:nvPr/>
        </p:nvSpPr>
        <p:spPr>
          <a:xfrm>
            <a:off x="395537" y="4725144"/>
            <a:ext cx="8424935" cy="1800200"/>
          </a:xfrm>
          <a:prstGeom prst="rect">
            <a:avLst/>
          </a:prstGeom>
          <a:noFill/>
        </p:spPr>
        <p:txBody>
          <a:bodyPr wrap="square" rtlCol="0">
            <a:normAutofit fontScale="85000" lnSpcReduction="20000"/>
          </a:bodyPr>
          <a:lstStyle/>
          <a:p>
            <a:pPr marL="0" lvl="1"/>
            <a:endParaRPr lang="en-GB" dirty="0" smtClean="0"/>
          </a:p>
          <a:p>
            <a:pPr marL="0" lvl="1"/>
            <a:r>
              <a:rPr lang="en-GB" dirty="0" smtClean="0"/>
              <a:t>The SID focuses on models oriented toward specific purposes in some domains and more conceptual models in other domains (shown by the orange ellipse). TIP provides specific implementations and some purpose specific models</a:t>
            </a:r>
            <a:r>
              <a:rPr lang="en-GB" dirty="0" smtClean="0"/>
              <a:t>.</a:t>
            </a:r>
            <a:endParaRPr lang="en-US" dirty="0" smtClean="0"/>
          </a:p>
          <a:p>
            <a:pPr marL="0" lvl="1"/>
            <a:endParaRPr lang="en-GB" dirty="0" smtClean="0"/>
          </a:p>
          <a:p>
            <a:r>
              <a:rPr lang="en-GB" dirty="0" smtClean="0"/>
              <a:t>The blue ellipses show </a:t>
            </a:r>
            <a:r>
              <a:rPr lang="en-GB" dirty="0" smtClean="0"/>
              <a:t>the early </a:t>
            </a:r>
            <a:r>
              <a:rPr lang="en-GB" dirty="0" smtClean="0"/>
              <a:t>positioning and the red ellipse shows the very long term target (10 years + )</a:t>
            </a:r>
          </a:p>
          <a:p>
            <a:endParaRPr lang="en-GB" dirty="0" smtClean="0"/>
          </a:p>
          <a:p>
            <a:r>
              <a:rPr lang="en-GB" dirty="0" smtClean="0"/>
              <a:t>Note that the term Convergence Framework is used here for the umbrella model etc.</a:t>
            </a:r>
          </a:p>
        </p:txBody>
      </p:sp>
      <p:sp>
        <p:nvSpPr>
          <p:cNvPr id="60" name="TextBox 59"/>
          <p:cNvSpPr txBox="1"/>
          <p:nvPr/>
        </p:nvSpPr>
        <p:spPr>
          <a:xfrm>
            <a:off x="323528" y="1414517"/>
            <a:ext cx="1800200" cy="461665"/>
          </a:xfrm>
          <a:prstGeom prst="rect">
            <a:avLst/>
          </a:prstGeom>
          <a:noFill/>
        </p:spPr>
        <p:txBody>
          <a:bodyPr wrap="square" rtlCol="0">
            <a:spAutoFit/>
          </a:bodyPr>
          <a:lstStyle/>
          <a:p>
            <a:r>
              <a:rPr lang="en-GB" sz="1200" dirty="0" smtClean="0">
                <a:solidFill>
                  <a:srgbClr val="FF0000"/>
                </a:solidFill>
              </a:rPr>
              <a:t>Artistic license ignoring the detail of </a:t>
            </a:r>
            <a:endParaRPr lang="en-US" sz="1200" dirty="0">
              <a:solidFill>
                <a:srgbClr val="FF0000"/>
              </a:solidFill>
            </a:endParaRPr>
          </a:p>
        </p:txBody>
      </p:sp>
      <p:sp>
        <p:nvSpPr>
          <p:cNvPr id="25" name="Oval 24"/>
          <p:cNvSpPr/>
          <p:nvPr/>
        </p:nvSpPr>
        <p:spPr>
          <a:xfrm>
            <a:off x="3995936" y="2276872"/>
            <a:ext cx="1080120" cy="576064"/>
          </a:xfrm>
          <a:prstGeom prst="ellipse">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flipV="1">
            <a:off x="4493133" y="2542044"/>
            <a:ext cx="85726" cy="457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3995936" y="3126566"/>
            <a:ext cx="1080120" cy="576064"/>
          </a:xfrm>
          <a:prstGeom prst="ellipse">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flipV="1">
            <a:off x="4292968" y="3284984"/>
            <a:ext cx="486056" cy="2592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3995936" y="4005064"/>
            <a:ext cx="1080120" cy="576064"/>
          </a:xfrm>
          <a:prstGeom prst="ellipse">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flipV="1">
            <a:off x="6057163" y="2492896"/>
            <a:ext cx="270034"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6084169" y="3356992"/>
            <a:ext cx="216022" cy="115212"/>
          </a:xfrm>
          <a:prstGeom prst="ellipse">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5652120" y="4005064"/>
            <a:ext cx="1080120" cy="57606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6732240" y="2431921"/>
            <a:ext cx="2088232" cy="461665"/>
          </a:xfrm>
          <a:prstGeom prst="rect">
            <a:avLst/>
          </a:prstGeom>
          <a:noFill/>
        </p:spPr>
        <p:txBody>
          <a:bodyPr wrap="square" rtlCol="0">
            <a:spAutoFit/>
          </a:bodyPr>
          <a:lstStyle/>
          <a:p>
            <a:r>
              <a:rPr lang="en-GB" sz="1200" dirty="0" smtClean="0"/>
              <a:t>Migration to semantics and ontology </a:t>
            </a:r>
            <a:endParaRPr lang="en-US" sz="1200" dirty="0"/>
          </a:p>
        </p:txBody>
      </p:sp>
      <p:sp>
        <p:nvSpPr>
          <p:cNvPr id="54" name="TextBox 53"/>
          <p:cNvSpPr txBox="1"/>
          <p:nvPr/>
        </p:nvSpPr>
        <p:spPr>
          <a:xfrm>
            <a:off x="6732240" y="3140968"/>
            <a:ext cx="2088232" cy="646331"/>
          </a:xfrm>
          <a:prstGeom prst="rect">
            <a:avLst/>
          </a:prstGeom>
          <a:noFill/>
        </p:spPr>
        <p:txBody>
          <a:bodyPr wrap="square" rtlCol="0">
            <a:spAutoFit/>
          </a:bodyPr>
          <a:lstStyle/>
          <a:p>
            <a:r>
              <a:rPr lang="en-GB" sz="1200" dirty="0" smtClean="0"/>
              <a:t>Unnecessary differences are removed and greater commonality uncovered </a:t>
            </a:r>
            <a:endParaRPr lang="en-US" sz="1200" dirty="0"/>
          </a:p>
        </p:txBody>
      </p:sp>
      <p:sp>
        <p:nvSpPr>
          <p:cNvPr id="57" name="TextBox 56"/>
          <p:cNvSpPr txBox="1"/>
          <p:nvPr/>
        </p:nvSpPr>
        <p:spPr>
          <a:xfrm>
            <a:off x="6732240" y="4160113"/>
            <a:ext cx="2088232" cy="461665"/>
          </a:xfrm>
          <a:prstGeom prst="rect">
            <a:avLst/>
          </a:prstGeom>
          <a:noFill/>
        </p:spPr>
        <p:txBody>
          <a:bodyPr wrap="square" rtlCol="0">
            <a:spAutoFit/>
          </a:bodyPr>
          <a:lstStyle/>
          <a:p>
            <a:r>
              <a:rPr lang="en-GB" sz="1200" dirty="0" smtClean="0"/>
              <a:t>Unnecessary differences are removed</a:t>
            </a:r>
            <a:endParaRPr lang="en-US" sz="1200" dirty="0"/>
          </a:p>
        </p:txBody>
      </p:sp>
      <p:sp>
        <p:nvSpPr>
          <p:cNvPr id="61" name="Rectangle 60"/>
          <p:cNvSpPr/>
          <p:nvPr/>
        </p:nvSpPr>
        <p:spPr>
          <a:xfrm>
            <a:off x="2195736" y="1412776"/>
            <a:ext cx="1476672" cy="72008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SID/TIP</a:t>
            </a:r>
            <a:endParaRPr lang="en-US" dirty="0"/>
          </a:p>
        </p:txBody>
      </p:sp>
      <p:sp>
        <p:nvSpPr>
          <p:cNvPr id="65" name="Oval 64"/>
          <p:cNvSpPr/>
          <p:nvPr/>
        </p:nvSpPr>
        <p:spPr>
          <a:xfrm flipV="1">
            <a:off x="2627784" y="2852936"/>
            <a:ext cx="522568" cy="936104"/>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cxnSp>
        <p:nvCxnSpPr>
          <p:cNvPr id="68" name="Straight Arrow Connector 67"/>
          <p:cNvCxnSpPr/>
          <p:nvPr/>
        </p:nvCxnSpPr>
        <p:spPr>
          <a:xfrm flipV="1">
            <a:off x="3131840" y="2708920"/>
            <a:ext cx="792088"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3131840" y="3429000"/>
            <a:ext cx="79208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2" name="Oval 71"/>
          <p:cNvSpPr/>
          <p:nvPr/>
        </p:nvSpPr>
        <p:spPr>
          <a:xfrm flipV="1">
            <a:off x="2771800" y="3356992"/>
            <a:ext cx="234536" cy="1224136"/>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3" name="Rectangle 72"/>
          <p:cNvSpPr/>
          <p:nvPr/>
        </p:nvSpPr>
        <p:spPr>
          <a:xfrm>
            <a:off x="2195736" y="1052736"/>
            <a:ext cx="1476672" cy="288032"/>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Today</a:t>
            </a:r>
            <a:endParaRPr lang="en-US" dirty="0"/>
          </a:p>
        </p:txBody>
      </p:sp>
      <p:sp>
        <p:nvSpPr>
          <p:cNvPr id="74" name="Rectangle 73"/>
          <p:cNvSpPr/>
          <p:nvPr/>
        </p:nvSpPr>
        <p:spPr>
          <a:xfrm>
            <a:off x="3779912" y="1052736"/>
            <a:ext cx="3096344" cy="288032"/>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t>Target</a:t>
            </a:r>
            <a:endParaRPr lang="en-US" dirty="0"/>
          </a:p>
        </p:txBody>
      </p:sp>
      <p:cxnSp>
        <p:nvCxnSpPr>
          <p:cNvPr id="75" name="Straight Arrow Connector 74"/>
          <p:cNvCxnSpPr/>
          <p:nvPr/>
        </p:nvCxnSpPr>
        <p:spPr>
          <a:xfrm flipV="1">
            <a:off x="3131840" y="3573016"/>
            <a:ext cx="792088"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a:off x="3131840" y="4293096"/>
            <a:ext cx="79208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12654</TotalTime>
  <Words>4749</Words>
  <Application>Microsoft Office PowerPoint</Application>
  <PresentationFormat>On-screen Show (4:3)</PresentationFormat>
  <Paragraphs>813</Paragraphs>
  <Slides>69</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69</vt:i4>
      </vt:variant>
    </vt:vector>
  </HeadingPairs>
  <TitlesOfParts>
    <vt:vector size="71" baseType="lpstr">
      <vt:lpstr>Office Theme</vt:lpstr>
      <vt:lpstr>Microsoft Office Visio Drawing</vt:lpstr>
      <vt:lpstr>Model Federation and Governance</vt:lpstr>
      <vt:lpstr>IPR Statement</vt:lpstr>
      <vt:lpstr>Introduction</vt:lpstr>
      <vt:lpstr>Specific Aims</vt:lpstr>
      <vt:lpstr>Structure of the Conceptual environment</vt:lpstr>
      <vt:lpstr>Driven by Business Purpose</vt:lpstr>
      <vt:lpstr>View of areas of standardisation work   </vt:lpstr>
      <vt:lpstr>From single model to federation  </vt:lpstr>
      <vt:lpstr>Convergence Framework evolution </vt:lpstr>
      <vt:lpstr>Convergence Framework Detail</vt:lpstr>
      <vt:lpstr>Original 3GPP diagram</vt:lpstr>
      <vt:lpstr>Slide 12</vt:lpstr>
      <vt:lpstr>Slide 13</vt:lpstr>
      <vt:lpstr>Slide 14</vt:lpstr>
      <vt:lpstr>Convergence Framework Approach</vt:lpstr>
      <vt:lpstr>Convergence Framework Governance Considerations</vt:lpstr>
      <vt:lpstr>Governance notes</vt:lpstr>
      <vt:lpstr>Governance notes</vt:lpstr>
      <vt:lpstr>Generalised Convergence Process</vt:lpstr>
      <vt:lpstr>Convergence process</vt:lpstr>
      <vt:lpstr>Convergence process – detail </vt:lpstr>
      <vt:lpstr>Convergence Framework In  fine detail</vt:lpstr>
      <vt:lpstr>Environment</vt:lpstr>
      <vt:lpstr>Federation in operation </vt:lpstr>
      <vt:lpstr>Slide 25</vt:lpstr>
      <vt:lpstr>An example </vt:lpstr>
      <vt:lpstr>The real model</vt:lpstr>
      <vt:lpstr>Slide 28</vt:lpstr>
      <vt:lpstr>First Advancement</vt:lpstr>
      <vt:lpstr>Slide 30</vt:lpstr>
      <vt:lpstr>Second Advancement</vt:lpstr>
      <vt:lpstr>Slide 32</vt:lpstr>
      <vt:lpstr>Further Evolution</vt:lpstr>
      <vt:lpstr>Slide 34</vt:lpstr>
      <vt:lpstr>Initial Work</vt:lpstr>
      <vt:lpstr>Phases</vt:lpstr>
      <vt:lpstr>Initial candidate areas</vt:lpstr>
      <vt:lpstr>Current work and next steps overview</vt:lpstr>
      <vt:lpstr>Current work status</vt:lpstr>
      <vt:lpstr>Next Steps</vt:lpstr>
      <vt:lpstr>Proposal for study activity</vt:lpstr>
      <vt:lpstr>Recap... Specific Aims</vt:lpstr>
      <vt:lpstr>Thank you...  Any Questions???</vt:lpstr>
      <vt:lpstr>Background.... Why Federate?</vt:lpstr>
      <vt:lpstr>Address many users of  the Federated  Model</vt:lpstr>
      <vt:lpstr>Today’s Landscape  of related SDO’s</vt:lpstr>
      <vt:lpstr>Background Information Architecture</vt:lpstr>
      <vt:lpstr>Slide 48</vt:lpstr>
      <vt:lpstr>Background.... earlier Material</vt:lpstr>
      <vt:lpstr>What is one model… a moot point?</vt:lpstr>
      <vt:lpstr>One problem space… the reality </vt:lpstr>
      <vt:lpstr>Challenges</vt:lpstr>
      <vt:lpstr>Potential solution fragments</vt:lpstr>
      <vt:lpstr>Positioning entities in two converging spaces</vt:lpstr>
      <vt:lpstr>Some concept</vt:lpstr>
      <vt:lpstr>Semantic Patterns - Interrelationship</vt:lpstr>
      <vt:lpstr>Semantic patterns - Containment</vt:lpstr>
      <vt:lpstr>Semantic patterns – challenge </vt:lpstr>
      <vt:lpstr>Slide 59</vt:lpstr>
      <vt:lpstr>Slide 60</vt:lpstr>
      <vt:lpstr>Slide 61</vt:lpstr>
      <vt:lpstr>Slide 62</vt:lpstr>
      <vt:lpstr>Slide 63</vt:lpstr>
      <vt:lpstr>Slide 64</vt:lpstr>
      <vt:lpstr>Slide 65</vt:lpstr>
      <vt:lpstr>Background.... Earlier thinking on SID/eTOM/TAM</vt:lpstr>
      <vt:lpstr>First sketch of high level Frameworx interrelationship</vt:lpstr>
      <vt:lpstr>Background.... Broad challenge</vt:lpstr>
      <vt:lpstr>The challenge</vt:lpstr>
    </vt:vector>
  </TitlesOfParts>
  <Company>Nortel Networks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model…. What do we mean by this…</dc:title>
  <dc:creator>NIGELD</dc:creator>
  <cp:lastModifiedBy>Nigel Davis</cp:lastModifiedBy>
  <cp:revision>234</cp:revision>
  <dcterms:created xsi:type="dcterms:W3CDTF">2010-10-27T14:56:48Z</dcterms:created>
  <dcterms:modified xsi:type="dcterms:W3CDTF">2011-01-14T02:46:57Z</dcterms:modified>
</cp:coreProperties>
</file>