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commentAuthors.xml" ContentType="application/vnd.openxmlformats-officedocument.presentationml.commentAuthor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5" r:id="rId1"/>
  </p:sldMasterIdLst>
  <p:notesMasterIdLst>
    <p:notesMasterId r:id="rId19"/>
  </p:notesMasterIdLst>
  <p:handoutMasterIdLst>
    <p:handoutMasterId r:id="rId20"/>
  </p:handoutMasterIdLst>
  <p:sldIdLst>
    <p:sldId id="256" r:id="rId2"/>
    <p:sldId id="258" r:id="rId3"/>
    <p:sldId id="259" r:id="rId4"/>
    <p:sldId id="261" r:id="rId5"/>
    <p:sldId id="262" r:id="rId6"/>
    <p:sldId id="260" r:id="rId7"/>
    <p:sldId id="264" r:id="rId8"/>
    <p:sldId id="263" r:id="rId9"/>
    <p:sldId id="265" r:id="rId10"/>
    <p:sldId id="266" r:id="rId11"/>
    <p:sldId id="267" r:id="rId12"/>
    <p:sldId id="268" r:id="rId13"/>
    <p:sldId id="269" r:id="rId14"/>
    <p:sldId id="270" r:id="rId15"/>
    <p:sldId id="271" r:id="rId16"/>
    <p:sldId id="272" r:id="rId17"/>
    <p:sldId id="273"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igel Davis" initials="ndavis" lastIdx="7" clrIdx="0"/>
  <p:cmAuthor id="1" name="John Reilly" initials="JPR"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21" autoAdjust="0"/>
    <p:restoredTop sz="65833" autoAdjust="0"/>
  </p:normalViewPr>
  <p:slideViewPr>
    <p:cSldViewPr snapToGrid="0">
      <p:cViewPr varScale="1">
        <p:scale>
          <a:sx n="50" d="100"/>
          <a:sy n="50" d="100"/>
        </p:scale>
        <p:origin x="-1728"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97" d="100"/>
          <a:sy n="97" d="100"/>
        </p:scale>
        <p:origin x="-2622" y="-11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AB0BA99-2E3D-4F45-8109-B5609C203CE1}" type="datetimeFigureOut">
              <a:rPr lang="en-US" smtClean="0"/>
              <a:pPr/>
              <a:t>1/11/2011</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5904A72-F38E-4A0E-8F23-BA6378FBF2E9}" type="slidenum">
              <a:rPr lang="en-GB" smtClean="0"/>
              <a:pPr/>
              <a:t>‹#›</a:t>
            </a:fld>
            <a:endParaRPr lang="en-GB"/>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9C59E9F-F796-406E-A191-D0F4BCCE5BAF}" type="datetimeFigureOut">
              <a:rPr lang="en-US" smtClean="0"/>
              <a:pPr/>
              <a:t>1/11/2011</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CA151D8-2170-4611-B07B-BF76D0941612}"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dirty="0" smtClean="0"/>
              <a:t>Need to be clearer on how small fragments would move from the SID to the Federated Information Framework (governance/phasing/sizing). I still think that the fragments may sometimes be much smaller than an ABE.</a:t>
            </a:r>
          </a:p>
          <a:p>
            <a:endParaRPr lang="en-US" dirty="0" smtClean="0"/>
          </a:p>
          <a:p>
            <a:r>
              <a:rPr lang="en-US" dirty="0" smtClean="0"/>
              <a:t>Need to develop a mechanism that enables other standard models to point at elements in the Federated Information Framework that is reliable (unchanging over time and over version). This may simply be the text name of the class or attribute. Need to get the tool vendors to support navigation of these text based relationships. Need to use this relationship mechanism between the SID </a:t>
            </a:r>
            <a:r>
              <a:rPr lang="en-US" dirty="0" err="1" smtClean="0"/>
              <a:t>unfederated</a:t>
            </a:r>
            <a:r>
              <a:rPr lang="en-US" dirty="0" smtClean="0"/>
              <a:t> model and the federated model (analogous to local loop </a:t>
            </a:r>
            <a:r>
              <a:rPr lang="en-US" dirty="0" err="1" smtClean="0"/>
              <a:t>unbundeling</a:t>
            </a:r>
            <a:r>
              <a:rPr lang="en-US" dirty="0" smtClean="0"/>
              <a:t> and allowing equal access)</a:t>
            </a:r>
          </a:p>
          <a:p>
            <a:endParaRPr lang="en-US" dirty="0" smtClean="0"/>
          </a:p>
          <a:p>
            <a:r>
              <a:rPr lang="en-US" dirty="0" smtClean="0"/>
              <a:t>Need to be clear that a fragment in the Federated Information Framework may change from what was originally sourced from the SID or another model and need to discuss lifecycle of development. Need to enable a level playing field so just as another body can have an element of a model that is not yet aligned with the Federated Information Framework, so can TMF so the SID must allow for duplication of concepts.</a:t>
            </a:r>
          </a:p>
          <a:p>
            <a:endParaRPr lang="en-US" dirty="0" smtClean="0"/>
          </a:p>
          <a:p>
            <a:r>
              <a:rPr lang="en-US" dirty="0" smtClean="0"/>
              <a:t>All of the above says to me that the Federated Information Framework does not need to have the same structure as the SID and indeed is very, very likely not to have.</a:t>
            </a:r>
          </a:p>
          <a:p>
            <a:endParaRPr lang="en-US" dirty="0" smtClean="0"/>
          </a:p>
          <a:p>
            <a:r>
              <a:rPr lang="en-US" dirty="0" smtClean="0"/>
              <a:t>We need to have a solution to both the purpose neutral and the purpose specific implementation neutral model (and also a solution to the mechanism for driving the generation of the various solution forms).</a:t>
            </a:r>
          </a:p>
          <a:p>
            <a:endParaRPr lang="en-US" dirty="0" smtClean="0"/>
          </a:p>
          <a:p>
            <a:r>
              <a:rPr lang="en-US" dirty="0" smtClean="0"/>
              <a:t>The trend would be to gradually move model from the SID to the Federated Information Framework (and not to move this back into the traditional SID).</a:t>
            </a:r>
            <a:endParaRPr lang="en-US" dirty="0"/>
          </a:p>
        </p:txBody>
      </p:sp>
      <p:sp>
        <p:nvSpPr>
          <p:cNvPr id="4" name="Slide Number Placeholder 3"/>
          <p:cNvSpPr>
            <a:spLocks noGrp="1"/>
          </p:cNvSpPr>
          <p:nvPr>
            <p:ph type="sldNum" sz="quarter" idx="10"/>
          </p:nvPr>
        </p:nvSpPr>
        <p:spPr/>
        <p:txBody>
          <a:bodyPr/>
          <a:lstStyle/>
          <a:p>
            <a:fld id="{6CA151D8-2170-4611-B07B-BF76D0941612}" type="slidenum">
              <a:rPr lang="en-GB" smtClean="0"/>
              <a:pPr/>
              <a:t>5</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4282" y="1857364"/>
            <a:ext cx="6500858" cy="2314590"/>
          </a:xfrm>
          <a:prstGeom prst="rect">
            <a:avLst/>
          </a:prstGeom>
        </p:spPr>
        <p:txBody>
          <a:bodyPr/>
          <a:lstStyle>
            <a:lvl1pPr algn="l">
              <a:defRPr sz="6000" b="1">
                <a:solidFill>
                  <a:schemeClr val="bg1"/>
                </a:solidFill>
                <a:effectLst/>
                <a:latin typeface="Arial" pitchFamily="34" charset="0"/>
                <a:cs typeface="Arial"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214282" y="4143380"/>
            <a:ext cx="6500858" cy="1752600"/>
          </a:xfrm>
        </p:spPr>
        <p:txBody>
          <a:bodyPr/>
          <a:lstStyle>
            <a:lvl1pPr marL="0" indent="0" algn="l">
              <a:buNone/>
              <a:defRPr sz="4000" b="1">
                <a:solidFill>
                  <a:schemeClr val="bg1">
                    <a:lumMod val="75000"/>
                  </a:schemeClr>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US" dirty="0"/>
          </a:p>
        </p:txBody>
      </p:sp>
      <p:pic>
        <p:nvPicPr>
          <p:cNvPr id="5" name="Picture 4" descr="TMFflatwhite.eps"/>
          <p:cNvPicPr>
            <a:picLocks noChangeAspect="1"/>
          </p:cNvPicPr>
          <p:nvPr userDrawn="1"/>
        </p:nvPicPr>
        <p:blipFill>
          <a:blip r:embed="rId3" cstate="print"/>
          <a:stretch>
            <a:fillRect/>
          </a:stretch>
        </p:blipFill>
        <p:spPr>
          <a:xfrm>
            <a:off x="285720" y="587379"/>
            <a:ext cx="3511451" cy="698481"/>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dpi="0" rotWithShape="0">
          <a:blip r:embed="rId2" cstate="print">
            <a:lum/>
          </a:blip>
          <a:srcRect/>
          <a:stretch>
            <a:fillRect t="-4000" b="-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928926" y="214314"/>
            <a:ext cx="6000792" cy="1071546"/>
          </a:xfrm>
          <a:prstGeom prst="rect">
            <a:avLst/>
          </a:prstGeom>
          <a:effectLst/>
        </p:spPr>
        <p:txBody>
          <a:bodyPr/>
          <a:lstStyle>
            <a:lvl1pPr algn="r">
              <a:defRPr sz="3200" b="1">
                <a:solidFill>
                  <a:schemeClr val="bg2"/>
                </a:solidFill>
                <a:effectLst/>
                <a:latin typeface="+mj-lt"/>
                <a:cs typeface="Arial" pitchFamily="34" charset="0"/>
              </a:defRPr>
            </a:lvl1pPr>
          </a:lstStyle>
          <a:p>
            <a:r>
              <a:rPr lang="en-US" dirty="0" smtClean="0"/>
              <a:t>Click to edit Master title style</a:t>
            </a:r>
            <a:endParaRPr lang="en-US" dirty="0"/>
          </a:p>
        </p:txBody>
      </p:sp>
      <p:pic>
        <p:nvPicPr>
          <p:cNvPr id="7" name="Picture 6" descr="TMFflatwhite.eps"/>
          <p:cNvPicPr>
            <a:picLocks noChangeAspect="1"/>
          </p:cNvPicPr>
          <p:nvPr userDrawn="1"/>
        </p:nvPicPr>
        <p:blipFill>
          <a:blip r:embed="rId3" cstate="print"/>
          <a:stretch>
            <a:fillRect/>
          </a:stretch>
        </p:blipFill>
        <p:spPr>
          <a:xfrm>
            <a:off x="214282" y="326559"/>
            <a:ext cx="1590422" cy="316359"/>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bg>
      <p:bgPr>
        <a:blipFill dpi="0" rotWithShape="0">
          <a:blip r:embed="rId2" cstate="print">
            <a:lum/>
          </a:blip>
          <a:srcRect/>
          <a:stretch>
            <a:fillRect t="-4000" b="-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928926" y="214314"/>
            <a:ext cx="6000792" cy="1071546"/>
          </a:xfrm>
          <a:prstGeom prst="rect">
            <a:avLst/>
          </a:prstGeom>
          <a:effectLst/>
        </p:spPr>
        <p:txBody>
          <a:bodyPr/>
          <a:lstStyle>
            <a:lvl1pPr algn="r">
              <a:defRPr sz="3200" b="1">
                <a:solidFill>
                  <a:schemeClr val="bg2"/>
                </a:solidFill>
                <a:effectLst/>
                <a:latin typeface="+mj-lt"/>
                <a:cs typeface="Arial" pitchFamily="34" charset="0"/>
              </a:defRPr>
            </a:lvl1pPr>
          </a:lstStyle>
          <a:p>
            <a:r>
              <a:rPr lang="en-US" dirty="0" smtClean="0"/>
              <a:t>Click to edit Master title style</a:t>
            </a:r>
            <a:endParaRPr lang="en-US" dirty="0"/>
          </a:p>
        </p:txBody>
      </p:sp>
      <p:pic>
        <p:nvPicPr>
          <p:cNvPr id="7" name="Picture 6" descr="TMFflatwhite.eps"/>
          <p:cNvPicPr>
            <a:picLocks noChangeAspect="1"/>
          </p:cNvPicPr>
          <p:nvPr userDrawn="1"/>
        </p:nvPicPr>
        <p:blipFill>
          <a:blip r:embed="rId3" cstate="print"/>
          <a:stretch>
            <a:fillRect/>
          </a:stretch>
        </p:blipFill>
        <p:spPr>
          <a:xfrm>
            <a:off x="214282" y="326559"/>
            <a:ext cx="1590422" cy="316359"/>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bg>
      <p:bgPr>
        <a:blipFill dpi="0" rotWithShape="0">
          <a:blip r:embed="rId2" cstate="print">
            <a:lum/>
          </a:blip>
          <a:srcRect/>
          <a:stretch>
            <a:fillRect t="-4000" b="-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928926" y="214314"/>
            <a:ext cx="6000792" cy="1071546"/>
          </a:xfrm>
          <a:prstGeom prst="rect">
            <a:avLst/>
          </a:prstGeom>
          <a:effectLst/>
        </p:spPr>
        <p:txBody>
          <a:bodyPr/>
          <a:lstStyle>
            <a:lvl1pPr algn="r">
              <a:defRPr sz="3200" b="1">
                <a:solidFill>
                  <a:schemeClr val="bg2"/>
                </a:solidFill>
                <a:effectLst/>
                <a:latin typeface="+mj-lt"/>
                <a:cs typeface="Arial" pitchFamily="34" charset="0"/>
              </a:defRPr>
            </a:lvl1pPr>
          </a:lstStyle>
          <a:p>
            <a:r>
              <a:rPr lang="en-US" dirty="0" smtClean="0"/>
              <a:t>Click to edit Master title style</a:t>
            </a:r>
            <a:endParaRPr lang="en-US" dirty="0"/>
          </a:p>
        </p:txBody>
      </p:sp>
      <p:pic>
        <p:nvPicPr>
          <p:cNvPr id="7" name="Picture 6" descr="TMFflatwhite.eps"/>
          <p:cNvPicPr>
            <a:picLocks noChangeAspect="1"/>
          </p:cNvPicPr>
          <p:nvPr userDrawn="1"/>
        </p:nvPicPr>
        <p:blipFill>
          <a:blip r:embed="rId3" cstate="print"/>
          <a:stretch>
            <a:fillRect/>
          </a:stretch>
        </p:blipFill>
        <p:spPr>
          <a:xfrm>
            <a:off x="214282" y="326559"/>
            <a:ext cx="1590422" cy="316359"/>
          </a:xfrm>
          <a:prstGeom prst="rect">
            <a:avLst/>
          </a:prstGeom>
        </p:spPr>
      </p:pic>
      <p:sp>
        <p:nvSpPr>
          <p:cNvPr id="4" name="TextBox 3"/>
          <p:cNvSpPr txBox="1"/>
          <p:nvPr userDrawn="1"/>
        </p:nvSpPr>
        <p:spPr>
          <a:xfrm>
            <a:off x="1000100" y="1857364"/>
            <a:ext cx="6929486" cy="584775"/>
          </a:xfrm>
          <a:prstGeom prst="rect">
            <a:avLst/>
          </a:prstGeom>
          <a:effectLst/>
        </p:spPr>
        <p:txBody>
          <a:bodyPr wrap="square" rtlCol="0">
            <a:spAutoFit/>
          </a:bodyPr>
          <a:lstStyle/>
          <a:p>
            <a:pPr marL="0" marR="0" indent="0" algn="l" defTabSz="914400" rtl="0" eaLnBrk="1" fontAlgn="base" latinLnBrk="0" hangingPunct="1">
              <a:lnSpc>
                <a:spcPct val="100000"/>
              </a:lnSpc>
              <a:spcBef>
                <a:spcPct val="0"/>
              </a:spcBef>
              <a:spcAft>
                <a:spcPct val="0"/>
              </a:spcAft>
              <a:buClrTx/>
              <a:buSzTx/>
              <a:buFont typeface="Arial" pitchFamily="34" charset="0"/>
              <a:buChar char="•"/>
              <a:tabLst/>
            </a:pPr>
            <a:r>
              <a:rPr kumimoji="0" lang="en-US" sz="3200" b="0" i="0" u="none" strike="noStrike" kern="0" cap="none" spc="0" normalizeH="0" baseline="0" noProof="0" dirty="0" smtClean="0">
                <a:ln>
                  <a:noFill/>
                </a:ln>
                <a:solidFill>
                  <a:schemeClr val="tx1"/>
                </a:solidFill>
                <a:effectLst/>
                <a:uLnTx/>
                <a:uFillTx/>
                <a:latin typeface="Arial" pitchFamily="34" charset="0"/>
                <a:ea typeface="+mj-ea"/>
                <a:cs typeface="Arial" pitchFamily="34" charset="0"/>
              </a:rPr>
              <a:t>xxx</a:t>
            </a:r>
          </a:p>
        </p:txBody>
      </p:sp>
    </p:spTree>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 Black Background">
    <p:bg>
      <p:bgPr>
        <a:solidFill>
          <a:srgbClr val="000000"/>
        </a:solidFill>
        <a:effectLst/>
      </p:bgPr>
    </p:bg>
    <p:spTree>
      <p:nvGrpSpPr>
        <p:cNvPr id="1" name=""/>
        <p:cNvGrpSpPr/>
        <p:nvPr/>
      </p:nvGrpSpPr>
      <p:grpSpPr>
        <a:xfrm>
          <a:off x="0" y="0"/>
          <a:ext cx="0" cy="0"/>
          <a:chOff x="0" y="0"/>
          <a:chExt cx="0" cy="0"/>
        </a:xfrm>
      </p:grpSpPr>
      <p:pic>
        <p:nvPicPr>
          <p:cNvPr id="7" name="Picture 6" descr="TMFflatwhite.eps"/>
          <p:cNvPicPr>
            <a:picLocks noChangeAspect="1"/>
          </p:cNvPicPr>
          <p:nvPr userDrawn="1"/>
        </p:nvPicPr>
        <p:blipFill>
          <a:blip r:embed="rId2" cstate="print"/>
          <a:stretch>
            <a:fillRect/>
          </a:stretch>
        </p:blipFill>
        <p:spPr>
          <a:xfrm>
            <a:off x="214282" y="326559"/>
            <a:ext cx="1590422" cy="316359"/>
          </a:xfrm>
          <a:prstGeom prst="rect">
            <a:avLst/>
          </a:prstGeom>
        </p:spPr>
      </p:pic>
      <p:sp>
        <p:nvSpPr>
          <p:cNvPr id="5" name="Title 1"/>
          <p:cNvSpPr>
            <a:spLocks noGrp="1"/>
          </p:cNvSpPr>
          <p:nvPr>
            <p:ph type="title"/>
          </p:nvPr>
        </p:nvSpPr>
        <p:spPr>
          <a:xfrm>
            <a:off x="2928926" y="214314"/>
            <a:ext cx="6000792" cy="1071546"/>
          </a:xfrm>
          <a:prstGeom prst="rect">
            <a:avLst/>
          </a:prstGeom>
          <a:effectLst/>
        </p:spPr>
        <p:txBody>
          <a:bodyPr/>
          <a:lstStyle>
            <a:lvl1pPr algn="r">
              <a:defRPr sz="3200" b="1">
                <a:solidFill>
                  <a:schemeClr val="bg2"/>
                </a:solidFill>
                <a:effectLst/>
                <a:latin typeface="+mj-lt"/>
                <a:cs typeface="Arial" pitchFamily="34" charset="0"/>
              </a:defRPr>
            </a:lvl1pPr>
          </a:lstStyle>
          <a:p>
            <a:r>
              <a:rPr lang="en-US" dirty="0" smtClean="0"/>
              <a:t>Click to edit Master title style</a:t>
            </a:r>
            <a:endParaRPr lang="en-US" dirty="0"/>
          </a:p>
        </p:txBody>
      </p:sp>
      <p:sp>
        <p:nvSpPr>
          <p:cNvPr id="4" name="TextBox 3"/>
          <p:cNvSpPr txBox="1"/>
          <p:nvPr userDrawn="1"/>
        </p:nvSpPr>
        <p:spPr>
          <a:xfrm>
            <a:off x="1000100" y="1857364"/>
            <a:ext cx="6929486" cy="584775"/>
          </a:xfrm>
          <a:prstGeom prst="rect">
            <a:avLst/>
          </a:prstGeom>
          <a:effectLst/>
        </p:spPr>
        <p:txBody>
          <a:bodyPr wrap="square" rtlCol="0">
            <a:spAutoFit/>
          </a:bodyPr>
          <a:lstStyle/>
          <a:p>
            <a:pPr marL="0" marR="0" indent="0" algn="l" defTabSz="914400" rtl="0" eaLnBrk="1" fontAlgn="base" latinLnBrk="0" hangingPunct="1">
              <a:lnSpc>
                <a:spcPct val="100000"/>
              </a:lnSpc>
              <a:spcBef>
                <a:spcPct val="0"/>
              </a:spcBef>
              <a:spcAft>
                <a:spcPct val="0"/>
              </a:spcAft>
              <a:buClrTx/>
              <a:buSzTx/>
              <a:buFont typeface="Arial" pitchFamily="34" charset="0"/>
              <a:buChar char="•"/>
              <a:tabLst/>
            </a:pPr>
            <a:r>
              <a:rPr kumimoji="0" lang="en-US" sz="3200" b="0" i="0" u="none" strike="noStrike" kern="0" cap="none" spc="0" normalizeH="0" baseline="0" noProof="0" dirty="0" smtClean="0">
                <a:ln>
                  <a:noFill/>
                </a:ln>
                <a:solidFill>
                  <a:schemeClr val="tx1"/>
                </a:solidFill>
                <a:effectLst/>
                <a:uLnTx/>
                <a:uFillTx/>
                <a:latin typeface="Arial" pitchFamily="34" charset="0"/>
                <a:ea typeface="+mj-ea"/>
                <a:cs typeface="Arial" pitchFamily="34" charset="0"/>
              </a:rPr>
              <a:t>xxx</a:t>
            </a:r>
          </a:p>
        </p:txBody>
      </p:sp>
    </p:spTree>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7" cstate="print">
            <a:lum/>
          </a:blip>
          <a:srcRect/>
          <a:stretch>
            <a:fillRect t="-4000" b="-4000"/>
          </a:stretch>
        </a:blip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body" idx="1"/>
          </p:nvPr>
        </p:nvSpPr>
        <p:spPr bwMode="auto">
          <a:xfrm>
            <a:off x="214312" y="1428750"/>
            <a:ext cx="8572529"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p:txBody>
      </p:sp>
      <p:sp>
        <p:nvSpPr>
          <p:cNvPr id="7" name="Rectangle 4"/>
          <p:cNvSpPr txBox="1">
            <a:spLocks noChangeArrowheads="1"/>
          </p:cNvSpPr>
          <p:nvPr/>
        </p:nvSpPr>
        <p:spPr bwMode="auto">
          <a:xfrm>
            <a:off x="5857884" y="6429396"/>
            <a:ext cx="3214710" cy="457200"/>
          </a:xfrm>
          <a:prstGeom prst="rect">
            <a:avLst/>
          </a:prstGeom>
          <a:noFill/>
          <a:ln w="9525">
            <a:noFill/>
            <a:miter lim="800000"/>
            <a:headEnd/>
            <a:tailEnd/>
          </a:ln>
        </p:spPr>
        <p:txBody>
          <a:bodyPr/>
          <a:lstStyle>
            <a:lvl1pPr eaLnBrk="0" hangingPunct="0">
              <a:defRPr sz="700">
                <a:solidFill>
                  <a:schemeClr val="tx1"/>
                </a:solidFill>
                <a:latin typeface="+mn-lt"/>
              </a:defRPr>
            </a:lvl1pPr>
          </a:lstStyle>
          <a:p>
            <a:pPr algn="r">
              <a:defRPr/>
            </a:pPr>
            <a:endParaRPr lang="en-GB" sz="700" dirty="0" smtClean="0">
              <a:solidFill>
                <a:schemeClr val="bg1"/>
              </a:solidFill>
              <a:ea typeface="ＭＳ Ｐゴシック" pitchFamily="112" charset="-128"/>
            </a:endParaRPr>
          </a:p>
          <a:p>
            <a:pPr algn="r">
              <a:defRPr/>
            </a:pPr>
            <a:endParaRPr lang="en-GB" sz="700" dirty="0" smtClean="0">
              <a:solidFill>
                <a:schemeClr val="bg1"/>
              </a:solidFill>
              <a:ea typeface="ＭＳ Ｐゴシック" pitchFamily="112" charset="-128"/>
            </a:endParaRPr>
          </a:p>
          <a:p>
            <a:pPr algn="r">
              <a:defRPr/>
            </a:pPr>
            <a:r>
              <a:rPr lang="en-GB" sz="700" b="1" dirty="0" smtClean="0">
                <a:solidFill>
                  <a:schemeClr val="bg1"/>
                </a:solidFill>
                <a:ea typeface="ＭＳ Ｐゴシック" pitchFamily="112" charset="-128"/>
              </a:rPr>
              <a:t>Copyright ©  2010 TeleManagement Forum,</a:t>
            </a:r>
            <a:r>
              <a:rPr lang="en-GB" sz="700" b="1" baseline="0" dirty="0" smtClean="0">
                <a:solidFill>
                  <a:schemeClr val="bg1"/>
                </a:solidFill>
                <a:ea typeface="ＭＳ Ｐゴシック" pitchFamily="112" charset="-128"/>
              </a:rPr>
              <a:t> </a:t>
            </a:r>
            <a:r>
              <a:rPr lang="en-GB" sz="700" b="1" dirty="0" smtClean="0">
                <a:solidFill>
                  <a:schemeClr val="bg1"/>
                </a:solidFill>
                <a:ea typeface="ＭＳ Ｐゴシック" pitchFamily="112" charset="-128"/>
              </a:rPr>
              <a:t>All Rights Reserved.</a:t>
            </a:r>
            <a:endParaRPr lang="en-US" sz="700" b="1" dirty="0">
              <a:solidFill>
                <a:schemeClr val="bg1"/>
              </a:solidFill>
              <a:ea typeface="ＭＳ Ｐゴシック" pitchFamily="112" charset="-128"/>
            </a:endParaRPr>
          </a:p>
        </p:txBody>
      </p:sp>
      <p:sp>
        <p:nvSpPr>
          <p:cNvPr id="5" name="TextBox 4"/>
          <p:cNvSpPr txBox="1"/>
          <p:nvPr userDrawn="1"/>
        </p:nvSpPr>
        <p:spPr>
          <a:xfrm>
            <a:off x="142844" y="6500834"/>
            <a:ext cx="785813" cy="261610"/>
          </a:xfrm>
          <a:prstGeom prst="rect">
            <a:avLst/>
          </a:prstGeom>
          <a:noFill/>
        </p:spPr>
        <p:txBody>
          <a:bodyPr>
            <a:spAutoFit/>
          </a:bodyPr>
          <a:lstStyle/>
          <a:p>
            <a:pPr algn="l">
              <a:defRPr/>
            </a:pPr>
            <a:fld id="{BCAAB87D-DC99-41D3-9A60-66A1469FCCEA}" type="slidenum">
              <a:rPr lang="en-US" sz="1100" b="1">
                <a:solidFill>
                  <a:schemeClr val="bg2"/>
                </a:solidFill>
                <a:latin typeface="Arial" pitchFamily="34" charset="0"/>
                <a:ea typeface="ＭＳ Ｐゴシック" pitchFamily="112" charset="-128"/>
                <a:cs typeface="Arial" pitchFamily="34" charset="0"/>
              </a:rPr>
              <a:pPr algn="l">
                <a:defRPr/>
              </a:pPr>
              <a:t>‹#›</a:t>
            </a:fld>
            <a:endParaRPr lang="en-US" sz="1100" b="1" dirty="0">
              <a:solidFill>
                <a:schemeClr val="bg2"/>
              </a:solidFill>
              <a:latin typeface="Arial" pitchFamily="34" charset="0"/>
              <a:ea typeface="ＭＳ Ｐゴシック" pitchFamily="112" charset="-128"/>
              <a:cs typeface="Arial" pitchFamily="34" charset="0"/>
            </a:endParaRPr>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81" r:id="rId3"/>
    <p:sldLayoutId id="2147483680" r:id="rId4"/>
    <p:sldLayoutId id="2147483679" r:id="rId5"/>
  </p:sldLayoutIdLst>
  <p:transition>
    <p:fade/>
  </p:transition>
  <p:timing>
    <p:tnLst>
      <p:par>
        <p:cTn id="1" dur="indefinite" restart="never" nodeType="tmRoot"/>
      </p:par>
    </p:tnLst>
  </p:timing>
  <p:txStyles>
    <p:titleStyle>
      <a:lvl1pPr algn="r" rtl="0" eaLnBrk="1" fontAlgn="base" hangingPunct="1">
        <a:spcBef>
          <a:spcPct val="0"/>
        </a:spcBef>
        <a:spcAft>
          <a:spcPct val="0"/>
        </a:spcAft>
        <a:defRPr sz="3200">
          <a:solidFill>
            <a:schemeClr val="bg1"/>
          </a:solidFill>
          <a:latin typeface="+mj-lt"/>
          <a:ea typeface="MS PGothic" pitchFamily="34" charset="-128"/>
          <a:cs typeface="ＭＳ Ｐゴシック"/>
        </a:defRPr>
      </a:lvl1pPr>
      <a:lvl2pPr algn="r" rtl="0" eaLnBrk="1" fontAlgn="base" hangingPunct="1">
        <a:spcBef>
          <a:spcPct val="0"/>
        </a:spcBef>
        <a:spcAft>
          <a:spcPct val="0"/>
        </a:spcAft>
        <a:defRPr sz="3200">
          <a:solidFill>
            <a:schemeClr val="bg1"/>
          </a:solidFill>
          <a:latin typeface="Arial Narrow" pitchFamily="112" charset="0"/>
          <a:ea typeface="MS PGothic" pitchFamily="34" charset="-128"/>
          <a:cs typeface="ＭＳ Ｐゴシック"/>
        </a:defRPr>
      </a:lvl2pPr>
      <a:lvl3pPr algn="r" rtl="0" eaLnBrk="1" fontAlgn="base" hangingPunct="1">
        <a:spcBef>
          <a:spcPct val="0"/>
        </a:spcBef>
        <a:spcAft>
          <a:spcPct val="0"/>
        </a:spcAft>
        <a:defRPr sz="3200">
          <a:solidFill>
            <a:schemeClr val="bg1"/>
          </a:solidFill>
          <a:latin typeface="Arial Narrow" pitchFamily="112" charset="0"/>
          <a:ea typeface="MS PGothic" pitchFamily="34" charset="-128"/>
          <a:cs typeface="ＭＳ Ｐゴシック"/>
        </a:defRPr>
      </a:lvl3pPr>
      <a:lvl4pPr algn="r" rtl="0" eaLnBrk="1" fontAlgn="base" hangingPunct="1">
        <a:spcBef>
          <a:spcPct val="0"/>
        </a:spcBef>
        <a:spcAft>
          <a:spcPct val="0"/>
        </a:spcAft>
        <a:defRPr sz="3200">
          <a:solidFill>
            <a:schemeClr val="bg1"/>
          </a:solidFill>
          <a:latin typeface="Arial Narrow" pitchFamily="112" charset="0"/>
          <a:ea typeface="MS PGothic" pitchFamily="34" charset="-128"/>
          <a:cs typeface="ＭＳ Ｐゴシック"/>
        </a:defRPr>
      </a:lvl4pPr>
      <a:lvl5pPr algn="r" rtl="0" eaLnBrk="1" fontAlgn="base" hangingPunct="1">
        <a:spcBef>
          <a:spcPct val="0"/>
        </a:spcBef>
        <a:spcAft>
          <a:spcPct val="0"/>
        </a:spcAft>
        <a:defRPr sz="3200">
          <a:solidFill>
            <a:schemeClr val="bg1"/>
          </a:solidFill>
          <a:latin typeface="Arial Narrow" pitchFamily="112" charset="0"/>
          <a:ea typeface="MS PGothic" pitchFamily="34" charset="-128"/>
          <a:cs typeface="ＭＳ Ｐゴシック"/>
        </a:defRPr>
      </a:lvl5pPr>
      <a:lvl6pPr marL="457200" algn="l" rtl="0" eaLnBrk="1" fontAlgn="base" hangingPunct="1">
        <a:spcBef>
          <a:spcPct val="0"/>
        </a:spcBef>
        <a:spcAft>
          <a:spcPct val="0"/>
        </a:spcAft>
        <a:defRPr sz="3200">
          <a:solidFill>
            <a:schemeClr val="bg1"/>
          </a:solidFill>
          <a:latin typeface="Arial Narrow" pitchFamily="112" charset="0"/>
          <a:ea typeface="ＭＳ Ｐゴシック" pitchFamily="112" charset="-128"/>
        </a:defRPr>
      </a:lvl6pPr>
      <a:lvl7pPr marL="914400" algn="l" rtl="0" eaLnBrk="1" fontAlgn="base" hangingPunct="1">
        <a:spcBef>
          <a:spcPct val="0"/>
        </a:spcBef>
        <a:spcAft>
          <a:spcPct val="0"/>
        </a:spcAft>
        <a:defRPr sz="3200">
          <a:solidFill>
            <a:schemeClr val="bg1"/>
          </a:solidFill>
          <a:latin typeface="Arial Narrow" pitchFamily="112" charset="0"/>
          <a:ea typeface="ＭＳ Ｐゴシック" pitchFamily="112" charset="-128"/>
        </a:defRPr>
      </a:lvl7pPr>
      <a:lvl8pPr marL="1371600" algn="l" rtl="0" eaLnBrk="1" fontAlgn="base" hangingPunct="1">
        <a:spcBef>
          <a:spcPct val="0"/>
        </a:spcBef>
        <a:spcAft>
          <a:spcPct val="0"/>
        </a:spcAft>
        <a:defRPr sz="3200">
          <a:solidFill>
            <a:schemeClr val="bg1"/>
          </a:solidFill>
          <a:latin typeface="Arial Narrow" pitchFamily="112" charset="0"/>
          <a:ea typeface="ＭＳ Ｐゴシック" pitchFamily="112" charset="-128"/>
        </a:defRPr>
      </a:lvl8pPr>
      <a:lvl9pPr marL="1828800" algn="l" rtl="0" eaLnBrk="1" fontAlgn="base" hangingPunct="1">
        <a:spcBef>
          <a:spcPct val="0"/>
        </a:spcBef>
        <a:spcAft>
          <a:spcPct val="0"/>
        </a:spcAft>
        <a:defRPr sz="3200">
          <a:solidFill>
            <a:schemeClr val="bg1"/>
          </a:solidFill>
          <a:latin typeface="Arial Narrow" pitchFamily="112" charset="0"/>
          <a:ea typeface="ＭＳ Ｐゴシック" pitchFamily="112" charset="-128"/>
        </a:defRPr>
      </a:lvl9pPr>
    </p:titleStyle>
    <p:bodyStyle>
      <a:lvl1pPr marL="342900" indent="-342900" algn="l" rtl="0" eaLnBrk="1" fontAlgn="base" hangingPunct="1">
        <a:spcBef>
          <a:spcPct val="20000"/>
        </a:spcBef>
        <a:spcAft>
          <a:spcPct val="0"/>
        </a:spcAft>
        <a:buSzPct val="80000"/>
        <a:buFont typeface="Wingdings" pitchFamily="2" charset="2"/>
        <a:buChar char="q"/>
        <a:defRPr sz="2800">
          <a:solidFill>
            <a:schemeClr val="bg2"/>
          </a:solidFill>
          <a:latin typeface="Arial" pitchFamily="34" charset="0"/>
          <a:ea typeface="MS PGothic" pitchFamily="34" charset="-128"/>
          <a:cs typeface="Arial" pitchFamily="34" charset="0"/>
        </a:defRPr>
      </a:lvl1pPr>
      <a:lvl2pPr marL="742950" indent="-285750" algn="l" rtl="0" eaLnBrk="1" fontAlgn="base" hangingPunct="1">
        <a:spcBef>
          <a:spcPct val="20000"/>
        </a:spcBef>
        <a:spcAft>
          <a:spcPct val="0"/>
        </a:spcAft>
        <a:buSzPct val="120000"/>
        <a:buFont typeface="Wingdings" pitchFamily="2" charset="2"/>
        <a:buChar char="§"/>
        <a:defRPr sz="2400">
          <a:solidFill>
            <a:schemeClr val="bg2"/>
          </a:solidFill>
          <a:latin typeface="Arial" pitchFamily="34" charset="0"/>
          <a:ea typeface="MS PGothic" pitchFamily="34" charset="-128"/>
          <a:cs typeface="Arial" pitchFamily="34" charset="0"/>
        </a:defRPr>
      </a:lvl2pPr>
      <a:lvl3pPr marL="1143000" indent="-228600" algn="l" rtl="0" eaLnBrk="1" fontAlgn="base" hangingPunct="1">
        <a:spcBef>
          <a:spcPct val="20000"/>
        </a:spcBef>
        <a:spcAft>
          <a:spcPct val="0"/>
        </a:spcAft>
        <a:buSzPct val="120000"/>
        <a:buFont typeface="Courier New" pitchFamily="49" charset="0"/>
        <a:buChar char="o"/>
        <a:defRPr sz="2000">
          <a:solidFill>
            <a:schemeClr val="bg2"/>
          </a:solidFill>
          <a:latin typeface="Arial" pitchFamily="34" charset="0"/>
          <a:ea typeface="MS PGothic" pitchFamily="34" charset="-128"/>
          <a:cs typeface="Arial" pitchFamily="34" charset="0"/>
        </a:defRPr>
      </a:lvl3pPr>
      <a:lvl4pPr marL="1600200" indent="-228600" algn="l" rtl="0" eaLnBrk="1" fontAlgn="base" hangingPunct="1">
        <a:spcBef>
          <a:spcPct val="20000"/>
        </a:spcBef>
        <a:spcAft>
          <a:spcPct val="0"/>
        </a:spcAft>
        <a:buFont typeface="Wingdings" pitchFamily="2" charset="2"/>
        <a:buChar char="§"/>
        <a:defRPr sz="2000">
          <a:solidFill>
            <a:schemeClr val="tx1"/>
          </a:solidFill>
          <a:latin typeface="Arial" pitchFamily="34" charset="0"/>
          <a:ea typeface="MS PGothic" pitchFamily="34" charset="-128"/>
          <a:cs typeface="Arial" pitchFamily="34" charset="0"/>
        </a:defRPr>
      </a:lvl4pPr>
      <a:lvl5pPr marL="2057400" indent="-228600" algn="l" rtl="0" eaLnBrk="1" fontAlgn="base" hangingPunct="1">
        <a:spcBef>
          <a:spcPct val="20000"/>
        </a:spcBef>
        <a:spcAft>
          <a:spcPct val="0"/>
        </a:spcAft>
        <a:buChar char="»"/>
        <a:defRPr sz="2000">
          <a:solidFill>
            <a:schemeClr val="tx1"/>
          </a:solidFill>
          <a:latin typeface="Arial" pitchFamily="34" charset="0"/>
          <a:ea typeface="MS PGothic" pitchFamily="34" charset="-128"/>
          <a:cs typeface="Arial" pitchFamily="34" charset="0"/>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Federated Information Framework</a:t>
            </a:r>
            <a:endParaRPr lang="en-GB" dirty="0"/>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Topics</a:t>
            </a:r>
            <a:endParaRPr lang="en-US" dirty="0"/>
          </a:p>
        </p:txBody>
      </p:sp>
      <p:sp>
        <p:nvSpPr>
          <p:cNvPr id="3" name="TextBox 2"/>
          <p:cNvSpPr txBox="1"/>
          <p:nvPr/>
        </p:nvSpPr>
        <p:spPr>
          <a:xfrm>
            <a:off x="928662" y="1785926"/>
            <a:ext cx="6858048" cy="1569660"/>
          </a:xfrm>
          <a:prstGeom prst="rect">
            <a:avLst/>
          </a:prstGeom>
          <a:effectLst/>
        </p:spPr>
        <p:txBody>
          <a:bodyPr wrap="square" rtlCol="0">
            <a:spAutoFit/>
          </a:bodyPr>
          <a:lstStyle/>
          <a:p>
            <a:pPr marL="0" marR="0" indent="0" algn="l" defTabSz="914400" rtl="0" eaLnBrk="1" fontAlgn="base" latinLnBrk="0" hangingPunct="1">
              <a:lnSpc>
                <a:spcPct val="100000"/>
              </a:lnSpc>
              <a:spcBef>
                <a:spcPct val="0"/>
              </a:spcBef>
              <a:spcAft>
                <a:spcPct val="0"/>
              </a:spcAft>
              <a:buClrTx/>
              <a:buSzTx/>
              <a:buFont typeface="Arial" pitchFamily="34" charset="0"/>
              <a:buChar char="•"/>
              <a:tabLst/>
            </a:pPr>
            <a:r>
              <a:rPr lang="en-US" sz="3200" kern="0" noProof="0" dirty="0" smtClean="0">
                <a:latin typeface="Arial" pitchFamily="34" charset="0"/>
                <a:ea typeface="+mj-ea"/>
                <a:cs typeface="Arial" pitchFamily="34" charset="0"/>
              </a:rPr>
              <a:t> Restructuring Purpose</a:t>
            </a:r>
          </a:p>
          <a:p>
            <a:pPr marL="0" marR="0" indent="0" algn="l" defTabSz="914400" rtl="0" eaLnBrk="1" fontAlgn="base" latinLnBrk="0" hangingPunct="1">
              <a:lnSpc>
                <a:spcPct val="100000"/>
              </a:lnSpc>
              <a:spcBef>
                <a:spcPct val="0"/>
              </a:spcBef>
              <a:spcAft>
                <a:spcPct val="0"/>
              </a:spcAft>
              <a:buClrTx/>
              <a:buSzTx/>
              <a:buFont typeface="Arial" pitchFamily="34" charset="0"/>
              <a:buChar char="•"/>
              <a:tabLst/>
            </a:pPr>
            <a:r>
              <a:rPr lang="en-US" sz="3200" kern="0" dirty="0" smtClean="0">
                <a:latin typeface="Arial" pitchFamily="34" charset="0"/>
                <a:ea typeface="+mj-ea"/>
                <a:cs typeface="Arial" pitchFamily="34" charset="0"/>
              </a:rPr>
              <a:t> Restructuring </a:t>
            </a:r>
            <a:r>
              <a:rPr lang="en-US" sz="3200" kern="0" dirty="0" smtClean="0">
                <a:latin typeface="Arial" pitchFamily="34" charset="0"/>
                <a:ea typeface="+mj-ea"/>
                <a:cs typeface="Arial" pitchFamily="34" charset="0"/>
              </a:rPr>
              <a:t>Technique</a:t>
            </a:r>
            <a:endParaRPr lang="en-US" sz="3200" kern="0" noProof="0" dirty="0" smtClean="0">
              <a:latin typeface="Arial" pitchFamily="34" charset="0"/>
              <a:ea typeface="+mj-ea"/>
              <a:cs typeface="Arial" pitchFamily="34" charset="0"/>
            </a:endParaRPr>
          </a:p>
          <a:p>
            <a:pPr marL="0" marR="0" indent="0" algn="l" defTabSz="914400" rtl="0" eaLnBrk="1" fontAlgn="base" latinLnBrk="0" hangingPunct="1">
              <a:lnSpc>
                <a:spcPct val="100000"/>
              </a:lnSpc>
              <a:spcBef>
                <a:spcPct val="0"/>
              </a:spcBef>
              <a:spcAft>
                <a:spcPct val="0"/>
              </a:spcAft>
              <a:buClrTx/>
              <a:buSzTx/>
              <a:buFont typeface="Arial" pitchFamily="34" charset="0"/>
              <a:buChar char="•"/>
              <a:tabLst/>
            </a:pPr>
            <a:endParaRPr kumimoji="0" lang="en-US" sz="3200" b="0" i="0" u="none" strike="noStrike" kern="0" cap="none" spc="0" normalizeH="0" baseline="0" noProof="0" dirty="0" smtClean="0">
              <a:ln>
                <a:noFill/>
              </a:ln>
              <a:solidFill>
                <a:schemeClr val="tx1"/>
              </a:solidFill>
              <a:effectLst/>
              <a:uLnTx/>
              <a:uFillTx/>
              <a:latin typeface="Arial" pitchFamily="34" charset="0"/>
              <a:ea typeface="+mj-ea"/>
              <a:cs typeface="Arial" pitchFamily="34" charset="0"/>
            </a:endParaRPr>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Restructuring Purpose</a:t>
            </a:r>
            <a:endParaRPr lang="en-US" dirty="0"/>
          </a:p>
        </p:txBody>
      </p:sp>
      <p:sp>
        <p:nvSpPr>
          <p:cNvPr id="3" name="TextBox 2"/>
          <p:cNvSpPr txBox="1"/>
          <p:nvPr/>
        </p:nvSpPr>
        <p:spPr>
          <a:xfrm>
            <a:off x="428596" y="1357298"/>
            <a:ext cx="8286808" cy="4216539"/>
          </a:xfrm>
          <a:prstGeom prst="rect">
            <a:avLst/>
          </a:prstGeom>
          <a:effectLst/>
        </p:spPr>
        <p:txBody>
          <a:bodyPr wrap="square" rtlCol="0">
            <a:spAutoFit/>
          </a:bodyPr>
          <a:lstStyle/>
          <a:p>
            <a:pPr fontAlgn="base">
              <a:spcBef>
                <a:spcPct val="0"/>
              </a:spcBef>
              <a:spcAft>
                <a:spcPct val="0"/>
              </a:spcAft>
            </a:pPr>
            <a:r>
              <a:rPr kumimoji="0" lang="en-US" sz="3200" b="0" i="0" u="none" strike="noStrike" kern="0" cap="none" spc="0" normalizeH="0" baseline="0" noProof="0" dirty="0" smtClean="0">
                <a:ln>
                  <a:noFill/>
                </a:ln>
                <a:solidFill>
                  <a:schemeClr val="tx1"/>
                </a:solidFill>
                <a:effectLst/>
                <a:uLnTx/>
                <a:uFillTx/>
                <a:latin typeface="Arial" pitchFamily="34" charset="0"/>
                <a:ea typeface="+mj-ea"/>
                <a:cs typeface="Arial" pitchFamily="34" charset="0"/>
              </a:rPr>
              <a:t>Make </a:t>
            </a:r>
            <a:r>
              <a:rPr lang="en-GB" sz="3200" dirty="0" smtClean="0">
                <a:latin typeface="Arial" pitchFamily="34" charset="0"/>
                <a:cs typeface="Arial" pitchFamily="34" charset="0"/>
              </a:rPr>
              <a:t>SID more suitable as a federated, umbrella model using a structure where the content each ABE becomes more “independent” making it very easy to </a:t>
            </a:r>
          </a:p>
          <a:p>
            <a:pPr lvl="1" fontAlgn="base">
              <a:spcBef>
                <a:spcPct val="0"/>
              </a:spcBef>
              <a:spcAft>
                <a:spcPct val="0"/>
              </a:spcAft>
              <a:buFont typeface="Arial" pitchFamily="34" charset="0"/>
              <a:buChar char="•"/>
            </a:pPr>
            <a:r>
              <a:rPr lang="en-GB" sz="2800" dirty="0" smtClean="0">
                <a:latin typeface="Arial" pitchFamily="34" charset="0"/>
                <a:cs typeface="Arial" pitchFamily="34" charset="0"/>
              </a:rPr>
              <a:t> Govern the content of each ABE</a:t>
            </a:r>
          </a:p>
          <a:p>
            <a:pPr lvl="1" fontAlgn="base">
              <a:spcBef>
                <a:spcPct val="0"/>
              </a:spcBef>
              <a:spcAft>
                <a:spcPct val="0"/>
              </a:spcAft>
              <a:buFont typeface="Arial" pitchFamily="34" charset="0"/>
              <a:buChar char="•"/>
            </a:pPr>
            <a:r>
              <a:rPr lang="en-GB" sz="2800" dirty="0" smtClean="0">
                <a:latin typeface="Arial" pitchFamily="34" charset="0"/>
                <a:cs typeface="Arial" pitchFamily="34" charset="0"/>
              </a:rPr>
              <a:t> Govern cross ABE </a:t>
            </a:r>
            <a:r>
              <a:rPr lang="en-GB" sz="2800" dirty="0" smtClean="0">
                <a:latin typeface="Arial" pitchFamily="34" charset="0"/>
                <a:cs typeface="Arial" pitchFamily="34" charset="0"/>
              </a:rPr>
              <a:t>associations</a:t>
            </a:r>
          </a:p>
          <a:p>
            <a:pPr lvl="1" fontAlgn="base">
              <a:spcBef>
                <a:spcPct val="0"/>
              </a:spcBef>
              <a:spcAft>
                <a:spcPct val="0"/>
              </a:spcAft>
              <a:buFont typeface="Arial" pitchFamily="34" charset="0"/>
              <a:buChar char="•"/>
            </a:pPr>
            <a:r>
              <a:rPr lang="en-GB" sz="2800" dirty="0" smtClean="0">
                <a:latin typeface="Arial" pitchFamily="34" charset="0"/>
                <a:cs typeface="Arial" pitchFamily="34" charset="0"/>
              </a:rPr>
              <a:t> </a:t>
            </a:r>
            <a:r>
              <a:rPr lang="en-GB" sz="2800" dirty="0" smtClean="0">
                <a:latin typeface="Arial" pitchFamily="34" charset="0"/>
                <a:cs typeface="Arial" pitchFamily="34" charset="0"/>
              </a:rPr>
              <a:t>Reduce the coupling between ABEs</a:t>
            </a:r>
            <a:endParaRPr lang="en-GB" sz="2800" dirty="0" smtClean="0">
              <a:latin typeface="Arial" pitchFamily="34" charset="0"/>
              <a:cs typeface="Arial" pitchFamily="34" charset="0"/>
            </a:endParaRPr>
          </a:p>
          <a:p>
            <a:pPr lvl="1" fontAlgn="base">
              <a:spcBef>
                <a:spcPct val="0"/>
              </a:spcBef>
              <a:spcAft>
                <a:spcPct val="0"/>
              </a:spcAft>
              <a:buFont typeface="Arial" pitchFamily="34" charset="0"/>
              <a:buChar char="•"/>
            </a:pPr>
            <a:r>
              <a:rPr lang="en-GB" sz="2800" dirty="0" smtClean="0">
                <a:latin typeface="Arial" pitchFamily="34" charset="0"/>
                <a:cs typeface="Arial" pitchFamily="34" charset="0"/>
              </a:rPr>
              <a:t> Subset the model into new, smaller models when necessary, for example exporting</a:t>
            </a:r>
            <a:endParaRPr lang="en-US" sz="2800" dirty="0" smtClean="0">
              <a:latin typeface="Arial" pitchFamily="34" charset="0"/>
              <a:cs typeface="Arial" pitchFamily="34" charset="0"/>
            </a:endParaRPr>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Restructuring Technique</a:t>
            </a:r>
            <a:endParaRPr lang="en-US" dirty="0"/>
          </a:p>
        </p:txBody>
      </p:sp>
      <p:sp>
        <p:nvSpPr>
          <p:cNvPr id="3" name="TextBox 2"/>
          <p:cNvSpPr txBox="1"/>
          <p:nvPr/>
        </p:nvSpPr>
        <p:spPr>
          <a:xfrm>
            <a:off x="428596" y="1214422"/>
            <a:ext cx="8286808" cy="4031873"/>
          </a:xfrm>
          <a:prstGeom prst="rect">
            <a:avLst/>
          </a:prstGeom>
          <a:effectLst/>
        </p:spPr>
        <p:txBody>
          <a:bodyPr wrap="square" rtlCol="0">
            <a:spAutoFit/>
          </a:bodyPr>
          <a:lstStyle/>
          <a:p>
            <a:pPr>
              <a:buFont typeface="Arial" pitchFamily="34" charset="0"/>
              <a:buChar char="•"/>
            </a:pPr>
            <a:r>
              <a:rPr lang="en-GB" sz="3200" dirty="0" smtClean="0">
                <a:latin typeface="Arial" pitchFamily="34" charset="0"/>
                <a:cs typeface="Arial" pitchFamily="34" charset="0"/>
              </a:rPr>
              <a:t> Create a package structure that contains cross ABE associations, organized by domain and ABE</a:t>
            </a:r>
            <a:endParaRPr lang="en-US" sz="3200" dirty="0" smtClean="0">
              <a:latin typeface="Arial" pitchFamily="34" charset="0"/>
              <a:cs typeface="Arial" pitchFamily="34" charset="0"/>
            </a:endParaRPr>
          </a:p>
          <a:p>
            <a:pPr>
              <a:buFont typeface="Arial" pitchFamily="34" charset="0"/>
              <a:buChar char="•"/>
            </a:pPr>
            <a:r>
              <a:rPr lang="en-GB" sz="3200" dirty="0" smtClean="0">
                <a:latin typeface="Arial" pitchFamily="34" charset="0"/>
                <a:cs typeface="Arial" pitchFamily="34" charset="0"/>
              </a:rPr>
              <a:t> Make these associations non-navigable which would remove the association “role” attributes from entities that are related across ABE boundaries</a:t>
            </a:r>
            <a:endParaRPr lang="en-US" sz="3200" dirty="0" smtClean="0">
              <a:latin typeface="Arial" pitchFamily="34" charset="0"/>
              <a:cs typeface="Arial" pitchFamily="34" charset="0"/>
            </a:endParaRPr>
          </a:p>
          <a:p>
            <a:pPr fontAlgn="base">
              <a:spcBef>
                <a:spcPct val="0"/>
              </a:spcBef>
              <a:spcAft>
                <a:spcPct val="0"/>
              </a:spcAft>
              <a:buFont typeface="Arial" pitchFamily="34" charset="0"/>
              <a:buChar char="•"/>
            </a:pPr>
            <a:endParaRPr lang="en-US" sz="3200" dirty="0" smtClean="0">
              <a:latin typeface="Arial" pitchFamily="34" charset="0"/>
              <a:cs typeface="Arial" pitchFamily="34" charset="0"/>
            </a:endParaRPr>
          </a:p>
        </p:txBody>
      </p:sp>
      <p:sp>
        <p:nvSpPr>
          <p:cNvPr id="4" name="TextBox 3"/>
          <p:cNvSpPr txBox="1"/>
          <p:nvPr/>
        </p:nvSpPr>
        <p:spPr>
          <a:xfrm>
            <a:off x="1571604" y="5098333"/>
            <a:ext cx="5715040" cy="830997"/>
          </a:xfrm>
          <a:prstGeom prst="rect">
            <a:avLst/>
          </a:prstGeom>
          <a:effectLst/>
        </p:spPr>
        <p:txBody>
          <a:bodyPr wrap="square" rtlCol="0">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2400" kern="0" dirty="0" smtClean="0">
                <a:latin typeface="Arial" pitchFamily="34" charset="0"/>
                <a:ea typeface="+mj-ea"/>
                <a:cs typeface="Arial" pitchFamily="34" charset="0"/>
              </a:rPr>
              <a:t>Example of the technique follows on the next slides</a:t>
            </a:r>
            <a:endParaRPr kumimoji="0" lang="en-US" sz="2400" b="0" i="0" u="none" strike="noStrike" kern="0" cap="none" spc="0" normalizeH="0" baseline="0" noProof="0" dirty="0" err="1" smtClean="0">
              <a:ln>
                <a:noFill/>
              </a:ln>
              <a:solidFill>
                <a:schemeClr val="tx1"/>
              </a:solidFill>
              <a:effectLst/>
              <a:uLnTx/>
              <a:uFillTx/>
              <a:latin typeface="Arial" pitchFamily="34" charset="0"/>
              <a:ea typeface="+mj-ea"/>
              <a:cs typeface="Arial" pitchFamily="34" charset="0"/>
            </a:endParaRPr>
          </a:p>
        </p:txBody>
      </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Restructuring - Before</a:t>
            </a:r>
            <a:endParaRPr lang="en-US" dirty="0"/>
          </a:p>
        </p:txBody>
      </p:sp>
      <p:pic>
        <p:nvPicPr>
          <p:cNvPr id="2051" name="Picture 3"/>
          <p:cNvPicPr>
            <a:picLocks noChangeAspect="1" noChangeArrowheads="1"/>
          </p:cNvPicPr>
          <p:nvPr/>
        </p:nvPicPr>
        <p:blipFill>
          <a:blip r:embed="rId2" cstate="print"/>
          <a:srcRect/>
          <a:stretch>
            <a:fillRect/>
          </a:stretch>
        </p:blipFill>
        <p:spPr bwMode="auto">
          <a:xfrm>
            <a:off x="4000500" y="1019175"/>
            <a:ext cx="4800600" cy="2846070"/>
          </a:xfrm>
          <a:prstGeom prst="rect">
            <a:avLst/>
          </a:prstGeom>
          <a:noFill/>
          <a:ln w="9525">
            <a:noFill/>
            <a:miter lim="800000"/>
            <a:headEnd/>
            <a:tailEnd/>
          </a:ln>
        </p:spPr>
      </p:pic>
      <p:sp>
        <p:nvSpPr>
          <p:cNvPr id="5" name="TextBox 4"/>
          <p:cNvSpPr txBox="1"/>
          <p:nvPr/>
        </p:nvSpPr>
        <p:spPr>
          <a:xfrm>
            <a:off x="381000" y="2228850"/>
            <a:ext cx="3143250" cy="2308324"/>
          </a:xfrm>
          <a:prstGeom prst="rect">
            <a:avLst/>
          </a:prstGeom>
          <a:effectLst/>
        </p:spPr>
        <p:txBody>
          <a:bodyPr wrap="square" rtlCol="0">
            <a:sp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kern="0" cap="none" spc="0" normalizeH="0" baseline="0" noProof="0" dirty="0" smtClean="0">
                <a:ln>
                  <a:noFill/>
                </a:ln>
                <a:solidFill>
                  <a:schemeClr val="tx1"/>
                </a:solidFill>
                <a:effectLst/>
                <a:uLnTx/>
                <a:uFillTx/>
                <a:latin typeface="Arial" pitchFamily="34" charset="0"/>
                <a:ea typeface="+mj-ea"/>
                <a:cs typeface="Arial" pitchFamily="34" charset="0"/>
              </a:rPr>
              <a:t>Cross</a:t>
            </a:r>
            <a:r>
              <a:rPr kumimoji="0" lang="en-US" sz="2400" b="0" i="0" u="none" strike="noStrike" kern="0" cap="none" spc="0" normalizeH="0" noProof="0" dirty="0" smtClean="0">
                <a:ln>
                  <a:noFill/>
                </a:ln>
                <a:solidFill>
                  <a:schemeClr val="tx1"/>
                </a:solidFill>
                <a:effectLst/>
                <a:uLnTx/>
                <a:uFillTx/>
                <a:latin typeface="Arial" pitchFamily="34" charset="0"/>
                <a:ea typeface="+mj-ea"/>
                <a:cs typeface="Arial" pitchFamily="34" charset="0"/>
              </a:rPr>
              <a:t> domain associations “detract” from the focus of the contents of the ABE, including “role” attributes</a:t>
            </a:r>
            <a:endParaRPr kumimoji="0" lang="en-US" sz="2400" b="0" i="0" u="none" strike="noStrike" kern="0" cap="none" spc="0" normalizeH="0" baseline="0" noProof="0" dirty="0" smtClean="0">
              <a:ln>
                <a:noFill/>
              </a:ln>
              <a:solidFill>
                <a:schemeClr val="tx1"/>
              </a:solidFill>
              <a:effectLst/>
              <a:uLnTx/>
              <a:uFillTx/>
              <a:latin typeface="Arial" pitchFamily="34" charset="0"/>
              <a:ea typeface="+mj-ea"/>
              <a:cs typeface="Arial" pitchFamily="34" charset="0"/>
            </a:endParaRPr>
          </a:p>
        </p:txBody>
      </p:sp>
      <p:pic>
        <p:nvPicPr>
          <p:cNvPr id="2052" name="Picture 4"/>
          <p:cNvPicPr>
            <a:picLocks noChangeAspect="1" noChangeArrowheads="1"/>
          </p:cNvPicPr>
          <p:nvPr/>
        </p:nvPicPr>
        <p:blipFill>
          <a:blip r:embed="rId3" cstate="print"/>
          <a:srcRect/>
          <a:stretch>
            <a:fillRect/>
          </a:stretch>
        </p:blipFill>
        <p:spPr bwMode="auto">
          <a:xfrm>
            <a:off x="4033838" y="4157663"/>
            <a:ext cx="4131945" cy="2177415"/>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71736" y="214314"/>
            <a:ext cx="6357982" cy="1071546"/>
          </a:xfrm>
        </p:spPr>
        <p:txBody>
          <a:bodyPr/>
          <a:lstStyle/>
          <a:p>
            <a:r>
              <a:rPr lang="en-GB" dirty="0" smtClean="0"/>
              <a:t>Cross-Domain Associations</a:t>
            </a:r>
            <a:br>
              <a:rPr lang="en-GB" dirty="0" smtClean="0"/>
            </a:br>
            <a:r>
              <a:rPr lang="en-GB" dirty="0" smtClean="0"/>
              <a:t>Packages</a:t>
            </a:r>
            <a:endParaRPr lang="en-GB" dirty="0"/>
          </a:p>
        </p:txBody>
      </p:sp>
      <p:pic>
        <p:nvPicPr>
          <p:cNvPr id="1026" name="Picture 2"/>
          <p:cNvPicPr>
            <a:picLocks noChangeAspect="1" noChangeArrowheads="1"/>
          </p:cNvPicPr>
          <p:nvPr/>
        </p:nvPicPr>
        <p:blipFill>
          <a:blip r:embed="rId2" cstate="print"/>
          <a:srcRect/>
          <a:stretch>
            <a:fillRect/>
          </a:stretch>
        </p:blipFill>
        <p:spPr bwMode="auto">
          <a:xfrm>
            <a:off x="2290746" y="1866888"/>
            <a:ext cx="4135755" cy="3132773"/>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Cross-Domain Associations</a:t>
            </a:r>
            <a:br>
              <a:rPr lang="en-US" dirty="0" smtClean="0"/>
            </a:br>
            <a:r>
              <a:rPr lang="en-US" dirty="0" smtClean="0"/>
              <a:t>Navigability</a:t>
            </a:r>
            <a:br>
              <a:rPr lang="en-US" dirty="0" smtClean="0"/>
            </a:br>
            <a:endParaRPr lang="en-US" dirty="0"/>
          </a:p>
        </p:txBody>
      </p:sp>
      <p:pic>
        <p:nvPicPr>
          <p:cNvPr id="4" name="Picture 3"/>
          <p:cNvPicPr>
            <a:picLocks noChangeAspect="1" noChangeArrowheads="1"/>
          </p:cNvPicPr>
          <p:nvPr/>
        </p:nvPicPr>
        <p:blipFill>
          <a:blip r:embed="rId2" cstate="print"/>
          <a:srcRect/>
          <a:stretch>
            <a:fillRect/>
          </a:stretch>
        </p:blipFill>
        <p:spPr bwMode="auto">
          <a:xfrm>
            <a:off x="357158" y="1285860"/>
            <a:ext cx="8324850" cy="2705100"/>
          </a:xfrm>
          <a:prstGeom prst="rect">
            <a:avLst/>
          </a:prstGeom>
          <a:noFill/>
          <a:ln w="9525">
            <a:solidFill>
              <a:srgbClr val="FF0000"/>
            </a:solidFill>
            <a:miter lim="800000"/>
            <a:headEnd/>
            <a:tailEnd/>
          </a:ln>
        </p:spPr>
      </p:pic>
      <p:sp>
        <p:nvSpPr>
          <p:cNvPr id="5" name="Rectangle 4"/>
          <p:cNvSpPr/>
          <p:nvPr/>
        </p:nvSpPr>
        <p:spPr bwMode="auto">
          <a:xfrm>
            <a:off x="1395332" y="3429000"/>
            <a:ext cx="5786478" cy="428628"/>
          </a:xfrm>
          <a:prstGeom prst="rect">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err="1" smtClean="0">
              <a:ln>
                <a:noFill/>
              </a:ln>
              <a:solidFill>
                <a:schemeClr val="bg1"/>
              </a:solidFill>
              <a:effectLst/>
              <a:latin typeface="Arial" pitchFamily="34" charset="0"/>
              <a:ea typeface="ＭＳ Ｐゴシック" pitchFamily="112" charset="-128"/>
              <a:cs typeface="Arial" pitchFamily="34" charset="0"/>
            </a:endParaRPr>
          </a:p>
        </p:txBody>
      </p:sp>
      <p:pic>
        <p:nvPicPr>
          <p:cNvPr id="2050" name="Picture 2"/>
          <p:cNvPicPr>
            <a:picLocks noChangeAspect="1" noChangeArrowheads="1"/>
          </p:cNvPicPr>
          <p:nvPr/>
        </p:nvPicPr>
        <p:blipFill>
          <a:blip r:embed="rId3" cstate="print"/>
          <a:srcRect/>
          <a:stretch>
            <a:fillRect/>
          </a:stretch>
        </p:blipFill>
        <p:spPr bwMode="auto">
          <a:xfrm>
            <a:off x="3786182" y="4071942"/>
            <a:ext cx="2809875" cy="2590800"/>
          </a:xfrm>
          <a:prstGeom prst="rect">
            <a:avLst/>
          </a:prstGeom>
          <a:noFill/>
          <a:ln w="9525">
            <a:noFill/>
            <a:miter lim="800000"/>
            <a:headEnd/>
            <a:tailEnd/>
          </a:ln>
        </p:spPr>
      </p:pic>
      <p:sp>
        <p:nvSpPr>
          <p:cNvPr id="7" name="TextBox 6"/>
          <p:cNvSpPr txBox="1"/>
          <p:nvPr/>
        </p:nvSpPr>
        <p:spPr>
          <a:xfrm>
            <a:off x="214282" y="4643446"/>
            <a:ext cx="3000396" cy="1200329"/>
          </a:xfrm>
          <a:prstGeom prst="rect">
            <a:avLst/>
          </a:prstGeom>
          <a:effectLst/>
        </p:spPr>
        <p:txBody>
          <a:bodyPr wrap="square" rtlCol="0">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2400" kern="0" dirty="0" smtClean="0">
                <a:latin typeface="Arial" pitchFamily="34" charset="0"/>
                <a:ea typeface="+mj-ea"/>
                <a:cs typeface="Arial" pitchFamily="34" charset="0"/>
              </a:rPr>
              <a:t>“role” attributes gone for cross-ABE associations</a:t>
            </a:r>
            <a:endParaRPr kumimoji="0" lang="en-US" sz="2400" b="0" i="0" u="none" strike="noStrike" kern="0" cap="none" spc="0" normalizeH="0" baseline="0" noProof="0" dirty="0" err="1" smtClean="0">
              <a:ln>
                <a:noFill/>
              </a:ln>
              <a:solidFill>
                <a:schemeClr val="tx1"/>
              </a:solidFill>
              <a:effectLst/>
              <a:uLnTx/>
              <a:uFillTx/>
              <a:latin typeface="Arial" pitchFamily="34" charset="0"/>
              <a:ea typeface="+mj-ea"/>
              <a:cs typeface="Arial" pitchFamily="34" charset="0"/>
            </a:endParaRPr>
          </a:p>
        </p:txBody>
      </p:sp>
      <p:cxnSp>
        <p:nvCxnSpPr>
          <p:cNvPr id="9" name="Straight Arrow Connector 8"/>
          <p:cNvCxnSpPr>
            <a:stCxn id="7" idx="3"/>
          </p:cNvCxnSpPr>
          <p:nvPr/>
        </p:nvCxnSpPr>
        <p:spPr bwMode="auto">
          <a:xfrm flipV="1">
            <a:off x="3214678" y="4929198"/>
            <a:ext cx="857256" cy="314413"/>
          </a:xfrm>
          <a:prstGeom prst="straightConnector1">
            <a:avLst/>
          </a:prstGeom>
          <a:noFill/>
          <a:ln w="57150" cap="flat" cmpd="sng" algn="ctr">
            <a:solidFill>
              <a:srgbClr val="FF0000"/>
            </a:solidFill>
            <a:prstDash val="solid"/>
            <a:round/>
            <a:headEnd type="none" w="med" len="med"/>
            <a:tailEnd type="arrow"/>
          </a:ln>
          <a:effectLst/>
        </p:spPr>
      </p:cxn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Restructuring</a:t>
            </a:r>
            <a:br>
              <a:rPr lang="en-US" dirty="0" smtClean="0"/>
            </a:br>
            <a:r>
              <a:rPr lang="en-US" dirty="0" smtClean="0"/>
              <a:t>Some Guidelines</a:t>
            </a:r>
            <a:endParaRPr lang="en-US" dirty="0"/>
          </a:p>
        </p:txBody>
      </p:sp>
      <p:sp>
        <p:nvSpPr>
          <p:cNvPr id="3" name="TextBox 2"/>
          <p:cNvSpPr txBox="1"/>
          <p:nvPr/>
        </p:nvSpPr>
        <p:spPr>
          <a:xfrm>
            <a:off x="428596" y="1500174"/>
            <a:ext cx="8286808" cy="1569660"/>
          </a:xfrm>
          <a:prstGeom prst="rect">
            <a:avLst/>
          </a:prstGeom>
          <a:effectLst/>
        </p:spPr>
        <p:txBody>
          <a:bodyPr wrap="square" rtlCol="0">
            <a:spAutoFit/>
          </a:bodyPr>
          <a:lstStyle/>
          <a:p>
            <a:pPr>
              <a:buFont typeface="Arial" pitchFamily="34" charset="0"/>
              <a:buChar char="•"/>
            </a:pPr>
            <a:r>
              <a:rPr lang="en-GB" sz="3200" dirty="0" smtClean="0">
                <a:latin typeface="Arial" pitchFamily="34" charset="0"/>
                <a:cs typeface="Arial" pitchFamily="34" charset="0"/>
              </a:rPr>
              <a:t> </a:t>
            </a:r>
            <a:r>
              <a:rPr lang="en-US" sz="3200" dirty="0" smtClean="0">
                <a:latin typeface="Arial" pitchFamily="34" charset="0"/>
                <a:cs typeface="Arial" pitchFamily="34" charset="0"/>
              </a:rPr>
              <a:t>Both association roles must be non-navigable, otherwise association changes </a:t>
            </a:r>
          </a:p>
          <a:p>
            <a:pPr fontAlgn="base">
              <a:spcBef>
                <a:spcPct val="0"/>
              </a:spcBef>
              <a:spcAft>
                <a:spcPct val="0"/>
              </a:spcAft>
              <a:buFont typeface="Arial" pitchFamily="34" charset="0"/>
              <a:buChar char="•"/>
            </a:pPr>
            <a:endParaRPr lang="en-US" sz="3200" dirty="0" smtClean="0">
              <a:latin typeface="Arial" pitchFamily="34" charset="0"/>
              <a:cs typeface="Arial" pitchFamily="34" charset="0"/>
            </a:endParaRPr>
          </a:p>
        </p:txBody>
      </p:sp>
      <p:pic>
        <p:nvPicPr>
          <p:cNvPr id="3074" name="Picture 2"/>
          <p:cNvPicPr>
            <a:picLocks noChangeAspect="1" noChangeArrowheads="1"/>
          </p:cNvPicPr>
          <p:nvPr/>
        </p:nvPicPr>
        <p:blipFill>
          <a:blip r:embed="rId2" cstate="print"/>
          <a:srcRect/>
          <a:stretch>
            <a:fillRect/>
          </a:stretch>
        </p:blipFill>
        <p:spPr bwMode="auto">
          <a:xfrm>
            <a:off x="357158" y="2928934"/>
            <a:ext cx="8324850" cy="2495550"/>
          </a:xfrm>
          <a:prstGeom prst="rect">
            <a:avLst/>
          </a:prstGeom>
          <a:noFill/>
          <a:ln w="9525">
            <a:noFill/>
            <a:miter lim="800000"/>
            <a:headEnd/>
            <a:tailEnd/>
          </a:ln>
        </p:spPr>
      </p:pic>
      <p:sp>
        <p:nvSpPr>
          <p:cNvPr id="6" name="Oval 5"/>
          <p:cNvSpPr/>
          <p:nvPr/>
        </p:nvSpPr>
        <p:spPr bwMode="auto">
          <a:xfrm>
            <a:off x="6500826" y="3071810"/>
            <a:ext cx="928694" cy="857256"/>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err="1" smtClean="0">
              <a:ln>
                <a:noFill/>
              </a:ln>
              <a:solidFill>
                <a:schemeClr val="bg1"/>
              </a:solidFill>
              <a:effectLst/>
              <a:latin typeface="Arial" pitchFamily="34" charset="0"/>
              <a:ea typeface="ＭＳ Ｐゴシック" pitchFamily="112" charset="-128"/>
              <a:cs typeface="Arial" pitchFamily="34" charset="0"/>
            </a:endParaRPr>
          </a:p>
        </p:txBody>
      </p:sp>
      <p:sp>
        <p:nvSpPr>
          <p:cNvPr id="7" name="Oval 6"/>
          <p:cNvSpPr/>
          <p:nvPr/>
        </p:nvSpPr>
        <p:spPr bwMode="auto">
          <a:xfrm>
            <a:off x="1928794" y="4786322"/>
            <a:ext cx="928694" cy="857256"/>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err="1" smtClean="0">
              <a:ln>
                <a:noFill/>
              </a:ln>
              <a:solidFill>
                <a:schemeClr val="bg1"/>
              </a:solidFill>
              <a:effectLst/>
              <a:latin typeface="Arial" pitchFamily="34" charset="0"/>
              <a:ea typeface="ＭＳ Ｐゴシック" pitchFamily="112" charset="-128"/>
              <a:cs typeface="Arial" pitchFamily="34" charset="0"/>
            </a:endParaRPr>
          </a:p>
        </p:txBody>
      </p:sp>
      <p:sp>
        <p:nvSpPr>
          <p:cNvPr id="8" name="Oval 7"/>
          <p:cNvSpPr/>
          <p:nvPr/>
        </p:nvSpPr>
        <p:spPr bwMode="auto">
          <a:xfrm>
            <a:off x="6000760" y="4786322"/>
            <a:ext cx="928694" cy="857256"/>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err="1" smtClean="0">
              <a:ln>
                <a:noFill/>
              </a:ln>
              <a:solidFill>
                <a:schemeClr val="bg1"/>
              </a:solidFill>
              <a:effectLst/>
              <a:latin typeface="Arial" pitchFamily="34" charset="0"/>
              <a:ea typeface="ＭＳ Ｐゴシック" pitchFamily="112" charset="-128"/>
              <a:cs typeface="Arial" pitchFamily="34" charset="0"/>
            </a:endParaRPr>
          </a:p>
        </p:txBody>
      </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Restructuring</a:t>
            </a:r>
            <a:br>
              <a:rPr lang="en-US" dirty="0" smtClean="0"/>
            </a:br>
            <a:r>
              <a:rPr lang="en-US" dirty="0" smtClean="0"/>
              <a:t>Some Guidelines</a:t>
            </a:r>
            <a:endParaRPr lang="en-US" dirty="0"/>
          </a:p>
        </p:txBody>
      </p:sp>
      <p:pic>
        <p:nvPicPr>
          <p:cNvPr id="4098" name="Picture 2"/>
          <p:cNvPicPr>
            <a:picLocks noChangeAspect="1" noChangeArrowheads="1"/>
          </p:cNvPicPr>
          <p:nvPr/>
        </p:nvPicPr>
        <p:blipFill>
          <a:blip r:embed="rId2" cstate="print"/>
          <a:srcRect/>
          <a:stretch>
            <a:fillRect/>
          </a:stretch>
        </p:blipFill>
        <p:spPr bwMode="auto">
          <a:xfrm>
            <a:off x="947739" y="5054087"/>
            <a:ext cx="7248525" cy="561975"/>
          </a:xfrm>
          <a:prstGeom prst="rect">
            <a:avLst/>
          </a:prstGeom>
          <a:noFill/>
          <a:ln w="9525">
            <a:noFill/>
            <a:miter lim="800000"/>
            <a:headEnd/>
            <a:tailEnd/>
          </a:ln>
        </p:spPr>
      </p:pic>
      <p:pic>
        <p:nvPicPr>
          <p:cNvPr id="4099" name="Picture 3"/>
          <p:cNvPicPr>
            <a:picLocks noChangeAspect="1" noChangeArrowheads="1"/>
          </p:cNvPicPr>
          <p:nvPr/>
        </p:nvPicPr>
        <p:blipFill>
          <a:blip r:embed="rId3" cstate="print"/>
          <a:srcRect/>
          <a:stretch>
            <a:fillRect/>
          </a:stretch>
        </p:blipFill>
        <p:spPr bwMode="auto">
          <a:xfrm>
            <a:off x="906284" y="2048545"/>
            <a:ext cx="7305675" cy="571500"/>
          </a:xfrm>
          <a:prstGeom prst="rect">
            <a:avLst/>
          </a:prstGeom>
          <a:noFill/>
          <a:ln w="9525">
            <a:noFill/>
            <a:miter lim="800000"/>
            <a:headEnd/>
            <a:tailEnd/>
          </a:ln>
        </p:spPr>
      </p:pic>
      <p:pic>
        <p:nvPicPr>
          <p:cNvPr id="4100" name="Picture 4"/>
          <p:cNvPicPr>
            <a:picLocks noChangeAspect="1" noChangeArrowheads="1"/>
          </p:cNvPicPr>
          <p:nvPr/>
        </p:nvPicPr>
        <p:blipFill>
          <a:blip r:embed="rId4" cstate="print"/>
          <a:srcRect/>
          <a:stretch>
            <a:fillRect/>
          </a:stretch>
        </p:blipFill>
        <p:spPr bwMode="auto">
          <a:xfrm>
            <a:off x="909638" y="3711865"/>
            <a:ext cx="7324725" cy="619125"/>
          </a:xfrm>
          <a:prstGeom prst="rect">
            <a:avLst/>
          </a:prstGeom>
          <a:noFill/>
          <a:ln w="9525">
            <a:noFill/>
            <a:miter lim="800000"/>
            <a:headEnd/>
            <a:tailEnd/>
          </a:ln>
        </p:spPr>
      </p:pic>
      <p:sp>
        <p:nvSpPr>
          <p:cNvPr id="6" name="TextBox 5"/>
          <p:cNvSpPr txBox="1"/>
          <p:nvPr/>
        </p:nvSpPr>
        <p:spPr>
          <a:xfrm>
            <a:off x="875764" y="1339403"/>
            <a:ext cx="6993228" cy="461665"/>
          </a:xfrm>
          <a:prstGeom prst="rect">
            <a:avLst/>
          </a:prstGeom>
          <a:effectLst/>
        </p:spPr>
        <p:txBody>
          <a:bodyPr wrap="square" rtlCol="0">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2400" kern="0" dirty="0" smtClean="0">
                <a:latin typeface="Arial" pitchFamily="34" charset="0"/>
                <a:ea typeface="+mj-ea"/>
                <a:cs typeface="Arial" pitchFamily="34" charset="0"/>
              </a:rPr>
              <a:t>arrow indicates location in ABE association folder</a:t>
            </a:r>
            <a:endParaRPr kumimoji="0" lang="en-US" sz="2400" b="0" i="0" u="none" strike="noStrike" kern="0" cap="none" spc="0" normalizeH="0" baseline="0" noProof="0" dirty="0" err="1" smtClean="0">
              <a:ln>
                <a:noFill/>
              </a:ln>
              <a:solidFill>
                <a:schemeClr val="tx1"/>
              </a:solidFill>
              <a:effectLst/>
              <a:uLnTx/>
              <a:uFillTx/>
              <a:latin typeface="Arial" pitchFamily="34" charset="0"/>
              <a:ea typeface="+mj-ea"/>
              <a:cs typeface="Arial" pitchFamily="34" charset="0"/>
            </a:endParaRPr>
          </a:p>
        </p:txBody>
      </p:sp>
      <p:cxnSp>
        <p:nvCxnSpPr>
          <p:cNvPr id="8" name="Straight Arrow Connector 7"/>
          <p:cNvCxnSpPr/>
          <p:nvPr/>
        </p:nvCxnSpPr>
        <p:spPr bwMode="auto">
          <a:xfrm>
            <a:off x="5383368" y="2189405"/>
            <a:ext cx="1712890" cy="154547"/>
          </a:xfrm>
          <a:prstGeom prst="straightConnector1">
            <a:avLst/>
          </a:prstGeom>
          <a:noFill/>
          <a:ln w="38100" cap="flat" cmpd="sng" algn="ctr">
            <a:solidFill>
              <a:srgbClr val="FF0000"/>
            </a:solidFill>
            <a:prstDash val="solid"/>
            <a:round/>
            <a:headEnd type="none" w="med" len="med"/>
            <a:tailEnd type="arrow"/>
          </a:ln>
          <a:effectLst/>
        </p:spPr>
      </p:cxnSp>
      <p:cxnSp>
        <p:nvCxnSpPr>
          <p:cNvPr id="9" name="Straight Arrow Connector 8"/>
          <p:cNvCxnSpPr/>
          <p:nvPr/>
        </p:nvCxnSpPr>
        <p:spPr bwMode="auto">
          <a:xfrm rot="10800000" flipV="1">
            <a:off x="2446987" y="5213797"/>
            <a:ext cx="1504681" cy="182451"/>
          </a:xfrm>
          <a:prstGeom prst="straightConnector1">
            <a:avLst/>
          </a:prstGeom>
          <a:noFill/>
          <a:ln w="38100" cap="flat" cmpd="sng" algn="ctr">
            <a:solidFill>
              <a:srgbClr val="FF0000"/>
            </a:solidFill>
            <a:prstDash val="solid"/>
            <a:round/>
            <a:headEnd type="none" w="med" len="med"/>
            <a:tailEnd type="arrow"/>
          </a:ln>
          <a:effectLst/>
        </p:spPr>
      </p:cxnSp>
      <p:cxnSp>
        <p:nvCxnSpPr>
          <p:cNvPr id="10" name="Straight Arrow Connector 9"/>
          <p:cNvCxnSpPr/>
          <p:nvPr/>
        </p:nvCxnSpPr>
        <p:spPr bwMode="auto">
          <a:xfrm>
            <a:off x="5460642" y="3889420"/>
            <a:ext cx="832833" cy="201770"/>
          </a:xfrm>
          <a:prstGeom prst="straightConnector1">
            <a:avLst/>
          </a:prstGeom>
          <a:noFill/>
          <a:ln w="38100" cap="flat" cmpd="sng" algn="ctr">
            <a:solidFill>
              <a:srgbClr val="FF0000"/>
            </a:solidFill>
            <a:prstDash val="solid"/>
            <a:round/>
            <a:headEnd type="none" w="med" len="med"/>
            <a:tailEnd type="arrow"/>
          </a:ln>
          <a:effectLst/>
        </p:spPr>
      </p:cxnSp>
      <p:sp>
        <p:nvSpPr>
          <p:cNvPr id="14" name="TextBox 13"/>
          <p:cNvSpPr txBox="1"/>
          <p:nvPr/>
        </p:nvSpPr>
        <p:spPr>
          <a:xfrm>
            <a:off x="2717442" y="5847008"/>
            <a:ext cx="4288665" cy="338554"/>
          </a:xfrm>
          <a:prstGeom prst="rect">
            <a:avLst/>
          </a:prstGeom>
          <a:effectLst/>
        </p:spPr>
        <p:txBody>
          <a:bodyPr wrap="square" rtlCol="0">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600" b="0" i="0" u="none" strike="noStrike" kern="0" cap="none" spc="0" normalizeH="0" baseline="0" noProof="0" dirty="0" err="1" smtClean="0">
              <a:ln>
                <a:noFill/>
              </a:ln>
              <a:solidFill>
                <a:schemeClr val="tx1"/>
              </a:solidFill>
              <a:effectLst/>
              <a:uLnTx/>
              <a:uFillTx/>
              <a:latin typeface="Arial" pitchFamily="34" charset="0"/>
              <a:ea typeface="+mj-ea"/>
              <a:cs typeface="Arial" pitchFamily="34" charset="0"/>
            </a:endParaRPr>
          </a:p>
        </p:txBody>
      </p:sp>
      <p:sp>
        <p:nvSpPr>
          <p:cNvPr id="15" name="TextBox 14"/>
          <p:cNvSpPr txBox="1"/>
          <p:nvPr/>
        </p:nvSpPr>
        <p:spPr>
          <a:xfrm>
            <a:off x="2356834" y="5731097"/>
            <a:ext cx="4327301" cy="338554"/>
          </a:xfrm>
          <a:prstGeom prst="rect">
            <a:avLst/>
          </a:prstGeom>
          <a:effectLst/>
        </p:spPr>
        <p:txBody>
          <a:bodyPr wrap="square" rtlCol="0">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600" kern="0" dirty="0" smtClean="0">
                <a:latin typeface="Arial" pitchFamily="34" charset="0"/>
                <a:ea typeface="+mj-ea"/>
                <a:cs typeface="Arial" pitchFamily="34" charset="0"/>
              </a:rPr>
              <a:t>association placed in “stronger” ABE package</a:t>
            </a:r>
            <a:endParaRPr kumimoji="0" lang="en-US" sz="1600" b="0" i="0" u="none" strike="noStrike" kern="0" cap="none" spc="0" normalizeH="0" baseline="0" noProof="0" dirty="0" err="1" smtClean="0">
              <a:ln>
                <a:noFill/>
              </a:ln>
              <a:solidFill>
                <a:schemeClr val="tx1"/>
              </a:solidFill>
              <a:effectLst/>
              <a:uLnTx/>
              <a:uFillTx/>
              <a:latin typeface="Arial" pitchFamily="34" charset="0"/>
              <a:ea typeface="+mj-ea"/>
              <a:cs typeface="Arial" pitchFamily="34" charset="0"/>
            </a:endParaRPr>
          </a:p>
        </p:txBody>
      </p:sp>
      <p:sp>
        <p:nvSpPr>
          <p:cNvPr id="16" name="TextBox 15"/>
          <p:cNvSpPr txBox="1"/>
          <p:nvPr/>
        </p:nvSpPr>
        <p:spPr>
          <a:xfrm>
            <a:off x="2367567" y="2741053"/>
            <a:ext cx="4548388" cy="830997"/>
          </a:xfrm>
          <a:prstGeom prst="rect">
            <a:avLst/>
          </a:prstGeom>
          <a:effectLst/>
        </p:spPr>
        <p:txBody>
          <a:bodyPr wrap="square" rtlCol="0">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600" kern="0" dirty="0" smtClean="0">
                <a:latin typeface="Arial" pitchFamily="34" charset="0"/>
                <a:ea typeface="+mj-ea"/>
                <a:cs typeface="Arial" pitchFamily="34" charset="0"/>
              </a:rPr>
              <a:t>association placed in “dependent” ABE package, except if assoc crosses ABEs, such as Compound Resource to Physical Resource</a:t>
            </a:r>
            <a:endParaRPr kumimoji="0" lang="en-US" sz="1600" b="0" i="0" u="none" strike="noStrike" kern="0" cap="none" spc="0" normalizeH="0" baseline="0" noProof="0" dirty="0" err="1" smtClean="0">
              <a:ln>
                <a:noFill/>
              </a:ln>
              <a:solidFill>
                <a:schemeClr val="tx1"/>
              </a:solidFill>
              <a:effectLst/>
              <a:uLnTx/>
              <a:uFillTx/>
              <a:latin typeface="Arial" pitchFamily="34" charset="0"/>
              <a:ea typeface="+mj-ea"/>
              <a:cs typeface="Arial" pitchFamily="34" charset="0"/>
            </a:endParaRPr>
          </a:p>
        </p:txBody>
      </p:sp>
      <p:sp>
        <p:nvSpPr>
          <p:cNvPr id="17" name="TextBox 16"/>
          <p:cNvSpPr txBox="1"/>
          <p:nvPr/>
        </p:nvSpPr>
        <p:spPr>
          <a:xfrm>
            <a:off x="2339661" y="4426039"/>
            <a:ext cx="4537657" cy="338554"/>
          </a:xfrm>
          <a:prstGeom prst="rect">
            <a:avLst/>
          </a:prstGeom>
          <a:effectLst/>
        </p:spPr>
        <p:txBody>
          <a:bodyPr wrap="square" rtlCol="0">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600" kern="0" dirty="0" smtClean="0">
                <a:latin typeface="Arial" pitchFamily="34" charset="0"/>
                <a:ea typeface="+mj-ea"/>
                <a:cs typeface="Arial" pitchFamily="34" charset="0"/>
              </a:rPr>
              <a:t>association placed in “dependent” ABE package</a:t>
            </a:r>
            <a:endParaRPr kumimoji="0" lang="en-US" sz="1600" b="0" i="0" u="none" strike="noStrike" kern="0" cap="none" spc="0" normalizeH="0" baseline="0" noProof="0" dirty="0" err="1" smtClean="0">
              <a:ln>
                <a:noFill/>
              </a:ln>
              <a:solidFill>
                <a:schemeClr val="tx1"/>
              </a:solidFill>
              <a:effectLst/>
              <a:uLnTx/>
              <a:uFillTx/>
              <a:latin typeface="Arial" pitchFamily="34" charset="0"/>
              <a:ea typeface="+mj-ea"/>
              <a:cs typeface="Arial" pitchFamily="34" charset="0"/>
            </a:endParaRPr>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Topics</a:t>
            </a:r>
            <a:endParaRPr lang="en-US" dirty="0"/>
          </a:p>
        </p:txBody>
      </p:sp>
      <p:sp>
        <p:nvSpPr>
          <p:cNvPr id="3" name="TextBox 2"/>
          <p:cNvSpPr txBox="1"/>
          <p:nvPr/>
        </p:nvSpPr>
        <p:spPr>
          <a:xfrm>
            <a:off x="928662" y="1785926"/>
            <a:ext cx="6858048" cy="2062103"/>
          </a:xfrm>
          <a:prstGeom prst="rect">
            <a:avLst/>
          </a:prstGeom>
          <a:effectLst/>
        </p:spPr>
        <p:txBody>
          <a:bodyPr wrap="square" rtlCol="0">
            <a:spAutoFit/>
          </a:bodyPr>
          <a:lstStyle/>
          <a:p>
            <a:pPr marL="0" marR="0" indent="0" algn="l" defTabSz="914400" rtl="0" eaLnBrk="1" fontAlgn="base" latinLnBrk="0" hangingPunct="1">
              <a:lnSpc>
                <a:spcPct val="100000"/>
              </a:lnSpc>
              <a:spcBef>
                <a:spcPct val="0"/>
              </a:spcBef>
              <a:spcAft>
                <a:spcPct val="0"/>
              </a:spcAft>
              <a:buClrTx/>
              <a:buSzTx/>
              <a:buFont typeface="Arial" pitchFamily="34" charset="0"/>
              <a:buChar char="•"/>
              <a:tabLst/>
            </a:pPr>
            <a:r>
              <a:rPr lang="en-US" sz="3200" kern="0" noProof="0" dirty="0" smtClean="0">
                <a:latin typeface="Arial" pitchFamily="34" charset="0"/>
                <a:ea typeface="+mj-ea"/>
                <a:cs typeface="Arial" pitchFamily="34" charset="0"/>
              </a:rPr>
              <a:t> The “Umbrella” framework</a:t>
            </a:r>
          </a:p>
          <a:p>
            <a:pPr marL="0" marR="0" indent="0" algn="l" defTabSz="914400" rtl="0" eaLnBrk="1" fontAlgn="base" latinLnBrk="0" hangingPunct="1">
              <a:lnSpc>
                <a:spcPct val="100000"/>
              </a:lnSpc>
              <a:spcBef>
                <a:spcPct val="0"/>
              </a:spcBef>
              <a:spcAft>
                <a:spcPct val="0"/>
              </a:spcAft>
              <a:buClrTx/>
              <a:buSzTx/>
              <a:buFont typeface="Arial" pitchFamily="34" charset="0"/>
              <a:buChar char="•"/>
              <a:tabLst/>
            </a:pPr>
            <a:r>
              <a:rPr lang="en-US" sz="3200" kern="0" dirty="0" smtClean="0">
                <a:latin typeface="Arial" pitchFamily="34" charset="0"/>
                <a:ea typeface="+mj-ea"/>
                <a:cs typeface="Arial" pitchFamily="34" charset="0"/>
              </a:rPr>
              <a:t> Federated Model</a:t>
            </a:r>
          </a:p>
          <a:p>
            <a:pPr marL="0" marR="0" indent="0" algn="l" defTabSz="914400" rtl="0" eaLnBrk="1" fontAlgn="base" latinLnBrk="0" hangingPunct="1">
              <a:lnSpc>
                <a:spcPct val="100000"/>
              </a:lnSpc>
              <a:spcBef>
                <a:spcPct val="0"/>
              </a:spcBef>
              <a:spcAft>
                <a:spcPct val="0"/>
              </a:spcAft>
              <a:buClrTx/>
              <a:buSzTx/>
              <a:buFont typeface="Arial" pitchFamily="34" charset="0"/>
              <a:buChar char="•"/>
              <a:tabLst/>
            </a:pPr>
            <a:r>
              <a:rPr lang="en-US" sz="3200" kern="0" noProof="0" dirty="0" smtClean="0">
                <a:latin typeface="Arial" pitchFamily="34" charset="0"/>
                <a:ea typeface="+mj-ea"/>
                <a:cs typeface="Arial" pitchFamily="34" charset="0"/>
              </a:rPr>
              <a:t> Governance</a:t>
            </a:r>
          </a:p>
          <a:p>
            <a:pPr marL="0" marR="0" indent="0" algn="l" defTabSz="914400" rtl="0" eaLnBrk="1" fontAlgn="base" latinLnBrk="0" hangingPunct="1">
              <a:lnSpc>
                <a:spcPct val="100000"/>
              </a:lnSpc>
              <a:spcBef>
                <a:spcPct val="0"/>
              </a:spcBef>
              <a:spcAft>
                <a:spcPct val="0"/>
              </a:spcAft>
              <a:buClrTx/>
              <a:buSzTx/>
              <a:buFont typeface="Arial" pitchFamily="34" charset="0"/>
              <a:buChar char="•"/>
              <a:tabLst/>
            </a:pPr>
            <a:endParaRPr kumimoji="0" lang="en-US" sz="3200" b="0" i="0" u="none" strike="noStrike" kern="0" cap="none" spc="0" normalizeH="0" baseline="0" noProof="0" dirty="0" smtClean="0">
              <a:ln>
                <a:noFill/>
              </a:ln>
              <a:solidFill>
                <a:schemeClr val="tx1"/>
              </a:solidFill>
              <a:effectLst/>
              <a:uLnTx/>
              <a:uFillTx/>
              <a:latin typeface="Arial" pitchFamily="34" charset="0"/>
              <a:ea typeface="+mj-ea"/>
              <a:cs typeface="Arial" pitchFamily="34" charset="0"/>
            </a:endParaRP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“Umbrella” Framework</a:t>
            </a:r>
            <a:endParaRPr lang="en-US" dirty="0"/>
          </a:p>
        </p:txBody>
      </p:sp>
      <p:pic>
        <p:nvPicPr>
          <p:cNvPr id="1027" name="Picture 3"/>
          <p:cNvPicPr>
            <a:picLocks noChangeAspect="1" noChangeArrowheads="1"/>
          </p:cNvPicPr>
          <p:nvPr/>
        </p:nvPicPr>
        <p:blipFill>
          <a:blip r:embed="rId2" cstate="print"/>
          <a:srcRect/>
          <a:stretch>
            <a:fillRect/>
          </a:stretch>
        </p:blipFill>
        <p:spPr bwMode="auto">
          <a:xfrm>
            <a:off x="4816698" y="1736904"/>
            <a:ext cx="3657600" cy="3409950"/>
          </a:xfrm>
          <a:prstGeom prst="rect">
            <a:avLst/>
          </a:prstGeom>
          <a:noFill/>
          <a:ln w="9525">
            <a:noFill/>
            <a:miter lim="800000"/>
            <a:headEnd/>
            <a:tailEnd/>
          </a:ln>
        </p:spPr>
      </p:pic>
      <p:sp>
        <p:nvSpPr>
          <p:cNvPr id="5" name="TextBox 4"/>
          <p:cNvSpPr txBox="1"/>
          <p:nvPr/>
        </p:nvSpPr>
        <p:spPr>
          <a:xfrm>
            <a:off x="360608" y="2215166"/>
            <a:ext cx="4005330" cy="2308324"/>
          </a:xfrm>
          <a:prstGeom prst="rect">
            <a:avLst/>
          </a:prstGeom>
          <a:effectLst/>
        </p:spPr>
        <p:txBody>
          <a:bodyPr wrap="square" rtlCol="0">
            <a:spAutoFit/>
          </a:bodyPr>
          <a:lstStyle/>
          <a:p>
            <a:pPr marL="0" marR="0" indent="0" algn="l" defTabSz="914400" rtl="0" eaLnBrk="1" fontAlgn="base" latinLnBrk="0" hangingPunct="1">
              <a:lnSpc>
                <a:spcPct val="100000"/>
              </a:lnSpc>
              <a:spcBef>
                <a:spcPct val="0"/>
              </a:spcBef>
              <a:spcAft>
                <a:spcPct val="0"/>
              </a:spcAft>
              <a:buClrTx/>
              <a:buSzTx/>
              <a:tabLst/>
            </a:pPr>
            <a:r>
              <a:rPr kumimoji="0" lang="en-US" sz="2400" b="0" i="0" u="none" strike="noStrike" kern="0" cap="none" spc="0" normalizeH="0" baseline="0" noProof="0" dirty="0" smtClean="0">
                <a:ln>
                  <a:noFill/>
                </a:ln>
                <a:solidFill>
                  <a:schemeClr val="tx1"/>
                </a:solidFill>
                <a:effectLst/>
                <a:uLnTx/>
                <a:uFillTx/>
                <a:latin typeface="Arial" pitchFamily="34" charset="0"/>
                <a:ea typeface="+mj-ea"/>
                <a:cs typeface="Arial" pitchFamily="34" charset="0"/>
              </a:rPr>
              <a:t>The SID domain/ABE based framework serves as the “umbrella” framework that</a:t>
            </a:r>
            <a:r>
              <a:rPr kumimoji="0" lang="en-US" sz="2400" b="0" i="0" u="none" strike="noStrike" kern="0" cap="none" spc="0" normalizeH="0" noProof="0" dirty="0" smtClean="0">
                <a:ln>
                  <a:noFill/>
                </a:ln>
                <a:solidFill>
                  <a:schemeClr val="tx1"/>
                </a:solidFill>
                <a:effectLst/>
                <a:uLnTx/>
                <a:uFillTx/>
                <a:latin typeface="Arial" pitchFamily="34" charset="0"/>
                <a:ea typeface="+mj-ea"/>
                <a:cs typeface="Arial" pitchFamily="34" charset="0"/>
              </a:rPr>
              <a:t> can facilitate model federation with other industry groups</a:t>
            </a:r>
            <a:endParaRPr kumimoji="0" lang="en-US" sz="2400" b="0" i="0" u="none" strike="noStrike" kern="0" cap="none" spc="0" normalizeH="0" baseline="0" noProof="0" dirty="0" smtClean="0">
              <a:ln>
                <a:noFill/>
              </a:ln>
              <a:solidFill>
                <a:schemeClr val="tx1"/>
              </a:solidFill>
              <a:effectLst/>
              <a:uLnTx/>
              <a:uFillTx/>
              <a:latin typeface="Arial" pitchFamily="34" charset="0"/>
              <a:ea typeface="+mj-ea"/>
              <a:cs typeface="Arial" pitchFamily="34" charset="0"/>
            </a:endParaRPr>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“Umbrella” Framework</a:t>
            </a:r>
            <a:br>
              <a:rPr lang="en-US" dirty="0" smtClean="0"/>
            </a:br>
            <a:r>
              <a:rPr lang="en-US" dirty="0" smtClean="0"/>
              <a:t>More Detail </a:t>
            </a:r>
            <a:endParaRPr lang="en-US" dirty="0"/>
          </a:p>
        </p:txBody>
      </p:sp>
      <p:sp>
        <p:nvSpPr>
          <p:cNvPr id="3" name="TextBox 2"/>
          <p:cNvSpPr txBox="1"/>
          <p:nvPr/>
        </p:nvSpPr>
        <p:spPr>
          <a:xfrm>
            <a:off x="437882" y="2421227"/>
            <a:ext cx="3258355" cy="1200329"/>
          </a:xfrm>
          <a:prstGeom prst="rect">
            <a:avLst/>
          </a:prstGeom>
          <a:effectLst/>
        </p:spPr>
        <p:txBody>
          <a:bodyPr wrap="square" rtlCol="0">
            <a:sp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kern="0" cap="none" spc="0" normalizeH="0" baseline="0" noProof="0" dirty="0" smtClean="0">
                <a:ln>
                  <a:noFill/>
                </a:ln>
                <a:solidFill>
                  <a:schemeClr val="tx1"/>
                </a:solidFill>
                <a:effectLst/>
                <a:uLnTx/>
                <a:uFillTx/>
                <a:latin typeface="Arial" pitchFamily="34" charset="0"/>
                <a:ea typeface="+mj-ea"/>
                <a:cs typeface="Arial" pitchFamily="34" charset="0"/>
              </a:rPr>
              <a:t>A more</a:t>
            </a:r>
            <a:r>
              <a:rPr kumimoji="0" lang="en-US" sz="2400" b="0" i="0" u="none" strike="noStrike" kern="0" cap="none" spc="0" normalizeH="0" noProof="0" dirty="0" smtClean="0">
                <a:ln>
                  <a:noFill/>
                </a:ln>
                <a:solidFill>
                  <a:schemeClr val="tx1"/>
                </a:solidFill>
                <a:effectLst/>
                <a:uLnTx/>
                <a:uFillTx/>
                <a:latin typeface="Arial" pitchFamily="34" charset="0"/>
                <a:ea typeface="+mj-ea"/>
                <a:cs typeface="Arial" pitchFamily="34" charset="0"/>
              </a:rPr>
              <a:t> detailed view of the framework, depicting ABEs</a:t>
            </a:r>
            <a:endParaRPr kumimoji="0" lang="en-US" sz="2400" b="0" i="0" u="none" strike="noStrike" kern="0" cap="none" spc="0" normalizeH="0" baseline="0" noProof="0" dirty="0" smtClean="0">
              <a:ln>
                <a:noFill/>
              </a:ln>
              <a:solidFill>
                <a:schemeClr val="tx1"/>
              </a:solidFill>
              <a:effectLst/>
              <a:uLnTx/>
              <a:uFillTx/>
              <a:latin typeface="Arial" pitchFamily="34" charset="0"/>
              <a:ea typeface="+mj-ea"/>
              <a:cs typeface="Arial" pitchFamily="34" charset="0"/>
            </a:endParaRPr>
          </a:p>
        </p:txBody>
      </p:sp>
      <p:pic>
        <p:nvPicPr>
          <p:cNvPr id="3074" name="Picture 2"/>
          <p:cNvPicPr>
            <a:picLocks noChangeAspect="1" noChangeArrowheads="1"/>
          </p:cNvPicPr>
          <p:nvPr/>
        </p:nvPicPr>
        <p:blipFill>
          <a:blip r:embed="rId2" cstate="print"/>
          <a:srcRect/>
          <a:stretch>
            <a:fillRect/>
          </a:stretch>
        </p:blipFill>
        <p:spPr bwMode="auto">
          <a:xfrm>
            <a:off x="4931536" y="1582759"/>
            <a:ext cx="3505200" cy="39243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Federated Information Framework</a:t>
            </a:r>
            <a:endParaRPr lang="en-US" dirty="0"/>
          </a:p>
        </p:txBody>
      </p:sp>
      <p:pic>
        <p:nvPicPr>
          <p:cNvPr id="4098" name="Picture 2"/>
          <p:cNvPicPr>
            <a:picLocks noChangeAspect="1" noChangeArrowheads="1"/>
          </p:cNvPicPr>
          <p:nvPr/>
        </p:nvPicPr>
        <p:blipFill>
          <a:blip r:embed="rId3" cstate="print"/>
          <a:srcRect/>
          <a:stretch>
            <a:fillRect/>
          </a:stretch>
        </p:blipFill>
        <p:spPr bwMode="auto">
          <a:xfrm>
            <a:off x="4868751" y="1610396"/>
            <a:ext cx="3733800" cy="3276600"/>
          </a:xfrm>
          <a:prstGeom prst="rect">
            <a:avLst/>
          </a:prstGeom>
          <a:noFill/>
          <a:ln w="9525">
            <a:noFill/>
            <a:miter lim="800000"/>
            <a:headEnd/>
            <a:tailEnd/>
          </a:ln>
        </p:spPr>
      </p:pic>
      <p:sp>
        <p:nvSpPr>
          <p:cNvPr id="4" name="TextBox 3"/>
          <p:cNvSpPr txBox="1"/>
          <p:nvPr/>
        </p:nvSpPr>
        <p:spPr>
          <a:xfrm>
            <a:off x="257577" y="978795"/>
            <a:ext cx="4378817" cy="4893647"/>
          </a:xfrm>
          <a:prstGeom prst="rect">
            <a:avLst/>
          </a:prstGeom>
          <a:effectLst/>
        </p:spPr>
        <p:txBody>
          <a:bodyPr wrap="square" rtlCol="0">
            <a:sp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kern="0" cap="none" spc="0" normalizeH="0" baseline="0" noProof="0" dirty="0" smtClean="0">
                <a:ln>
                  <a:noFill/>
                </a:ln>
                <a:solidFill>
                  <a:schemeClr val="tx1"/>
                </a:solidFill>
                <a:effectLst/>
                <a:uLnTx/>
                <a:uFillTx/>
                <a:latin typeface="Arial" pitchFamily="34" charset="0"/>
                <a:ea typeface="+mj-ea"/>
                <a:cs typeface="Arial" pitchFamily="34" charset="0"/>
              </a:rPr>
              <a:t>Two </a:t>
            </a:r>
            <a:r>
              <a:rPr kumimoji="0" lang="en-US" sz="2400" b="0" i="0" u="none" strike="noStrike" kern="0" cap="none" spc="0" normalizeH="0" baseline="0" noProof="0" dirty="0" smtClean="0">
                <a:ln>
                  <a:noFill/>
                </a:ln>
                <a:solidFill>
                  <a:schemeClr val="tx1"/>
                </a:solidFill>
                <a:effectLst/>
                <a:uLnTx/>
                <a:uFillTx/>
                <a:latin typeface="Arial" pitchFamily="34" charset="0"/>
                <a:ea typeface="+mj-ea"/>
                <a:cs typeface="Arial" pitchFamily="34" charset="0"/>
              </a:rPr>
              <a:t>separate models (and model files) </a:t>
            </a:r>
            <a:r>
              <a:rPr kumimoji="0" lang="en-US" sz="2400" b="0" i="0" u="none" strike="noStrike" kern="0" cap="none" spc="0" normalizeH="0" baseline="0" noProof="0" dirty="0" smtClean="0">
                <a:ln>
                  <a:noFill/>
                </a:ln>
                <a:solidFill>
                  <a:schemeClr val="tx1"/>
                </a:solidFill>
                <a:effectLst/>
                <a:uLnTx/>
                <a:uFillTx/>
                <a:latin typeface="Arial" pitchFamily="34" charset="0"/>
                <a:ea typeface="+mj-ea"/>
                <a:cs typeface="Arial" pitchFamily="34" charset="0"/>
              </a:rPr>
              <a:t>within</a:t>
            </a:r>
            <a:r>
              <a:rPr kumimoji="0" lang="en-US" sz="2400" b="0" i="0" u="none" strike="noStrike" kern="0" cap="none" spc="0" normalizeH="0" noProof="0" dirty="0" smtClean="0">
                <a:ln>
                  <a:noFill/>
                </a:ln>
                <a:solidFill>
                  <a:schemeClr val="tx1"/>
                </a:solidFill>
                <a:effectLst/>
                <a:uLnTx/>
                <a:uFillTx/>
                <a:latin typeface="Arial" pitchFamily="34" charset="0"/>
                <a:ea typeface="+mj-ea"/>
                <a:cs typeface="Arial" pitchFamily="34" charset="0"/>
              </a:rPr>
              <a:t> the SID umbrella</a:t>
            </a:r>
          </a:p>
          <a:p>
            <a:pPr lvl="1" fontAlgn="base">
              <a:spcBef>
                <a:spcPct val="0"/>
              </a:spcBef>
              <a:spcAft>
                <a:spcPct val="0"/>
              </a:spcAft>
              <a:buFont typeface="Arial" pitchFamily="34" charset="0"/>
              <a:buChar char="•"/>
            </a:pPr>
            <a:r>
              <a:rPr lang="en-US" sz="2000" kern="0" noProof="0" dirty="0" smtClean="0">
                <a:latin typeface="Arial" pitchFamily="34" charset="0"/>
                <a:ea typeface="+mj-ea"/>
                <a:cs typeface="Arial" pitchFamily="34" charset="0"/>
              </a:rPr>
              <a:t> Federated Information Framework component of SID for joint work with other industry groups</a:t>
            </a:r>
          </a:p>
          <a:p>
            <a:pPr lvl="1" fontAlgn="base">
              <a:spcBef>
                <a:spcPct val="0"/>
              </a:spcBef>
              <a:spcAft>
                <a:spcPct val="0"/>
              </a:spcAft>
              <a:buFont typeface="Arial" pitchFamily="34" charset="0"/>
              <a:buChar char="•"/>
            </a:pPr>
            <a:r>
              <a:rPr kumimoji="0" lang="en-US" sz="2000" b="0" i="0" u="none" strike="noStrike" kern="0" cap="none" spc="0" normalizeH="0" dirty="0" smtClean="0">
                <a:ln>
                  <a:noFill/>
                </a:ln>
                <a:solidFill>
                  <a:schemeClr val="tx1"/>
                </a:solidFill>
                <a:effectLst/>
                <a:uLnTx/>
                <a:uFillTx/>
                <a:latin typeface="Arial" pitchFamily="34" charset="0"/>
                <a:ea typeface="+mj-ea"/>
                <a:cs typeface="Arial" pitchFamily="34" charset="0"/>
              </a:rPr>
              <a:t> </a:t>
            </a:r>
            <a:r>
              <a:rPr lang="en-US" sz="2000" kern="0" dirty="0" smtClean="0">
                <a:latin typeface="Arial" pitchFamily="34" charset="0"/>
                <a:ea typeface="+mj-ea"/>
                <a:cs typeface="Arial" pitchFamily="34" charset="0"/>
              </a:rPr>
              <a:t>Un-federated Information Framework represented of </a:t>
            </a:r>
            <a:r>
              <a:rPr lang="en-US" sz="2000" kern="0" dirty="0" smtClean="0">
                <a:latin typeface="Arial" pitchFamily="34" charset="0"/>
                <a:ea typeface="+mj-ea"/>
                <a:cs typeface="Arial" pitchFamily="34" charset="0"/>
              </a:rPr>
              <a:t>SID</a:t>
            </a:r>
          </a:p>
          <a:p>
            <a:pPr fontAlgn="base">
              <a:spcBef>
                <a:spcPct val="0"/>
              </a:spcBef>
              <a:spcAft>
                <a:spcPct val="0"/>
              </a:spcAft>
            </a:pPr>
            <a:r>
              <a:rPr lang="en-US" sz="2400" kern="0" dirty="0" smtClean="0">
                <a:latin typeface="Arial" pitchFamily="34" charset="0"/>
                <a:ea typeface="+mj-ea"/>
                <a:cs typeface="Arial" pitchFamily="34" charset="0"/>
              </a:rPr>
              <a:t>Keeping models under one umbrella model supports cross domain associations and facilitates publishing / exporting / consolidation</a:t>
            </a:r>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Federated Information Framework</a:t>
            </a:r>
            <a:endParaRPr lang="en-US" dirty="0"/>
          </a:p>
        </p:txBody>
      </p:sp>
      <p:pic>
        <p:nvPicPr>
          <p:cNvPr id="2051" name="Picture 3"/>
          <p:cNvPicPr>
            <a:picLocks noChangeAspect="1" noChangeArrowheads="1"/>
          </p:cNvPicPr>
          <p:nvPr/>
        </p:nvPicPr>
        <p:blipFill>
          <a:blip r:embed="rId2" cstate="print"/>
          <a:srcRect/>
          <a:stretch>
            <a:fillRect/>
          </a:stretch>
        </p:blipFill>
        <p:spPr bwMode="auto">
          <a:xfrm>
            <a:off x="4691466" y="926407"/>
            <a:ext cx="3933825" cy="3305175"/>
          </a:xfrm>
          <a:prstGeom prst="rect">
            <a:avLst/>
          </a:prstGeom>
          <a:noFill/>
          <a:ln w="9525">
            <a:noFill/>
            <a:miter lim="800000"/>
            <a:headEnd/>
            <a:tailEnd/>
          </a:ln>
        </p:spPr>
      </p:pic>
      <p:pic>
        <p:nvPicPr>
          <p:cNvPr id="2052" name="Picture 4"/>
          <p:cNvPicPr>
            <a:picLocks noChangeAspect="1" noChangeArrowheads="1"/>
          </p:cNvPicPr>
          <p:nvPr/>
        </p:nvPicPr>
        <p:blipFill>
          <a:blip r:embed="rId3" cstate="print"/>
          <a:srcRect/>
          <a:stretch>
            <a:fillRect/>
          </a:stretch>
        </p:blipFill>
        <p:spPr bwMode="auto">
          <a:xfrm>
            <a:off x="4563951" y="4604668"/>
            <a:ext cx="4343400" cy="1666875"/>
          </a:xfrm>
          <a:prstGeom prst="rect">
            <a:avLst/>
          </a:prstGeom>
          <a:noFill/>
          <a:ln w="9525">
            <a:noFill/>
            <a:miter lim="800000"/>
            <a:headEnd/>
            <a:tailEnd/>
          </a:ln>
        </p:spPr>
      </p:pic>
      <p:sp>
        <p:nvSpPr>
          <p:cNvPr id="6" name="TextBox 5"/>
          <p:cNvSpPr txBox="1"/>
          <p:nvPr/>
        </p:nvSpPr>
        <p:spPr>
          <a:xfrm>
            <a:off x="154546" y="1107584"/>
            <a:ext cx="3915178" cy="4524315"/>
          </a:xfrm>
          <a:prstGeom prst="rect">
            <a:avLst/>
          </a:prstGeom>
          <a:effectLst/>
        </p:spPr>
        <p:txBody>
          <a:bodyPr wrap="square" rtlCol="0">
            <a:spAutoFit/>
          </a:bodyPr>
          <a:lstStyle/>
          <a:p>
            <a:pPr marL="0" marR="0" indent="0" algn="l" defTabSz="914400" rtl="0" eaLnBrk="1" fontAlgn="base" latinLnBrk="0" hangingPunct="1">
              <a:lnSpc>
                <a:spcPct val="100000"/>
              </a:lnSpc>
              <a:spcBef>
                <a:spcPct val="0"/>
              </a:spcBef>
              <a:spcAft>
                <a:spcPct val="0"/>
              </a:spcAft>
              <a:buClrTx/>
              <a:buSzTx/>
              <a:tabLst/>
            </a:pPr>
            <a:r>
              <a:rPr kumimoji="0" lang="en-US" sz="2400" b="0" i="0" u="none" strike="noStrike" kern="0" cap="none" spc="0" normalizeH="0" baseline="0" noProof="0" dirty="0" smtClean="0">
                <a:ln>
                  <a:noFill/>
                </a:ln>
                <a:solidFill>
                  <a:schemeClr val="tx1"/>
                </a:solidFill>
                <a:effectLst/>
                <a:uLnTx/>
                <a:uFillTx/>
                <a:latin typeface="Arial" pitchFamily="34" charset="0"/>
                <a:ea typeface="+mj-ea"/>
                <a:cs typeface="Arial" pitchFamily="34" charset="0"/>
              </a:rPr>
              <a:t>ABEs moved (re-factored) from SID Framework</a:t>
            </a:r>
          </a:p>
          <a:p>
            <a:pPr marL="0" marR="0" indent="0" algn="l" defTabSz="914400" rtl="0" eaLnBrk="1" fontAlgn="base" latinLnBrk="0" hangingPunct="1">
              <a:lnSpc>
                <a:spcPct val="100000"/>
              </a:lnSpc>
              <a:spcBef>
                <a:spcPct val="0"/>
              </a:spcBef>
              <a:spcAft>
                <a:spcPct val="0"/>
              </a:spcAft>
              <a:buClrTx/>
              <a:buSzTx/>
              <a:tabLst/>
            </a:pPr>
            <a:r>
              <a:rPr kumimoji="0" lang="en-US" sz="2400" b="0" i="0" u="none" strike="noStrike" kern="0" cap="none" spc="0" normalizeH="0" baseline="0" noProof="0" dirty="0" smtClean="0">
                <a:ln>
                  <a:noFill/>
                </a:ln>
                <a:solidFill>
                  <a:schemeClr val="tx1"/>
                </a:solidFill>
                <a:effectLst/>
                <a:uLnTx/>
                <a:uFillTx/>
                <a:latin typeface="Arial" pitchFamily="34" charset="0"/>
                <a:ea typeface="+mj-ea"/>
                <a:cs typeface="Arial" pitchFamily="34" charset="0"/>
              </a:rPr>
              <a:t>to Federated Framework</a:t>
            </a:r>
          </a:p>
          <a:p>
            <a:pPr marL="0" marR="0" indent="0" algn="l" defTabSz="914400" rtl="0" eaLnBrk="1" fontAlgn="base" latinLnBrk="0" hangingPunct="1">
              <a:lnSpc>
                <a:spcPct val="100000"/>
              </a:lnSpc>
              <a:spcBef>
                <a:spcPct val="0"/>
              </a:spcBef>
              <a:spcAft>
                <a:spcPct val="0"/>
              </a:spcAft>
              <a:buClrTx/>
              <a:buSzTx/>
              <a:tabLst/>
            </a:pPr>
            <a:endParaRPr lang="en-US" sz="2400" kern="0" dirty="0" smtClean="0">
              <a:latin typeface="Arial" pitchFamily="34" charset="0"/>
              <a:ea typeface="+mj-ea"/>
              <a:cs typeface="Arial" pitchFamily="34" charset="0"/>
            </a:endParaRPr>
          </a:p>
          <a:p>
            <a:pPr marL="0" marR="0" indent="0" algn="l" defTabSz="914400" rtl="0" eaLnBrk="1" fontAlgn="base" latinLnBrk="0" hangingPunct="1">
              <a:lnSpc>
                <a:spcPct val="100000"/>
              </a:lnSpc>
              <a:spcBef>
                <a:spcPct val="0"/>
              </a:spcBef>
              <a:spcAft>
                <a:spcPct val="0"/>
              </a:spcAft>
              <a:buClrTx/>
              <a:buSzTx/>
              <a:tabLst/>
            </a:pPr>
            <a:endParaRPr kumimoji="0" lang="en-US" sz="2400" b="0" i="0" u="none" strike="noStrike" kern="0" cap="none" spc="0" normalizeH="0" baseline="0" noProof="0" dirty="0" smtClean="0">
              <a:ln>
                <a:noFill/>
              </a:ln>
              <a:solidFill>
                <a:schemeClr val="tx1"/>
              </a:solidFill>
              <a:effectLst/>
              <a:uLnTx/>
              <a:uFillTx/>
              <a:latin typeface="Arial" pitchFamily="34" charset="0"/>
              <a:ea typeface="+mj-ea"/>
              <a:cs typeface="Arial" pitchFamily="34" charset="0"/>
            </a:endParaRPr>
          </a:p>
          <a:p>
            <a:pPr marL="0" marR="0" indent="0" algn="l" defTabSz="914400" rtl="0" eaLnBrk="1" fontAlgn="base" latinLnBrk="0" hangingPunct="1">
              <a:lnSpc>
                <a:spcPct val="100000"/>
              </a:lnSpc>
              <a:spcBef>
                <a:spcPct val="0"/>
              </a:spcBef>
              <a:spcAft>
                <a:spcPct val="0"/>
              </a:spcAft>
              <a:buClrTx/>
              <a:buSzTx/>
              <a:tabLst/>
            </a:pPr>
            <a:endParaRPr lang="en-US" sz="2400" kern="0" dirty="0" smtClean="0">
              <a:latin typeface="Arial" pitchFamily="34" charset="0"/>
              <a:ea typeface="+mj-ea"/>
              <a:cs typeface="Arial" pitchFamily="34" charset="0"/>
            </a:endParaRPr>
          </a:p>
          <a:p>
            <a:pPr marL="0" marR="0" indent="0" algn="l" defTabSz="914400" rtl="0" eaLnBrk="1" fontAlgn="base" latinLnBrk="0" hangingPunct="1">
              <a:lnSpc>
                <a:spcPct val="100000"/>
              </a:lnSpc>
              <a:spcBef>
                <a:spcPct val="0"/>
              </a:spcBef>
              <a:spcAft>
                <a:spcPct val="0"/>
              </a:spcAft>
              <a:buClrTx/>
              <a:buSzTx/>
              <a:tabLst/>
            </a:pPr>
            <a:r>
              <a:rPr kumimoji="0" lang="en-US" sz="2400" b="0" i="0" u="none" strike="noStrike" kern="0" cap="none" spc="0" normalizeH="0" baseline="0" noProof="0" dirty="0" smtClean="0">
                <a:ln>
                  <a:noFill/>
                </a:ln>
                <a:solidFill>
                  <a:schemeClr val="tx1"/>
                </a:solidFill>
                <a:effectLst/>
                <a:uLnTx/>
                <a:uFillTx/>
                <a:latin typeface="Arial" pitchFamily="34" charset="0"/>
                <a:ea typeface="+mj-ea"/>
                <a:cs typeface="Arial" pitchFamily="34" charset="0"/>
              </a:rPr>
              <a:t>Cross Domain Associations package separates inter</a:t>
            </a:r>
            <a:r>
              <a:rPr kumimoji="0" lang="en-US" sz="2400" b="0" i="0" u="none" strike="noStrike" kern="0" cap="none" spc="0" normalizeH="0" noProof="0" dirty="0" smtClean="0">
                <a:ln>
                  <a:noFill/>
                </a:ln>
                <a:solidFill>
                  <a:schemeClr val="tx1"/>
                </a:solidFill>
                <a:effectLst/>
                <a:uLnTx/>
                <a:uFillTx/>
                <a:latin typeface="Arial" pitchFamily="34" charset="0"/>
                <a:ea typeface="+mj-ea"/>
                <a:cs typeface="Arial" pitchFamily="34" charset="0"/>
              </a:rPr>
              <a:t> ABE associations from intra ABE associations facilitating understanding and </a:t>
            </a:r>
            <a:r>
              <a:rPr kumimoji="0" lang="en-US" sz="2400" b="0" i="0" u="none" strike="noStrike" kern="0" cap="none" spc="0" normalizeH="0" noProof="0" dirty="0" smtClean="0">
                <a:ln>
                  <a:noFill/>
                </a:ln>
                <a:solidFill>
                  <a:schemeClr val="tx1"/>
                </a:solidFill>
                <a:effectLst/>
                <a:uLnTx/>
                <a:uFillTx/>
                <a:latin typeface="Arial" pitchFamily="34" charset="0"/>
                <a:ea typeface="+mj-ea"/>
                <a:cs typeface="Arial" pitchFamily="34" charset="0"/>
              </a:rPr>
              <a:t>governance</a:t>
            </a:r>
            <a:endParaRPr kumimoji="0" lang="en-US" sz="2400" b="0" i="0" u="none" strike="noStrike" kern="0" cap="none" spc="0" normalizeH="0" baseline="0" noProof="0" dirty="0" smtClean="0">
              <a:ln>
                <a:noFill/>
              </a:ln>
              <a:solidFill>
                <a:schemeClr val="tx1"/>
              </a:solidFill>
              <a:effectLst/>
              <a:uLnTx/>
              <a:uFillTx/>
              <a:latin typeface="Arial" pitchFamily="34" charset="0"/>
              <a:ea typeface="+mj-ea"/>
              <a:cs typeface="Arial" pitchFamily="34" charset="0"/>
            </a:endParaRPr>
          </a:p>
        </p:txBody>
      </p:sp>
      <p:cxnSp>
        <p:nvCxnSpPr>
          <p:cNvPr id="8" name="Straight Arrow Connector 7"/>
          <p:cNvCxnSpPr/>
          <p:nvPr/>
        </p:nvCxnSpPr>
        <p:spPr bwMode="auto">
          <a:xfrm>
            <a:off x="4056845" y="1725769"/>
            <a:ext cx="1622738" cy="579549"/>
          </a:xfrm>
          <a:prstGeom prst="straightConnector1">
            <a:avLst/>
          </a:prstGeom>
          <a:noFill/>
          <a:ln w="38100" cap="flat" cmpd="sng" algn="ctr">
            <a:solidFill>
              <a:schemeClr val="accent1">
                <a:lumMod val="75000"/>
              </a:schemeClr>
            </a:solidFill>
            <a:prstDash val="solid"/>
            <a:round/>
            <a:headEnd type="none" w="med" len="med"/>
            <a:tailEnd type="arrow"/>
          </a:ln>
          <a:effectLst/>
        </p:spPr>
      </p:cxnSp>
      <p:cxnSp>
        <p:nvCxnSpPr>
          <p:cNvPr id="10" name="Straight Arrow Connector 9"/>
          <p:cNvCxnSpPr/>
          <p:nvPr/>
        </p:nvCxnSpPr>
        <p:spPr bwMode="auto">
          <a:xfrm rot="16200000" flipH="1">
            <a:off x="2669795" y="3120555"/>
            <a:ext cx="3727136" cy="927279"/>
          </a:xfrm>
          <a:prstGeom prst="straightConnector1">
            <a:avLst/>
          </a:prstGeom>
          <a:noFill/>
          <a:ln w="38100" cap="flat" cmpd="sng" algn="ctr">
            <a:solidFill>
              <a:schemeClr val="accent1">
                <a:lumMod val="75000"/>
              </a:schemeClr>
            </a:solidFill>
            <a:prstDash val="solid"/>
            <a:round/>
            <a:headEnd type="none" w="med" len="med"/>
            <a:tailEnd type="arrow"/>
          </a:ln>
          <a:effectLst/>
        </p:spPr>
      </p:cxn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54559" y="214314"/>
            <a:ext cx="7075160" cy="1071546"/>
          </a:xfrm>
        </p:spPr>
        <p:txBody>
          <a:bodyPr/>
          <a:lstStyle/>
          <a:p>
            <a:r>
              <a:rPr lang="en-US" dirty="0" smtClean="0"/>
              <a:t>Exporting the Federated Information Framework – HTML Format</a:t>
            </a:r>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167427" y="1340275"/>
            <a:ext cx="8755380" cy="3714750"/>
          </a:xfrm>
          <a:prstGeom prst="rect">
            <a:avLst/>
          </a:prstGeom>
          <a:noFill/>
          <a:ln w="9525">
            <a:noFill/>
            <a:miter lim="800000"/>
            <a:headEnd/>
            <a:tailEnd/>
          </a:ln>
        </p:spPr>
      </p:pic>
      <p:sp>
        <p:nvSpPr>
          <p:cNvPr id="4" name="TextBox 3"/>
          <p:cNvSpPr txBox="1"/>
          <p:nvPr/>
        </p:nvSpPr>
        <p:spPr>
          <a:xfrm>
            <a:off x="1700010" y="5215945"/>
            <a:ext cx="6800045" cy="1323439"/>
          </a:xfrm>
          <a:prstGeom prst="rect">
            <a:avLst/>
          </a:prstGeom>
          <a:effectLst/>
        </p:spPr>
        <p:txBody>
          <a:bodyPr wrap="square" rtlCol="0">
            <a:spAutoFit/>
          </a:bodyPr>
          <a:lstStyle/>
          <a:p>
            <a:pPr marL="0" marR="0" indent="0" algn="l" defTabSz="914400" rtl="0" eaLnBrk="1" fontAlgn="base" latinLnBrk="0" hangingPunct="1">
              <a:lnSpc>
                <a:spcPct val="100000"/>
              </a:lnSpc>
              <a:spcBef>
                <a:spcPct val="0"/>
              </a:spcBef>
              <a:spcAft>
                <a:spcPct val="0"/>
              </a:spcAft>
              <a:buClrTx/>
              <a:buSzTx/>
              <a:buFont typeface="Arial" pitchFamily="34" charset="0"/>
              <a:buChar char="•"/>
              <a:tabLst/>
            </a:pPr>
            <a:r>
              <a:rPr kumimoji="0" lang="en-US" sz="2000" i="0" u="none" strike="noStrike" kern="0" cap="none" spc="0" normalizeH="0" baseline="0" noProof="0" dirty="0" smtClean="0">
                <a:ln>
                  <a:noFill/>
                </a:ln>
                <a:solidFill>
                  <a:schemeClr val="tx1"/>
                </a:solidFill>
                <a:effectLst/>
                <a:uLnTx/>
                <a:uFillTx/>
                <a:latin typeface="Arial" pitchFamily="34" charset="0"/>
                <a:ea typeface="+mj-ea"/>
                <a:cs typeface="Arial" pitchFamily="34" charset="0"/>
              </a:rPr>
              <a:t> Each model can be independently</a:t>
            </a:r>
            <a:r>
              <a:rPr kumimoji="0" lang="en-US" sz="2000" i="0" u="none" strike="noStrike" kern="0" cap="none" spc="0" normalizeH="0" noProof="0" dirty="0" smtClean="0">
                <a:ln>
                  <a:noFill/>
                </a:ln>
                <a:solidFill>
                  <a:schemeClr val="tx1"/>
                </a:solidFill>
                <a:effectLst/>
                <a:uLnTx/>
                <a:uFillTx/>
                <a:latin typeface="Arial" pitchFamily="34" charset="0"/>
                <a:ea typeface="+mj-ea"/>
                <a:cs typeface="Arial" pitchFamily="34" charset="0"/>
              </a:rPr>
              <a:t> exported/published</a:t>
            </a:r>
          </a:p>
          <a:p>
            <a:pPr marL="0" marR="0" indent="0" algn="l" defTabSz="914400" rtl="0" eaLnBrk="1" fontAlgn="base" latinLnBrk="0" hangingPunct="1">
              <a:lnSpc>
                <a:spcPct val="100000"/>
              </a:lnSpc>
              <a:spcBef>
                <a:spcPct val="0"/>
              </a:spcBef>
              <a:spcAft>
                <a:spcPct val="0"/>
              </a:spcAft>
              <a:buClrTx/>
              <a:buSzTx/>
              <a:buFont typeface="Arial" pitchFamily="34" charset="0"/>
              <a:buChar char="•"/>
              <a:tabLst/>
            </a:pPr>
            <a:r>
              <a:rPr lang="en-US" sz="2000" kern="0" baseline="0" dirty="0" smtClean="0">
                <a:latin typeface="Arial" pitchFamily="34" charset="0"/>
                <a:ea typeface="+mj-ea"/>
                <a:cs typeface="Arial" pitchFamily="34" charset="0"/>
              </a:rPr>
              <a:t> </a:t>
            </a:r>
            <a:r>
              <a:rPr lang="en-US" sz="2000" kern="0" dirty="0" smtClean="0">
                <a:latin typeface="Arial" pitchFamily="34" charset="0"/>
                <a:ea typeface="+mj-ea"/>
                <a:cs typeface="Arial" pitchFamily="34" charset="0"/>
              </a:rPr>
              <a:t>Models can be consolidated  (in part or in total) if needed, such as for XMI, UML2 export, interface development, or  based on use by members of an organization</a:t>
            </a:r>
            <a:endParaRPr kumimoji="0" lang="en-US" sz="2000" i="0" u="none" strike="noStrike" kern="0" cap="none" spc="0" normalizeH="0" baseline="0" noProof="0" dirty="0" smtClean="0">
              <a:ln>
                <a:noFill/>
              </a:ln>
              <a:solidFill>
                <a:schemeClr val="tx1"/>
              </a:solidFill>
              <a:effectLst/>
              <a:uLnTx/>
              <a:uFillTx/>
              <a:latin typeface="Arial" pitchFamily="34" charset="0"/>
              <a:ea typeface="+mj-ea"/>
              <a:cs typeface="Arial" pitchFamily="34" charset="0"/>
            </a:endParaRPr>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Federated Information Framework Governance</a:t>
            </a:r>
            <a:endParaRPr lang="en-US" dirty="0"/>
          </a:p>
        </p:txBody>
      </p:sp>
      <p:pic>
        <p:nvPicPr>
          <p:cNvPr id="5122" name="Picture 2"/>
          <p:cNvPicPr>
            <a:picLocks noChangeAspect="1" noChangeArrowheads="1"/>
          </p:cNvPicPr>
          <p:nvPr/>
        </p:nvPicPr>
        <p:blipFill>
          <a:blip r:embed="rId2" cstate="print"/>
          <a:srcRect/>
          <a:stretch>
            <a:fillRect/>
          </a:stretch>
        </p:blipFill>
        <p:spPr bwMode="auto">
          <a:xfrm>
            <a:off x="724772" y="4194756"/>
            <a:ext cx="7705725" cy="1905000"/>
          </a:xfrm>
          <a:prstGeom prst="rect">
            <a:avLst/>
          </a:prstGeom>
          <a:noFill/>
          <a:ln w="9525">
            <a:noFill/>
            <a:miter lim="800000"/>
            <a:headEnd/>
            <a:tailEnd/>
          </a:ln>
        </p:spPr>
      </p:pic>
      <p:sp>
        <p:nvSpPr>
          <p:cNvPr id="4" name="TextBox 3"/>
          <p:cNvSpPr txBox="1"/>
          <p:nvPr/>
        </p:nvSpPr>
        <p:spPr>
          <a:xfrm>
            <a:off x="715046" y="1416944"/>
            <a:ext cx="7971754" cy="2677656"/>
          </a:xfrm>
          <a:prstGeom prst="rect">
            <a:avLst/>
          </a:prstGeom>
          <a:effectLst/>
        </p:spPr>
        <p:txBody>
          <a:bodyPr wrap="square" rtlCol="0">
            <a:sp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kern="0" cap="none" spc="0" normalizeH="0" baseline="0" noProof="0" dirty="0" smtClean="0">
                <a:ln>
                  <a:noFill/>
                </a:ln>
                <a:solidFill>
                  <a:schemeClr val="tx1"/>
                </a:solidFill>
                <a:effectLst/>
                <a:uLnTx/>
                <a:uFillTx/>
                <a:latin typeface="Arial" pitchFamily="34" charset="0"/>
                <a:ea typeface="+mj-ea"/>
                <a:cs typeface="Arial" pitchFamily="34" charset="0"/>
              </a:rPr>
              <a:t>ABEs within the Federated Framework are</a:t>
            </a:r>
            <a:r>
              <a:rPr kumimoji="0" lang="en-US" sz="2400" b="0" i="0" u="none" strike="noStrike" kern="0" cap="none" spc="0" normalizeH="0" noProof="0" dirty="0" smtClean="0">
                <a:ln>
                  <a:noFill/>
                </a:ln>
                <a:solidFill>
                  <a:schemeClr val="tx1"/>
                </a:solidFill>
                <a:effectLst/>
                <a:uLnTx/>
                <a:uFillTx/>
                <a:latin typeface="Arial" pitchFamily="34" charset="0"/>
                <a:ea typeface="+mj-ea"/>
                <a:cs typeface="Arial" pitchFamily="34" charset="0"/>
              </a:rPr>
              <a:t> “marked” as under the governance of specific industry </a:t>
            </a:r>
            <a:r>
              <a:rPr kumimoji="0" lang="en-US" sz="2400" b="0" i="0" u="none" strike="noStrike" kern="0" cap="none" spc="0" normalizeH="0" noProof="0" dirty="0" smtClean="0">
                <a:ln>
                  <a:noFill/>
                </a:ln>
                <a:solidFill>
                  <a:schemeClr val="tx1"/>
                </a:solidFill>
                <a:effectLst/>
                <a:uLnTx/>
                <a:uFillTx/>
                <a:latin typeface="Arial" pitchFamily="34" charset="0"/>
                <a:ea typeface="+mj-ea"/>
                <a:cs typeface="Arial" pitchFamily="34" charset="0"/>
              </a:rPr>
              <a:t>groups</a:t>
            </a:r>
          </a:p>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kern="0" cap="none" spc="0" normalizeH="0" noProof="0" dirty="0" smtClean="0">
              <a:ln>
                <a:noFill/>
              </a:ln>
              <a:solidFill>
                <a:schemeClr val="tx1"/>
              </a:solidFill>
              <a:effectLst/>
              <a:uLnTx/>
              <a:uFillTx/>
              <a:latin typeface="Arial" pitchFamily="34" charset="0"/>
              <a:ea typeface="+mj-ea"/>
              <a:cs typeface="Arial" pitchFamily="34" charset="0"/>
            </a:endParaRPr>
          </a:p>
          <a:p>
            <a:pPr fontAlgn="base">
              <a:spcBef>
                <a:spcPct val="0"/>
              </a:spcBef>
              <a:spcAft>
                <a:spcPct val="0"/>
              </a:spcAft>
            </a:pPr>
            <a:r>
              <a:rPr lang="en-US" sz="2400" kern="0" baseline="0" dirty="0" smtClean="0">
                <a:latin typeface="Arial" pitchFamily="34" charset="0"/>
                <a:ea typeface="+mj-ea"/>
                <a:cs typeface="Arial" pitchFamily="34" charset="0"/>
              </a:rPr>
              <a:t>This</a:t>
            </a:r>
            <a:r>
              <a:rPr lang="en-US" sz="2400" kern="0" dirty="0" smtClean="0">
                <a:latin typeface="Arial" pitchFamily="34" charset="0"/>
                <a:ea typeface="+mj-ea"/>
                <a:cs typeface="Arial" pitchFamily="34" charset="0"/>
              </a:rPr>
              <a:t> is a simple example that should </a:t>
            </a:r>
            <a:r>
              <a:rPr lang="en-US" sz="2400" kern="0" dirty="0" smtClean="0">
                <a:latin typeface="Arial" pitchFamily="34" charset="0"/>
                <a:ea typeface="+mj-ea"/>
                <a:cs typeface="Arial" pitchFamily="34" charset="0"/>
              </a:rPr>
              <a:t>be </a:t>
            </a:r>
            <a:r>
              <a:rPr lang="en-US" sz="2400" kern="0" dirty="0" smtClean="0">
                <a:latin typeface="Arial" pitchFamily="34" charset="0"/>
                <a:ea typeface="+mj-ea"/>
                <a:cs typeface="Arial" pitchFamily="34" charset="0"/>
              </a:rPr>
              <a:t>expanded -  the governance should be in </a:t>
            </a:r>
            <a:r>
              <a:rPr lang="en-US" sz="2400" kern="0" dirty="0" smtClean="0">
                <a:latin typeface="Arial" pitchFamily="34" charset="0"/>
                <a:ea typeface="+mj-ea"/>
                <a:cs typeface="Arial" pitchFamily="34" charset="0"/>
              </a:rPr>
              <a:t>an external document to ease the </a:t>
            </a:r>
            <a:r>
              <a:rPr lang="en-US" sz="2400" kern="0" dirty="0" smtClean="0">
                <a:latin typeface="Arial" pitchFamily="34" charset="0"/>
                <a:ea typeface="+mj-ea"/>
                <a:cs typeface="Arial" pitchFamily="34" charset="0"/>
              </a:rPr>
              <a:t>editing </a:t>
            </a:r>
            <a:r>
              <a:rPr lang="en-US" sz="2400" kern="0" dirty="0" smtClean="0">
                <a:latin typeface="Arial" pitchFamily="34" charset="0"/>
                <a:ea typeface="+mj-ea"/>
                <a:cs typeface="Arial" pitchFamily="34" charset="0"/>
              </a:rPr>
              <a:t>burden and to facilitate easy access to the material by third parties.</a:t>
            </a:r>
            <a:endParaRPr kumimoji="0" lang="en-US" sz="2400" b="0" i="0" u="none" strike="noStrike" kern="0" cap="none" spc="0" normalizeH="0" baseline="0" noProof="0" dirty="0" smtClean="0">
              <a:ln>
                <a:noFill/>
              </a:ln>
              <a:solidFill>
                <a:schemeClr val="tx1"/>
              </a:solidFill>
              <a:effectLst/>
              <a:uLnTx/>
              <a:uFillTx/>
              <a:latin typeface="Arial" pitchFamily="34" charset="0"/>
              <a:ea typeface="+mj-ea"/>
              <a:cs typeface="Arial" pitchFamily="34" charset="0"/>
            </a:endParaRPr>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SID Structure</a:t>
            </a:r>
            <a:endParaRPr lang="en-GB" dirty="0"/>
          </a:p>
        </p:txBody>
      </p:sp>
      <p:sp>
        <p:nvSpPr>
          <p:cNvPr id="3" name="Subtitle 2"/>
          <p:cNvSpPr>
            <a:spLocks noGrp="1"/>
          </p:cNvSpPr>
          <p:nvPr>
            <p:ph type="subTitle" idx="1"/>
          </p:nvPr>
        </p:nvSpPr>
        <p:spPr/>
        <p:txBody>
          <a:bodyPr/>
          <a:lstStyle/>
          <a:p>
            <a:r>
              <a:rPr lang="en-GB" dirty="0" smtClean="0"/>
              <a:t>A “Non-invasive” Restructuring</a:t>
            </a:r>
            <a:endParaRPr lang="en-GB" dirty="0"/>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MFC6817%20TM_Forum_PowerPoint_2007_Template_v2009.1v0_0_3[1]">
  <a:themeElements>
    <a:clrScheme name="TM Forum">
      <a:dk1>
        <a:srgbClr val="FFFFFF"/>
      </a:dk1>
      <a:lt1>
        <a:srgbClr val="FFFFFF"/>
      </a:lt1>
      <a:dk2>
        <a:srgbClr val="FFFFFF"/>
      </a:dk2>
      <a:lt2>
        <a:srgbClr val="FFFFFF"/>
      </a:lt2>
      <a:accent1>
        <a:srgbClr val="FF6600"/>
      </a:accent1>
      <a:accent2>
        <a:srgbClr val="FF8B00"/>
      </a:accent2>
      <a:accent3>
        <a:srgbClr val="000080"/>
      </a:accent3>
      <a:accent4>
        <a:srgbClr val="6666CC"/>
      </a:accent4>
      <a:accent5>
        <a:srgbClr val="66CC00"/>
      </a:accent5>
      <a:accent6>
        <a:srgbClr val="339966"/>
      </a:accent6>
      <a:hlink>
        <a:srgbClr val="FFFFFF"/>
      </a:hlink>
      <a:folHlink>
        <a:srgbClr val="FFFFFF"/>
      </a:folHlink>
    </a:clrScheme>
    <a:fontScheme name="TM Forum">
      <a:majorFont>
        <a:latin typeface="Arial Narrow"/>
        <a:ea typeface="ＭＳ Ｐゴシック"/>
        <a:cs typeface=""/>
      </a:majorFont>
      <a:minorFont>
        <a:latin typeface="Arial Narrow"/>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accent1"/>
          </a:solidFill>
          <a:prstDash val="solid"/>
          <a:round/>
          <a:headEnd type="none" w="med" len="med"/>
          <a:tailEnd type="none" w="med" len="med"/>
        </a:ln>
        <a:effectLst/>
      </a:spPr>
      <a:bodyPr vert="horz" wrap="square" lIns="91440" tIns="45720" rIns="91440" bIns="45720" numCol="1" rtlCol="0"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sz="2400" b="0" i="0" u="none" strike="noStrike" cap="none" normalizeH="0" baseline="0" dirty="0" err="1" smtClean="0">
            <a:ln>
              <a:noFill/>
            </a:ln>
            <a:solidFill>
              <a:schemeClr val="bg1"/>
            </a:solidFill>
            <a:effectLst/>
            <a:latin typeface="Arial" pitchFamily="34" charset="0"/>
            <a:ea typeface="ＭＳ Ｐゴシック" pitchFamily="112" charset="-128"/>
            <a:cs typeface="Arial"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bg1"/>
            </a:solidFill>
            <a:effectLst/>
            <a:latin typeface="Helvetica" pitchFamily="112" charset="0"/>
            <a:ea typeface="ＭＳ Ｐゴシック" pitchFamily="112" charset="-128"/>
          </a:defRPr>
        </a:defPPr>
      </a:lstStyle>
    </a:lnDef>
    <a:txDef>
      <a:spPr>
        <a:effectLst/>
      </a:spPr>
      <a:bodyPr wrap="square" rtlCol="0">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sz="2400" b="0" i="0" u="none" strike="noStrike" kern="0" cap="none" spc="0" normalizeH="0" baseline="0" noProof="0" dirty="0" err="1" smtClean="0">
            <a:ln>
              <a:noFill/>
            </a:ln>
            <a:solidFill>
              <a:schemeClr val="tx1"/>
            </a:solidFill>
            <a:effectLst/>
            <a:uLnTx/>
            <a:uFillTx/>
            <a:latin typeface="Arial" pitchFamily="34" charset="0"/>
            <a:ea typeface="+mj-ea"/>
            <a:cs typeface="Arial" pitchFamily="34" charset="0"/>
          </a:defRPr>
        </a:defPPr>
      </a:lstStyle>
    </a:tx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7560</TotalTime>
  <Words>760</Words>
  <Application>Microsoft Office PowerPoint</Application>
  <PresentationFormat>On-screen Show (4:3)</PresentationFormat>
  <Paragraphs>67</Paragraphs>
  <Slides>17</Slides>
  <Notes>1</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TMFC6817%20TM_Forum_PowerPoint_2007_Template_v2009.1v0_0_3[1]</vt:lpstr>
      <vt:lpstr>Federated Information Framework</vt:lpstr>
      <vt:lpstr>Topics</vt:lpstr>
      <vt:lpstr>The “Umbrella” Framework</vt:lpstr>
      <vt:lpstr>The “Umbrella” Framework More Detail </vt:lpstr>
      <vt:lpstr>Federated Information Framework</vt:lpstr>
      <vt:lpstr>Federated Information Framework</vt:lpstr>
      <vt:lpstr>Exporting the Federated Information Framework – HTML Format</vt:lpstr>
      <vt:lpstr>Federated Information Framework Governance</vt:lpstr>
      <vt:lpstr>SID Structure</vt:lpstr>
      <vt:lpstr>Topics</vt:lpstr>
      <vt:lpstr>Restructuring Purpose</vt:lpstr>
      <vt:lpstr>Restructuring Technique</vt:lpstr>
      <vt:lpstr>Restructuring - Before</vt:lpstr>
      <vt:lpstr>Cross-Domain Associations Packages</vt:lpstr>
      <vt:lpstr>Cross-Domain Associations Navigability </vt:lpstr>
      <vt:lpstr>Restructuring Some Guidelines</vt:lpstr>
      <vt:lpstr>Restructuring Some Guidelines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Helen</dc:creator>
  <cp:lastModifiedBy>John Reilly</cp:lastModifiedBy>
  <cp:revision>119</cp:revision>
  <dcterms:created xsi:type="dcterms:W3CDTF">2010-01-14T12:02:57Z</dcterms:created>
  <dcterms:modified xsi:type="dcterms:W3CDTF">2011-01-12T18:14:10Z</dcterms:modified>
</cp:coreProperties>
</file>