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60" r:id="rId4"/>
    <p:sldId id="266" r:id="rId5"/>
    <p:sldId id="261" r:id="rId6"/>
    <p:sldId id="259" r:id="rId7"/>
    <p:sldId id="263" r:id="rId8"/>
    <p:sldId id="264" r:id="rId9"/>
    <p:sldId id="265" r:id="rId10"/>
    <p:sldId id="267" r:id="rId11"/>
    <p:sldId id="26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99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D3ECE-7A05-4285-84E2-E3DA71FF6ABC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57C5E-B6E9-486B-AE9B-F1432A77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777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91580" y="6435725"/>
            <a:ext cx="5228220" cy="27940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25413"/>
            <a:ext cx="2057400" cy="59705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5413"/>
            <a:ext cx="6019800" cy="59705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25413"/>
            <a:ext cx="6629400" cy="560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047750"/>
            <a:ext cx="7772400" cy="504825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47750"/>
            <a:ext cx="3810000" cy="5048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47750"/>
            <a:ext cx="3810000" cy="5048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0" y="125413"/>
            <a:ext cx="662940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47750"/>
            <a:ext cx="77724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First level bullet</a:t>
            </a:r>
          </a:p>
          <a:p>
            <a:pPr lvl="1"/>
            <a:r>
              <a:rPr lang="en-US" smtClean="0"/>
              <a:t>Second level bullet</a:t>
            </a:r>
          </a:p>
          <a:p>
            <a:pPr lvl="2"/>
            <a:r>
              <a:rPr lang="en-US" smtClean="0"/>
              <a:t>Third level bullet</a:t>
            </a:r>
          </a:p>
          <a:p>
            <a:pPr lvl="3"/>
            <a:r>
              <a:rPr lang="en-US" smtClean="0"/>
              <a:t>Fourth level bullet</a:t>
            </a:r>
          </a:p>
          <a:p>
            <a:pPr lvl="0"/>
            <a:r>
              <a:rPr lang="en-US" smtClean="0"/>
              <a:t>Remember to insert &lt;date/time&gt;. Restricted Use in footer is automatic.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52400" y="685800"/>
            <a:ext cx="8763000" cy="76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endParaRPr lang="en-US" sz="160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52400" y="6248400"/>
            <a:ext cx="8763000" cy="76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6324600" y="6435725"/>
            <a:ext cx="2692400" cy="27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algn="ctr">
              <a:defRPr/>
            </a:pPr>
            <a:r>
              <a:rPr lang="en-US" sz="1200" b="1" baseline="0" dirty="0">
                <a:solidFill>
                  <a:srgbClr val="063DE8"/>
                </a:solidFill>
              </a:rPr>
              <a:t>QUALCOMM Proprietary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35725"/>
            <a:ext cx="2895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pic>
        <p:nvPicPr>
          <p:cNvPr id="10248" name="Picture 8" descr="QCCDMAtech_286_P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152400"/>
            <a:ext cx="19812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accent2"/>
          </a:solidFill>
          <a:latin typeface="Helvetica" pitchFamily="34" charset="0"/>
        </a:defRPr>
      </a:lvl9pPr>
    </p:titleStyle>
    <p:bodyStyle>
      <a:lvl1pPr marL="228600" indent="-228600" algn="l" rtl="0" eaLnBrk="1" fontAlgn="base" hangingPunct="1">
        <a:spcBef>
          <a:spcPct val="5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233363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860425" indent="-169863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3pPr>
      <a:lvl4pPr marL="1196975" indent="-22225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Network Simulator for testing the performance of the EVS coder’s robustness to packet loss and delay jitter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83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Data from Network Simulator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network simulator shall dump the following diagnostic data:</a:t>
            </a:r>
          </a:p>
          <a:p>
            <a:pPr lvl="1"/>
            <a:r>
              <a:rPr lang="en-US" dirty="0" smtClean="0"/>
              <a:t>A list of sequence numbers corresponding to the packets lost in the network,</a:t>
            </a:r>
          </a:p>
          <a:p>
            <a:pPr lvl="1"/>
            <a:r>
              <a:rPr lang="en-US" dirty="0" smtClean="0"/>
              <a:t>A list of data rate (kbps) that the encoder sends, one entry for every active and SID frame,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0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125413"/>
            <a:ext cx="6719664" cy="560387"/>
          </a:xfrm>
        </p:spPr>
        <p:txBody>
          <a:bodyPr/>
          <a:lstStyle/>
          <a:p>
            <a:r>
              <a:rPr lang="en-US" dirty="0" smtClean="0"/>
              <a:t>Qualcomm’s Proposal for Network Simulator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 bwMode="auto">
          <a:xfrm>
            <a:off x="1583668" y="2402245"/>
            <a:ext cx="543190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7201" y="3050957"/>
            <a:ext cx="11161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G.192 Format Encoded Frames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 bwMode="auto">
          <a:xfrm>
            <a:off x="2195736" y="1808179"/>
            <a:ext cx="1336193" cy="1548172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Insert the following fields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RTP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Seq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Num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100" dirty="0" smtClean="0">
                <a:latin typeface="Arial" charset="0"/>
              </a:rPr>
              <a:t>RTP Time Stamp</a:t>
            </a: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100" dirty="0" smtClean="0">
                <a:latin typeface="Arial" charset="0"/>
              </a:rPr>
              <a:t>Marker bit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902990" y="1808179"/>
            <a:ext cx="1224136" cy="1548172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Insert the following fields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Arrival time stamp</a:t>
            </a: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200" dirty="0" smtClean="0">
                <a:latin typeface="Arial" charset="0"/>
              </a:rPr>
              <a:t>Length of the packet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7524328" y="2186221"/>
            <a:ext cx="1404156" cy="792088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EVS VoIP Decoder</a:t>
            </a:r>
          </a:p>
        </p:txBody>
      </p:sp>
      <p:sp>
        <p:nvSpPr>
          <p:cNvPr id="11" name="Right Arrow 10"/>
          <p:cNvSpPr/>
          <p:nvPr/>
        </p:nvSpPr>
        <p:spPr bwMode="auto">
          <a:xfrm>
            <a:off x="6840252" y="2402245"/>
            <a:ext cx="684076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126858" y="1183670"/>
            <a:ext cx="4776401" cy="2736304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Network Simulator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43508" y="2186221"/>
            <a:ext cx="1404156" cy="792088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EVS Encoder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610200" y="1808179"/>
            <a:ext cx="1224136" cy="1548172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Rearrange the packets in the order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of increasing arrival time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>
            <a:off x="3531929" y="2402245"/>
            <a:ext cx="371061" cy="360040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>
            <a:off x="5184068" y="2402245"/>
            <a:ext cx="371061" cy="360040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680027" y="4212562"/>
            <a:ext cx="879162" cy="68407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Delay Loss Profile</a:t>
            </a:r>
          </a:p>
        </p:txBody>
      </p:sp>
      <p:sp>
        <p:nvSpPr>
          <p:cNvPr id="19" name="Up Arrow 18"/>
          <p:cNvSpPr/>
          <p:nvPr/>
        </p:nvSpPr>
        <p:spPr bwMode="auto">
          <a:xfrm>
            <a:off x="3965719" y="3356351"/>
            <a:ext cx="307779" cy="721142"/>
          </a:xfrm>
          <a:prstGeom prst="up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1583668" y="1394275"/>
            <a:ext cx="543190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69589" y="1267287"/>
            <a:ext cx="1404156" cy="613541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Sampling frequency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9572" y="5301208"/>
            <a:ext cx="8316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 can provide an updated </a:t>
            </a:r>
            <a:r>
              <a:rPr lang="en-US" dirty="0" err="1" smtClean="0"/>
              <a:t>pseudocode</a:t>
            </a:r>
            <a:r>
              <a:rPr lang="en-US" dirty="0" smtClean="0"/>
              <a:t>/ software </a:t>
            </a:r>
            <a:r>
              <a:rPr lang="en-US" smtClean="0"/>
              <a:t>to </a:t>
            </a:r>
            <a:r>
              <a:rPr lang="en-US" smtClean="0"/>
              <a:t>SA4 </a:t>
            </a:r>
            <a:r>
              <a:rPr lang="en-US" dirty="0" smtClean="0"/>
              <a:t>if the above network simulator functionality is agreed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sp>
        <p:nvSpPr>
          <p:cNvPr id="23" name="Rectangle 22"/>
          <p:cNvSpPr/>
          <p:nvPr/>
        </p:nvSpPr>
        <p:spPr bwMode="auto">
          <a:xfrm>
            <a:off x="4632201" y="4212562"/>
            <a:ext cx="922928" cy="68407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Number of frames per packet</a:t>
            </a:r>
          </a:p>
        </p:txBody>
      </p:sp>
      <p:sp>
        <p:nvSpPr>
          <p:cNvPr id="24" name="Up Arrow 23"/>
          <p:cNvSpPr/>
          <p:nvPr/>
        </p:nvSpPr>
        <p:spPr bwMode="auto">
          <a:xfrm>
            <a:off x="4901823" y="3356992"/>
            <a:ext cx="307779" cy="721142"/>
          </a:xfrm>
          <a:prstGeom prst="up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560332" y="3320878"/>
            <a:ext cx="1404156" cy="792088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Diagnostic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Data Dump out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ight Arrow 24"/>
          <p:cNvSpPr/>
          <p:nvPr/>
        </p:nvSpPr>
        <p:spPr bwMode="auto">
          <a:xfrm>
            <a:off x="6903259" y="3559934"/>
            <a:ext cx="684076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6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Frames to RTP packets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254564" y="4509120"/>
            <a:ext cx="4788532" cy="1044116"/>
          </a:xfrm>
          <a:prstGeom prst="rect">
            <a:avLst/>
          </a:prstGeom>
          <a:ln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EVS Packet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(G.192 format)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267744" y="3645024"/>
            <a:ext cx="4788532" cy="324036"/>
          </a:xfrm>
          <a:prstGeom prst="rect">
            <a:avLst/>
          </a:prstGeom>
          <a:ln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RTP Sequence Number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267744" y="3140968"/>
            <a:ext cx="4788532" cy="324036"/>
          </a:xfrm>
          <a:prstGeom prst="rect">
            <a:avLst/>
          </a:prstGeom>
          <a:ln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RTP Time Stamp (in number of samples)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254564" y="2096852"/>
            <a:ext cx="4788532" cy="32403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RTP Arrival Time Stamp (in milliseconds)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254564" y="1592796"/>
            <a:ext cx="4788532" cy="32403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Length of the packet including this header (in bytes)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267744" y="2708920"/>
            <a:ext cx="4788532" cy="324036"/>
          </a:xfrm>
          <a:prstGeom prst="rect">
            <a:avLst/>
          </a:prstGeom>
          <a:ln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M (marker bit)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2051720" y="2564904"/>
            <a:ext cx="5220580" cy="3096344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51720" y="1412776"/>
            <a:ext cx="5220580" cy="1152128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661" y="3675220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Information added by sender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86586" y="1527175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Information added by receiver</a:t>
            </a:r>
            <a:endParaRPr lang="en-US" dirty="0"/>
          </a:p>
        </p:txBody>
      </p:sp>
      <p:sp>
        <p:nvSpPr>
          <p:cNvPr id="14" name="Left Brace 13"/>
          <p:cNvSpPr/>
          <p:nvPr/>
        </p:nvSpPr>
        <p:spPr bwMode="auto">
          <a:xfrm>
            <a:off x="1439652" y="1412776"/>
            <a:ext cx="288032" cy="1152128"/>
          </a:xfrm>
          <a:prstGeom prst="leftBrac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Left Brace 14"/>
          <p:cNvSpPr/>
          <p:nvPr/>
        </p:nvSpPr>
        <p:spPr bwMode="auto">
          <a:xfrm>
            <a:off x="1448036" y="2612522"/>
            <a:ext cx="288032" cy="3048726"/>
          </a:xfrm>
          <a:prstGeom prst="leftBrac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2267744" y="4077072"/>
            <a:ext cx="4788532" cy="324036"/>
          </a:xfrm>
          <a:prstGeom prst="rect">
            <a:avLst/>
          </a:prstGeom>
          <a:ln>
            <a:headEnd type="none" w="med" len="med"/>
            <a:tailEnd type="stealth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smtClean="0">
                <a:latin typeface="Arial" charset="0"/>
              </a:rPr>
              <a:t>Number of frames in the packet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1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added at the </a:t>
            </a:r>
            <a:r>
              <a:rPr lang="en-US" dirty="0" err="1" smtClean="0"/>
              <a:t>Tx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47750"/>
            <a:ext cx="7772400" cy="508155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EVS Packet: Agreed upon by SA4 to be in the G.192 format,</a:t>
            </a:r>
          </a:p>
          <a:p>
            <a:r>
              <a:rPr lang="en-US" dirty="0" smtClean="0"/>
              <a:t>Number of frames per packet ** :</a:t>
            </a:r>
          </a:p>
          <a:p>
            <a:pPr lvl="1"/>
            <a:r>
              <a:rPr lang="en-US" dirty="0" smtClean="0"/>
              <a:t>This is redundant and can be eliminated if the number of frames per packet can be derived from the packet size,</a:t>
            </a:r>
          </a:p>
          <a:p>
            <a:r>
              <a:rPr lang="en-US" dirty="0" smtClean="0"/>
              <a:t>RTP Sequence Number: </a:t>
            </a:r>
          </a:p>
          <a:p>
            <a:pPr lvl="1"/>
            <a:r>
              <a:rPr lang="en-US" dirty="0" smtClean="0"/>
              <a:t>16 bit integer,</a:t>
            </a:r>
          </a:p>
          <a:p>
            <a:pPr lvl="1"/>
            <a:r>
              <a:rPr lang="en-US" dirty="0" smtClean="0"/>
              <a:t>Starts at random</a:t>
            </a:r>
          </a:p>
          <a:p>
            <a:pPr lvl="1"/>
            <a:r>
              <a:rPr lang="en-US" dirty="0" smtClean="0"/>
              <a:t>Incremented by 1 for every new packet (each packet may contain one or more speech frames depending on bundling)</a:t>
            </a:r>
          </a:p>
          <a:p>
            <a:r>
              <a:rPr lang="en-US" dirty="0" smtClean="0"/>
              <a:t>RTP Time Stamp:</a:t>
            </a:r>
          </a:p>
          <a:p>
            <a:pPr lvl="1"/>
            <a:r>
              <a:rPr lang="en-US" dirty="0" smtClean="0"/>
              <a:t>32 bit integer,</a:t>
            </a:r>
          </a:p>
          <a:p>
            <a:pPr lvl="1"/>
            <a:r>
              <a:rPr lang="en-US" dirty="0" smtClean="0"/>
              <a:t>In # of samples</a:t>
            </a:r>
          </a:p>
          <a:p>
            <a:pPr lvl="1"/>
            <a:r>
              <a:rPr lang="en-US" dirty="0" smtClean="0"/>
              <a:t>Measures the time elapsed since start of the file / session, corresponding to the first sample of the oldest frame in the packet.</a:t>
            </a:r>
          </a:p>
          <a:p>
            <a:pPr lvl="1"/>
            <a:r>
              <a:rPr lang="en-US" dirty="0" smtClean="0"/>
              <a:t>Should start from a random starting point.</a:t>
            </a:r>
          </a:p>
          <a:p>
            <a:r>
              <a:rPr lang="en-US" dirty="0" smtClean="0"/>
              <a:t>Frame Synchronization bit/ Marker bit:</a:t>
            </a:r>
          </a:p>
          <a:p>
            <a:pPr lvl="1"/>
            <a:r>
              <a:rPr lang="en-US" dirty="0" smtClean="0"/>
              <a:t>1 bit,</a:t>
            </a:r>
          </a:p>
          <a:p>
            <a:pPr lvl="1"/>
            <a:r>
              <a:rPr lang="en-US" dirty="0" smtClean="0"/>
              <a:t>Indicate the start of a talk spurt.</a:t>
            </a:r>
          </a:p>
          <a:p>
            <a:pPr marL="342900" lvl="1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594928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** see next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92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of frames per packet field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of frames per packet may be part of the RTP payload header,</a:t>
            </a:r>
          </a:p>
          <a:p>
            <a:r>
              <a:rPr lang="en-US" dirty="0" smtClean="0"/>
              <a:t>The EVS Design Constraint allows for non-negative integer multiples of 0.4 kbps for the payload header. This also includes the option of no payload header,</a:t>
            </a:r>
          </a:p>
          <a:p>
            <a:pPr lvl="1"/>
            <a:r>
              <a:rPr lang="en-US" dirty="0" smtClean="0"/>
              <a:t>If no payload header is provided, the onus is on the VoIP decoder to detect if frames have been bundled.</a:t>
            </a:r>
          </a:p>
          <a:p>
            <a:pPr lvl="1"/>
            <a:r>
              <a:rPr lang="en-US" dirty="0" smtClean="0"/>
              <a:t>For testing purposes, the network simulator can provide this information to the decoder.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added at the Rx: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RTP arrival time stamp:</a:t>
                </a:r>
              </a:p>
              <a:p>
                <a:pPr lvl="1"/>
                <a:r>
                  <a:rPr lang="en-US" dirty="0" smtClean="0"/>
                  <a:t>Derived from the delay loss profile as follows: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/>
                                </a:rPr>
                                <m:t>𝑅𝑇𝑃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𝑇𝑖𝑚𝑒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𝑠𝑡𝑎𝑚𝑝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/>
                                </a:rPr>
                                <m:t>𝑆𝑎𝑚𝑝𝑙𝑒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𝑅𝑎𝑡𝑒</m:t>
                              </m: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𝑑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b="0" dirty="0" smtClean="0"/>
              </a:p>
              <a:p>
                <a:pPr marL="342900" lvl="1" indent="0">
                  <a:buNone/>
                </a:pPr>
                <a:r>
                  <a:rPr lang="en-US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is the arrival time stamp in milliseconds,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𝑅𝑇𝑃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𝑇𝑖𝑚𝑒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𝑠𝑡𝑎𝑚𝑝</m:t>
                    </m:r>
                  </m:oMath>
                </a14:m>
                <a:r>
                  <a:rPr lang="en-US" dirty="0" smtClean="0"/>
                  <a:t> is the RTP time stamp as described in the previous slide, </a:t>
                </a:r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𝑆𝑎𝑚𝑝𝑙𝑒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a:rPr lang="en-US" i="1">
                        <a:latin typeface="Cambria Math"/>
                      </a:rPr>
                      <m:t>𝑅𝑎𝑡𝑒</m:t>
                    </m:r>
                  </m:oMath>
                </a14:m>
                <a:r>
                  <a:rPr lang="en-US" dirty="0" smtClean="0"/>
                  <a:t> is the sampling frequency in KHz,</a:t>
                </a:r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is the delay value from the delay loss profile if it is not -1,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dirty="0" smtClean="0"/>
                  <a:t>The packet is discarded if the value in the delay loss profile is -1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dirty="0" smtClean="0"/>
                  <a:t>Length of the packet in bytes:</a:t>
                </a:r>
              </a:p>
              <a:p>
                <a:pPr lvl="1">
                  <a:buFont typeface="Arial" pitchFamily="34" charset="0"/>
                  <a:buChar char="•"/>
                </a:pPr>
                <a:r>
                  <a:rPr lang="en-US" dirty="0" smtClean="0"/>
                  <a:t>Includes the header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41" t="-604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66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EVS over IP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43508" y="2119774"/>
            <a:ext cx="1404156" cy="792088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EVS Encoder</a:t>
            </a:r>
          </a:p>
        </p:txBody>
      </p:sp>
      <p:sp>
        <p:nvSpPr>
          <p:cNvPr id="5" name="Right Arrow 4"/>
          <p:cNvSpPr/>
          <p:nvPr/>
        </p:nvSpPr>
        <p:spPr bwMode="auto">
          <a:xfrm>
            <a:off x="1583668" y="2335798"/>
            <a:ext cx="828092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3499" y="2816932"/>
            <a:ext cx="1116124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/>
            </a:lvl1pPr>
          </a:lstStyle>
          <a:p>
            <a:r>
              <a:rPr lang="en-US" dirty="0"/>
              <a:t>G.192 Format Encoded Frames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2555776" y="1741732"/>
            <a:ext cx="1656184" cy="1548172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Insert the following fields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on the </a:t>
            </a:r>
            <a:r>
              <a:rPr kumimoji="0" lang="en-US" sz="1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Tx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Side: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RTP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Seq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Num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200" dirty="0" smtClean="0">
                <a:latin typeface="Arial" charset="0"/>
              </a:rPr>
              <a:t>RTP Time Stamp</a:t>
            </a: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200" dirty="0" smtClean="0">
                <a:latin typeface="Arial" charset="0"/>
              </a:rPr>
              <a:t>Marker bit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184068" y="1741732"/>
            <a:ext cx="1656184" cy="1548172"/>
          </a:xfrm>
          <a:prstGeom prst="rect">
            <a:avLst/>
          </a:prstGeom>
          <a:solidFill>
            <a:srgbClr val="FFFF99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Insert the following fields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on the Rx Side: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Arrival time stamp</a:t>
            </a:r>
          </a:p>
          <a:p>
            <a:pPr marL="171450" marR="0" indent="-1714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1200" dirty="0" smtClean="0">
                <a:latin typeface="Arial" charset="0"/>
              </a:rPr>
              <a:t>Length of the packet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524328" y="2119774"/>
            <a:ext cx="1404156" cy="792088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EVS VoIP Decoder</a:t>
            </a:r>
          </a:p>
        </p:txBody>
      </p:sp>
      <p:sp>
        <p:nvSpPr>
          <p:cNvPr id="10" name="Right Arrow 9"/>
          <p:cNvSpPr/>
          <p:nvPr/>
        </p:nvSpPr>
        <p:spPr bwMode="auto">
          <a:xfrm>
            <a:off x="6840252" y="2335798"/>
            <a:ext cx="684076" cy="360040"/>
          </a:xfrm>
          <a:prstGeom prst="rightArrow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81513" y="1304764"/>
            <a:ext cx="4490487" cy="2736304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 err="1" smtClean="0">
                <a:latin typeface="Arial" charset="0"/>
              </a:rPr>
              <a:t>Tx</a:t>
            </a:r>
            <a:r>
              <a:rPr lang="en-US" sz="1200" dirty="0" smtClean="0">
                <a:latin typeface="Arial" charset="0"/>
              </a:rPr>
              <a:t>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698014" y="1304764"/>
            <a:ext cx="4410490" cy="2736304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Rx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4283968" y="2335798"/>
            <a:ext cx="828092" cy="360040"/>
          </a:xfrm>
          <a:prstGeom prst="rightArrow">
            <a:avLst/>
          </a:prstGeom>
          <a:solidFill>
            <a:srgbClr val="FF99FF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1960" y="2816932"/>
            <a:ext cx="972108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Transmission over PS network</a:t>
            </a:r>
            <a:endParaRPr lang="en-US" sz="100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7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silence period during DTX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47750"/>
            <a:ext cx="7772400" cy="2669282"/>
          </a:xfrm>
        </p:spPr>
        <p:txBody>
          <a:bodyPr/>
          <a:lstStyle/>
          <a:p>
            <a:r>
              <a:rPr lang="en-US" sz="1600" dirty="0" smtClean="0"/>
              <a:t>The EVS encoder should generate a </a:t>
            </a:r>
            <a:r>
              <a:rPr lang="en-US" sz="1600" dirty="0" err="1" smtClean="0"/>
              <a:t>NoData</a:t>
            </a:r>
            <a:r>
              <a:rPr lang="en-US" sz="1600" dirty="0" smtClean="0"/>
              <a:t> frame between consecutive SID frames or between SID frames and active speech frames,</a:t>
            </a:r>
          </a:p>
          <a:p>
            <a:r>
              <a:rPr lang="en-US" sz="1600" dirty="0" err="1" smtClean="0"/>
              <a:t>NoData</a:t>
            </a:r>
            <a:r>
              <a:rPr lang="en-US" sz="1600" dirty="0" smtClean="0"/>
              <a:t> frames are not sent to the VoIP decoder,</a:t>
            </a:r>
          </a:p>
          <a:p>
            <a:r>
              <a:rPr lang="en-US" sz="1600" dirty="0" smtClean="0"/>
              <a:t>RTP sequence number:</a:t>
            </a:r>
          </a:p>
          <a:p>
            <a:pPr lvl="1"/>
            <a:r>
              <a:rPr lang="en-US" sz="1600" dirty="0" smtClean="0"/>
              <a:t>Shall be updated such that </a:t>
            </a:r>
            <a:r>
              <a:rPr lang="en-US" sz="1600" dirty="0" err="1" smtClean="0"/>
              <a:t>NoData</a:t>
            </a:r>
            <a:r>
              <a:rPr lang="en-US" sz="1600" dirty="0" smtClean="0"/>
              <a:t> frames are not assigned an incremental sequence number,</a:t>
            </a:r>
          </a:p>
          <a:p>
            <a:r>
              <a:rPr lang="en-US" sz="1600" dirty="0" smtClean="0"/>
              <a:t>RTP time stamp:</a:t>
            </a:r>
          </a:p>
          <a:p>
            <a:pPr lvl="1"/>
            <a:r>
              <a:rPr lang="en-US" sz="1600" dirty="0" smtClean="0"/>
              <a:t>The time stamp shall be incremented to reflect the actual time elapsed between the packets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1223628" y="3825045"/>
            <a:ext cx="792088" cy="94539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Packet with Active speech or SID frames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2195736" y="4158372"/>
            <a:ext cx="612068" cy="39604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NoData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987824" y="4158372"/>
            <a:ext cx="612068" cy="39604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 err="1" smtClean="0">
                <a:latin typeface="Arial" charset="0"/>
              </a:rPr>
              <a:t>NoData</a:t>
            </a:r>
            <a:endParaRPr lang="en-US" sz="1000" dirty="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779912" y="4158372"/>
            <a:ext cx="612068" cy="39604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 err="1">
                <a:latin typeface="Arial" charset="0"/>
              </a:rPr>
              <a:t>NoData</a:t>
            </a:r>
            <a:endParaRPr lang="en-US" sz="1000" dirty="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796136" y="4158372"/>
            <a:ext cx="612068" cy="39604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 err="1" smtClean="0">
                <a:latin typeface="Arial" charset="0"/>
              </a:rPr>
              <a:t>NoData</a:t>
            </a:r>
            <a:endParaRPr lang="en-US" sz="1000" dirty="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552220" y="4158372"/>
            <a:ext cx="612068" cy="396044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 err="1" smtClean="0">
                <a:latin typeface="Arial" charset="0"/>
              </a:rPr>
              <a:t>NoData</a:t>
            </a:r>
            <a:endParaRPr lang="en-US" sz="1000" dirty="0"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63988" y="411307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252846" y="411307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7504" y="4812831"/>
            <a:ext cx="1187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RTP sequence number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1403648" y="4878452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4896036" y="4878452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N+1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7740352" y="4878452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N+2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107504" y="5337212"/>
            <a:ext cx="1187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Elapsed Time at encoder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403648" y="5429835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195736" y="5429835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+d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2951820" y="542983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+2d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743908" y="542983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+3d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836128" y="5423738"/>
            <a:ext cx="815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+k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d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7776356" y="5454516"/>
            <a:ext cx="815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+k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 d</a:t>
            </a:r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107504" y="5805264"/>
            <a:ext cx="1187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RTP Time Stamp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1403648" y="5890012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endParaRPr 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4836129" y="5841268"/>
            <a:ext cx="815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+k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d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7776356" y="5821523"/>
            <a:ext cx="815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</a:t>
            </a:r>
            <a:r>
              <a:rPr lang="en-US" sz="1400" baseline="-25000" dirty="0" smtClean="0"/>
              <a:t>0</a:t>
            </a:r>
            <a:r>
              <a:rPr lang="en-US" sz="1400" dirty="0" smtClean="0"/>
              <a:t>+k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 d</a:t>
            </a:r>
            <a:endParaRPr lang="en-US" sz="1400" dirty="0"/>
          </a:p>
        </p:txBody>
      </p:sp>
      <p:cxnSp>
        <p:nvCxnSpPr>
          <p:cNvPr id="33" name="Straight Connector 32"/>
          <p:cNvCxnSpPr/>
          <p:nvPr/>
        </p:nvCxnSpPr>
        <p:spPr bwMode="auto">
          <a:xfrm>
            <a:off x="2123728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2915816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3707904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4499992" y="4191471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>
            <a:off x="5652120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6516216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7272300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8676456" y="4185084"/>
            <a:ext cx="0" cy="2081845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Straight Connector 41"/>
          <p:cNvCxnSpPr/>
          <p:nvPr/>
        </p:nvCxnSpPr>
        <p:spPr bwMode="auto">
          <a:xfrm>
            <a:off x="215516" y="5337212"/>
            <a:ext cx="8676964" cy="0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tx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251520" y="5805264"/>
            <a:ext cx="8676964" cy="0"/>
          </a:xfrm>
          <a:prstGeom prst="line">
            <a:avLst/>
          </a:prstGeom>
          <a:solidFill>
            <a:srgbClr val="FFBE7D"/>
          </a:solidFill>
          <a:ln w="19050" cap="flat" cmpd="sng" algn="ctr">
            <a:solidFill>
              <a:schemeClr val="tx1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Rectangle 43"/>
          <p:cNvSpPr/>
          <p:nvPr/>
        </p:nvSpPr>
        <p:spPr bwMode="auto">
          <a:xfrm>
            <a:off x="4806026" y="3883696"/>
            <a:ext cx="792088" cy="94539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Packet with Active speech or SID frames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7800259" y="3825044"/>
            <a:ext cx="792088" cy="945396"/>
          </a:xfrm>
          <a:prstGeom prst="rect">
            <a:avLst/>
          </a:prstGeom>
          <a:solidFill>
            <a:srgbClr val="FFBE7D"/>
          </a:solidFill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stealth" w="med" len="med"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Packet with Active speech or SID frames</a:t>
            </a:r>
          </a:p>
        </p:txBody>
      </p:sp>
    </p:spTree>
    <p:extLst>
      <p:ext uri="{BB962C8B-B14F-4D97-AF65-F5344CB8AC3E}">
        <p14:creationId xmlns:p14="http://schemas.microsoft.com/office/powerpoint/2010/main" val="12366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Silence Period during DTX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values in the delay loss profile corresponding to the </a:t>
            </a:r>
            <a:r>
              <a:rPr lang="en-US" dirty="0" err="1" smtClean="0"/>
              <a:t>NoData</a:t>
            </a:r>
            <a:r>
              <a:rPr lang="en-US" dirty="0" smtClean="0"/>
              <a:t> frames shall be skipped as illustrated in the example below (in this example, 2 frames per packet aggregation is assumed)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046329"/>
              </p:ext>
            </p:extLst>
          </p:nvPr>
        </p:nvGraphicFramePr>
        <p:xfrm>
          <a:off x="1007604" y="2852936"/>
          <a:ext cx="7044444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92288"/>
                <a:gridCol w="1332148"/>
                <a:gridCol w="1764196"/>
                <a:gridCol w="1355812"/>
              </a:tblGrid>
              <a:tr h="2698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Packet Type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RTP Time Stamp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Delay Loss profile value (read</a:t>
                      </a:r>
                      <a:r>
                        <a:rPr lang="en-US" sz="1200" baseline="0" dirty="0" smtClean="0"/>
                        <a:t> from 26.114 profile)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Arrival Time Stamp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Contains Active Speech or SID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1118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Contains Active Speech or SID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1140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 Data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1060</a:t>
                      </a:r>
                      <a:endParaRPr lang="en-US" sz="1200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Skip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No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1080</a:t>
                      </a:r>
                      <a:endParaRPr lang="en-US" sz="1200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Skip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No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1100</a:t>
                      </a:r>
                      <a:endParaRPr lang="en-US" sz="1200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Skip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No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>
                              <a:lumMod val="20000"/>
                              <a:lumOff val="80000"/>
                            </a:schemeClr>
                          </a:solidFill>
                        </a:rPr>
                        <a:t>1120</a:t>
                      </a:r>
                      <a:endParaRPr lang="en-US" sz="1200" dirty="0">
                        <a:solidFill>
                          <a:schemeClr val="tx1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Skip</a:t>
                      </a:r>
                      <a:endParaRPr lang="en-US" sz="1200" dirty="0"/>
                    </a:p>
                  </a:txBody>
                  <a:tcPr/>
                </a:tc>
              </a:tr>
              <a:tr h="2698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Contains Active Speech or SID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1268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0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Bundling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Network simulator to perform bundling of frames into packets.</a:t>
            </a:r>
          </a:p>
          <a:p>
            <a:r>
              <a:rPr lang="en-US" dirty="0" smtClean="0"/>
              <a:t>To bundle m frames in the packet, the network simulator shall:</a:t>
            </a:r>
          </a:p>
          <a:p>
            <a:pPr lvl="1"/>
            <a:r>
              <a:rPr lang="en-US" dirty="0" smtClean="0"/>
              <a:t>Bundle </a:t>
            </a:r>
            <a:r>
              <a:rPr lang="en-US" dirty="0" err="1" smtClean="0"/>
              <a:t>atmost</a:t>
            </a:r>
            <a:r>
              <a:rPr lang="en-US" dirty="0" smtClean="0"/>
              <a:t> </a:t>
            </a:r>
            <a:r>
              <a:rPr lang="en-US" i="1" dirty="0" smtClean="0"/>
              <a:t>m</a:t>
            </a:r>
            <a:r>
              <a:rPr lang="en-US" dirty="0" smtClean="0"/>
              <a:t> active speech frames into one packet,</a:t>
            </a:r>
          </a:p>
          <a:p>
            <a:pPr lvl="1"/>
            <a:r>
              <a:rPr lang="en-US" dirty="0" err="1"/>
              <a:t>NoData</a:t>
            </a:r>
            <a:r>
              <a:rPr lang="en-US" dirty="0"/>
              <a:t> frames are not considered for </a:t>
            </a:r>
            <a:r>
              <a:rPr lang="en-US" dirty="0" smtClean="0"/>
              <a:t>bundling,</a:t>
            </a:r>
          </a:p>
          <a:p>
            <a:pPr lvl="1"/>
            <a:r>
              <a:rPr lang="en-US" dirty="0" smtClean="0"/>
              <a:t>A SID FIRST frame may be bundled with one or more active frames,</a:t>
            </a:r>
          </a:p>
          <a:p>
            <a:pPr lvl="1"/>
            <a:r>
              <a:rPr lang="en-US" dirty="0" smtClean="0"/>
              <a:t>A SID UPDATE frame shall not be bundled with other frames,</a:t>
            </a:r>
          </a:p>
          <a:p>
            <a:pPr lvl="1"/>
            <a:r>
              <a:rPr lang="en-US" dirty="0" smtClean="0"/>
              <a:t>The marker bit shall be set to 1 in the first packet containing active frames following </a:t>
            </a:r>
            <a:r>
              <a:rPr lang="en-US" dirty="0" err="1" smtClean="0"/>
              <a:t>NoData</a:t>
            </a:r>
            <a:r>
              <a:rPr lang="en-US" dirty="0" smtClean="0"/>
              <a:t> frames,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Qualcomm Confidential: Please do not distribute without explicit permission from Qualcomm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5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qualcomm0">
  <a:themeElements>
    <a:clrScheme name="">
      <a:dk1>
        <a:srgbClr val="000066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56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qualcomm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E7D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stealth" w="med" len="med"/>
        </a:ln>
        <a:effectLst>
          <a:outerShdw dist="107763" dir="2700000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BE7D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stealth" w="med" len="med"/>
        </a:ln>
        <a:effectLst>
          <a:outerShdw dist="107763" dir="2700000" algn="ctr" rotWithShape="0">
            <a:srgbClr val="808080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qualcom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lcomm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ualcomm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lcomm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lcomm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lcomm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ualcomm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qualcommtheme</Template>
  <TotalTime>1889</TotalTime>
  <Words>1068</Words>
  <Application>Microsoft Office PowerPoint</Application>
  <PresentationFormat>On-screen Show (4:3)</PresentationFormat>
  <Paragraphs>171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Aqualcomm0</vt:lpstr>
      <vt:lpstr>Network Simulator for testing the performance of the EVS coder’s robustness to packet loss and delay jitter </vt:lpstr>
      <vt:lpstr>From Frames to RTP packets</vt:lpstr>
      <vt:lpstr>Information added at the Tx:</vt:lpstr>
      <vt:lpstr>Number of frames per packet field</vt:lpstr>
      <vt:lpstr>Information added at the Rx:</vt:lpstr>
      <vt:lpstr>EVS over IP</vt:lpstr>
      <vt:lpstr>Handling silence period during DTX</vt:lpstr>
      <vt:lpstr>Handling Silence Period during DTX</vt:lpstr>
      <vt:lpstr>Frame Bundling</vt:lpstr>
      <vt:lpstr>Diagnostic Data from Network Simulator</vt:lpstr>
      <vt:lpstr>Qualcomm’s Proposal for Network Simulator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SIMULATOR FOR TESTING THE PERFORMANCE OF EVS FOR DELAY LOSS PROFILES</dc:title>
  <dc:creator>V.Krishnan</dc:creator>
  <cp:lastModifiedBy>V.Krishnan</cp:lastModifiedBy>
  <cp:revision>11</cp:revision>
  <dcterms:created xsi:type="dcterms:W3CDTF">2012-03-26T19:36:05Z</dcterms:created>
  <dcterms:modified xsi:type="dcterms:W3CDTF">2012-04-09T21:59:27Z</dcterms:modified>
</cp:coreProperties>
</file>