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314D-96FD-4A60-8399-31193A5B0A8F}" type="datetimeFigureOut">
              <a:rPr lang="en-US" smtClean="0"/>
              <a:pPr/>
              <a:t>12/23/2011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727F04A-063D-436E-A680-BC249A530B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314D-96FD-4A60-8399-31193A5B0A8F}" type="datetimeFigureOut">
              <a:rPr lang="en-US" smtClean="0"/>
              <a:pPr/>
              <a:t>12/23/2011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F04A-063D-436E-A680-BC249A530B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727F04A-063D-436E-A680-BC249A530B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314D-96FD-4A60-8399-31193A5B0A8F}" type="datetimeFigureOut">
              <a:rPr lang="en-US" smtClean="0"/>
              <a:pPr/>
              <a:t>12/23/2011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314D-96FD-4A60-8399-31193A5B0A8F}" type="datetimeFigureOut">
              <a:rPr lang="en-US" smtClean="0"/>
              <a:pPr/>
              <a:t>12/23/2011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727F04A-063D-436E-A680-BC249A530B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314D-96FD-4A60-8399-31193A5B0A8F}" type="datetimeFigureOut">
              <a:rPr lang="en-US" smtClean="0"/>
              <a:pPr/>
              <a:t>12/23/2011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727F04A-063D-436E-A680-BC249A530B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EDF314D-96FD-4A60-8399-31193A5B0A8F}" type="datetimeFigureOut">
              <a:rPr lang="en-US" smtClean="0"/>
              <a:pPr/>
              <a:t>12/23/2011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F04A-063D-436E-A680-BC249A530B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314D-96FD-4A60-8399-31193A5B0A8F}" type="datetimeFigureOut">
              <a:rPr lang="en-US" smtClean="0"/>
              <a:pPr/>
              <a:t>12/23/2011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727F04A-063D-436E-A680-BC249A530B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314D-96FD-4A60-8399-31193A5B0A8F}" type="datetimeFigureOut">
              <a:rPr lang="en-US" smtClean="0"/>
              <a:pPr/>
              <a:t>12/23/2011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727F04A-063D-436E-A680-BC249A530B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314D-96FD-4A60-8399-31193A5B0A8F}" type="datetimeFigureOut">
              <a:rPr lang="en-US" smtClean="0"/>
              <a:pPr/>
              <a:t>12/23/2011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727F04A-063D-436E-A680-BC249A530B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727F04A-063D-436E-A680-BC249A530B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314D-96FD-4A60-8399-31193A5B0A8F}" type="datetimeFigureOut">
              <a:rPr lang="en-US" smtClean="0"/>
              <a:pPr/>
              <a:t>12/23/2011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727F04A-063D-436E-A680-BC249A530B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EDF314D-96FD-4A60-8399-31193A5B0A8F}" type="datetimeFigureOut">
              <a:rPr lang="en-US" smtClean="0"/>
              <a:pPr/>
              <a:t>12/23/2011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EDF314D-96FD-4A60-8399-31193A5B0A8F}" type="datetimeFigureOut">
              <a:rPr lang="en-US" smtClean="0"/>
              <a:pPr/>
              <a:t>12/23/2011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727F04A-063D-436E-A680-BC249A530B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ivarga@qualcomm.com" TargetMode="External"/><Relationship Id="rId2" Type="http://schemas.openxmlformats.org/officeDocument/2006/relationships/hyperlink" Target="mailto:vkrishna@qualcomm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Contact:</a:t>
            </a:r>
          </a:p>
          <a:p>
            <a:r>
              <a:rPr lang="en-US" dirty="0" smtClean="0"/>
              <a:t>Venkatesh Krishnan (</a:t>
            </a:r>
            <a:r>
              <a:rPr lang="en-US" dirty="0" smtClean="0">
                <a:hlinkClick r:id="rId2"/>
              </a:rPr>
              <a:t>vkrishna@qualcomm.com</a:t>
            </a:r>
            <a:r>
              <a:rPr lang="en-US" dirty="0" smtClean="0"/>
              <a:t>)</a:t>
            </a:r>
          </a:p>
          <a:p>
            <a:r>
              <a:rPr lang="en-US" dirty="0" smtClean="0"/>
              <a:t>Imre Varga</a:t>
            </a:r>
          </a:p>
          <a:p>
            <a:r>
              <a:rPr lang="en-US" dirty="0" smtClean="0"/>
              <a:t>(</a:t>
            </a:r>
            <a:r>
              <a:rPr lang="en-US" dirty="0" smtClean="0">
                <a:hlinkClick r:id="rId3"/>
              </a:rPr>
              <a:t>ivarga@qualcomm.com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Update to STL MNRU for Super-Wideband Signals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example files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23528" y="1808820"/>
          <a:ext cx="8496944" cy="1990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450050"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File</a:t>
                      </a:r>
                      <a:endParaRPr lang="en-US" dirty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dirty="0" smtClean="0"/>
                        <a:t>Wideband</a:t>
                      </a:r>
                      <a:r>
                        <a:rPr lang="en-US" baseline="0" dirty="0" smtClean="0"/>
                        <a:t> MNRU 10 dB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dirty="0" smtClean="0"/>
                        <a:t>Old</a:t>
                      </a:r>
                      <a:r>
                        <a:rPr lang="en-US" baseline="0" dirty="0" smtClean="0"/>
                        <a:t> P.810 </a:t>
                      </a:r>
                      <a:r>
                        <a:rPr lang="en-US" dirty="0" err="1" smtClean="0"/>
                        <a:t>Superwideband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/>
                        <a:t>MNRU 10</a:t>
                      </a:r>
                      <a:r>
                        <a:rPr lang="en-US" baseline="0" dirty="0" smtClean="0"/>
                        <a:t> dB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en-US" dirty="0" smtClean="0"/>
                        <a:t>Improved </a:t>
                      </a:r>
                      <a:r>
                        <a:rPr lang="en-US" dirty="0" err="1" smtClean="0"/>
                        <a:t>Superwideband</a:t>
                      </a:r>
                      <a:r>
                        <a:rPr lang="en-US" dirty="0" smtClean="0"/>
                        <a:t> </a:t>
                      </a:r>
                      <a:r>
                        <a:rPr lang="en-US" smtClean="0"/>
                        <a:t>MNRU </a:t>
                      </a:r>
                      <a:r>
                        <a:rPr lang="en-US" smtClean="0"/>
                        <a:t>Proposal with</a:t>
                      </a:r>
                      <a:r>
                        <a:rPr lang="en-US" baseline="0" smtClean="0"/>
                        <a:t> </a:t>
                      </a:r>
                      <a:r>
                        <a:rPr lang="en-US" baseline="0" dirty="0" smtClean="0"/>
                        <a:t>LPF, 10 dB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wbmnru10.wav">
            <a:hlinkClick r:id="" action="ppaction://media"/>
          </p:cNvPr>
          <p:cNvPicPr>
            <a:picLocks noRot="1" noChangeAspect="1"/>
          </p:cNvPicPr>
          <p:nvPr>
            <a:wavAudioFile r:embed="rId1" name="wbmnru10.wav"/>
          </p:nvPr>
        </p:nvPicPr>
        <p:blipFill>
          <a:blip r:embed="rId5" cstate="print"/>
          <a:stretch>
            <a:fillRect/>
          </a:stretch>
        </p:blipFill>
        <p:spPr>
          <a:xfrm>
            <a:off x="4950042" y="2312876"/>
            <a:ext cx="304800" cy="304800"/>
          </a:xfrm>
          <a:prstGeom prst="rect">
            <a:avLst/>
          </a:prstGeom>
        </p:spPr>
      </p:pic>
      <p:pic>
        <p:nvPicPr>
          <p:cNvPr id="10" name="swbmnru10_filtered.wav">
            <a:hlinkClick r:id="" action="ppaction://media"/>
          </p:cNvPr>
          <p:cNvPicPr>
            <a:picLocks noRot="1" noChangeAspect="1"/>
          </p:cNvPicPr>
          <p:nvPr>
            <a:wavAudioFile r:embed="rId2" name="swbmnru10_filtered.wav"/>
          </p:nvPr>
        </p:nvPicPr>
        <p:blipFill>
          <a:blip r:embed="rId6" cstate="print"/>
          <a:stretch>
            <a:fillRect/>
          </a:stretch>
        </p:blipFill>
        <p:spPr>
          <a:xfrm>
            <a:off x="4950042" y="3284984"/>
            <a:ext cx="304800" cy="304800"/>
          </a:xfrm>
          <a:prstGeom prst="rect">
            <a:avLst/>
          </a:prstGeom>
        </p:spPr>
      </p:pic>
      <p:pic>
        <p:nvPicPr>
          <p:cNvPr id="11" name="swbmnru10.wav">
            <a:hlinkClick r:id="" action="ppaction://media"/>
          </p:cNvPr>
          <p:cNvPicPr>
            <a:picLocks noRot="1" noChangeAspect="1"/>
          </p:cNvPicPr>
          <p:nvPr>
            <a:wavAudioFile r:embed="rId3" name="swbmnru10.wav"/>
          </p:nvPr>
        </p:nvPicPr>
        <p:blipFill>
          <a:blip r:embed="rId7" cstate="print"/>
          <a:stretch>
            <a:fillRect/>
          </a:stretch>
        </p:blipFill>
        <p:spPr>
          <a:xfrm>
            <a:off x="4932040" y="27809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4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4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Source code changes included in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mnru_updated.zip</a:t>
            </a:r>
          </a:p>
          <a:p>
            <a:r>
              <a:rPr lang="en-US" dirty="0" smtClean="0"/>
              <a:t>Changes included with in the flag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SWB_SOFTEN</a:t>
            </a:r>
            <a:r>
              <a:rPr lang="en-US" dirty="0" smtClean="0"/>
              <a:t> defined in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mnru.h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smtClean="0"/>
              <a:t>Compiled on a 32 bit Linux machine</a:t>
            </a:r>
          </a:p>
          <a:p>
            <a:r>
              <a:rPr lang="en-US" dirty="0" smtClean="0"/>
              <a:t>Command line to turn on the Low pass filter is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–swb</a:t>
            </a:r>
          </a:p>
          <a:p>
            <a:r>
              <a:rPr lang="en-US" dirty="0" smtClean="0"/>
              <a:t>Example use for turning on low pass filter</a:t>
            </a:r>
          </a:p>
          <a:p>
            <a:pPr lvl="1"/>
            <a:r>
              <a:rPr lang="en-US" sz="1800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mnrudemo</a:t>
            </a:r>
            <a:r>
              <a:rPr lang="en-US" sz="18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–Q [x dB] –</a:t>
            </a:r>
            <a:r>
              <a:rPr lang="en-US" sz="1800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swb</a:t>
            </a:r>
            <a:r>
              <a:rPr lang="en-US" sz="18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&lt;input file&gt; &lt;output file&gt;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existing MNRUs for SWB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ITU-T P.810 does not include recommendations for SWB,</a:t>
            </a:r>
          </a:p>
          <a:p>
            <a:r>
              <a:rPr lang="en-US" dirty="0" smtClean="0"/>
              <a:t>Modulated noise has a flat spectrum, while speech has a spectrum with positive tilt. Therefore, the signal is buried deep in noise at the higher end of the spectrum,</a:t>
            </a:r>
          </a:p>
          <a:p>
            <a:r>
              <a:rPr lang="en-US" dirty="0" smtClean="0"/>
              <a:t>Perceptually, x dB MNRU for SWB sounds significantly degraded compared to x dB MNRU for WB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9378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Spectrogram of 10 dB MNRU for a SWB input generated using STL </a:t>
            </a:r>
            <a:r>
              <a:rPr lang="en-US" dirty="0" err="1" smtClean="0"/>
              <a:t>mnrudemo</a:t>
            </a:r>
            <a:r>
              <a:rPr lang="en-US" dirty="0" smtClean="0"/>
              <a:t> tool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0886" y="2160794"/>
            <a:ext cx="5485715" cy="330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update to MNRU for SWB inputs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375756" y="5589240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0-14000 Hz Noise Source</a:t>
            </a:r>
          </a:p>
          <a:p>
            <a:endParaRPr lang="en-US" sz="1200" dirty="0"/>
          </a:p>
        </p:txBody>
      </p:sp>
      <p:grpSp>
        <p:nvGrpSpPr>
          <p:cNvPr id="67" name="Group 66"/>
          <p:cNvGrpSpPr/>
          <p:nvPr/>
        </p:nvGrpSpPr>
        <p:grpSpPr>
          <a:xfrm>
            <a:off x="575556" y="1628800"/>
            <a:ext cx="7488832" cy="3952056"/>
            <a:chOff x="1511660" y="1628800"/>
            <a:chExt cx="7488832" cy="3952056"/>
          </a:xfrm>
        </p:grpSpPr>
        <p:sp>
          <p:nvSpPr>
            <p:cNvPr id="4" name="Rectangle 3"/>
            <p:cNvSpPr/>
            <p:nvPr/>
          </p:nvSpPr>
          <p:spPr>
            <a:xfrm>
              <a:off x="1511660" y="2744924"/>
              <a:ext cx="1080120" cy="8280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55677" y="2852936"/>
              <a:ext cx="720080" cy="393060"/>
            </a:xfrm>
            <a:custGeom>
              <a:avLst/>
              <a:gdLst>
                <a:gd name="connsiteX0" fmla="*/ 0 w 581891"/>
                <a:gd name="connsiteY0" fmla="*/ 203199 h 264774"/>
                <a:gd name="connsiteX1" fmla="*/ 175491 w 581891"/>
                <a:gd name="connsiteY1" fmla="*/ 9236 h 264774"/>
                <a:gd name="connsiteX2" fmla="*/ 424873 w 581891"/>
                <a:gd name="connsiteY2" fmla="*/ 258617 h 264774"/>
                <a:gd name="connsiteX3" fmla="*/ 581891 w 581891"/>
                <a:gd name="connsiteY3" fmla="*/ 46181 h 264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891" h="264774">
                  <a:moveTo>
                    <a:pt x="0" y="203199"/>
                  </a:moveTo>
                  <a:cubicBezTo>
                    <a:pt x="52339" y="101599"/>
                    <a:pt x="104679" y="0"/>
                    <a:pt x="175491" y="9236"/>
                  </a:cubicBezTo>
                  <a:cubicBezTo>
                    <a:pt x="246303" y="18472"/>
                    <a:pt x="357140" y="252460"/>
                    <a:pt x="424873" y="258617"/>
                  </a:cubicBezTo>
                  <a:cubicBezTo>
                    <a:pt x="492606" y="264774"/>
                    <a:pt x="581891" y="46181"/>
                    <a:pt x="581891" y="46181"/>
                  </a:cubicBezTo>
                </a:path>
              </a:pathLst>
            </a:cu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1655676" y="3356992"/>
              <a:ext cx="75608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907704" y="3248980"/>
              <a:ext cx="216024" cy="18002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4373978" y="1628800"/>
              <a:ext cx="792088" cy="61206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419872" y="4977172"/>
              <a:ext cx="792088" cy="603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373978" y="4041068"/>
              <a:ext cx="792088" cy="603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740352" y="2897324"/>
              <a:ext cx="792088" cy="603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547664" y="3609021"/>
              <a:ext cx="1080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DC Removal</a:t>
              </a:r>
            </a:p>
            <a:p>
              <a:endParaRPr lang="en-US" sz="12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283968" y="4689140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Attenuator or Amplifier</a:t>
              </a:r>
            </a:p>
            <a:p>
              <a:endParaRPr lang="en-US" sz="12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544108" y="4689140"/>
              <a:ext cx="1260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Low pass filter</a:t>
              </a:r>
            </a:p>
            <a:p>
              <a:endParaRPr lang="en-US" sz="12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560332" y="3501008"/>
              <a:ext cx="14401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Filter 0-14000 Hz</a:t>
              </a:r>
            </a:p>
            <a:p>
              <a:endParaRPr lang="en-US" sz="1200" dirty="0"/>
            </a:p>
          </p:txBody>
        </p:sp>
        <p:cxnSp>
          <p:nvCxnSpPr>
            <p:cNvPr id="33" name="Elbow Connector 32"/>
            <p:cNvCxnSpPr>
              <a:stCxn id="4" idx="3"/>
              <a:endCxn id="15" idx="1"/>
            </p:cNvCxnSpPr>
            <p:nvPr/>
          </p:nvCxnSpPr>
          <p:spPr>
            <a:xfrm flipV="1">
              <a:off x="2591780" y="1934834"/>
              <a:ext cx="1782198" cy="1224136"/>
            </a:xfrm>
            <a:prstGeom prst="bentConnector3">
              <a:avLst>
                <a:gd name="adj1" fmla="val 29270"/>
              </a:avLst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/>
            <p:cNvSpPr/>
            <p:nvPr/>
          </p:nvSpPr>
          <p:spPr>
            <a:xfrm>
              <a:off x="3617894" y="4144888"/>
              <a:ext cx="396044" cy="39604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X</a:t>
              </a:r>
              <a:endParaRPr lang="en-US" dirty="0"/>
            </a:p>
          </p:txBody>
        </p:sp>
        <p:sp>
          <p:nvSpPr>
            <p:cNvPr id="37" name="Oval 36"/>
            <p:cNvSpPr/>
            <p:nvPr/>
          </p:nvSpPr>
          <p:spPr>
            <a:xfrm>
              <a:off x="6696236" y="2996952"/>
              <a:ext cx="396044" cy="39604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/>
                <a:t>+</a:t>
              </a:r>
            </a:p>
          </p:txBody>
        </p:sp>
        <p:cxnSp>
          <p:nvCxnSpPr>
            <p:cNvPr id="40" name="Elbow Connector 39"/>
            <p:cNvCxnSpPr>
              <a:stCxn id="4" idx="3"/>
              <a:endCxn id="36" idx="2"/>
            </p:cNvCxnSpPr>
            <p:nvPr/>
          </p:nvCxnSpPr>
          <p:spPr>
            <a:xfrm>
              <a:off x="2591780" y="3158970"/>
              <a:ext cx="1026114" cy="1183940"/>
            </a:xfrm>
            <a:prstGeom prst="bentConnector3">
              <a:avLst>
                <a:gd name="adj1" fmla="val 50000"/>
              </a:avLst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>
              <a:stCxn id="36" idx="6"/>
              <a:endCxn id="17" idx="1"/>
            </p:cNvCxnSpPr>
            <p:nvPr/>
          </p:nvCxnSpPr>
          <p:spPr>
            <a:xfrm>
              <a:off x="4013938" y="4342910"/>
              <a:ext cx="36004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/>
            <p:cNvSpPr/>
            <p:nvPr/>
          </p:nvSpPr>
          <p:spPr>
            <a:xfrm>
              <a:off x="5724128" y="4041068"/>
              <a:ext cx="792088" cy="60368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0" name="Straight Arrow Connector 49"/>
            <p:cNvCxnSpPr>
              <a:stCxn id="17" idx="3"/>
              <a:endCxn id="47" idx="1"/>
            </p:cNvCxnSpPr>
            <p:nvPr/>
          </p:nvCxnSpPr>
          <p:spPr>
            <a:xfrm>
              <a:off x="5166066" y="4342910"/>
              <a:ext cx="558062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Isosceles Triangle 50"/>
            <p:cNvSpPr/>
            <p:nvPr/>
          </p:nvSpPr>
          <p:spPr>
            <a:xfrm rot="5400000">
              <a:off x="5760132" y="1736812"/>
              <a:ext cx="504056" cy="396044"/>
            </a:xfrm>
            <a:prstGeom prst="triangle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283968" y="2240868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Attenuator or Amplifier</a:t>
              </a:r>
            </a:p>
            <a:p>
              <a:endParaRPr lang="en-US" sz="12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580112" y="2206605"/>
              <a:ext cx="10801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Adjustment for Low pass filter group delay</a:t>
              </a:r>
            </a:p>
            <a:p>
              <a:endParaRPr lang="en-US" sz="1200" dirty="0"/>
            </a:p>
          </p:txBody>
        </p:sp>
        <p:cxnSp>
          <p:nvCxnSpPr>
            <p:cNvPr id="55" name="Straight Arrow Connector 54"/>
            <p:cNvCxnSpPr>
              <a:stCxn id="15" idx="3"/>
              <a:endCxn id="51" idx="3"/>
            </p:cNvCxnSpPr>
            <p:nvPr/>
          </p:nvCxnSpPr>
          <p:spPr>
            <a:xfrm>
              <a:off x="5166066" y="1934834"/>
              <a:ext cx="648072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Elbow Connector 56"/>
            <p:cNvCxnSpPr>
              <a:stCxn id="51" idx="0"/>
              <a:endCxn id="37" idx="0"/>
            </p:cNvCxnSpPr>
            <p:nvPr/>
          </p:nvCxnSpPr>
          <p:spPr>
            <a:xfrm>
              <a:off x="6210182" y="1934834"/>
              <a:ext cx="684076" cy="1062118"/>
            </a:xfrm>
            <a:prstGeom prst="bentConnector2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hape 60"/>
            <p:cNvCxnSpPr>
              <a:stCxn id="47" idx="3"/>
              <a:endCxn id="37" idx="4"/>
            </p:cNvCxnSpPr>
            <p:nvPr/>
          </p:nvCxnSpPr>
          <p:spPr>
            <a:xfrm flipV="1">
              <a:off x="6516216" y="3392996"/>
              <a:ext cx="378042" cy="949914"/>
            </a:xfrm>
            <a:prstGeom prst="bentConnector2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>
              <a:stCxn id="37" idx="6"/>
              <a:endCxn id="19" idx="1"/>
            </p:cNvCxnSpPr>
            <p:nvPr/>
          </p:nvCxnSpPr>
          <p:spPr>
            <a:xfrm>
              <a:off x="7092280" y="3194974"/>
              <a:ext cx="648072" cy="4192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>
              <a:stCxn id="16" idx="0"/>
              <a:endCxn id="36" idx="4"/>
            </p:cNvCxnSpPr>
            <p:nvPr/>
          </p:nvCxnSpPr>
          <p:spPr>
            <a:xfrm flipV="1">
              <a:off x="3815916" y="4540932"/>
              <a:ext cx="0" cy="43624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Rectangle 67"/>
          <p:cNvSpPr/>
          <p:nvPr/>
        </p:nvSpPr>
        <p:spPr>
          <a:xfrm>
            <a:off x="6660232" y="4149080"/>
            <a:ext cx="2196244" cy="1944216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Legend</a:t>
            </a:r>
          </a:p>
          <a:p>
            <a:pPr algn="ctr"/>
            <a:r>
              <a:rPr lang="en-US" dirty="0" smtClean="0"/>
              <a:t>Existing</a:t>
            </a:r>
          </a:p>
          <a:p>
            <a:pPr algn="ctr"/>
            <a:r>
              <a:rPr lang="en-US" dirty="0" smtClean="0"/>
              <a:t>Module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New </a:t>
            </a:r>
          </a:p>
          <a:p>
            <a:pPr algn="ctr"/>
            <a:r>
              <a:rPr lang="en-US" dirty="0" smtClean="0"/>
              <a:t>Module</a:t>
            </a:r>
            <a:endParaRPr lang="en-US" dirty="0"/>
          </a:p>
          <a:p>
            <a:pPr algn="ctr"/>
            <a:endParaRPr lang="en-US" dirty="0"/>
          </a:p>
        </p:txBody>
      </p:sp>
      <p:sp>
        <p:nvSpPr>
          <p:cNvPr id="69" name="Oval 68"/>
          <p:cNvSpPr/>
          <p:nvPr/>
        </p:nvSpPr>
        <p:spPr>
          <a:xfrm>
            <a:off x="6804248" y="4581128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6804248" y="5301208"/>
            <a:ext cx="432048" cy="43204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 Pass Filter Design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Perceptual quality of x dB MNRU for Super wideband approximately equal to that of the x dB MNRU for wideband</a:t>
            </a:r>
          </a:p>
          <a:p>
            <a:r>
              <a:rPr lang="en-US" dirty="0" smtClean="0"/>
              <a:t>Approximately flat (unity gain) in the 0-8 KHz band,</a:t>
            </a:r>
          </a:p>
          <a:p>
            <a:r>
              <a:rPr lang="en-US" dirty="0" smtClean="0"/>
              <a:t>Attenuate only the super high band,</a:t>
            </a:r>
          </a:p>
          <a:p>
            <a:r>
              <a:rPr lang="en-US" dirty="0" smtClean="0"/>
              <a:t>Smooth transition from pass band to stop band,</a:t>
            </a:r>
          </a:p>
          <a:p>
            <a:r>
              <a:rPr lang="en-US" dirty="0" smtClean="0"/>
              <a:t>FIR, Linear phase.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9378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Low Pass Filter Characteristics – Magnitude Spectrum</a:t>
            </a:r>
            <a:endParaRPr lang="en-US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8089" y="1559140"/>
            <a:ext cx="5971309" cy="4508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27884" y="576926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Frequency in Hz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16200000">
            <a:off x="580202" y="317232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Magnitude in dB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532" y="32978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Low Pass Filter Characteristics – Impulse Response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4096" y="1618315"/>
            <a:ext cx="5659295" cy="4389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Spectrogram Comparison without and with LPF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580" y="1527175"/>
            <a:ext cx="750832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Spectrum Comparison without and with LPF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556" y="1520788"/>
            <a:ext cx="5551089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36196" y="2996952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Note: Purple plot represents the spectrum without the LPF and the yellow plot represents the spectrum with the LPF</a:t>
            </a:r>
            <a:endParaRPr lang="en-US" sz="1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lnDef>
      <a:spPr>
        <a:ln w="1587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126</TotalTime>
  <Words>333</Words>
  <Application>Microsoft Office PowerPoint</Application>
  <PresentationFormat>On-screen Show (4:3)</PresentationFormat>
  <Paragraphs>52</Paragraphs>
  <Slides>11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Civic</vt:lpstr>
      <vt:lpstr>Update to STL MNRU for Super-Wideband Signals</vt:lpstr>
      <vt:lpstr>Problems with existing MNRUs for SWB</vt:lpstr>
      <vt:lpstr>Spectrogram of 10 dB MNRU for a SWB input generated using STL mnrudemo tool</vt:lpstr>
      <vt:lpstr>Proposed update to MNRU for SWB inputs</vt:lpstr>
      <vt:lpstr>Low Pass Filter Design Goal</vt:lpstr>
      <vt:lpstr>Low Pass Filter Characteristics – Magnitude Spectrum</vt:lpstr>
      <vt:lpstr>Low Pass Filter Characteristics – Impulse Response</vt:lpstr>
      <vt:lpstr>Spectrogram Comparison without and with LPF</vt:lpstr>
      <vt:lpstr>Spectrum Comparison without and with LPF</vt:lpstr>
      <vt:lpstr>Some example files</vt:lpstr>
      <vt:lpstr>Software Details</vt:lpstr>
    </vt:vector>
  </TitlesOfParts>
  <Company>Qualcomm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 to STL MNRU for Super-Wideband Signals</dc:title>
  <dc:creator>vkrishna</dc:creator>
  <cp:lastModifiedBy>Qualcomm User</cp:lastModifiedBy>
  <cp:revision>10</cp:revision>
  <dcterms:created xsi:type="dcterms:W3CDTF">2011-12-22T18:09:45Z</dcterms:created>
  <dcterms:modified xsi:type="dcterms:W3CDTF">2011-12-23T22:29:21Z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-1328207944</vt:i4>
  </property>
  <property fmtid="{D5CDD505-2E9C-101B-9397-08002B2CF9AE}" pid="3" name="_NewReviewCycle">
    <vt:lpwstr/>
  </property>
  <property fmtid="{D5CDD505-2E9C-101B-9397-08002B2CF9AE}" pid="4" name="_EmailSubject">
    <vt:lpwstr>SWB MNRU package</vt:lpwstr>
  </property>
  <property fmtid="{D5CDD505-2E9C-101B-9397-08002B2CF9AE}" pid="5" name="_AuthorEmail">
    <vt:lpwstr>vkrishna@qualcomm.com</vt:lpwstr>
  </property>
  <property fmtid="{D5CDD505-2E9C-101B-9397-08002B2CF9AE}" pid="6" name="_AuthorEmailDisplayName">
    <vt:lpwstr>Krishnan, Venkatesh</vt:lpwstr>
  </property>
</Properties>
</file>