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3"/>
  </p:sldMasterIdLst>
  <p:notesMasterIdLst>
    <p:notesMasterId r:id="rId10"/>
  </p:notesMasterIdLst>
  <p:handoutMasterIdLst>
    <p:handoutMasterId r:id="rId11"/>
  </p:handoutMasterIdLst>
  <p:sldIdLst>
    <p:sldId id="1120" r:id="rId4"/>
    <p:sldId id="1121" r:id="rId5"/>
    <p:sldId id="1124" r:id="rId6"/>
    <p:sldId id="2147481534" r:id="rId7"/>
    <p:sldId id="2147481535" r:id="rId8"/>
    <p:sldId id="1158" r:id="rId9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33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607469" indent="2117" algn="l" rtl="0" eaLnBrk="0" fontAlgn="base" hangingPunct="0">
      <a:spcBef>
        <a:spcPct val="0"/>
      </a:spcBef>
      <a:spcAft>
        <a:spcPct val="0"/>
      </a:spcAft>
      <a:defRPr sz="1333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1217054" indent="2117" algn="l" rtl="0" eaLnBrk="0" fontAlgn="base" hangingPunct="0">
      <a:spcBef>
        <a:spcPct val="0"/>
      </a:spcBef>
      <a:spcAft>
        <a:spcPct val="0"/>
      </a:spcAft>
      <a:defRPr sz="1333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826638" indent="2117" algn="l" rtl="0" eaLnBrk="0" fontAlgn="base" hangingPunct="0">
      <a:spcBef>
        <a:spcPct val="0"/>
      </a:spcBef>
      <a:spcAft>
        <a:spcPct val="0"/>
      </a:spcAft>
      <a:defRPr sz="1333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2436223" indent="2117" algn="l" rtl="0" eaLnBrk="0" fontAlgn="base" hangingPunct="0">
      <a:spcBef>
        <a:spcPct val="0"/>
      </a:spcBef>
      <a:spcAft>
        <a:spcPct val="0"/>
      </a:spcAft>
      <a:defRPr sz="1333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3047924" algn="l" defTabSz="1219170" rtl="0" eaLnBrk="1" latinLnBrk="0" hangingPunct="1">
      <a:defRPr sz="1333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3657509" algn="l" defTabSz="1219170" rtl="0" eaLnBrk="1" latinLnBrk="0" hangingPunct="1">
      <a:defRPr sz="1333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4267093" algn="l" defTabSz="1219170" rtl="0" eaLnBrk="1" latinLnBrk="0" hangingPunct="1">
      <a:defRPr sz="1333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4876678" algn="l" defTabSz="1219170" rtl="0" eaLnBrk="1" latinLnBrk="0" hangingPunct="1">
      <a:defRPr sz="1333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AB43D"/>
    <a:srgbClr val="339933"/>
    <a:srgbClr val="00CC00"/>
    <a:srgbClr val="CCFFCC"/>
    <a:srgbClr val="FF00FF"/>
    <a:srgbClr val="FFC000"/>
    <a:srgbClr val="B6BEC8"/>
    <a:srgbClr val="BFBFBF"/>
    <a:srgbClr val="00B0F0"/>
    <a:srgbClr val="6325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65" autoAdjust="0"/>
    <p:restoredTop sz="91922"/>
  </p:normalViewPr>
  <p:slideViewPr>
    <p:cSldViewPr snapToGrid="0">
      <p:cViewPr>
        <p:scale>
          <a:sx n="108" d="100"/>
          <a:sy n="108" d="100"/>
        </p:scale>
        <p:origin x="608" y="11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402"/>
    </p:cViewPr>
  </p:sorterViewPr>
  <p:notesViewPr>
    <p:cSldViewPr snapToGrid="0">
      <p:cViewPr varScale="1">
        <p:scale>
          <a:sx n="60" d="100"/>
          <a:sy n="60" d="100"/>
        </p:scale>
        <p:origin x="3274" y="67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8A7A043F-A4B9-47D3-9A1C-F3EBE7285603}" type="datetime1">
              <a:rPr lang="en-US" altLang="en-US"/>
              <a:pPr>
                <a:defRPr/>
              </a:pPr>
              <a:t>2/20/26</a:t>
            </a:fld>
            <a:endParaRPr lang="en-US" alt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FD678A1-F691-4F72-A1DB-6B7ADD6AF81C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4D7A5641-6729-408A-A8C3-8D9C021101E1}" type="datetime1">
              <a:rPr lang="en-US" altLang="en-US"/>
              <a:pPr>
                <a:defRPr/>
              </a:pPr>
              <a:t>2/20/26</a:t>
            </a:fld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C5B09AC-A87E-436F-8DDC-366D0C33A270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ＭＳ Ｐゴシック" charset="0"/>
      </a:defRPr>
    </a:lvl1pPr>
    <a:lvl2pPr marL="607469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2pPr>
    <a:lvl3pPr marL="1217054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3pPr>
    <a:lvl4pPr marL="1826638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4pPr>
    <a:lvl5pPr marL="243622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5pPr>
    <a:lvl6pPr marL="3047577" algn="l" defTabSz="121903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093" algn="l" defTabSz="121903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608" algn="l" defTabSz="121903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123" algn="l" defTabSz="121903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343478D-FB28-4BBE-81CF-C80BC5090FEE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0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7136" y="3812215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15" indent="0" algn="ctr">
              <a:buNone/>
              <a:defRPr/>
            </a:lvl2pPr>
            <a:lvl3pPr marL="1219031" indent="0" algn="ctr">
              <a:buNone/>
              <a:defRPr/>
            </a:lvl3pPr>
            <a:lvl4pPr marL="1828546" indent="0" algn="ctr">
              <a:buNone/>
              <a:defRPr/>
            </a:lvl4pPr>
            <a:lvl5pPr marL="2438062" indent="0" algn="ctr">
              <a:buNone/>
              <a:defRPr/>
            </a:lvl5pPr>
            <a:lvl6pPr marL="3047577" indent="0" algn="ctr">
              <a:buNone/>
              <a:defRPr/>
            </a:lvl6pPr>
            <a:lvl7pPr marL="3657093" indent="0" algn="ctr">
              <a:buNone/>
              <a:defRPr/>
            </a:lvl7pPr>
            <a:lvl8pPr marL="4266608" indent="0" algn="ctr">
              <a:buNone/>
              <a:defRPr/>
            </a:lvl8pPr>
            <a:lvl9pPr marL="4876123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0616672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37" indent="-457137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373261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756495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0836043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1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030" name="Rectangle 15"/>
          <p:cNvSpPr>
            <a:spLocks noChangeArrowheads="1"/>
          </p:cNvSpPr>
          <p:nvPr/>
        </p:nvSpPr>
        <p:spPr bwMode="auto">
          <a:xfrm>
            <a:off x="5448301" y="3304117"/>
            <a:ext cx="1299497" cy="328217"/>
          </a:xfrm>
          <a:prstGeom prst="rect">
            <a:avLst/>
          </a:prstGeom>
          <a:noFill/>
          <a:ln>
            <a:noFill/>
          </a:ln>
        </p:spPr>
        <p:txBody>
          <a:bodyPr wrap="none" lIns="121907" tIns="60953" rIns="121907" bIns="60953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29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0718" y="228601"/>
            <a:ext cx="1441449" cy="838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Oval 11"/>
          <p:cNvSpPr>
            <a:spLocks noChangeArrowheads="1"/>
          </p:cNvSpPr>
          <p:nvPr/>
        </p:nvSpPr>
        <p:spPr bwMode="auto">
          <a:xfrm>
            <a:off x="11361420" y="6364818"/>
            <a:ext cx="644313" cy="419100"/>
          </a:xfrm>
          <a:prstGeom prst="ellipse">
            <a:avLst/>
          </a:prstGeom>
          <a:solidFill>
            <a:schemeClr val="bg1">
              <a:alpha val="50195"/>
            </a:schemeClr>
          </a:solidFill>
          <a:ln>
            <a:noFill/>
          </a:ln>
        </p:spPr>
        <p:txBody>
          <a:bodyPr lIns="121907" tIns="60953" rIns="121907" bIns="60953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fld id="{91541CF1-6CEE-450E-A873-90FA5356A1E7}" type="slidenum">
              <a:rPr lang="en-GB" altLang="en-US" sz="1333" b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 algn="ctr">
                <a:defRPr/>
              </a:pPr>
              <a:t>‹N°›</a:t>
            </a:fld>
            <a:endParaRPr lang="en-GB" altLang="en-US" sz="1333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en-GB" altLang="en-US" sz="1333" dirty="0"/>
          </a:p>
        </p:txBody>
      </p:sp>
      <p:sp>
        <p:nvSpPr>
          <p:cNvPr id="3" name="AutoShape 14">
            <a:extLst>
              <a:ext uri="{FF2B5EF4-FFF2-40B4-BE49-F238E27FC236}">
                <a16:creationId xmlns:a16="http://schemas.microsoft.com/office/drawing/2014/main" id="{61A8AF4F-EA43-0E28-F91F-0B2017200F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3134" y="6446520"/>
            <a:ext cx="9355665" cy="296757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ko-KR" sz="1333" b="0" spc="267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SA4 Chair input to TSG#111 on Rel21 content, </a:t>
            </a:r>
            <a:r>
              <a:rPr lang="de-DE" sz="1333" b="0" kern="1200" spc="267" baseline="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10 – 13 Mar 2025, Fukuoka, JP</a:t>
            </a:r>
            <a:endParaRPr lang="sv-SE" altLang="en-US" sz="1333" b="0" kern="1200" spc="267" baseline="0" dirty="0">
              <a:solidFill>
                <a:schemeClr val="tx1"/>
              </a:solidFill>
              <a:latin typeface="Calibri" panose="020F0502020204030204" pitchFamily="34" charset="0"/>
              <a:ea typeface="MS PGothic" panose="020B0600070205080204" pitchFamily="34" charset="-128"/>
              <a:cs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18" r:id="rId1"/>
    <p:sldLayoutId id="2147485904" r:id="rId2"/>
    <p:sldLayoutId id="2147485905" r:id="rId3"/>
    <p:sldLayoutId id="214748591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5pPr>
      <a:lvl6pPr marL="60951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031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546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062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5073" indent="-45507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733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988459" indent="-378875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521846" indent="-30267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2131431" indent="-30267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741015" indent="-30267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3352335" indent="-30475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1850" indent="-30475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366" indent="-30475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0881" indent="-30475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03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15" algn="l" defTabSz="121903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031" algn="l" defTabSz="121903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546" algn="l" defTabSz="121903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062" algn="l" defTabSz="121903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577" algn="l" defTabSz="121903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093" algn="l" defTabSz="121903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608" algn="l" defTabSz="121903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123" algn="l" defTabSz="121903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2895600" y="3712634"/>
            <a:ext cx="6400800" cy="997252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fr-FR" altLang="de-DE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Gilles Teniou (SA4 Chair, Tencent)</a:t>
            </a:r>
          </a:p>
        </p:txBody>
      </p:sp>
      <p:sp>
        <p:nvSpPr>
          <p:cNvPr id="7" name="Text Box 63"/>
          <p:cNvSpPr txBox="1">
            <a:spLocks noChangeArrowheads="1"/>
          </p:cNvSpPr>
          <p:nvPr/>
        </p:nvSpPr>
        <p:spPr bwMode="auto">
          <a:xfrm>
            <a:off x="2064131" y="1695451"/>
            <a:ext cx="8063747" cy="913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GB" sz="5333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SA WG4 input to Release 21</a:t>
            </a:r>
            <a:endParaRPr lang="en-US" sz="2000" dirty="0">
              <a:solidFill>
                <a:srgbClr val="948A5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8224905" y="175057"/>
            <a:ext cx="1683657" cy="66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  <a:defRPr/>
            </a:pPr>
            <a:r>
              <a:rPr lang="de-DE" sz="1867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SP-260xxx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de-DE" sz="1867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AI# 5.6</a:t>
            </a:r>
          </a:p>
        </p:txBody>
      </p:sp>
      <p:sp>
        <p:nvSpPr>
          <p:cNvPr id="3" name="Text Box 14">
            <a:extLst>
              <a:ext uri="{FF2B5EF4-FFF2-40B4-BE49-F238E27FC236}">
                <a16:creationId xmlns:a16="http://schemas.microsoft.com/office/drawing/2014/main" id="{5ECDE659-4B98-B62B-91A0-3F9252D329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737" y="70207"/>
            <a:ext cx="393202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pPr>
              <a:defRPr/>
            </a:pPr>
            <a:r>
              <a:rPr lang="de-DE" sz="1200" b="1" dirty="0">
                <a:latin typeface="Arial "/>
                <a:ea typeface="+mn-ea"/>
              </a:rPr>
              <a:t>3GPP TSG SA Meeting #111</a:t>
            </a:r>
          </a:p>
          <a:p>
            <a:pPr>
              <a:defRPr/>
            </a:pPr>
            <a:r>
              <a:rPr lang="de-DE" sz="1200" b="1" dirty="0">
                <a:latin typeface="Arial "/>
                <a:ea typeface="+mn-ea"/>
              </a:rPr>
              <a:t>10 – 13 Mar 2025, Fukuoka, JP</a:t>
            </a:r>
            <a:endParaRPr lang="sv-SE" altLang="en-US" sz="1200" b="1" dirty="0">
              <a:latin typeface="Arial "/>
              <a:ea typeface="+mn-ea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/>
          </p:cNvSpPr>
          <p:nvPr>
            <p:ph type="title"/>
          </p:nvPr>
        </p:nvSpPr>
        <p:spPr>
          <a:xfrm>
            <a:off x="725716" y="228600"/>
            <a:ext cx="9030003" cy="1143000"/>
          </a:xfrm>
        </p:spPr>
        <p:txBody>
          <a:bodyPr rtlCol="0">
            <a:normAutofit fontScale="90000"/>
          </a:bodyPr>
          <a:lstStyle/>
          <a:p>
            <a:pPr algn="l" eaLnBrk="1" hangingPunct="1">
              <a:defRPr/>
            </a:pPr>
            <a:r>
              <a:rPr lang="en-US" sz="3733" b="1" dirty="0">
                <a:solidFill>
                  <a:schemeClr val="tx1"/>
                </a:solidFill>
              </a:rPr>
              <a:t>Release 21: Keep a path to 5G-Advanced features for media formats</a:t>
            </a:r>
          </a:p>
        </p:txBody>
      </p:sp>
      <p:sp>
        <p:nvSpPr>
          <p:cNvPr id="57347" name="Rectangle 3"/>
          <p:cNvSpPr>
            <a:spLocks noGrp="1"/>
          </p:cNvSpPr>
          <p:nvPr>
            <p:ph type="body" idx="1"/>
          </p:nvPr>
        </p:nvSpPr>
        <p:spPr>
          <a:xfrm>
            <a:off x="725716" y="1371600"/>
            <a:ext cx="10740568" cy="4826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GB" sz="2400" dirty="0"/>
              <a:t>Release 20 is currently the last release intended to carry 5G-Advanced feature integration.</a:t>
            </a:r>
          </a:p>
          <a:p>
            <a:pPr eaLnBrk="1" hangingPunct="1">
              <a:defRPr/>
            </a:pPr>
            <a:endParaRPr lang="en-GB" sz="2400" dirty="0"/>
          </a:p>
          <a:p>
            <a:pPr eaLnBrk="1" hangingPunct="1">
              <a:defRPr/>
            </a:pPr>
            <a:r>
              <a:rPr lang="en-GB" sz="2400" dirty="0"/>
              <a:t>Release 20 “frozen” status limits additions, even when the work is media-layer and broadly applicable.</a:t>
            </a:r>
          </a:p>
          <a:p>
            <a:pPr eaLnBrk="1" hangingPunct="1">
              <a:defRPr/>
            </a:pPr>
            <a:endParaRPr lang="en-GB" sz="2400" dirty="0"/>
          </a:p>
          <a:p>
            <a:pPr eaLnBrk="1" hangingPunct="1">
              <a:defRPr/>
            </a:pPr>
            <a:r>
              <a:rPr lang="en-GB" sz="2400" b="1" dirty="0"/>
              <a:t>Release 21 timeline </a:t>
            </a:r>
            <a:r>
              <a:rPr lang="en-GB" sz="2400" dirty="0"/>
              <a:t>is under discussion: planned to be agreed next month and fixed by June 2026.</a:t>
            </a:r>
          </a:p>
          <a:p>
            <a:pPr eaLnBrk="1" hangingPunct="1">
              <a:defRPr/>
            </a:pPr>
            <a:endParaRPr lang="en-GB" sz="2400" dirty="0"/>
          </a:p>
          <a:p>
            <a:pPr eaLnBrk="1" hangingPunct="1">
              <a:defRPr/>
            </a:pPr>
            <a:r>
              <a:rPr lang="en-GB" sz="2400" b="1" dirty="0"/>
              <a:t>Release 21 content </a:t>
            </a:r>
            <a:r>
              <a:rPr lang="en-GB" sz="2400" dirty="0"/>
              <a:t>will include a normative 6G scope, which can unintentionally crowd out 5G-A integration.</a:t>
            </a:r>
          </a:p>
          <a:p>
            <a:pPr eaLnBrk="1" hangingPunct="1">
              <a:defRPr/>
            </a:pPr>
            <a:endParaRPr lang="en-GB" sz="2400" dirty="0"/>
          </a:p>
          <a:p>
            <a:pPr marL="0" indent="0" eaLnBrk="1" hangingPunct="1">
              <a:buNone/>
              <a:defRPr/>
            </a:pPr>
            <a:endParaRPr lang="en-GB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837387" y="228600"/>
            <a:ext cx="8918331" cy="792632"/>
          </a:xfrm>
        </p:spPr>
        <p:txBody>
          <a:bodyPr/>
          <a:lstStyle/>
          <a:p>
            <a:pPr algn="l" eaLnBrk="1" hangingPunct="1"/>
            <a:r>
              <a:rPr lang="en-GB" sz="3733" b="1" noProof="0" dirty="0">
                <a:solidFill>
                  <a:schemeClr val="tx1"/>
                </a:solidFill>
              </a:rPr>
              <a:t>Concrete example of ULBC as Rel-21 only feature</a:t>
            </a:r>
          </a:p>
        </p:txBody>
      </p:sp>
      <p:sp>
        <p:nvSpPr>
          <p:cNvPr id="6" name="Espace réservé du contenu 3">
            <a:extLst>
              <a:ext uri="{FF2B5EF4-FFF2-40B4-BE49-F238E27FC236}">
                <a16:creationId xmlns:a16="http://schemas.microsoft.com/office/drawing/2014/main" id="{D7E018E4-A283-63D5-ADD9-DD7FEF5D55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28" y="1947553"/>
            <a:ext cx="11331266" cy="4441371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2400"/>
              </a:spcBef>
              <a:tabLst>
                <a:tab pos="2870128" algn="l"/>
                <a:tab pos="6823963" algn="l"/>
              </a:tabLst>
              <a:defRPr/>
            </a:pPr>
            <a:r>
              <a:rPr lang="en-GB" sz="2800" noProof="0" dirty="0"/>
              <a:t>ULBC would not be recognized as a 5G-Advanced feature, despite being relevant for near-term deployments.</a:t>
            </a:r>
          </a:p>
          <a:p>
            <a:pPr>
              <a:lnSpc>
                <a:spcPct val="90000"/>
              </a:lnSpc>
              <a:spcBef>
                <a:spcPts val="2400"/>
              </a:spcBef>
              <a:tabLst>
                <a:tab pos="2870128" algn="l"/>
                <a:tab pos="6823963" algn="l"/>
              </a:tabLst>
              <a:defRPr/>
            </a:pPr>
            <a:r>
              <a:rPr lang="en-GB" sz="2800" noProof="0" dirty="0"/>
              <a:t>When changing G, the “release boundary” becomes an artificial barrier for media-layer improvements (codecs, formats, profiles).</a:t>
            </a:r>
          </a:p>
          <a:p>
            <a:pPr>
              <a:lnSpc>
                <a:spcPct val="90000"/>
              </a:lnSpc>
              <a:spcBef>
                <a:spcPts val="2400"/>
              </a:spcBef>
              <a:tabLst>
                <a:tab pos="2870128" algn="l"/>
                <a:tab pos="6823963" algn="l"/>
              </a:tabLst>
              <a:defRPr/>
            </a:pPr>
            <a:r>
              <a:rPr lang="en-GB" sz="2800" noProof="0" dirty="0"/>
              <a:t>Work items can be delayed or deprioritized due to governance constraints rather than technical readiness.</a:t>
            </a:r>
          </a:p>
          <a:p>
            <a:pPr>
              <a:lnSpc>
                <a:spcPct val="90000"/>
              </a:lnSpc>
              <a:spcBef>
                <a:spcPts val="2400"/>
              </a:spcBef>
              <a:tabLst>
                <a:tab pos="2870128" algn="l"/>
                <a:tab pos="6823963" algn="l"/>
              </a:tabLst>
              <a:defRPr/>
            </a:pPr>
            <a:r>
              <a:rPr lang="en-GB" sz="2800" noProof="0" dirty="0"/>
              <a:t>Operators and vendors lose an opportunity to deploy optimized media capabilities on 5G-A with proper recommended/required support.</a:t>
            </a:r>
          </a:p>
          <a:p>
            <a:pPr>
              <a:lnSpc>
                <a:spcPct val="90000"/>
              </a:lnSpc>
              <a:spcBef>
                <a:spcPts val="2400"/>
              </a:spcBef>
              <a:tabLst>
                <a:tab pos="2870128" algn="l"/>
                <a:tab pos="6823963" algn="l"/>
              </a:tabLst>
              <a:defRPr/>
            </a:pPr>
            <a:endParaRPr lang="en-GB" sz="2800" noProof="0" dirty="0"/>
          </a:p>
          <a:p>
            <a:pPr lvl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tabLst>
                <a:tab pos="2870128" algn="l"/>
                <a:tab pos="6823963" algn="l"/>
              </a:tabLst>
              <a:defRPr/>
            </a:pPr>
            <a:endParaRPr lang="en-GB" sz="1467" noProof="0" dirty="0"/>
          </a:p>
          <a:p>
            <a:pPr lvl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tabLst>
                <a:tab pos="2870128" algn="l"/>
                <a:tab pos="6823963" algn="l"/>
              </a:tabLst>
              <a:defRPr/>
            </a:pPr>
            <a:endParaRPr lang="en-GB" sz="1467" noProof="0" dirty="0"/>
          </a:p>
          <a:p>
            <a:pPr lvl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tabLst>
                <a:tab pos="2870128" algn="l"/>
                <a:tab pos="6823963" algn="l"/>
              </a:tabLst>
              <a:defRPr/>
            </a:pPr>
            <a:endParaRPr lang="en-GB" sz="1467" noProof="0" dirty="0"/>
          </a:p>
          <a:p>
            <a:pPr marL="0" indent="0">
              <a:buNone/>
            </a:pPr>
            <a:endParaRPr lang="en-GB" sz="2133" noProof="0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53EF635-175D-4CF0-B158-AD3052EFB699}"/>
              </a:ext>
            </a:extLst>
          </p:cNvPr>
          <p:cNvSpPr txBox="1"/>
          <p:nvPr/>
        </p:nvSpPr>
        <p:spPr>
          <a:xfrm>
            <a:off x="2758387" y="1125248"/>
            <a:ext cx="6675225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1600" b="1" i="1" dirty="0"/>
              <a:t>ULBC is the Ultra Low Bitrate Coding solution under development </a:t>
            </a:r>
          </a:p>
          <a:p>
            <a:r>
              <a:rPr lang="en-GB" sz="1600" b="1" i="1" dirty="0"/>
              <a:t>and primarily designed for NTN (GEO Sat) voice communications</a:t>
            </a:r>
            <a:endParaRPr lang="en-US" sz="1400" b="1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892C4C-B178-181C-1575-CC4ADCEA99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95269E2B-0A50-10B7-6EA6-9259A1B66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387" y="228599"/>
            <a:ext cx="8918331" cy="1481423"/>
          </a:xfrm>
        </p:spPr>
        <p:txBody>
          <a:bodyPr/>
          <a:lstStyle/>
          <a:p>
            <a:pPr algn="l" eaLnBrk="1" hangingPunct="1"/>
            <a:r>
              <a:rPr lang="en-GB" sz="3733" b="1" noProof="0" dirty="0">
                <a:solidFill>
                  <a:schemeClr val="tx1"/>
                </a:solidFill>
              </a:rPr>
              <a:t>Rel-21 5G-A features would open other media opportunities</a:t>
            </a:r>
          </a:p>
        </p:txBody>
      </p:sp>
      <p:sp>
        <p:nvSpPr>
          <p:cNvPr id="6" name="Espace réservé du contenu 3">
            <a:extLst>
              <a:ext uri="{FF2B5EF4-FFF2-40B4-BE49-F238E27FC236}">
                <a16:creationId xmlns:a16="http://schemas.microsoft.com/office/drawing/2014/main" id="{898B6CC1-AA56-633E-A1BA-611D312D4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28" y="1947553"/>
            <a:ext cx="11331266" cy="4441371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2400"/>
              </a:spcBef>
              <a:tabLst>
                <a:tab pos="2870128" algn="l"/>
                <a:tab pos="6823963" algn="l"/>
              </a:tabLst>
              <a:defRPr/>
            </a:pPr>
            <a:r>
              <a:rPr lang="en-GB" sz="2800" noProof="0" dirty="0"/>
              <a:t>SA4 has conducted analysis on “Beyond 2D” media formats including stereoscopic video, Multiview, point clouds and mesh, and is studying the new volumetric representation called 3D Gaussian Splats (3DGS).</a:t>
            </a:r>
          </a:p>
          <a:p>
            <a:pPr>
              <a:lnSpc>
                <a:spcPct val="90000"/>
              </a:lnSpc>
              <a:spcBef>
                <a:spcPts val="2400"/>
              </a:spcBef>
              <a:tabLst>
                <a:tab pos="2870128" algn="l"/>
                <a:tab pos="6823963" algn="l"/>
              </a:tabLst>
              <a:defRPr/>
            </a:pPr>
            <a:r>
              <a:rPr lang="en-GB" sz="2800" noProof="0" dirty="0"/>
              <a:t>Not part of the prime justification for requesting 5G-A features being defined in Rel-21, they may benefit from a smooth integration to the industry</a:t>
            </a:r>
          </a:p>
          <a:p>
            <a:pPr>
              <a:lnSpc>
                <a:spcPct val="90000"/>
              </a:lnSpc>
              <a:spcBef>
                <a:spcPts val="2400"/>
              </a:spcBef>
              <a:tabLst>
                <a:tab pos="2870128" algn="l"/>
                <a:tab pos="6823963" algn="l"/>
              </a:tabLst>
              <a:defRPr/>
            </a:pPr>
            <a:endParaRPr lang="en-GB" sz="2800" noProof="0" dirty="0"/>
          </a:p>
          <a:p>
            <a:pPr lvl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tabLst>
                <a:tab pos="2870128" algn="l"/>
                <a:tab pos="6823963" algn="l"/>
              </a:tabLst>
              <a:defRPr/>
            </a:pPr>
            <a:endParaRPr lang="en-GB" sz="1467" noProof="0" dirty="0"/>
          </a:p>
          <a:p>
            <a:pPr lvl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tabLst>
                <a:tab pos="2870128" algn="l"/>
                <a:tab pos="6823963" algn="l"/>
              </a:tabLst>
              <a:defRPr/>
            </a:pPr>
            <a:endParaRPr lang="en-GB" sz="1467" noProof="0" dirty="0"/>
          </a:p>
          <a:p>
            <a:pPr lvl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tabLst>
                <a:tab pos="2870128" algn="l"/>
                <a:tab pos="6823963" algn="l"/>
              </a:tabLst>
              <a:defRPr/>
            </a:pPr>
            <a:endParaRPr lang="en-GB" sz="1467" noProof="0" dirty="0"/>
          </a:p>
          <a:p>
            <a:pPr marL="0" indent="0">
              <a:buNone/>
            </a:pPr>
            <a:endParaRPr lang="en-GB" sz="2133" noProof="0" dirty="0"/>
          </a:p>
        </p:txBody>
      </p:sp>
    </p:spTree>
    <p:extLst>
      <p:ext uri="{BB962C8B-B14F-4D97-AF65-F5344CB8AC3E}">
        <p14:creationId xmlns:p14="http://schemas.microsoft.com/office/powerpoint/2010/main" val="3624105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3DB425-3C84-EE59-34A8-46D52CD5BE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7251DC4B-C507-9E1F-5CE8-18F854857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387" y="228599"/>
            <a:ext cx="8918331" cy="1481423"/>
          </a:xfrm>
        </p:spPr>
        <p:txBody>
          <a:bodyPr/>
          <a:lstStyle/>
          <a:p>
            <a:pPr algn="l" eaLnBrk="1" hangingPunct="1"/>
            <a:r>
              <a:rPr lang="en-GB" sz="3733" b="1" noProof="0" dirty="0">
                <a:solidFill>
                  <a:schemeClr val="tx1"/>
                </a:solidFill>
              </a:rPr>
              <a:t>Proposed governance options for decision</a:t>
            </a:r>
          </a:p>
        </p:txBody>
      </p:sp>
      <p:sp>
        <p:nvSpPr>
          <p:cNvPr id="3" name="Shape 2">
            <a:extLst>
              <a:ext uri="{FF2B5EF4-FFF2-40B4-BE49-F238E27FC236}">
                <a16:creationId xmlns:a16="http://schemas.microsoft.com/office/drawing/2014/main" id="{EB04EEE1-E04B-4C95-8157-12A2289DF27B}"/>
              </a:ext>
            </a:extLst>
          </p:cNvPr>
          <p:cNvSpPr/>
          <p:nvPr/>
        </p:nvSpPr>
        <p:spPr>
          <a:xfrm>
            <a:off x="685800" y="2244433"/>
            <a:ext cx="5204308" cy="380009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9050" dist="1016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Shape 3">
            <a:extLst>
              <a:ext uri="{FF2B5EF4-FFF2-40B4-BE49-F238E27FC236}">
                <a16:creationId xmlns:a16="http://schemas.microsoft.com/office/drawing/2014/main" id="{FF8E777D-8D9B-1D30-2582-74D361386A8F}"/>
              </a:ext>
            </a:extLst>
          </p:cNvPr>
          <p:cNvSpPr/>
          <p:nvPr/>
        </p:nvSpPr>
        <p:spPr>
          <a:xfrm>
            <a:off x="685800" y="1650073"/>
            <a:ext cx="5204308" cy="594360"/>
          </a:xfrm>
          <a:prstGeom prst="rect">
            <a:avLst/>
          </a:prstGeom>
          <a:solidFill>
            <a:srgbClr val="7AB43D"/>
          </a:solidFill>
          <a:ln w="12700">
            <a:solidFill>
              <a:srgbClr val="123E7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4">
            <a:extLst>
              <a:ext uri="{FF2B5EF4-FFF2-40B4-BE49-F238E27FC236}">
                <a16:creationId xmlns:a16="http://schemas.microsoft.com/office/drawing/2014/main" id="{B10F9CC1-C097-4FAC-39DE-45383E33713A}"/>
              </a:ext>
            </a:extLst>
          </p:cNvPr>
          <p:cNvSpPr/>
          <p:nvPr/>
        </p:nvSpPr>
        <p:spPr>
          <a:xfrm>
            <a:off x="1005840" y="1759801"/>
            <a:ext cx="456422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 A — Allow selected 5G-A features in Release 21</a:t>
            </a:r>
            <a:endParaRPr lang="en-US" sz="18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D079C2DE-E013-C72A-20BC-A2EA2784C7A1}"/>
              </a:ext>
            </a:extLst>
          </p:cNvPr>
          <p:cNvSpPr/>
          <p:nvPr/>
        </p:nvSpPr>
        <p:spPr>
          <a:xfrm>
            <a:off x="1005840" y="2427313"/>
            <a:ext cx="4564228" cy="33915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  <a:latin typeface="+mn-lt"/>
                <a:ea typeface="Calibri" pitchFamily="34" charset="-122"/>
                <a:cs typeface="Calibri" pitchFamily="34" charset="-120"/>
              </a:rPr>
              <a:t>Explicitly permit integration of selected 5G-Advanced normative work (at least Stage 3) during Release 21.</a:t>
            </a:r>
            <a:endParaRPr lang="en-US" sz="2000" dirty="0">
              <a:latin typeface="+mn-lt"/>
            </a:endParaRPr>
          </a:p>
          <a:p>
            <a:pPr marL="228600" indent="-228600">
              <a:lnSpc>
                <a:spcPct val="115000"/>
              </a:lnSpc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  <a:latin typeface="+mn-lt"/>
                <a:ea typeface="Calibri" pitchFamily="34" charset="-122"/>
                <a:cs typeface="Calibri" pitchFamily="34" charset="-120"/>
              </a:rPr>
              <a:t>Criteria can be defined: media-layer scope, backward compatibility, limited impact on cross-SA priorities.</a:t>
            </a:r>
            <a:endParaRPr lang="en-US" sz="2000" dirty="0">
              <a:latin typeface="+mn-lt"/>
            </a:endParaRPr>
          </a:p>
          <a:p>
            <a:pPr marL="228600" indent="-228600">
              <a:lnSpc>
                <a:spcPct val="115000"/>
              </a:lnSpc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  <a:latin typeface="+mn-lt"/>
                <a:ea typeface="Calibri" pitchFamily="34" charset="-122"/>
                <a:cs typeface="Calibri" pitchFamily="34" charset="-120"/>
              </a:rPr>
              <a:t>Keeps work in the active release machinery while avoiding the “frozen Release 20” barrier.</a:t>
            </a:r>
            <a:endParaRPr lang="en-US" sz="2000" dirty="0">
              <a:latin typeface="+mn-lt"/>
            </a:endParaRPr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03B9E4EA-D7A1-F127-A25F-01AE45DED2A3}"/>
              </a:ext>
            </a:extLst>
          </p:cNvPr>
          <p:cNvSpPr/>
          <p:nvPr/>
        </p:nvSpPr>
        <p:spPr>
          <a:xfrm>
            <a:off x="6301588" y="2244433"/>
            <a:ext cx="5204308" cy="38001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9050" dist="1016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>
            <a:extLst>
              <a:ext uri="{FF2B5EF4-FFF2-40B4-BE49-F238E27FC236}">
                <a16:creationId xmlns:a16="http://schemas.microsoft.com/office/drawing/2014/main" id="{10373F02-5A36-F6C3-D120-37B7BFC1F056}"/>
              </a:ext>
            </a:extLst>
          </p:cNvPr>
          <p:cNvSpPr/>
          <p:nvPr/>
        </p:nvSpPr>
        <p:spPr>
          <a:xfrm>
            <a:off x="6301588" y="1650073"/>
            <a:ext cx="5204308" cy="594360"/>
          </a:xfrm>
          <a:prstGeom prst="rect">
            <a:avLst/>
          </a:prstGeom>
          <a:solidFill>
            <a:srgbClr val="7AB43D"/>
          </a:solidFill>
          <a:ln w="12700">
            <a:solidFill>
              <a:srgbClr val="123E7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321DD8C8-5D58-07BE-78FD-CCBB01EA09AB}"/>
              </a:ext>
            </a:extLst>
          </p:cNvPr>
          <p:cNvSpPr/>
          <p:nvPr/>
        </p:nvSpPr>
        <p:spPr>
          <a:xfrm>
            <a:off x="6621628" y="1759801"/>
            <a:ext cx="456422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 B — Controlled updates to Release 20 during Release 21</a:t>
            </a:r>
            <a:endParaRPr lang="en-US" sz="1800" dirty="0"/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1E09BF19-1075-D287-5EEC-8EC9D910F345}"/>
              </a:ext>
            </a:extLst>
          </p:cNvPr>
          <p:cNvSpPr/>
          <p:nvPr/>
        </p:nvSpPr>
        <p:spPr>
          <a:xfrm>
            <a:off x="6621628" y="2427313"/>
            <a:ext cx="4564228" cy="33915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5000"/>
              </a:lnSpc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  <a:latin typeface="+mn-lt"/>
                <a:ea typeface="Calibri" pitchFamily="34" charset="-122"/>
                <a:cs typeface="Calibri" pitchFamily="34" charset="-120"/>
              </a:rPr>
              <a:t>Permit additions/updates to Release 20 specs under strict rules (exception process).</a:t>
            </a:r>
            <a:endParaRPr lang="en-US" sz="2000" dirty="0">
              <a:latin typeface="+mn-lt"/>
            </a:endParaRPr>
          </a:p>
          <a:p>
            <a:pPr marL="228600" indent="-228600">
              <a:lnSpc>
                <a:spcPct val="115000"/>
              </a:lnSpc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  <a:latin typeface="+mn-lt"/>
                <a:ea typeface="Calibri" pitchFamily="34" charset="-122"/>
                <a:cs typeface="Calibri" pitchFamily="34" charset="-120"/>
              </a:rPr>
              <a:t>Useful when a feature is “Release 20-intended” but completes slightly later.</a:t>
            </a:r>
            <a:endParaRPr lang="en-US" sz="2000" dirty="0">
              <a:latin typeface="+mn-lt"/>
            </a:endParaRPr>
          </a:p>
          <a:p>
            <a:pPr marL="228600" indent="-228600">
              <a:lnSpc>
                <a:spcPct val="115000"/>
              </a:lnSpc>
              <a:spcAft>
                <a:spcPts val="600"/>
              </a:spcAft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  <a:latin typeface="+mn-lt"/>
                <a:ea typeface="Calibri" pitchFamily="34" charset="-122"/>
                <a:cs typeface="Calibri" pitchFamily="34" charset="-120"/>
              </a:rPr>
              <a:t>Needs strong safeguards to preserve freeze discipline and avoid scope creep.</a:t>
            </a:r>
            <a:endParaRPr lang="en-US" sz="2000" dirty="0">
              <a:latin typeface="+mn-lt"/>
            </a:endParaRPr>
          </a:p>
        </p:txBody>
      </p:sp>
      <p:sp>
        <p:nvSpPr>
          <p:cNvPr id="16" name="Shape 14">
            <a:extLst>
              <a:ext uri="{FF2B5EF4-FFF2-40B4-BE49-F238E27FC236}">
                <a16:creationId xmlns:a16="http://schemas.microsoft.com/office/drawing/2014/main" id="{5C2ADA3E-88A8-94A1-4128-E98BE156DBB2}"/>
              </a:ext>
            </a:extLst>
          </p:cNvPr>
          <p:cNvSpPr/>
          <p:nvPr/>
        </p:nvSpPr>
        <p:spPr>
          <a:xfrm>
            <a:off x="685800" y="6770713"/>
            <a:ext cx="1082009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601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A07DB2E9-956B-42FA-992B-0F25E0DCD4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8476" y="2406953"/>
            <a:ext cx="7772400" cy="1100667"/>
          </a:xfrm>
        </p:spPr>
        <p:txBody>
          <a:bodyPr/>
          <a:lstStyle/>
          <a:p>
            <a:pPr>
              <a:defRPr/>
            </a:pPr>
            <a:r>
              <a:rPr lang="en-US" alt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You</a:t>
            </a:r>
            <a:r>
              <a:rPr lang="hu-HU" alt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</a:p>
        </p:txBody>
      </p:sp>
      <p:pic>
        <p:nvPicPr>
          <p:cNvPr id="2" name="Image 1" descr="Une image contenant personne, doigt, ongle, pouce&#10;&#10;Le contenu généré par l’IA peut être incorrect.">
            <a:extLst>
              <a:ext uri="{FF2B5EF4-FFF2-40B4-BE49-F238E27FC236}">
                <a16:creationId xmlns:a16="http://schemas.microsoft.com/office/drawing/2014/main" id="{C5B36C6D-4914-C639-3251-923E86D33B8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953842" y="4768426"/>
            <a:ext cx="1642986" cy="1357249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347D341463BF439568C262687005F6" ma:contentTypeVersion="13" ma:contentTypeDescription="Create a new document." ma:contentTypeScope="" ma:versionID="ad2cf2490f0c719e3ee4922923800c9e">
  <xsd:schema xmlns:xsd="http://www.w3.org/2001/XMLSchema" xmlns:xs="http://www.w3.org/2001/XMLSchema" xmlns:p="http://schemas.microsoft.com/office/2006/metadata/properties" xmlns:ns3="2ca8e41a-b3d0-462f-857c-48a93d48cc9b" xmlns:ns4="199dcaf0-96ce-4e65-9ae8-79a6ae4aa63e" targetNamespace="http://schemas.microsoft.com/office/2006/metadata/properties" ma:root="true" ma:fieldsID="54b66be8fa2c69c44067c6665534d727" ns3:_="" ns4:_="">
    <xsd:import namespace="2ca8e41a-b3d0-462f-857c-48a93d48cc9b"/>
    <xsd:import namespace="199dcaf0-96ce-4e65-9ae8-79a6ae4aa63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a8e41a-b3d0-462f-857c-48a93d48cc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9dcaf0-96ce-4e65-9ae8-79a6ae4aa63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DD984DB-5EC2-448D-8349-C4C18D6F047B}">
  <ds:schemaRefs>
    <ds:schemaRef ds:uri="http://purl.org/dc/elements/1.1/"/>
    <ds:schemaRef ds:uri="http://purl.org/dc/dcmitype/"/>
    <ds:schemaRef ds:uri="http://schemas.microsoft.com/office/2006/documentManagement/types"/>
    <ds:schemaRef ds:uri="199dcaf0-96ce-4e65-9ae8-79a6ae4aa63e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2ca8e41a-b3d0-462f-857c-48a93d48cc9b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0DE101F-A034-4B5A-BEBB-E4455608FE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a8e41a-b3d0-462f-857c-48a93d48cc9b"/>
    <ds:schemaRef ds:uri="199dcaf0-96ce-4e65-9ae8-79a6ae4aa6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90220</TotalTime>
  <Words>412</Words>
  <Application>Microsoft Macintosh PowerPoint</Application>
  <PresentationFormat>Grand écran</PresentationFormat>
  <Paragraphs>42</Paragraphs>
  <Slides>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Arial </vt:lpstr>
      <vt:lpstr>Calibri</vt:lpstr>
      <vt:lpstr>Times New Roman</vt:lpstr>
      <vt:lpstr>Office Theme</vt:lpstr>
      <vt:lpstr>Présentation PowerPoint</vt:lpstr>
      <vt:lpstr>Release 21: Keep a path to 5G-Advanced features for media formats</vt:lpstr>
      <vt:lpstr>Concrete example of ULBC as Rel-21 only feature</vt:lpstr>
      <vt:lpstr>Rel-21 5G-A features would open other media opportunities</vt:lpstr>
      <vt:lpstr>Proposed governance options for decision</vt:lpstr>
      <vt:lpstr>Thank You !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Gilles Teniou</cp:lastModifiedBy>
  <cp:revision>2546</cp:revision>
  <cp:lastPrinted>2017-02-24T12:37:51Z</cp:lastPrinted>
  <dcterms:created xsi:type="dcterms:W3CDTF">2008-08-30T09:32:10Z</dcterms:created>
  <dcterms:modified xsi:type="dcterms:W3CDTF">2026-02-20T12:20:14Z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0x01010050347D341463BF439568C262687005F6</vt:lpwstr>
  </property>
</Properties>
</file>