
<file path=[Content_Types].xml><?xml version="1.0" encoding="utf-8"?>
<Types xmlns="http://schemas.openxmlformats.org/package/2006/content-types">
  <Default Extension="xml" ContentType="application/xml"/>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341" r:id="rId3"/>
    <p:sldId id="369" r:id="rId4"/>
    <p:sldId id="370" r:id="rId5"/>
    <p:sldId id="365" r:id="rId6"/>
    <p:sldId id="389" r:id="rId7"/>
    <p:sldId id="380"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84" d="100"/>
          <a:sy n="84" d="100"/>
        </p:scale>
        <p:origin x="461" y="82"/>
      </p:cViewPr>
      <p:guideLst>
        <p:guide orient="horz" pos="2160"/>
        <p:guide pos="38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7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customXml" Target="../customXml/item3.xml"/><Relationship Id="rId15" Type="http://schemas.openxmlformats.org/officeDocument/2006/relationships/customXml" Target="../customXml/item2.xml"/><Relationship Id="rId14" Type="http://schemas.openxmlformats.org/officeDocument/2006/relationships/customXml" Target="../customXml/item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&lt;</a:t>
            </a:r>
            <a:r>
              <a:rPr lang="sv-SE" altLang="en-US" sz="1200" b="1" i="1" dirty="0">
                <a:latin typeface="Arial" panose="020B0604020202020204"/>
              </a:rPr>
              <a:t>meeting</a:t>
            </a:r>
            <a:r>
              <a:rPr lang="sv-SE" altLang="en-US" sz="1200" b="1" dirty="0">
                <a:latin typeface="Arial" panose="020B0604020202020204"/>
              </a:rPr>
              <a:t>&gt;	</a:t>
            </a:r>
            <a:endParaRPr lang="sv-SE" altLang="en-US" sz="1200" b="1" dirty="0">
              <a:latin typeface="Arial" panose="020B0604020202020204"/>
            </a:endParaRPr>
          </a:p>
          <a:p>
            <a:pPr eaLnBrk="1" hangingPunct="1">
              <a:defRPr/>
            </a:pPr>
            <a:r>
              <a:rPr lang="sv-SE" altLang="en-US" sz="1200" b="1" dirty="0">
                <a:latin typeface="Arial" panose="020B0604020202020204"/>
              </a:rPr>
              <a:t>&lt;</a:t>
            </a:r>
            <a:r>
              <a:rPr lang="sv-SE" altLang="en-US" sz="1200" b="1" i="1" dirty="0">
                <a:latin typeface="Arial" panose="020B0604020202020204"/>
              </a:rPr>
              <a:t>location</a:t>
            </a:r>
            <a:r>
              <a:rPr lang="sv-SE" altLang="en-US" sz="1200" b="1" dirty="0">
                <a:latin typeface="Arial" panose="020B0604020202020204"/>
              </a:rPr>
              <a:t>&gt; – &lt;</a:t>
            </a:r>
            <a:r>
              <a:rPr lang="sv-SE" altLang="en-US" sz="1200" b="1" i="1" dirty="0">
                <a:latin typeface="Arial" panose="020B0604020202020204"/>
              </a:rPr>
              <a:t>month</a:t>
            </a:r>
            <a:r>
              <a:rPr lang="sv-SE" altLang="en-US" sz="1200" b="1" dirty="0">
                <a:latin typeface="Arial" panose="020B0604020202020204"/>
              </a:rPr>
              <a:t>&gt; 2024</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&lt;</a:t>
            </a:r>
            <a:r>
              <a:rPr lang="sv-SE" altLang="en-US" sz="1200" b="1" i="1" dirty="0">
                <a:latin typeface="Arial" panose="020B0604020202020204"/>
              </a:rPr>
              <a:t>Document Ref.</a:t>
            </a:r>
            <a:r>
              <a:rPr lang="sv-SE" altLang="en-US" sz="1200" b="1" dirty="0">
                <a:latin typeface="Arial" panose="020B0604020202020204"/>
              </a:rPr>
              <a:t>&gt;	</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497965" y="1737360"/>
            <a:ext cx="9345930" cy="2852420"/>
          </a:xfrm>
        </p:spPr>
        <p:txBody>
          <a:bodyPr/>
          <a:lstStyle/>
          <a:p>
            <a:pPr eaLnBrk="1" hangingPunct="1"/>
            <a:r>
              <a:rPr lang="en-US" altLang="zh-CN">
                <a:sym typeface="+mn-ea"/>
              </a:rPr>
              <a:t>The Discussion of using a single DC stream for Multi DC Application Data Transmission  </a:t>
            </a:r>
            <a:endParaRPr lang="en-GB" altLang="en-US"/>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a:t>&lt;</a:t>
            </a:r>
            <a:r>
              <a:rPr lang="en-US" altLang="en-GB"/>
              <a:t>Xin Zhang</a:t>
            </a:r>
            <a:r>
              <a:rPr lang="en-GB" altLang="en-US"/>
              <a:t>&gt;</a:t>
            </a:r>
            <a:endParaRPr lang="en-GB" altLang="en-US"/>
          </a:p>
          <a:p>
            <a:pPr marL="0" indent="0" eaLnBrk="1" hangingPunct="1">
              <a:buFontTx/>
              <a:buNone/>
            </a:pPr>
            <a:r>
              <a:rPr lang="en-GB" altLang="en-US"/>
              <a:t>&lt;</a:t>
            </a:r>
            <a:r>
              <a:rPr lang="en-US" altLang="en-GB"/>
              <a:t>Delegate</a:t>
            </a:r>
            <a:r>
              <a:rPr lang="en-GB" altLang="en-US"/>
              <a:t>, </a:t>
            </a:r>
            <a:r>
              <a:rPr lang="en-US" altLang="en-GB"/>
              <a:t>China Mobile</a:t>
            </a:r>
            <a:r>
              <a:rPr lang="en-GB" altLang="en-US"/>
              <a:t>&gt;</a:t>
            </a:r>
            <a:endParaRPr lang="en-GB" altLang="en-US"/>
          </a:p>
          <a:p>
            <a:pPr marL="0" indent="0" eaLnBrk="1" hangingPunct="1">
              <a:buFontTx/>
              <a:buNone/>
            </a:pPr>
            <a:endParaRPr lang="en-GB" altLang="en-US"/>
          </a:p>
        </p:txBody>
      </p:sp>
      <p:sp>
        <p:nvSpPr>
          <p:cNvPr id="7" name="文本框 6"/>
          <p:cNvSpPr txBox="1"/>
          <p:nvPr/>
        </p:nvSpPr>
        <p:spPr>
          <a:xfrm>
            <a:off x="210185" y="494665"/>
            <a:ext cx="5080000" cy="629920"/>
          </a:xfrm>
          <a:prstGeom prst="rect">
            <a:avLst/>
          </a:prstGeom>
        </p:spPr>
        <p:txBody>
          <a:bodyPr>
            <a:spAutoFit/>
          </a:bodyPr>
          <a:p>
            <a:pPr defTabSz="266700">
              <a:spcAft>
                <a:spcPct val="0"/>
              </a:spcAft>
            </a:pPr>
            <a:r>
              <a:rPr lang="en-US" altLang="zh-CN" sz="1600" b="1">
                <a:latin typeface="Arial" panose="020B0604020202020204"/>
                <a:ea typeface="Times New Roman" panose="02020603050405020304"/>
              </a:rPr>
              <a:t>3GPP TSG-SA WG4 Meeting #13</a:t>
            </a:r>
            <a:r>
              <a:rPr lang="en-US" altLang="zh-CN" sz="1600" b="1">
                <a:latin typeface="Arial" panose="020B0604020202020204"/>
                <a:ea typeface="宋体" panose="02010600030101010101" pitchFamily="2" charset="-122"/>
              </a:rPr>
              <a:t>5</a:t>
            </a:r>
            <a:r>
              <a:rPr lang="en-US" altLang="zh-CN" sz="1900" b="1" i="1">
                <a:latin typeface="Arial" panose="020B0604020202020204"/>
                <a:ea typeface="Times New Roman" panose="02020603050405020304"/>
              </a:rPr>
              <a:t>	</a:t>
            </a:r>
            <a:endParaRPr lang="en-US" altLang="zh-CN" sz="1900" b="1" i="1">
              <a:latin typeface="Arial" panose="020B0604020202020204"/>
              <a:ea typeface="Times New Roman" panose="02020603050405020304"/>
            </a:endParaRPr>
          </a:p>
          <a:p>
            <a:pPr defTabSz="266700">
              <a:spcAft>
                <a:spcPct val="0"/>
              </a:spcAft>
            </a:pPr>
            <a:r>
              <a:rPr lang="en-US" altLang="zh-CN" sz="1600" b="1">
                <a:latin typeface="Times New Roman" panose="02020603050405020304"/>
                <a:ea typeface="宋体" panose="02010600030101010101" pitchFamily="2" charset="-122"/>
              </a:rPr>
              <a:t>Goa, India, 09 - 13 February 2026		</a:t>
            </a:r>
            <a:endParaRPr lang="en-US" altLang="zh-CN" sz="1600" b="1">
              <a:latin typeface="Times New Roman" panose="02020603050405020304"/>
              <a:ea typeface="宋体" panose="02010600030101010101" pitchFamily="2" charset="-122"/>
            </a:endParaRPr>
          </a:p>
        </p:txBody>
      </p:sp>
      <p:sp>
        <p:nvSpPr>
          <p:cNvPr id="8" name="文本框 7"/>
          <p:cNvSpPr txBox="1"/>
          <p:nvPr/>
        </p:nvSpPr>
        <p:spPr>
          <a:xfrm>
            <a:off x="8025130" y="433070"/>
            <a:ext cx="6096000" cy="383540"/>
          </a:xfrm>
          <a:prstGeom prst="rect">
            <a:avLst/>
          </a:prstGeom>
          <a:noFill/>
        </p:spPr>
        <p:txBody>
          <a:bodyPr wrap="square" rtlCol="0" anchor="t">
            <a:spAutoFit/>
          </a:bodyPr>
          <a:p>
            <a:pPr defTabSz="266700">
              <a:spcAft>
                <a:spcPct val="0"/>
              </a:spcAft>
            </a:pPr>
            <a:r>
              <a:rPr lang="en-US" altLang="zh-CN" sz="1900" b="1" i="1">
                <a:latin typeface="Arial" panose="020B0604020202020204"/>
                <a:ea typeface="Times New Roman" panose="02020603050405020304"/>
                <a:sym typeface="+mn-ea"/>
              </a:rPr>
              <a:t>S4-260160</a:t>
            </a:r>
            <a:endParaRPr lang="en-US" altLang="zh-CN" sz="1900" b="1" i="1">
              <a:latin typeface="Arial" panose="020B0604020202020204"/>
              <a:ea typeface="Times New Roman" panose="02020603050405020304"/>
              <a:sym typeface="+mn-ea"/>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Problems</a:t>
            </a:r>
            <a:endParaRPr lang="en-US" altLang="zh-CN"/>
          </a:p>
        </p:txBody>
      </p:sp>
      <p:sp>
        <p:nvSpPr>
          <p:cNvPr id="3" name="内容占位符 2"/>
          <p:cNvSpPr>
            <a:spLocks noGrp="1"/>
          </p:cNvSpPr>
          <p:nvPr>
            <p:ph idx="1"/>
          </p:nvPr>
        </p:nvSpPr>
        <p:spPr>
          <a:xfrm>
            <a:off x="247015" y="1825625"/>
            <a:ext cx="11569700" cy="4351655"/>
          </a:xfrm>
        </p:spPr>
        <p:txBody>
          <a:bodyPr/>
          <a:p>
            <a:pPr marL="0" indent="0">
              <a:buNone/>
            </a:pPr>
            <a:r>
              <a:rPr lang="en-US" altLang="zh-CN" sz="1800"/>
              <a:t>According to the current standard protocol, each DC application must first establish an ADC (Application Data Channel) with its own server or the peer terminal before sending data, and then transmit interactive data through the ADC.During the implementation process, this mechanism may have some issues:</a:t>
            </a:r>
            <a:endParaRPr lang="en-US" altLang="zh-CN" sz="1800"/>
          </a:p>
          <a:p>
            <a:r>
              <a:rPr lang="en-US" altLang="zh-CN" sz="1800"/>
              <a:t>Although theoretically a large number of DC channels can be established for each call session, in real-world implementations, considering factors such as resource consumption and power usage, the number of DCs that can be established per session by terminals and networks is limited. For example, current chips only support the establishment of up to 4 ADC bearers within a single session. Given different QoS requirements and various destination endpoints, it is difficult for these 4 bearers to flexibly support a wide range of DC applications.</a:t>
            </a:r>
            <a:endParaRPr lang="en-US" altLang="zh-CN" sz="1800"/>
          </a:p>
          <a:p>
            <a:r>
              <a:rPr lang="en-US" altLang="zh-CN" sz="1800"/>
              <a:t>Each time a DC application is opened, it must first initiate a DC bearer negotiation, which introduces a delay of 100–500 ms and affects the user experience. The issue becomes particularly severe when a user closes DC application 1 and immediately opens DC application 2. If the terminal implementation is not robust enough, negotiation conflicts may easily occur.</a:t>
            </a:r>
            <a:endParaRPr lang="en-US" altLang="zh-CN" sz="1800"/>
          </a:p>
          <a:p>
            <a:r>
              <a:rPr lang="en-US" altLang="zh-CN" sz="1800"/>
              <a:t>Some DC applications are designed to provide services immediately upon answering a call — such as call captioning (including translation), background replacement, and real-time call transcription. If both the calling and called parties have subscribed to related services, they may simultaneously initiate DC negotiation requests at the moment the call is answered, making it highly likely that signaling conflicts will arise.</a:t>
            </a:r>
            <a:endParaRPr lang="en-US" altLang="zh-CN" sz="180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Suggestion</a:t>
            </a:r>
            <a:endParaRPr lang="zh-CN" altLang="en-US"/>
          </a:p>
        </p:txBody>
      </p:sp>
      <p:sp>
        <p:nvSpPr>
          <p:cNvPr id="3" name="内容占位符 2"/>
          <p:cNvSpPr>
            <a:spLocks noGrp="1"/>
          </p:cNvSpPr>
          <p:nvPr>
            <p:ph idx="1"/>
          </p:nvPr>
        </p:nvSpPr>
        <p:spPr>
          <a:xfrm>
            <a:off x="838200" y="2372360"/>
            <a:ext cx="10515600" cy="3804920"/>
          </a:xfrm>
        </p:spPr>
        <p:txBody>
          <a:bodyPr/>
          <a:p>
            <a:r>
              <a:rPr lang="en-US" altLang="zh-CN" b="1">
                <a:solidFill>
                  <a:srgbClr val="FF0000"/>
                </a:solidFill>
              </a:rPr>
              <a:t>Support a common DC channel that can be shared among multiple DC applications.</a:t>
            </a:r>
            <a:r>
              <a:rPr lang="en-US" altLang="zh-CN"/>
              <a:t> For ordinary data interaction needs, DC applications can directly request to send data without first requesting the establishment of a dedicated DC bearer. </a:t>
            </a:r>
            <a:endParaRPr lang="en-US" altLang="zh-CN"/>
          </a:p>
          <a:p>
            <a:r>
              <a:rPr lang="en-US" altLang="zh-CN"/>
              <a:t>However, for DC applications with special requirements on transport protocols or QoS, a dedicated ADC still needs to be established first before data transmission can proceed.</a:t>
            </a:r>
            <a:endParaRPr lang="en-US" altLang="zh-CN"/>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GB"/>
              <a:t>Discussion</a:t>
            </a:r>
            <a:endParaRPr lang="en-US" altLang="en-GB"/>
          </a:p>
        </p:txBody>
      </p:sp>
      <p:sp>
        <p:nvSpPr>
          <p:cNvPr id="5" name="内容占位符 4"/>
          <p:cNvSpPr>
            <a:spLocks noGrp="1"/>
          </p:cNvSpPr>
          <p:nvPr>
            <p:ph idx="1"/>
          </p:nvPr>
        </p:nvSpPr>
        <p:spPr>
          <a:xfrm>
            <a:off x="247015" y="2136775"/>
            <a:ext cx="11129010" cy="1786890"/>
          </a:xfrm>
        </p:spPr>
        <p:txBody>
          <a:bodyPr/>
          <a:p>
            <a:pPr marL="0" indent="0">
              <a:buNone/>
            </a:pPr>
            <a:r>
              <a:rPr lang="en-US" altLang="zh-CN" sz="2400" b="1"/>
              <a:t>Solution 1</a:t>
            </a:r>
            <a:r>
              <a:rPr lang="zh-CN" altLang="en-US" sz="2400" b="1"/>
              <a:t>：</a:t>
            </a:r>
            <a:r>
              <a:rPr lang="en-US" altLang="zh-CN" sz="2400" b="1"/>
              <a:t>Define a generic ADC with fixed stream IDs, and enable the DCSF to support distribution of data from multiple DC applications.  </a:t>
            </a:r>
            <a:endParaRPr lang="en-US" altLang="zh-CN" sz="2400" b="1"/>
          </a:p>
          <a:p>
            <a:r>
              <a:rPr lang="en-US" altLang="zh-CN" sz="2400"/>
              <a:t>Extend the concept of ADC to allow ADC channels with specific stream IDs to carry data for multiple DC applications. </a:t>
            </a:r>
            <a:endParaRPr lang="en-US" altLang="zh-CN" sz="2400"/>
          </a:p>
        </p:txBody>
      </p:sp>
      <p:sp>
        <p:nvSpPr>
          <p:cNvPr id="6" name="内容占位符 2"/>
          <p:cNvSpPr>
            <a:spLocks noGrp="1"/>
          </p:cNvSpPr>
          <p:nvPr/>
        </p:nvSpPr>
        <p:spPr>
          <a:xfrm>
            <a:off x="247015" y="4097655"/>
            <a:ext cx="11106785" cy="1857375"/>
          </a:xfrm>
          <a:prstGeom prst="rect">
            <a:avLst/>
          </a:prstGeom>
          <a:noFill/>
          <a:ln>
            <a:no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FontTx/>
              <a:buNone/>
            </a:pPr>
            <a:r>
              <a:rPr lang="en-US" altLang="zh-CN" sz="2400" b="1">
                <a:sym typeface="+mn-ea"/>
              </a:rPr>
              <a:t>Solution 2</a:t>
            </a:r>
            <a:r>
              <a:rPr lang="zh-CN" altLang="en-US" sz="2400" b="1">
                <a:sym typeface="+mn-ea"/>
              </a:rPr>
              <a:t>：</a:t>
            </a:r>
            <a:r>
              <a:rPr lang="en-US" altLang="zh-CN" sz="2400" b="1"/>
              <a:t>Extend the current BDC to support interactive data transmission between multiple sets of DC applications and the DC application server.  </a:t>
            </a:r>
            <a:endParaRPr lang="en-US" altLang="zh-CN" sz="2400" b="1"/>
          </a:p>
          <a:p>
            <a:pPr algn="l">
              <a:buClrTx/>
              <a:buSzTx/>
              <a:buFontTx/>
              <a:buBlip>
                <a:blip r:embed="rId1"/>
              </a:buBlip>
            </a:pPr>
            <a:r>
              <a:rPr lang="en-US" altLang="zh-CN" sz="2400"/>
              <a:t>Support network-side services proactively pushing data to the terminal  </a:t>
            </a:r>
            <a:endParaRPr lang="en-US" altLang="zh-CN" sz="2400"/>
          </a:p>
          <a:p>
            <a:pPr marL="0" indent="0">
              <a:buNone/>
            </a:pPr>
            <a:endParaRPr lang="en-US" altLang="zh-CN" sz="240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Proposal</a:t>
            </a:r>
            <a:endParaRPr lang="en-US" altLang="zh-CN"/>
          </a:p>
        </p:txBody>
      </p:sp>
      <p:sp>
        <p:nvSpPr>
          <p:cNvPr id="3" name="内容占位符 2"/>
          <p:cNvSpPr>
            <a:spLocks noGrp="1"/>
          </p:cNvSpPr>
          <p:nvPr>
            <p:ph idx="1"/>
          </p:nvPr>
        </p:nvSpPr>
        <p:spPr/>
        <p:txBody>
          <a:bodyPr/>
          <a:p>
            <a:r>
              <a:rPr lang="en-US" altLang="zh-CN"/>
              <a:t> Proposed to study whether to use and how to enhance DC to support </a:t>
            </a:r>
            <a:r>
              <a:rPr lang="en-US" altLang="zh-CN">
                <a:sym typeface="+mn-ea"/>
              </a:rPr>
              <a:t>m</a:t>
            </a:r>
            <a:r>
              <a:rPr lang="en-US" altLang="zh-CN">
                <a:sym typeface="+mn-ea"/>
              </a:rPr>
              <a:t>ultiple DC Application Data Transmission in a single  DC stream.</a:t>
            </a:r>
            <a:endParaRPr lang="en-US" altLang="zh-CN">
              <a:sym typeface="+mn-ea"/>
            </a:endParaRPr>
          </a:p>
          <a:p>
            <a:pPr marL="0" indent="0">
              <a:buNone/>
            </a:pPr>
            <a:endParaRPr lang="en-GB" altLang="en-US"/>
          </a:p>
          <a:p>
            <a:endParaRPr lang="en-US" altLang="zh-CN"/>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670" y="2367280"/>
            <a:ext cx="10515600" cy="1325563"/>
          </a:xfrm>
        </p:spPr>
        <p:txBody>
          <a:bodyPr/>
          <a:p>
            <a:r>
              <a:rPr lang="en-US" altLang="zh-CN"/>
              <a:t>Thank you !</a:t>
            </a:r>
            <a:endParaRPr lang="en-US" altLang="zh-CN"/>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2899</Words>
  <Application>WPS 演示</Application>
  <PresentationFormat>Widescreen</PresentationFormat>
  <Paragraphs>40</Paragraphs>
  <Slides>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vt:i4>
      </vt:variant>
    </vt:vector>
  </HeadingPairs>
  <TitlesOfParts>
    <vt:vector size="17" baseType="lpstr">
      <vt:lpstr>Arial</vt:lpstr>
      <vt:lpstr>宋体</vt:lpstr>
      <vt:lpstr>Wingdings</vt:lpstr>
      <vt:lpstr>Calibri</vt:lpstr>
      <vt:lpstr>Arial</vt:lpstr>
      <vt:lpstr>Calibri Light</vt:lpstr>
      <vt:lpstr>Times New Roman</vt:lpstr>
      <vt:lpstr>Times New Roman</vt:lpstr>
      <vt:lpstr>微软雅黑</vt:lpstr>
      <vt:lpstr>Arial Unicode MS</vt:lpstr>
      <vt:lpstr>Office Theme</vt:lpstr>
      <vt:lpstr>The Discussion of using a single DC stream for Multi DC Application Data Transmission  </vt:lpstr>
      <vt:lpstr>Problems</vt:lpstr>
      <vt:lpstr>Suggestion</vt:lpstr>
      <vt:lpstr>Discussion</vt:lpstr>
      <vt:lpstr>Proposal</vt:lpstr>
      <vt:lpstr>Thank you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xujiayi-0126</cp:lastModifiedBy>
  <cp:revision>626</cp:revision>
  <dcterms:created xsi:type="dcterms:W3CDTF">2010-02-05T13:52:00Z</dcterms:created>
  <dcterms:modified xsi:type="dcterms:W3CDTF">2026-02-03T12:46:41Z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658AFE992FA448FBAB2DD48A5BEEA00C_13</vt:lpwstr>
  </property>
  <property fmtid="{D5CDD505-2E9C-101B-9397-08002B2CF9AE}" pid="4" name="KSOProductBuildVer">
    <vt:lpwstr>2052-12.8.2.18205</vt:lpwstr>
  </property>
</Properties>
</file>