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1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224D3-D9B2-4EAD-BC21-1DF2232D5B72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6579F-B7C7-48F3-A59F-83A9E3402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37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6579F-B7C7-48F3-A59F-83A9E34020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462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389E8-F36E-D9C2-7FA6-A53E02A75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827210-C35B-0935-A967-00D05FDB31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507CB-B224-EF6D-1236-47239812F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84276-FBE7-D60D-6682-81B69DA4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4016D-2FA6-76B6-F3B8-408090554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55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D7FBD-FA83-3071-B884-515CA2EED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3C18BF-B55D-542A-AC5D-98A1843DE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0BD23-265A-5AB9-0EC9-9288E5AFC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986F2-8D31-624A-C8D0-45D93420A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5B8B5-C54F-D913-2A80-F493D64E8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3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FADF6F-2CEC-8A0D-6B33-C09B960A5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56C41-F942-93DC-793A-FC5B5EB20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DD859-5A3B-AD22-DA4E-03BCAB64A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F0F43-52D5-124B-A6C2-8C28ED8FF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D2E22-B8F4-C716-C5AD-E3E73EB19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58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53510-0F75-8126-0032-771E9C7DD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EF10D-08AB-CF25-CF4C-F1FA494E9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08CCF-E45F-025C-4FCE-DCE17424C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B0CF5-CBF4-ABDD-B15A-DDCB227A0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C1D7A-9D2E-F8E7-D4FC-DF2E84540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50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D2C3C-86D6-D800-C2A5-403BEFCD7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A30C0-BFB3-56A7-A4C5-90CC5EA93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EF6F5-2B2D-AEC8-65F4-467311D57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E3D59-0E59-C39B-F908-77169F11F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F782B-85B4-64F7-12AD-CE24A7F81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8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E3858-C448-506B-8EF2-658BD7E91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2FDAE-F701-D3FB-91ED-5DB31A566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8EDD9F-ACEF-3E38-1819-D54898C4B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A3A12-B6A7-54B7-34D0-3336D4DBA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11957D-01AF-2552-CE3A-55BCFCDBF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0DB664-16FC-0FA5-5B47-DE275D225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436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278AE-1FF5-141D-D4AF-3CD3DC08E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013C07-0E13-6506-8279-2C46389D8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5F62A-BF36-99C0-B3B6-2B7744E0E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4C43F5-271F-E4F8-129E-266BC5FD54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36E083-9C07-4A53-D32E-02A5A5209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D25D44-6368-E02E-8AEA-4C1A67D3D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BE2F0B-12AA-A059-EE33-AE663A55A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C3C7A2-5878-E462-6DED-6FF184B0A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253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DFE07-DCA6-BC05-4CB7-69140CE91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1FB636-D50D-B6FC-CFFF-95ED00019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D418B5-7624-3D98-D89B-590BBFC79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413AE6-FE22-6D9C-4B06-F8540FDBC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52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3E5675-7134-29CA-E708-F4171764D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728402-A3DF-9DAB-EBD4-83359071B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79F8B1-D2F7-18A9-B679-578755F04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643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FA728-3442-97DB-39F5-B84A55F47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11521-861D-0FE2-6B87-5925706A9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1EAB26-41B3-8FBD-9676-F4F399979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DD14B9-A114-690B-7932-4B2ACC880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466CD-7356-0720-90E7-89F178B60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3DC31-8859-699F-B3DF-C9562A768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12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5B9E8-1B09-1214-41F2-FB6F4B5E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B0BE0-1EE5-B521-902A-07B2FE40C9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50D645-3EA0-D983-D62C-223119E571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C8AE4B-6E22-1BEC-A0F0-79D4704B0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3158F-7094-EBA1-3ADA-D01DCDBB0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48FDB-6B1F-0C30-4E25-9E5D3FE8E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82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F190E1-6071-05BE-9C1C-CCE9CDED0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2C9D3-E932-6C55-A538-95E25E1D3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ADD46-EC40-606A-3400-848FEA7F31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0AF12D-D9B7-40E9-9747-ED22AD8D7851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84980-7E73-F2A4-398B-B03591783F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48F18-6EF7-114A-5D7C-820F13F0A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00CFFD-7D29-42A2-8E02-AE5DEB462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5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agnetic Disk 3">
            <a:extLst>
              <a:ext uri="{FF2B5EF4-FFF2-40B4-BE49-F238E27FC236}">
                <a16:creationId xmlns:a16="http://schemas.microsoft.com/office/drawing/2014/main" id="{0971C748-2DAA-62A2-659C-3EE6F21D9306}"/>
              </a:ext>
            </a:extLst>
          </p:cNvPr>
          <p:cNvSpPr/>
          <p:nvPr/>
        </p:nvSpPr>
        <p:spPr>
          <a:xfrm>
            <a:off x="1171171" y="3244532"/>
            <a:ext cx="1405036" cy="893416"/>
          </a:xfrm>
          <a:prstGeom prst="flowChartMagneticDisk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Test </a:t>
            </a:r>
            <a:b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de-DE" sz="1400" dirty="0" err="1">
                <a:solidFill>
                  <a:schemeClr val="tx1"/>
                </a:solidFill>
                <a:cs typeface="Microsoft Sans Serif" panose="020B0604020202020204" pitchFamily="34" charset="0"/>
              </a:rPr>
              <a:t>Sequences</a:t>
            </a:r>
            <a:endParaRPr lang="de-DE" sz="1400" dirty="0">
              <a:solidFill>
                <a:schemeClr val="tx1"/>
              </a:solidFill>
              <a:cs typeface="Microsoft Sans Serif" panose="020B0604020202020204" pitchFamily="34" charset="0"/>
            </a:endParaRPr>
          </a:p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(Akamai)</a:t>
            </a:r>
            <a:endParaRPr lang="en-US" sz="140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A92AB9CE-C3E7-7FB9-7DE5-13D42B8A4A1E}"/>
              </a:ext>
            </a:extLst>
          </p:cNvPr>
          <p:cNvSpPr/>
          <p:nvPr/>
        </p:nvSpPr>
        <p:spPr>
          <a:xfrm>
            <a:off x="3717351" y="2497422"/>
            <a:ext cx="518782" cy="813299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4CAE308-DE12-DF87-A563-C65CDD04BF1C}"/>
              </a:ext>
            </a:extLst>
          </p:cNvPr>
          <p:cNvSpPr/>
          <p:nvPr/>
        </p:nvSpPr>
        <p:spPr>
          <a:xfrm>
            <a:off x="2576207" y="3491563"/>
            <a:ext cx="706123" cy="372875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D35AF1-7018-F3FE-5331-C0D41BE82A1B}"/>
              </a:ext>
            </a:extLst>
          </p:cNvPr>
          <p:cNvSpPr/>
          <p:nvPr/>
        </p:nvSpPr>
        <p:spPr>
          <a:xfrm>
            <a:off x="3274224" y="2002964"/>
            <a:ext cx="1405036" cy="49445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Encoder</a:t>
            </a:r>
            <a:b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de-DE" sz="1400" dirty="0" err="1">
                <a:solidFill>
                  <a:schemeClr val="tx1"/>
                </a:solidFill>
                <a:cs typeface="Microsoft Sans Serif" panose="020B0604020202020204" pitchFamily="34" charset="0"/>
              </a:rPr>
              <a:t>Configuration</a:t>
            </a:r>
            <a:endParaRPr lang="en-US" sz="140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8" name="Flowchart: Magnetic Disk 7">
            <a:extLst>
              <a:ext uri="{FF2B5EF4-FFF2-40B4-BE49-F238E27FC236}">
                <a16:creationId xmlns:a16="http://schemas.microsoft.com/office/drawing/2014/main" id="{53A2620F-8049-AC85-93AF-377AF44A3E53}"/>
              </a:ext>
            </a:extLst>
          </p:cNvPr>
          <p:cNvSpPr/>
          <p:nvPr/>
        </p:nvSpPr>
        <p:spPr>
          <a:xfrm>
            <a:off x="5425907" y="3212200"/>
            <a:ext cx="1405036" cy="890713"/>
          </a:xfrm>
          <a:prstGeom prst="flowChartMagneticDisk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 dirty="0" err="1">
                <a:solidFill>
                  <a:schemeClr val="tx1"/>
                </a:solidFill>
                <a:cs typeface="Microsoft Sans Serif" panose="020B0604020202020204" pitchFamily="34" charset="0"/>
              </a:rPr>
              <a:t>Candidate</a:t>
            </a: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 </a:t>
            </a:r>
            <a:b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Conformance</a:t>
            </a:r>
            <a:b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Bitstream</a:t>
            </a:r>
            <a:endParaRPr lang="en-US" sz="140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88743C83-14A4-D10D-F924-546F89534154}"/>
              </a:ext>
            </a:extLst>
          </p:cNvPr>
          <p:cNvSpPr/>
          <p:nvPr/>
        </p:nvSpPr>
        <p:spPr>
          <a:xfrm>
            <a:off x="4651338" y="3471119"/>
            <a:ext cx="810597" cy="372875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D834FF4-F129-82C2-B12E-D25BE222107C}"/>
              </a:ext>
            </a:extLst>
          </p:cNvPr>
          <p:cNvSpPr/>
          <p:nvPr/>
        </p:nvSpPr>
        <p:spPr>
          <a:xfrm>
            <a:off x="3284153" y="3309380"/>
            <a:ext cx="1367185" cy="78898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Reference</a:t>
            </a:r>
            <a:b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Software</a:t>
            </a:r>
          </a:p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Encoder</a:t>
            </a:r>
          </a:p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(Reference)</a:t>
            </a:r>
            <a:endParaRPr lang="en-US" sz="140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0BA1A8F8-E146-BF07-9EA6-2B65DF1D1C04}"/>
              </a:ext>
            </a:extLst>
          </p:cNvPr>
          <p:cNvSpPr/>
          <p:nvPr/>
        </p:nvSpPr>
        <p:spPr>
          <a:xfrm>
            <a:off x="1614297" y="4126060"/>
            <a:ext cx="518782" cy="607966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8B374162-162B-FCF6-A872-FAA85549A829}"/>
              </a:ext>
            </a:extLst>
          </p:cNvPr>
          <p:cNvSpPr/>
          <p:nvPr/>
        </p:nvSpPr>
        <p:spPr>
          <a:xfrm>
            <a:off x="5862390" y="4112209"/>
            <a:ext cx="518782" cy="621815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F636A2-7D8D-A2D1-E3AF-AD99A3E7AE87}"/>
              </a:ext>
            </a:extLst>
          </p:cNvPr>
          <p:cNvSpPr/>
          <p:nvPr/>
        </p:nvSpPr>
        <p:spPr>
          <a:xfrm>
            <a:off x="1042929" y="2015039"/>
            <a:ext cx="1533278" cy="6334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Annotation</a:t>
            </a:r>
          </a:p>
          <a:p>
            <a:pPr algn="ctr"/>
            <a:r>
              <a:rPr lang="en-US" dirty="0"/>
              <a:t>(</a:t>
            </a:r>
            <a:r>
              <a:rPr lang="en-US" dirty="0" err="1"/>
              <a:t>json</a:t>
            </a:r>
            <a:r>
              <a:rPr lang="en-US" dirty="0"/>
              <a:t>, forge)</a:t>
            </a:r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80086888-E822-4987-690D-1EB572768CB6}"/>
              </a:ext>
            </a:extLst>
          </p:cNvPr>
          <p:cNvSpPr/>
          <p:nvPr/>
        </p:nvSpPr>
        <p:spPr>
          <a:xfrm>
            <a:off x="1575824" y="2665988"/>
            <a:ext cx="518782" cy="607966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6000"/>
              </a:lnSpc>
            </a:pPr>
            <a:endParaRPr lang="en-US" sz="1400" err="1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D64059F-C432-4BFE-5F31-41BA339B88BF}"/>
              </a:ext>
            </a:extLst>
          </p:cNvPr>
          <p:cNvSpPr/>
          <p:nvPr/>
        </p:nvSpPr>
        <p:spPr>
          <a:xfrm>
            <a:off x="5478768" y="4743320"/>
            <a:ext cx="1367185" cy="78898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Conformance</a:t>
            </a:r>
            <a:endParaRPr lang="en-US" sz="140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3987B706-85EB-3F11-3600-C065E1734B75}"/>
              </a:ext>
            </a:extLst>
          </p:cNvPr>
          <p:cNvSpPr/>
          <p:nvPr/>
        </p:nvSpPr>
        <p:spPr>
          <a:xfrm>
            <a:off x="6845953" y="4847962"/>
            <a:ext cx="1141205" cy="3462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Report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FB587932-6F51-218E-5F36-20AB61A33A23}"/>
              </a:ext>
            </a:extLst>
          </p:cNvPr>
          <p:cNvSpPr/>
          <p:nvPr/>
        </p:nvSpPr>
        <p:spPr>
          <a:xfrm>
            <a:off x="6829120" y="3504885"/>
            <a:ext cx="1141205" cy="3462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Annotation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0961A11-5436-2B84-F269-BC3CCCF56C77}"/>
              </a:ext>
            </a:extLst>
          </p:cNvPr>
          <p:cNvSpPr/>
          <p:nvPr/>
        </p:nvSpPr>
        <p:spPr>
          <a:xfrm>
            <a:off x="7987158" y="1663808"/>
            <a:ext cx="1503071" cy="393800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Json doc for bitstream once complete</a:t>
            </a:r>
          </a:p>
        </p:txBody>
      </p:sp>
      <p:sp>
        <p:nvSpPr>
          <p:cNvPr id="26" name="Flowchart: Magnetic Disk 25">
            <a:extLst>
              <a:ext uri="{FF2B5EF4-FFF2-40B4-BE49-F238E27FC236}">
                <a16:creationId xmlns:a16="http://schemas.microsoft.com/office/drawing/2014/main" id="{D5FA3510-27C7-7D2C-8E70-E1C3D7B0B8A7}"/>
              </a:ext>
            </a:extLst>
          </p:cNvPr>
          <p:cNvSpPr/>
          <p:nvPr/>
        </p:nvSpPr>
        <p:spPr>
          <a:xfrm>
            <a:off x="10010136" y="3864438"/>
            <a:ext cx="1405036" cy="890713"/>
          </a:xfrm>
          <a:prstGeom prst="flowChartMagneticDisk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Conformance</a:t>
            </a:r>
            <a:b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Bitstream</a:t>
            </a:r>
            <a:endParaRPr lang="en-US" sz="140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C21EA985-CBEF-03A4-AC60-93CC7B434FAD}"/>
              </a:ext>
            </a:extLst>
          </p:cNvPr>
          <p:cNvSpPr/>
          <p:nvPr/>
        </p:nvSpPr>
        <p:spPr>
          <a:xfrm>
            <a:off x="6843380" y="5181730"/>
            <a:ext cx="1141205" cy="3462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XML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C15847F2-FAF5-530B-5988-B4FF6DB01B24}"/>
              </a:ext>
            </a:extLst>
          </p:cNvPr>
          <p:cNvSpPr/>
          <p:nvPr/>
        </p:nvSpPr>
        <p:spPr>
          <a:xfrm>
            <a:off x="5377277" y="1841545"/>
            <a:ext cx="1529550" cy="78898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6000"/>
              </a:lnSpc>
              <a:spcAft>
                <a:spcPts val="600"/>
              </a:spcAft>
            </a:pP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Decoder</a:t>
            </a:r>
            <a:b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</a:br>
            <a:r>
              <a:rPr lang="de-DE" sz="1400" dirty="0">
                <a:solidFill>
                  <a:schemeClr val="tx1"/>
                </a:solidFill>
                <a:cs typeface="Microsoft Sans Serif" panose="020B0604020202020204" pitchFamily="34" charset="0"/>
              </a:rPr>
              <a:t>(optional)</a:t>
            </a:r>
            <a:endParaRPr lang="en-US" sz="1400" dirty="0">
              <a:solidFill>
                <a:schemeClr val="tx1"/>
              </a:solidFill>
              <a:cs typeface="Microsoft Sans Serif" panose="020B0604020202020204" pitchFamily="34" charset="0"/>
            </a:endParaRPr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B17C8167-A64C-8AD3-C95A-D00B53FA39B6}"/>
              </a:ext>
            </a:extLst>
          </p:cNvPr>
          <p:cNvSpPr/>
          <p:nvPr/>
        </p:nvSpPr>
        <p:spPr>
          <a:xfrm flipV="1">
            <a:off x="5869034" y="2608100"/>
            <a:ext cx="518782" cy="59480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8BD86378-9744-46F6-8154-9F7341C0D54B}"/>
              </a:ext>
            </a:extLst>
          </p:cNvPr>
          <p:cNvSpPr/>
          <p:nvPr/>
        </p:nvSpPr>
        <p:spPr>
          <a:xfrm>
            <a:off x="6873875" y="2077078"/>
            <a:ext cx="1141205" cy="3462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Version</a:t>
            </a:r>
          </a:p>
        </p:txBody>
      </p:sp>
    </p:spTree>
    <p:extLst>
      <p:ext uri="{BB962C8B-B14F-4D97-AF65-F5344CB8AC3E}">
        <p14:creationId xmlns:p14="http://schemas.microsoft.com/office/powerpoint/2010/main" val="86853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45D97-BFD5-E9E2-A627-3CEC27471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441DA-0793-7333-D937-1315C97CE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Repos – main is 26265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Conformance</a:t>
            </a:r>
          </a:p>
          <a:p>
            <a:pPr lvl="2"/>
            <a:r>
              <a:rPr lang="en-US" dirty="0">
                <a:highlight>
                  <a:srgbClr val="00FF00"/>
                </a:highlight>
              </a:rPr>
              <a:t>Validator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Conformance Bitstreams (</a:t>
            </a:r>
            <a:r>
              <a:rPr lang="en-US" dirty="0" err="1">
                <a:highlight>
                  <a:srgbClr val="00FFFF"/>
                </a:highlight>
              </a:rPr>
              <a:t>json</a:t>
            </a:r>
            <a:r>
              <a:rPr lang="en-US" dirty="0">
                <a:highlight>
                  <a:srgbClr val="FFFF00"/>
                </a:highlight>
              </a:rPr>
              <a:t> metadata) hosting (schema for description)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Generation similar to work flow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Specification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Video Signals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Sequences (representation </a:t>
            </a:r>
            <a:r>
              <a:rPr lang="en-US" dirty="0" err="1">
                <a:highlight>
                  <a:srgbClr val="00FFFF"/>
                </a:highlight>
              </a:rPr>
              <a:t>json</a:t>
            </a:r>
            <a:r>
              <a:rPr lang="en-US" dirty="0">
                <a:highlight>
                  <a:srgbClr val="FFFF00"/>
                </a:highlight>
              </a:rPr>
              <a:t>) </a:t>
            </a:r>
          </a:p>
          <a:p>
            <a:r>
              <a:rPr lang="en-US" dirty="0">
                <a:highlight>
                  <a:srgbClr val="FFFF00"/>
                </a:highlight>
              </a:rPr>
              <a:t>Akamai (Thomas)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Video Signal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Bitstreams</a:t>
            </a:r>
          </a:p>
          <a:p>
            <a:pPr lvl="2"/>
            <a:endParaRPr lang="en-US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en-US" dirty="0">
              <a:highlight>
                <a:srgbClr val="00FF00"/>
              </a:highlight>
            </a:endParaRPr>
          </a:p>
          <a:p>
            <a:pPr lvl="2"/>
            <a:endParaRPr lang="en-US" dirty="0">
              <a:highlight>
                <a:srgbClr val="00FF00"/>
              </a:highlight>
            </a:endParaRPr>
          </a:p>
          <a:p>
            <a:pPr lvl="1"/>
            <a:endParaRPr lang="en-US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15354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87</Words>
  <Application>Microsoft Office PowerPoint</Application>
  <PresentationFormat>Widescreen</PresentationFormat>
  <Paragraphs>32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Microsoft Sans Serif</vt:lpstr>
      <vt:lpstr>Office Theme</vt:lpstr>
      <vt:lpstr>PowerPoint Presentation</vt:lpstr>
      <vt:lpstr>Action</vt:lpstr>
    </vt:vector>
  </TitlesOfParts>
  <Company>Qualcomm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Stockhammer (25/11/12)</dc:creator>
  <cp:lastModifiedBy>Thomas Stockhammer (25/11/12)</cp:lastModifiedBy>
  <cp:revision>1</cp:revision>
  <dcterms:created xsi:type="dcterms:W3CDTF">2025-11-18T16:33:28Z</dcterms:created>
  <dcterms:modified xsi:type="dcterms:W3CDTF">2025-11-18T18:37:54Z</dcterms:modified>
</cp:coreProperties>
</file>