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9"/>
  </p:notesMasterIdLst>
  <p:handoutMasterIdLst>
    <p:handoutMasterId r:id="rId10"/>
  </p:handoutMasterIdLst>
  <p:sldIdLst>
    <p:sldId id="754" r:id="rId5"/>
    <p:sldId id="1160" r:id="rId6"/>
    <p:sldId id="1172" r:id="rId7"/>
    <p:sldId id="1173" r:id="rId8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 autoAdjust="0"/>
    <p:restoredTop sz="96301" autoAdjust="0"/>
  </p:normalViewPr>
  <p:slideViewPr>
    <p:cSldViewPr>
      <p:cViewPr varScale="1">
        <p:scale>
          <a:sx n="122" d="100"/>
          <a:sy n="122" d="100"/>
        </p:scale>
        <p:origin x="104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25/07/2025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</a:p>
          <a:p>
            <a:endParaRPr lang="fr-FR" altLang="ja-JP" sz="1800" dirty="0">
              <a:ea typeface="ＭＳ Ｐゴシック" panose="020B0600070205080204" pitchFamily="34" charset="-128"/>
            </a:endParaRPr>
          </a:p>
          <a:p>
            <a:r>
              <a:rPr lang="fr-FR" altLang="ja-JP" sz="1800" dirty="0" err="1">
                <a:ea typeface="ＭＳ Ｐゴシック" panose="020B0600070205080204" pitchFamily="34" charset="-128"/>
              </a:rPr>
              <a:t>Jaeyeon</a:t>
            </a:r>
            <a:r>
              <a:rPr lang="fr-FR" altLang="ja-JP" sz="1800" dirty="0">
                <a:ea typeface="ＭＳ Ｐゴシック" panose="020B0600070205080204" pitchFamily="34" charset="-128"/>
              </a:rPr>
              <a:t> Song and Mary-Luc </a:t>
            </a:r>
            <a:r>
              <a:rPr lang="fr-FR" altLang="ja-JP" sz="1800" dirty="0" err="1">
                <a:ea typeface="ＭＳ Ｐゴシック" panose="020B0600070205080204" pitchFamily="34" charset="-128"/>
              </a:rPr>
              <a:t>Champel</a:t>
            </a:r>
            <a:endParaRPr lang="fr-FR" altLang="ja-JP" sz="1800" dirty="0">
              <a:ea typeface="ＭＳ Ｐゴシック" panose="020B0600070205080204" pitchFamily="34" charset="-128"/>
            </a:endParaRPr>
          </a:p>
          <a:p>
            <a:r>
              <a:rPr lang="fr-FR" altLang="ja-JP" sz="1800" dirty="0">
                <a:ea typeface="ＭＳ Ｐゴシック" panose="020B0600070205080204" pitchFamily="34" charset="-128"/>
              </a:rPr>
              <a:t>3GPP SA WG4 Vice-chairs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SA4#133-e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Online, 18-25 July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8" y="1052736"/>
            <a:ext cx="227754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/>
              <a:t>S4-251591</a:t>
            </a:r>
            <a:endParaRPr lang="sv-SE" altLang="fr-FR" sz="2000" b="1" dirty="0"/>
          </a:p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Rev </a:t>
            </a:r>
            <a:r>
              <a:rPr lang="sv-SE" altLang="fr-FR" sz="2000" b="1" dirty="0" err="1"/>
              <a:t>of</a:t>
            </a:r>
            <a:r>
              <a:rPr lang="sv-SE" altLang="fr-FR" sz="2000" b="1" dirty="0"/>
              <a:t> S4-251578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sz="2400" dirty="0"/>
              <a:t> SA4 future Milestones in 2025</a:t>
            </a:r>
          </a:p>
          <a:p>
            <a:pPr marL="457200" lvl="1" indent="0">
              <a:buNone/>
            </a:pPr>
            <a:r>
              <a:rPr lang="en-US" altLang="fr-FR" sz="1800" dirty="0"/>
              <a:t>NOTE: This plan is to be confirmed at each SA4 meeting.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May (SA4#132) in Fukuoka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There will be an agenda item for new work/studies for considering Release 20 work item (5GA) and study item (5GA/6G) proposals.</a:t>
            </a:r>
          </a:p>
          <a:p>
            <a:pPr lvl="3"/>
            <a:r>
              <a:rPr lang="en-US" altLang="fr-FR" sz="1400" strike="sngStrike" dirty="0">
                <a:solidFill>
                  <a:schemeClr val="bg1">
                    <a:lumMod val="50000"/>
                  </a:schemeClr>
                </a:solidFill>
              </a:rPr>
              <a:t>Benefiting from the face-to-face opportunity to discuss in detail.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Power to agree on release 20 topics in May (might be justified by e.g., stage 2 timeline) to be approved at the SA meeting in June.</a:t>
            </a:r>
          </a:p>
          <a:p>
            <a:pPr lvl="1"/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In June/July (10</a:t>
            </a:r>
            <a:r>
              <a:rPr lang="en-US" altLang="fr-FR" sz="1800" b="1" u="sng" strike="sngStrike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fr-FR" sz="1800" b="1" u="sng" strike="sngStrike" dirty="0">
                <a:solidFill>
                  <a:schemeClr val="bg1">
                    <a:lumMod val="50000"/>
                  </a:schemeClr>
                </a:solidFill>
              </a:rPr>
              <a:t> July) SA4 Release20 AhG call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SA4-level AhG call to further discuss rel20 SID/WID.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It is anticipated that the agreement of the package 1 topics will be at SA4#133-e.</a:t>
            </a:r>
          </a:p>
          <a:p>
            <a:pPr lvl="2"/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Date/time : 10</a:t>
            </a:r>
            <a:r>
              <a:rPr lang="en-US" altLang="fr-FR" sz="1600" strike="sngStrike" baseline="30000" dirty="0">
                <a:solidFill>
                  <a:schemeClr val="bg1">
                    <a:lumMod val="50000"/>
                  </a:schemeClr>
                </a:solidFill>
              </a:rPr>
              <a:t>th</a:t>
            </a:r>
            <a:r>
              <a:rPr lang="en-US" altLang="fr-FR" sz="1600" strike="sngStrike" dirty="0">
                <a:solidFill>
                  <a:schemeClr val="bg1">
                    <a:lumMod val="50000"/>
                  </a:schemeClr>
                </a:solidFill>
              </a:rPr>
              <a:t> July 3-6pm CEST</a:t>
            </a:r>
          </a:p>
          <a:p>
            <a:pPr lvl="1"/>
            <a:r>
              <a:rPr lang="en-US" altLang="fr-FR" sz="1800" b="1" u="sng" dirty="0"/>
              <a:t>In July (SA4#133-e) Online</a:t>
            </a:r>
          </a:p>
          <a:p>
            <a:pPr lvl="2"/>
            <a:r>
              <a:rPr lang="en-US" altLang="fr-FR" sz="1600" dirty="0"/>
              <a:t>Priority will be given during the meeting to the Release 19 topics progress and completion.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</a:t>
            </a:r>
          </a:p>
          <a:p>
            <a:pPr lvl="2"/>
            <a:r>
              <a:rPr lang="en-US" altLang="fr-FR" sz="1600" dirty="0"/>
              <a:t>Meeting dates: </a:t>
            </a:r>
            <a:r>
              <a:rPr lang="en-US" altLang="fr-FR" sz="1600" dirty="0">
                <a:solidFill>
                  <a:srgbClr val="FF0000"/>
                </a:solidFill>
              </a:rPr>
              <a:t>18-25 July</a:t>
            </a:r>
          </a:p>
          <a:p>
            <a:pPr lvl="2"/>
            <a:r>
              <a:rPr lang="en-US" altLang="fr-FR" sz="1600" dirty="0"/>
              <a:t>Power to agree new topics to be sent to SA plenary in September for approval.</a:t>
            </a:r>
          </a:p>
          <a:p>
            <a:pPr lvl="2"/>
            <a:r>
              <a:rPr lang="en-US" altLang="fr-FR" sz="1600" i="1" dirty="0"/>
              <a:t>This will constitute the 1st round of approval of Release 20 topics (so-called 1st package).</a:t>
            </a:r>
          </a:p>
          <a:p>
            <a:pPr lvl="1"/>
            <a:r>
              <a:rPr lang="en-US" altLang="fr-FR" sz="1800" b="1" u="sng" dirty="0"/>
              <a:t>In November (SA4#134) in Dallas</a:t>
            </a:r>
          </a:p>
          <a:p>
            <a:pPr lvl="2"/>
            <a:r>
              <a:rPr lang="en-US" altLang="fr-FR" sz="1600" dirty="0"/>
              <a:t>There will be an agenda item per identified SWG and on plenary level for refining the identified candidates on Rel-20 topics on Package 2 targeting the SA plenary in December.</a:t>
            </a:r>
          </a:p>
          <a:p>
            <a:pPr lvl="2"/>
            <a:r>
              <a:rPr lang="en-US" altLang="fr-FR" sz="1600" i="1" dirty="0"/>
              <a:t>Release 20 topics sent to SA plenary in December will constitute the so-called 2nd package.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3F4EE-8070-A62F-11D8-AA86BAB30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67832A3-4835-F40D-A0B6-E91626877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463064" cy="470912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 It is proposed to </a:t>
            </a:r>
            <a:r>
              <a:rPr lang="en-US" dirty="0">
                <a:solidFill>
                  <a:srgbClr val="FF0000"/>
                </a:solidFill>
              </a:rPr>
              <a:t>agree</a:t>
            </a:r>
            <a:r>
              <a:rPr lang="en-US" dirty="0"/>
              <a:t> on the following topics constituting the Package 1</a:t>
            </a:r>
          </a:p>
          <a:p>
            <a:pPr lvl="1"/>
            <a:r>
              <a:rPr lang="en-US" dirty="0"/>
              <a:t>FS_AVFOPS_MED</a:t>
            </a:r>
          </a:p>
          <a:p>
            <a:pPr lvl="1"/>
            <a:r>
              <a:rPr lang="en-US" b="1" dirty="0"/>
              <a:t>FS_3DGS_6G_MED</a:t>
            </a:r>
          </a:p>
          <a:p>
            <a:pPr lvl="1"/>
            <a:r>
              <a:rPr lang="en-US" dirty="0" err="1"/>
              <a:t>FS_DCTC_eQOS_MED</a:t>
            </a:r>
            <a:endParaRPr lang="en-US" dirty="0"/>
          </a:p>
          <a:p>
            <a:r>
              <a:rPr lang="en-US" dirty="0"/>
              <a:t> It is proposed to </a:t>
            </a:r>
            <a:r>
              <a:rPr lang="en-US" dirty="0">
                <a:solidFill>
                  <a:srgbClr val="FF0000"/>
                </a:solidFill>
              </a:rPr>
              <a:t>agree</a:t>
            </a:r>
            <a:r>
              <a:rPr lang="en-US" dirty="0"/>
              <a:t> that the following topics constituting the Package 2</a:t>
            </a:r>
          </a:p>
          <a:p>
            <a:pPr lvl="1"/>
            <a:r>
              <a:rPr lang="en-US" dirty="0"/>
              <a:t>FS_AMD_Ph2_MED (needs refinement - MBS)</a:t>
            </a:r>
          </a:p>
          <a:p>
            <a:pPr lvl="1"/>
            <a:r>
              <a:rPr lang="en-US" dirty="0"/>
              <a:t>FS_Q4RTC_MED (needs refinement - RTC)</a:t>
            </a:r>
          </a:p>
          <a:p>
            <a:pPr lvl="1"/>
            <a:r>
              <a:rPr lang="en-US" b="1" dirty="0"/>
              <a:t>FS_6G_MED (needs refinement – SA4 </a:t>
            </a:r>
            <a:r>
              <a:rPr lang="en-US" b="1" dirty="0" err="1"/>
              <a:t>plen</a:t>
            </a:r>
            <a:r>
              <a:rPr lang="en-US" b="1" dirty="0"/>
              <a:t>)</a:t>
            </a:r>
          </a:p>
          <a:p>
            <a:pPr lvl="1"/>
            <a:r>
              <a:rPr lang="en-US" dirty="0"/>
              <a:t>FS_AIF_MED (Video)</a:t>
            </a:r>
          </a:p>
          <a:p>
            <a:pPr lvl="1"/>
            <a:r>
              <a:rPr lang="en-US" dirty="0"/>
              <a:t>FS_AVATAR_Ph2_MED (needs refinement – RTC/Video)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FS_Qstream_6G_MED (needs refinement and additional supporting companies  - MBS)</a:t>
            </a:r>
          </a:p>
          <a:p>
            <a:pPr lvl="1"/>
            <a:endParaRPr lang="en-US" dirty="0"/>
          </a:p>
          <a:p>
            <a:r>
              <a:rPr lang="en-US" dirty="0"/>
              <a:t> It is proposed to note the following topic and invite for further consideration</a:t>
            </a:r>
          </a:p>
          <a:p>
            <a:pPr lvl="1"/>
            <a:r>
              <a:rPr lang="en-US" dirty="0"/>
              <a:t>HAPMIME-MED</a:t>
            </a:r>
          </a:p>
          <a:p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5C3A07B-1415-0AD3-0044-D168CB005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0056DB-DB81-C259-027E-ADD6CD0DB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765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18F26-A1DD-E8F7-443D-6D0D7BA27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D1ABA1F-1043-9836-DF97-AD01EE212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463064" cy="4709120"/>
          </a:xfrm>
        </p:spPr>
        <p:txBody>
          <a:bodyPr>
            <a:normAutofit/>
          </a:bodyPr>
          <a:lstStyle/>
          <a:p>
            <a:r>
              <a:rPr lang="en-US" dirty="0"/>
              <a:t> It is proposed to agree on the way forward for the definition of Package 2 as defined on slide 4 (dedicated slot during SA4#134 in November).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8F2EE2F-756E-B0F5-1D1A-D4867506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on the package 2 definition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25F95F-B028-F54B-B6F2-0A864E1354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19FD42-5907-4F80-B10A-571E096BB1E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5460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11822</TotalTime>
  <Words>532</Words>
  <Application>Microsoft Macintosh PowerPoint</Application>
  <PresentationFormat>Grand écran</PresentationFormat>
  <Paragraphs>53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Theme</vt:lpstr>
      <vt:lpstr>3GPP SA4  planning of Release 20  5G Advanced and 6G</vt:lpstr>
      <vt:lpstr>Proposed next steps on the Release 20 planning  in SA4 in 2025</vt:lpstr>
      <vt:lpstr>Proposal</vt:lpstr>
      <vt:lpstr>Proposed way forward on the package 2 definition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7402</cp:revision>
  <dcterms:created xsi:type="dcterms:W3CDTF">2009-06-02T04:11:18Z</dcterms:created>
  <dcterms:modified xsi:type="dcterms:W3CDTF">2025-07-28T07:19:24Z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