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 id="2147484572" r:id="rId5"/>
  </p:sldMasterIdLst>
  <p:notesMasterIdLst>
    <p:notesMasterId r:id="rId17"/>
  </p:notesMasterIdLst>
  <p:handoutMasterIdLst>
    <p:handoutMasterId r:id="rId18"/>
  </p:handoutMasterIdLst>
  <p:sldIdLst>
    <p:sldId id="256" r:id="rId6"/>
    <p:sldId id="781" r:id="rId7"/>
    <p:sldId id="259" r:id="rId8"/>
    <p:sldId id="258" r:id="rId9"/>
    <p:sldId id="706" r:id="rId10"/>
    <p:sldId id="783" r:id="rId11"/>
    <p:sldId id="769" r:id="rId12"/>
    <p:sldId id="469" r:id="rId13"/>
    <p:sldId id="777" r:id="rId14"/>
    <p:sldId id="778" r:id="rId15"/>
    <p:sldId id="782" r:id="rId16"/>
  </p:sldIdLst>
  <p:sldSz cx="12192000" cy="6858000"/>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FFCCCC"/>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23" autoAdjust="0"/>
    <p:restoredTop sz="93533" autoAdjust="0"/>
  </p:normalViewPr>
  <p:slideViewPr>
    <p:cSldViewPr>
      <p:cViewPr varScale="1">
        <p:scale>
          <a:sx n="72" d="100"/>
          <a:sy n="72" d="100"/>
        </p:scale>
        <p:origin x="424" y="38"/>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339725" y="844550"/>
            <a:ext cx="604996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xfrm>
            <a:off x="339725" y="844550"/>
            <a:ext cx="6049963" cy="3403600"/>
          </a:xfrm>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41931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6EDEFB49-2F44-4B30-BD9D-C65FD7A0B0E3}"/>
              </a:ext>
            </a:extLst>
          </p:cNvPr>
          <p:cNvSpPr>
            <a:spLocks noGrp="1" noRot="1" noChangeAspect="1" noTextEdit="1"/>
          </p:cNvSpPr>
          <p:nvPr>
            <p:ph type="sldImg"/>
          </p:nvPr>
        </p:nvSpPr>
        <p:spPr>
          <a:xfrm>
            <a:off x="88900" y="742950"/>
            <a:ext cx="6619875" cy="3724275"/>
          </a:xfrm>
          <a:ln/>
        </p:spPr>
      </p:sp>
      <p:sp>
        <p:nvSpPr>
          <p:cNvPr id="9219" name="Notes Placeholder 2">
            <a:extLst>
              <a:ext uri="{FF2B5EF4-FFF2-40B4-BE49-F238E27FC236}">
                <a16:creationId xmlns:a16="http://schemas.microsoft.com/office/drawing/2014/main" id="{17602CD4-D7CD-4AB6-827F-92CEFA24A5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a:extLst>
              <a:ext uri="{FF2B5EF4-FFF2-40B4-BE49-F238E27FC236}">
                <a16:creationId xmlns:a16="http://schemas.microsoft.com/office/drawing/2014/main" id="{E4C162D3-1214-4DCA-83D1-A8F4518327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DFE5877F-12BD-42A2-B5FC-37519FA0EB6A}" type="slidenum">
              <a:rPr lang="en-GB" altLang="en-US" sz="1200" smtClean="0">
                <a:latin typeface="Times New Roman" panose="02020603050405020304" pitchFamily="18" charset="0"/>
              </a:rPr>
              <a:pPr/>
              <a:t>5</a:t>
            </a:fld>
            <a:endParaRPr lang="en-GB" altLang="en-US" sz="1200">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6EDEFB49-2F44-4B30-BD9D-C65FD7A0B0E3}"/>
              </a:ext>
            </a:extLst>
          </p:cNvPr>
          <p:cNvSpPr>
            <a:spLocks noGrp="1" noRot="1" noChangeAspect="1" noTextEdit="1"/>
          </p:cNvSpPr>
          <p:nvPr>
            <p:ph type="sldImg"/>
          </p:nvPr>
        </p:nvSpPr>
        <p:spPr>
          <a:xfrm>
            <a:off x="88900" y="742950"/>
            <a:ext cx="6619875" cy="3724275"/>
          </a:xfrm>
          <a:ln/>
        </p:spPr>
      </p:sp>
      <p:sp>
        <p:nvSpPr>
          <p:cNvPr id="9219" name="Notes Placeholder 2">
            <a:extLst>
              <a:ext uri="{FF2B5EF4-FFF2-40B4-BE49-F238E27FC236}">
                <a16:creationId xmlns:a16="http://schemas.microsoft.com/office/drawing/2014/main" id="{17602CD4-D7CD-4AB6-827F-92CEFA24A5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Slide Number Placeholder 3">
            <a:extLst>
              <a:ext uri="{FF2B5EF4-FFF2-40B4-BE49-F238E27FC236}">
                <a16:creationId xmlns:a16="http://schemas.microsoft.com/office/drawing/2014/main" id="{E4C162D3-1214-4DCA-83D1-A8F4518327B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1000">
                <a:solidFill>
                  <a:schemeClr val="tx1"/>
                </a:solidFill>
                <a:latin typeface="Arial" panose="020B0604020202020204" pitchFamily="34" charset="0"/>
                <a:cs typeface="Arial" panose="020B0604020202020204" pitchFamily="34" charset="0"/>
              </a:defRPr>
            </a:lvl1pPr>
            <a:lvl2pPr marL="742950" indent="-285750" defTabSz="930275">
              <a:defRPr sz="1000">
                <a:solidFill>
                  <a:schemeClr val="tx1"/>
                </a:solidFill>
                <a:latin typeface="Arial" panose="020B0604020202020204" pitchFamily="34" charset="0"/>
                <a:cs typeface="Arial" panose="020B0604020202020204" pitchFamily="34" charset="0"/>
              </a:defRPr>
            </a:lvl2pPr>
            <a:lvl3pPr marL="1143000" indent="-228600" defTabSz="930275">
              <a:defRPr sz="1000">
                <a:solidFill>
                  <a:schemeClr val="tx1"/>
                </a:solidFill>
                <a:latin typeface="Arial" panose="020B0604020202020204" pitchFamily="34" charset="0"/>
                <a:cs typeface="Arial" panose="020B0604020202020204" pitchFamily="34" charset="0"/>
              </a:defRPr>
            </a:lvl3pPr>
            <a:lvl4pPr marL="1600200" indent="-228600" defTabSz="930275">
              <a:defRPr sz="1000">
                <a:solidFill>
                  <a:schemeClr val="tx1"/>
                </a:solidFill>
                <a:latin typeface="Arial" panose="020B0604020202020204" pitchFamily="34" charset="0"/>
                <a:cs typeface="Arial" panose="020B0604020202020204" pitchFamily="34" charset="0"/>
              </a:defRPr>
            </a:lvl4pPr>
            <a:lvl5pPr marL="2057400" indent="-228600" defTabSz="930275">
              <a:defRPr sz="1000">
                <a:solidFill>
                  <a:schemeClr val="tx1"/>
                </a:solidFill>
                <a:latin typeface="Arial" panose="020B0604020202020204" pitchFamily="34" charset="0"/>
                <a:cs typeface="Arial" panose="020B0604020202020204" pitchFamily="34" charset="0"/>
              </a:defRPr>
            </a:lvl5pPr>
            <a:lvl6pPr marL="25146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defTabSz="930275"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fld id="{DFE5877F-12BD-42A2-B5FC-37519FA0EB6A}" type="slidenum">
              <a:rPr lang="en-GB" altLang="en-US" sz="1200" smtClean="0">
                <a:latin typeface="Times New Roman" panose="02020603050405020304" pitchFamily="18" charset="0"/>
              </a:rPr>
              <a:pPr/>
              <a:t>6</a:t>
            </a:fld>
            <a:endParaRPr lang="en-GB" altLang="en-US" sz="1200">
              <a:latin typeface="Times New Roman" panose="02020603050405020304" pitchFamily="18" charset="0"/>
            </a:endParaRPr>
          </a:p>
        </p:txBody>
      </p:sp>
    </p:spTree>
    <p:extLst>
      <p:ext uri="{BB962C8B-B14F-4D97-AF65-F5344CB8AC3E}">
        <p14:creationId xmlns:p14="http://schemas.microsoft.com/office/powerpoint/2010/main" val="4222820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042703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12" indent="0" algn="ctr">
              <a:buNone/>
              <a:defRPr/>
            </a:lvl2pPr>
            <a:lvl3pPr marL="914423" indent="0" algn="ctr">
              <a:buNone/>
              <a:defRPr/>
            </a:lvl3pPr>
            <a:lvl4pPr marL="1371634" indent="0" algn="ctr">
              <a:buNone/>
              <a:defRPr/>
            </a:lvl4pPr>
            <a:lvl5pPr marL="1828846" indent="0" algn="ctr">
              <a:buNone/>
              <a:defRPr/>
            </a:lvl5pPr>
            <a:lvl6pPr marL="2286057" indent="0" algn="ctr">
              <a:buNone/>
              <a:defRPr/>
            </a:lvl6pPr>
            <a:lvl7pPr marL="2743269" indent="0" algn="ctr">
              <a:buNone/>
              <a:defRPr/>
            </a:lvl7pPr>
            <a:lvl8pPr marL="3200480" indent="0" algn="ctr">
              <a:buNone/>
              <a:defRPr/>
            </a:lvl8pPr>
            <a:lvl9pPr marL="3657691"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2646" y="228600"/>
            <a:ext cx="2766646"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2709" y="228600"/>
            <a:ext cx="8112369"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D754-77B0-4F47-A8DB-815F037AB95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71DB7C28-51FC-4B42-8455-E61B60DB5B8A}"/>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53036476"/>
      </p:ext>
    </p:extLst>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7024007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8200"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a:extLst>
              <a:ext uri="{FF2B5EF4-FFF2-40B4-BE49-F238E27FC236}">
                <a16:creationId xmlns:a16="http://schemas.microsoft.com/office/drawing/2014/main" id="{02BE95C3-7B72-4413-839B-5A1FCCD4B7D4}"/>
              </a:ext>
            </a:extLst>
          </p:cNvPr>
          <p:cNvSpPr>
            <a:spLocks noGrp="1"/>
          </p:cNvSpPr>
          <p:nvPr>
            <p:ph idx="10"/>
          </p:nvPr>
        </p:nvSpPr>
        <p:spPr>
          <a:xfrm>
            <a:off x="6228862"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31653726"/>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D754-77B0-4F47-A8DB-815F037AB95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71DB7C28-51FC-4B42-8455-E61B60DB5B8A}"/>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16141618"/>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54B6-A402-48CE-AC60-170C706231FB}"/>
              </a:ext>
            </a:extLst>
          </p:cNvPr>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3518058393"/>
      </p:ext>
    </p:extLst>
  </p:cSld>
  <p:clrMapOvr>
    <a:masterClrMapping/>
  </p:clrMapOvr>
  <p:transition>
    <p:wipe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1779733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D3013B12-28F4-4BED-AC0E-02168ADCBE8F}"/>
              </a:ext>
            </a:extLst>
          </p:cNvPr>
          <p:cNvSpPr>
            <a:spLocks noGrp="1"/>
          </p:cNvSpPr>
          <p:nvPr>
            <p:ph type="ftr" sz="quarter" idx="10"/>
          </p:nvPr>
        </p:nvSpPr>
        <p:spPr>
          <a:xfrm>
            <a:off x="4038600" y="5843588"/>
            <a:ext cx="4114800" cy="365125"/>
          </a:xfrm>
          <a:prstGeom prst="rect">
            <a:avLst/>
          </a:prstGeom>
        </p:spPr>
        <p:txBody>
          <a:bodyPr/>
          <a:lstStyle>
            <a:lvl1pPr>
              <a:defRPr>
                <a:ea typeface="华文细黑"/>
                <a:cs typeface="华文细黑"/>
              </a:defRPr>
            </a:lvl1pPr>
          </a:lstStyle>
          <a:p>
            <a:pPr>
              <a:defRPr/>
            </a:pPr>
            <a:endParaRPr lang="en-US"/>
          </a:p>
        </p:txBody>
      </p:sp>
      <p:sp>
        <p:nvSpPr>
          <p:cNvPr id="5" name="Slide Number Placeholder 5">
            <a:extLst>
              <a:ext uri="{FF2B5EF4-FFF2-40B4-BE49-F238E27FC236}">
                <a16:creationId xmlns:a16="http://schemas.microsoft.com/office/drawing/2014/main" id="{61D017C7-4781-495A-90E1-A20058A88468}"/>
              </a:ext>
            </a:extLst>
          </p:cNvPr>
          <p:cNvSpPr>
            <a:spLocks noGrp="1"/>
          </p:cNvSpPr>
          <p:nvPr>
            <p:ph type="sldNum" sz="quarter" idx="11"/>
          </p:nvPr>
        </p:nvSpPr>
        <p:spPr>
          <a:xfrm>
            <a:off x="8610600" y="6356350"/>
            <a:ext cx="1876425" cy="365125"/>
          </a:xfrm>
          <a:prstGeom prst="rect">
            <a:avLst/>
          </a:prstGeom>
        </p:spPr>
        <p:txBody>
          <a:bodyPr/>
          <a:lstStyle>
            <a:lvl1pPr>
              <a:defRPr>
                <a:ea typeface="华文细黑"/>
                <a:cs typeface="华文细黑"/>
              </a:defRPr>
            </a:lvl1pPr>
          </a:lstStyle>
          <a:p>
            <a:pPr>
              <a:defRPr/>
            </a:pPr>
            <a:fld id="{9AC4A928-9492-4498-B7EA-FFCB3E5C8321}" type="slidenum">
              <a:rPr lang="en-GB" altLang="en-US"/>
              <a:pPr>
                <a:defRPr/>
              </a:pPr>
              <a:t>‹#›</a:t>
            </a:fld>
            <a:endParaRPr lang="en-GB" altLang="en-US" dirty="0"/>
          </a:p>
        </p:txBody>
      </p:sp>
    </p:spTree>
    <p:extLst>
      <p:ext uri="{BB962C8B-B14F-4D97-AF65-F5344CB8AC3E}">
        <p14:creationId xmlns:p14="http://schemas.microsoft.com/office/powerpoint/2010/main" val="3507970549"/>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12" indent="0">
              <a:buNone/>
              <a:defRPr sz="1800"/>
            </a:lvl2pPr>
            <a:lvl3pPr marL="914423" indent="0">
              <a:buNone/>
              <a:defRPr sz="1600"/>
            </a:lvl3pPr>
            <a:lvl4pPr marL="1371634" indent="0">
              <a:buNone/>
              <a:defRPr sz="1400"/>
            </a:lvl4pPr>
            <a:lvl5pPr marL="1828846" indent="0">
              <a:buNone/>
              <a:defRPr sz="1400"/>
            </a:lvl5pPr>
            <a:lvl6pPr marL="2286057" indent="0">
              <a:buNone/>
              <a:defRPr sz="1400"/>
            </a:lvl6pPr>
            <a:lvl7pPr marL="2743269" indent="0">
              <a:buNone/>
              <a:defRPr sz="1400"/>
            </a:lvl7pPr>
            <a:lvl8pPr marL="3200480" indent="0">
              <a:buNone/>
              <a:defRPr sz="1400"/>
            </a:lvl8pPr>
            <a:lvl9pPr marL="3657691"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2708"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9784"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95" y="1535113"/>
            <a:ext cx="5388708"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5"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24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386" y="273055"/>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247" cy="4691063"/>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pPr lvl="0"/>
            <a:endParaRPr lang="en-US"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562708" y="228600"/>
            <a:ext cx="1102750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9566034" y="6124575"/>
            <a:ext cx="212187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sz="4401"/>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562710" y="1143000"/>
            <a:ext cx="1106658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 id="2147484579" r:id="rId12"/>
  </p:sldLayoutIdLst>
  <p:txStyles>
    <p:titleStyle>
      <a:lvl1pPr algn="ctr" defTabSz="762019"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12"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23"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34"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46"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95" indent="-280995" algn="l" defTabSz="762019"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67" indent="-195268" algn="l" defTabSz="762019"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92" indent="-195268" algn="l" defTabSz="762019"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5033" indent="-277820" algn="l" defTabSz="762019" rtl="0" eaLnBrk="0" fontAlgn="base" hangingPunct="0">
        <a:spcBef>
          <a:spcPct val="20000"/>
        </a:spcBef>
        <a:spcAft>
          <a:spcPct val="0"/>
        </a:spcAft>
        <a:buChar char="–"/>
        <a:defRPr sz="2000">
          <a:solidFill>
            <a:schemeClr val="tx1"/>
          </a:solidFill>
          <a:latin typeface="+mn-lt"/>
        </a:defRPr>
      </a:lvl4pPr>
      <a:lvl5pPr marL="2286057" indent="-280995" algn="l" defTabSz="762019" rtl="0" eaLnBrk="0" fontAlgn="base" hangingPunct="0">
        <a:spcBef>
          <a:spcPct val="20000"/>
        </a:spcBef>
        <a:spcAft>
          <a:spcPct val="0"/>
        </a:spcAft>
        <a:buChar char="»"/>
        <a:defRPr sz="2000">
          <a:solidFill>
            <a:schemeClr val="tx1"/>
          </a:solidFill>
          <a:latin typeface="+mn-lt"/>
        </a:defRPr>
      </a:lvl5pPr>
      <a:lvl6pPr marL="2743269" indent="-280995" algn="l" defTabSz="762019" rtl="0" eaLnBrk="0" fontAlgn="base" hangingPunct="0">
        <a:spcBef>
          <a:spcPct val="20000"/>
        </a:spcBef>
        <a:spcAft>
          <a:spcPct val="0"/>
        </a:spcAft>
        <a:buChar char="»"/>
        <a:defRPr sz="2000">
          <a:solidFill>
            <a:schemeClr val="tx1"/>
          </a:solidFill>
          <a:latin typeface="+mn-lt"/>
        </a:defRPr>
      </a:lvl6pPr>
      <a:lvl7pPr marL="3200480" indent="-280995" algn="l" defTabSz="762019" rtl="0" eaLnBrk="0" fontAlgn="base" hangingPunct="0">
        <a:spcBef>
          <a:spcPct val="20000"/>
        </a:spcBef>
        <a:spcAft>
          <a:spcPct val="0"/>
        </a:spcAft>
        <a:buChar char="»"/>
        <a:defRPr sz="2000">
          <a:solidFill>
            <a:schemeClr val="tx1"/>
          </a:solidFill>
          <a:latin typeface="+mn-lt"/>
        </a:defRPr>
      </a:lvl7pPr>
      <a:lvl8pPr marL="3657691" indent="-280995" algn="l" defTabSz="762019" rtl="0" eaLnBrk="0" fontAlgn="base" hangingPunct="0">
        <a:spcBef>
          <a:spcPct val="20000"/>
        </a:spcBef>
        <a:spcAft>
          <a:spcPct val="0"/>
        </a:spcAft>
        <a:buChar char="»"/>
        <a:defRPr sz="2000">
          <a:solidFill>
            <a:schemeClr val="tx1"/>
          </a:solidFill>
          <a:latin typeface="+mn-lt"/>
        </a:defRPr>
      </a:lvl8pPr>
      <a:lvl9pPr marL="4114903" indent="-280995" algn="l" defTabSz="762019"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1622A28D-91FF-424D-9A85-3D92302E7DB9}"/>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B6DBCF18-D575-4F93-8162-3ADADE4C87E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92EE7BBB-86C4-46F9-ABAA-9947F1588190}"/>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0DEAEC1E-84A2-48EF-A1E5-55F2235ABA0A}"/>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7FC3C839-C9C2-4CE6-8345-973B003AC037}"/>
              </a:ext>
            </a:extLst>
          </p:cNvPr>
          <p:cNvSpPr txBox="1">
            <a:spLocks noChangeArrowheads="1"/>
          </p:cNvSpPr>
          <p:nvPr userDrawn="1"/>
        </p:nvSpPr>
        <p:spPr bwMode="auto">
          <a:xfrm>
            <a:off x="10706100" y="6188075"/>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ea typeface="华文细黑"/>
              </a:rPr>
              <a:t>© 3GPP 2022</a:t>
            </a:r>
          </a:p>
        </p:txBody>
      </p:sp>
      <p:pic>
        <p:nvPicPr>
          <p:cNvPr id="1031" name="Picture 1">
            <a:extLst>
              <a:ext uri="{FF2B5EF4-FFF2-40B4-BE49-F238E27FC236}">
                <a16:creationId xmlns:a16="http://schemas.microsoft.com/office/drawing/2014/main" id="{C60B5DA1-387A-4F0C-9B12-B9F05790505D}"/>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320A1963-80C5-45FD-8F33-240A40EFEBA6}"/>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3D531E3E-2C22-4EFA-8A5B-5D71AA69E0A5}" type="slidenum">
              <a:rPr lang="en-GB" altLang="en-US" sz="1400" smtClean="0">
                <a:latin typeface="Calibri" panose="020F0502020204030204" pitchFamily="34" charset="0"/>
                <a:ea typeface="华文细黑"/>
              </a:rPr>
              <a:pPr>
                <a:defRPr/>
              </a:pPr>
              <a:t>‹#›</a:t>
            </a:fld>
            <a:endParaRPr lang="en-GB" altLang="en-US" sz="1400">
              <a:latin typeface="Calibri" panose="020F0502020204030204" pitchFamily="34" charset="0"/>
              <a:ea typeface="华文细黑"/>
            </a:endParaRPr>
          </a:p>
        </p:txBody>
      </p:sp>
      <p:sp>
        <p:nvSpPr>
          <p:cNvPr id="13" name="Rectangle 12">
            <a:extLst>
              <a:ext uri="{FF2B5EF4-FFF2-40B4-BE49-F238E27FC236}">
                <a16:creationId xmlns:a16="http://schemas.microsoft.com/office/drawing/2014/main" id="{5A31594D-628B-4CF5-89E2-2A31F528B6F2}"/>
              </a:ext>
            </a:extLst>
          </p:cNvPr>
          <p:cNvSpPr>
            <a:spLocks noChangeArrowheads="1"/>
          </p:cNvSpPr>
          <p:nvPr userDrawn="1"/>
        </p:nvSpPr>
        <p:spPr bwMode="auto">
          <a:xfrm>
            <a:off x="117475" y="6372225"/>
            <a:ext cx="40243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GB" altLang="en-US" sz="1200" dirty="0">
                <a:ln w="0"/>
                <a:latin typeface="Calibri" panose="020F0502020204030204" pitchFamily="34" charset="0"/>
                <a:ea typeface="华文细黑"/>
              </a:rPr>
              <a:t>S4-221408, SA4#121 Toulouse, France, 14-18 Nov. 2022</a:t>
            </a:r>
          </a:p>
        </p:txBody>
      </p:sp>
    </p:spTree>
    <p:extLst>
      <p:ext uri="{BB962C8B-B14F-4D97-AF65-F5344CB8AC3E}">
        <p14:creationId xmlns:p14="http://schemas.microsoft.com/office/powerpoint/2010/main" val="225351264"/>
      </p:ext>
    </p:extLst>
  </p:cSld>
  <p:clrMap bg1="lt1" tx1="dk1" bg2="lt2" tx2="dk2" accent1="accent1" accent2="accent2" accent3="accent3" accent4="accent4" accent5="accent5" accent6="accent6" hlink="hlink" folHlink="folHlink"/>
  <p:sldLayoutIdLst>
    <p:sldLayoutId id="2147484573" r:id="rId1"/>
    <p:sldLayoutId id="2147484574" r:id="rId2"/>
    <p:sldLayoutId id="2147484575" r:id="rId3"/>
    <p:sldLayoutId id="2147484576" r:id="rId4"/>
    <p:sldLayoutId id="2147484577" r:id="rId5"/>
    <p:sldLayoutId id="2147484578" r:id="rId6"/>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9"/>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1416051" y="1052517"/>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#129-e</a:t>
            </a:r>
          </a:p>
          <a:p>
            <a:pPr algn="ctr">
              <a:lnSpc>
                <a:spcPct val="100000"/>
              </a:lnSpc>
              <a:spcBef>
                <a:spcPts val="600"/>
              </a:spcBef>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SA4#129-e, electronic meeting, </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19-23 August 2024</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Hosted by MCC</a:t>
            </a:r>
          </a:p>
          <a:p>
            <a:pPr algn="ctr">
              <a:lnSpc>
                <a:spcPct val="100000"/>
              </a:lnSpc>
              <a:spcBef>
                <a:spcPts val="600"/>
              </a:spcBef>
              <a:buNone/>
            </a:pPr>
            <a:endParaRPr lang="en-US" altLang="en-US" sz="3200" b="0" dirty="0">
              <a:solidFill>
                <a:srgbClr val="000099"/>
              </a:solidFill>
              <a:latin typeface="Arial" panose="020B0604020202020204" pitchFamily="34" charset="0"/>
              <a:cs typeface="Arial" panose="020B0604020202020204" pitchFamily="34" charset="0"/>
            </a:endParaRPr>
          </a:p>
          <a:p>
            <a:pPr algn="ctr">
              <a:lnSpc>
                <a:spcPct val="100000"/>
              </a:lnSpc>
              <a:spcBef>
                <a:spcPts val="600"/>
              </a:spcBef>
              <a:buNone/>
            </a:pP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a:solidFill>
                  <a:srgbClr val="000099"/>
                </a:solidFill>
                <a:latin typeface="Arial" panose="020B0604020202020204" pitchFamily="34" charset="0"/>
                <a:cs typeface="Arial" panose="020B0604020202020204" pitchFamily="34" charset="0"/>
              </a:rPr>
              <a:t>SA4 Chair</a:t>
            </a:r>
          </a:p>
          <a:p>
            <a:pPr algn="ctr">
              <a:lnSpc>
                <a:spcPct val="100000"/>
              </a:lnSpc>
              <a:spcBef>
                <a:spcPts val="600"/>
              </a:spcBef>
              <a:buNone/>
            </a:pPr>
            <a:r>
              <a:rPr lang="en-GB" altLang="en-US" sz="3200" b="0" dirty="0" err="1">
                <a:solidFill>
                  <a:srgbClr val="000099"/>
                </a:solidFill>
                <a:latin typeface="Arial" panose="020B0604020202020204" pitchFamily="34" charset="0"/>
                <a:cs typeface="Arial" panose="020B0604020202020204" pitchFamily="34" charset="0"/>
              </a:rPr>
              <a:t>Tdoc</a:t>
            </a:r>
            <a:r>
              <a:rPr lang="en-GB" altLang="en-US" sz="3200" b="0" dirty="0">
                <a:solidFill>
                  <a:srgbClr val="000099"/>
                </a:solidFill>
                <a:latin typeface="Arial" panose="020B0604020202020204" pitchFamily="34" charset="0"/>
                <a:cs typeface="Arial" panose="020B0604020202020204" pitchFamily="34" charset="0"/>
              </a:rPr>
              <a:t> S4-241575</a:t>
            </a: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91"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p:txBody>
          <a:bodyPr/>
          <a:lstStyle/>
          <a:p>
            <a:r>
              <a:rPr lang="sv-SE" dirty="0"/>
              <a:t>SA4 calendar – 2026 (agreed at SA4#128)</a:t>
            </a:r>
          </a:p>
        </p:txBody>
      </p:sp>
      <p:sp>
        <p:nvSpPr>
          <p:cNvPr id="2" name="TextBox 1">
            <a:extLst>
              <a:ext uri="{FF2B5EF4-FFF2-40B4-BE49-F238E27FC236}">
                <a16:creationId xmlns:a16="http://schemas.microsoft.com/office/drawing/2014/main" id="{AD92F84E-654F-3BE4-985D-3BEA15780854}"/>
              </a:ext>
            </a:extLst>
          </p:cNvPr>
          <p:cNvSpPr txBox="1"/>
          <p:nvPr/>
        </p:nvSpPr>
        <p:spPr>
          <a:xfrm>
            <a:off x="1271464" y="5805264"/>
            <a:ext cx="9721080" cy="646331"/>
          </a:xfrm>
          <a:prstGeom prst="rect">
            <a:avLst/>
          </a:prstGeom>
          <a:noFill/>
        </p:spPr>
        <p:txBody>
          <a:bodyPr wrap="square" rtlCol="0">
            <a:spAutoFit/>
          </a:bodyPr>
          <a:lstStyle/>
          <a:p>
            <a:r>
              <a:rPr lang="en-US" sz="1200" dirty="0">
                <a:solidFill>
                  <a:schemeClr val="tx1"/>
                </a:solidFill>
              </a:rPr>
              <a:t>* </a:t>
            </a:r>
            <a:r>
              <a:rPr lang="en-US" sz="1200" b="0" dirty="0">
                <a:solidFill>
                  <a:schemeClr val="tx1"/>
                </a:solidFill>
              </a:rPr>
              <a:t>Only one of April or October meeting is expected to be needed.</a:t>
            </a:r>
          </a:p>
          <a:p>
            <a:r>
              <a:rPr lang="en-US" sz="1200" dirty="0">
                <a:solidFill>
                  <a:schemeClr val="tx1"/>
                </a:solidFill>
              </a:rPr>
              <a:t>Note: </a:t>
            </a:r>
            <a:r>
              <a:rPr lang="en-US" sz="1200" b="0" dirty="0">
                <a:solidFill>
                  <a:schemeClr val="tx1"/>
                </a:solidFill>
              </a:rPr>
              <a:t>In case hosting offers are received from individual companies or other organizations, these offers would need to be worked into the overall plan. I.e., these offers would NOT entail additional F2F meetings.</a:t>
            </a:r>
            <a:endParaRPr lang="en-US" sz="1200" dirty="0">
              <a:solidFill>
                <a:schemeClr val="tx1"/>
              </a:solidFill>
            </a:endParaRPr>
          </a:p>
        </p:txBody>
      </p:sp>
      <p:graphicFrame>
        <p:nvGraphicFramePr>
          <p:cNvPr id="3" name="Table 2">
            <a:extLst>
              <a:ext uri="{FF2B5EF4-FFF2-40B4-BE49-F238E27FC236}">
                <a16:creationId xmlns:a16="http://schemas.microsoft.com/office/drawing/2014/main" id="{7C13D5AF-DA01-8ED6-82D2-3C5A8D115258}"/>
              </a:ext>
            </a:extLst>
          </p:cNvPr>
          <p:cNvGraphicFramePr>
            <a:graphicFrameLocks noGrp="1"/>
          </p:cNvGraphicFramePr>
          <p:nvPr>
            <p:extLst>
              <p:ext uri="{D42A27DB-BD31-4B8C-83A1-F6EECF244321}">
                <p14:modId xmlns:p14="http://schemas.microsoft.com/office/powerpoint/2010/main" val="1235140434"/>
              </p:ext>
            </p:extLst>
          </p:nvPr>
        </p:nvGraphicFramePr>
        <p:xfrm>
          <a:off x="2135560" y="1412776"/>
          <a:ext cx="7559675" cy="3647745"/>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331795">
                <a:tc>
                  <a:txBody>
                    <a:bodyPr/>
                    <a:lstStyle/>
                    <a:p>
                      <a:pPr marL="36000">
                        <a:lnSpc>
                          <a:spcPct val="90000"/>
                        </a:lnSpc>
                      </a:pPr>
                      <a:r>
                        <a:rPr lang="fi-FI" sz="1400" dirty="0"/>
                        <a:t>Meetings in 2025</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356487">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SA4#135</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9-13 Feb. 2026</a:t>
                      </a:r>
                      <a:endParaRPr lang="en-US" sz="1400" u="sng" dirty="0">
                        <a:solidFill>
                          <a:srgbClr val="FF0000"/>
                        </a:solidFill>
                        <a:effectLst/>
                        <a:latin typeface="+mn-lt"/>
                        <a:ea typeface="Calibri" panose="020F0502020204030204" pitchFamily="34" charset="0"/>
                        <a:cs typeface="Arial" panose="020B0604020202020204" pitchFamily="34" charset="0"/>
                      </a:endParaRP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69335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SA4#135e-bis* </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13-17 Apr. 2026</a:t>
                      </a:r>
                    </a:p>
                    <a:p>
                      <a:pPr marL="0" marR="0" lvl="0" indent="0" algn="l" defTabSz="914423" rtl="0" eaLnBrk="1" fontAlgn="auto" latinLnBrk="0" hangingPunct="1">
                        <a:lnSpc>
                          <a:spcPct val="100000"/>
                        </a:lnSpc>
                        <a:spcBef>
                          <a:spcPts val="0"/>
                        </a:spcBef>
                        <a:spcAft>
                          <a:spcPts val="0"/>
                        </a:spcAft>
                        <a:buClrTx/>
                        <a:buSzTx/>
                        <a:buFontTx/>
                        <a:buNone/>
                        <a:tabLst/>
                        <a:defRPr/>
                      </a:pPr>
                      <a:r>
                        <a:rPr lang="en-US" sz="1400" u="none" dirty="0">
                          <a:solidFill>
                            <a:schemeClr val="tx1"/>
                          </a:solidFill>
                          <a:effectLst/>
                          <a:latin typeface="+mn-lt"/>
                          <a:ea typeface="Calibri" panose="020F0502020204030204" pitchFamily="34" charset="0"/>
                          <a:cs typeface="Arial" panose="020B0604020202020204" pitchFamily="34" charset="0"/>
                        </a:rPr>
                        <a:t>Note: dates TBC depending on MPEG#154 exact dates.</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3"/>
                  </a:ext>
                </a:extLst>
              </a:tr>
              <a:tr h="45058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SA4#136</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11-15 May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(TBC): Interdigital, Venue: Montreal</a:t>
                      </a:r>
                    </a:p>
                  </a:txBody>
                  <a:tcPr marL="91429" marR="91429" marT="45667" marB="45667" anchor="ctr"/>
                </a:tc>
                <a:extLst>
                  <a:ext uri="{0D108BD9-81ED-4DB2-BD59-A6C34878D82A}">
                    <a16:rowId xmlns:a16="http://schemas.microsoft.com/office/drawing/2014/main" val="10004"/>
                  </a:ext>
                </a:extLst>
              </a:tr>
              <a:tr h="45137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SA4#137e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24-28 Aug.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r h="790461">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SA4#137e-bis*</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12-16 Oct. 2026</a:t>
                      </a:r>
                    </a:p>
                    <a:p>
                      <a:pPr marL="0" marR="0" lvl="0" indent="0" algn="l" defTabSz="914423" rtl="0" eaLnBrk="1" fontAlgn="auto" latinLnBrk="0" hangingPunct="1">
                        <a:lnSpc>
                          <a:spcPct val="100000"/>
                        </a:lnSpc>
                        <a:spcBef>
                          <a:spcPts val="0"/>
                        </a:spcBef>
                        <a:spcAft>
                          <a:spcPts val="0"/>
                        </a:spcAft>
                        <a:buClrTx/>
                        <a:buSzTx/>
                        <a:buFontTx/>
                        <a:buNone/>
                        <a:tabLst/>
                        <a:defRPr/>
                      </a:pPr>
                      <a:r>
                        <a:rPr lang="en-US" sz="1400" u="none" dirty="0">
                          <a:solidFill>
                            <a:schemeClr val="tx1"/>
                          </a:solidFill>
                          <a:effectLst/>
                          <a:latin typeface="+mn-lt"/>
                          <a:ea typeface="Calibri" panose="020F0502020204030204" pitchFamily="34" charset="0"/>
                          <a:cs typeface="Arial" panose="020B0604020202020204" pitchFamily="34" charset="0"/>
                        </a:rPr>
                        <a:t>Note: dates TBC depending on MPEG#156 exact dates.</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626309156"/>
                  </a:ext>
                </a:extLst>
              </a:tr>
              <a:tr h="51073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SA4#138</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16-20 Nov. 2026</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1489269600"/>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a:xfrm>
            <a:off x="562708" y="228600"/>
            <a:ext cx="11027508" cy="685800"/>
          </a:xfrm>
        </p:spPr>
        <p:txBody>
          <a:bodyPr wrap="square" anchor="ctr">
            <a:normAutofit/>
          </a:bodyPr>
          <a:lstStyle/>
          <a:p>
            <a:r>
              <a:rPr lang="sv-SE" dirty="0"/>
              <a:t>Rel-19 planning</a:t>
            </a:r>
          </a:p>
        </p:txBody>
      </p:sp>
      <p:pic>
        <p:nvPicPr>
          <p:cNvPr id="5" name="Picture 4">
            <a:extLst>
              <a:ext uri="{FF2B5EF4-FFF2-40B4-BE49-F238E27FC236}">
                <a16:creationId xmlns:a16="http://schemas.microsoft.com/office/drawing/2014/main" id="{66514675-BDD6-1734-331B-E50E9CB016E8}"/>
              </a:ext>
            </a:extLst>
          </p:cNvPr>
          <p:cNvPicPr>
            <a:picLocks noChangeAspect="1"/>
          </p:cNvPicPr>
          <p:nvPr/>
        </p:nvPicPr>
        <p:blipFill>
          <a:blip r:embed="rId2"/>
          <a:stretch>
            <a:fillRect/>
          </a:stretch>
        </p:blipFill>
        <p:spPr>
          <a:xfrm>
            <a:off x="0" y="728777"/>
            <a:ext cx="12192000" cy="5400445"/>
          </a:xfrm>
          <a:prstGeom prst="rect">
            <a:avLst/>
          </a:prstGeom>
        </p:spPr>
      </p:pic>
    </p:spTree>
    <p:extLst>
      <p:ext uri="{BB962C8B-B14F-4D97-AF65-F5344CB8AC3E}">
        <p14:creationId xmlns:p14="http://schemas.microsoft.com/office/powerpoint/2010/main" val="3311577076"/>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A.I.3 - Call for IPRs</a:t>
            </a:r>
            <a:r>
              <a:rPr lang="en-US" altLang="en-US" dirty="0">
                <a:solidFill>
                  <a:srgbClr val="000099"/>
                </a:solidFill>
                <a:latin typeface="Arial" panose="020B0604020202020204" pitchFamily="34" charset="0"/>
                <a:cs typeface="Arial" panose="020B0604020202020204" pitchFamily="34" charset="0"/>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pic>
        <p:nvPicPr>
          <p:cNvPr id="3" name="Picture 2">
            <a:extLst>
              <a:ext uri="{FF2B5EF4-FFF2-40B4-BE49-F238E27FC236}">
                <a16:creationId xmlns:a16="http://schemas.microsoft.com/office/drawing/2014/main" id="{5E2D2E92-00A6-EF54-F84B-E7AC54D33953}"/>
              </a:ext>
            </a:extLst>
          </p:cNvPr>
          <p:cNvPicPr>
            <a:picLocks noChangeAspect="1"/>
          </p:cNvPicPr>
          <p:nvPr/>
        </p:nvPicPr>
        <p:blipFill>
          <a:blip r:embed="rId3"/>
          <a:stretch>
            <a:fillRect/>
          </a:stretch>
        </p:blipFill>
        <p:spPr>
          <a:xfrm>
            <a:off x="851755" y="1514208"/>
            <a:ext cx="10488489" cy="3829584"/>
          </a:xfrm>
          <a:prstGeom prst="rect">
            <a:avLst/>
          </a:prstGeom>
        </p:spPr>
      </p:pic>
    </p:spTree>
    <p:extLst>
      <p:ext uri="{BB962C8B-B14F-4D97-AF65-F5344CB8AC3E}">
        <p14:creationId xmlns:p14="http://schemas.microsoft.com/office/powerpoint/2010/main" val="4171432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767408" y="295275"/>
            <a:ext cx="9792642" cy="685800"/>
          </a:xfrm>
        </p:spPr>
        <p:txBody>
          <a:bodyPr/>
          <a:lstStyle/>
          <a:p>
            <a:r>
              <a:rPr lang="en-US" altLang="en-US" sz="3600" dirty="0">
                <a:solidFill>
                  <a:srgbClr val="000099"/>
                </a:solidFill>
                <a:latin typeface="Arial" panose="020B0604020202020204" pitchFamily="34" charset="0"/>
                <a:cs typeface="Arial" panose="020B0604020202020204" pitchFamily="34" charset="0"/>
              </a:rPr>
              <a:t>A.I.3 - </a:t>
            </a:r>
            <a:r>
              <a:rPr lang="en-GB" altLang="en-US" dirty="0">
                <a:solidFill>
                  <a:srgbClr val="000099"/>
                </a:solidFill>
                <a:latin typeface="Arial" panose="020B0604020202020204" pitchFamily="34" charset="0"/>
                <a:cs typeface="Arial" panose="020B0604020202020204" pitchFamily="34" charset="0"/>
              </a:rPr>
              <a:t>Statement regarding competition law</a:t>
            </a:r>
            <a:endParaRPr lang="en-US" altLang="en-US" dirty="0">
              <a:solidFill>
                <a:srgbClr val="000099"/>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6F30737-C78B-2768-2F2F-83276B3C614F}"/>
              </a:ext>
            </a:extLst>
          </p:cNvPr>
          <p:cNvPicPr>
            <a:picLocks noChangeAspect="1"/>
          </p:cNvPicPr>
          <p:nvPr/>
        </p:nvPicPr>
        <p:blipFill>
          <a:blip r:embed="rId2"/>
          <a:stretch>
            <a:fillRect/>
          </a:stretch>
        </p:blipFill>
        <p:spPr>
          <a:xfrm>
            <a:off x="856519" y="1995287"/>
            <a:ext cx="10478962" cy="28674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767408" y="333375"/>
            <a:ext cx="9751367"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A.I. 6 - Issues for immediate attention</a:t>
            </a:r>
            <a:endParaRPr lang="en-US" altLang="en-US" dirty="0">
              <a:solidFill>
                <a:srgbClr val="000099"/>
              </a:solidFill>
              <a:latin typeface="Arial" panose="020B0604020202020204" pitchFamily="34" charset="0"/>
              <a:cs typeface="Arial" panose="020B0604020202020204" pitchFamily="34"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2316" y="1241425"/>
            <a:ext cx="8351837" cy="3200876"/>
          </a:xfrm>
          <a:prstGeom prst="rect">
            <a:avLst/>
          </a:prstGeom>
          <a:noFill/>
        </p:spPr>
        <p:txBody>
          <a:bodyPr>
            <a:spAutoFit/>
          </a:bodyPr>
          <a:lstStyle/>
          <a:p>
            <a:pPr marL="285757" indent="-285757">
              <a:spcBef>
                <a:spcPts val="600"/>
              </a:spcBef>
              <a:buFontTx/>
              <a:buChar char="-"/>
              <a:defRPr/>
            </a:pPr>
            <a:r>
              <a:rPr lang="en-US" sz="1800" dirty="0">
                <a:solidFill>
                  <a:srgbClr val="000099"/>
                </a:solidFill>
                <a:latin typeface="Arial" charset="0"/>
              </a:rPr>
              <a:t>SA4 leadership and subgroups</a:t>
            </a:r>
          </a:p>
          <a:p>
            <a:pPr marL="285757" indent="-285757">
              <a:spcBef>
                <a:spcPts val="600"/>
              </a:spcBef>
              <a:buFontTx/>
              <a:buChar char="-"/>
              <a:defRPr/>
            </a:pPr>
            <a:r>
              <a:rPr lang="en-US" sz="1800" dirty="0">
                <a:solidFill>
                  <a:srgbClr val="000099"/>
                </a:solidFill>
                <a:latin typeface="Arial" charset="0"/>
              </a:rPr>
              <a:t>Work Item handling at SA4 (to be agreed at SA4#129-e) (</a:t>
            </a:r>
            <a:r>
              <a:rPr lang="en-US" sz="1800" dirty="0">
                <a:solidFill>
                  <a:srgbClr val="FF0000"/>
                </a:solidFill>
                <a:latin typeface="Arial" charset="0"/>
              </a:rPr>
              <a:t>NEW</a:t>
            </a:r>
            <a:r>
              <a:rPr lang="en-US" sz="1800" dirty="0">
                <a:solidFill>
                  <a:srgbClr val="000099"/>
                </a:solidFill>
                <a:latin typeface="Arial" charset="0"/>
              </a:rPr>
              <a:t>)</a:t>
            </a:r>
          </a:p>
          <a:p>
            <a:pPr marL="285757" indent="-285757">
              <a:spcBef>
                <a:spcPts val="600"/>
              </a:spcBef>
              <a:buFontTx/>
              <a:buChar char="-"/>
              <a:defRPr/>
            </a:pPr>
            <a:r>
              <a:rPr lang="en-US" sz="1800" dirty="0">
                <a:solidFill>
                  <a:srgbClr val="000099"/>
                </a:solidFill>
                <a:latin typeface="Arial" charset="0"/>
              </a:rPr>
              <a:t>SWG Ad Hoc Telcos </a:t>
            </a:r>
          </a:p>
          <a:p>
            <a:pPr marL="285757" indent="-285757">
              <a:spcBef>
                <a:spcPts val="600"/>
              </a:spcBef>
              <a:buFontTx/>
              <a:buChar char="-"/>
              <a:defRPr/>
            </a:pPr>
            <a:r>
              <a:rPr lang="en-US" sz="1800" dirty="0">
                <a:solidFill>
                  <a:srgbClr val="000099"/>
                </a:solidFill>
                <a:latin typeface="Arial" charset="0"/>
              </a:rPr>
              <a:t>SA4 Calendar 2024/2025/2026</a:t>
            </a:r>
          </a:p>
          <a:p>
            <a:pPr marL="285757" indent="-285757">
              <a:spcBef>
                <a:spcPts val="600"/>
              </a:spcBef>
              <a:buFontTx/>
              <a:buChar char="-"/>
              <a:defRPr/>
            </a:pPr>
            <a:r>
              <a:rPr lang="en-US" sz="1800" dirty="0">
                <a:solidFill>
                  <a:srgbClr val="000099"/>
                </a:solidFill>
                <a:latin typeface="Arial" charset="0"/>
              </a:rPr>
              <a:t>Rel-19 planning</a:t>
            </a:r>
          </a:p>
          <a:p>
            <a:pPr marL="285757" indent="-285757">
              <a:spcBef>
                <a:spcPts val="600"/>
              </a:spcBef>
              <a:buFontTx/>
              <a:buChar char="-"/>
              <a:defRPr/>
            </a:pPr>
            <a:r>
              <a:rPr lang="en-US" sz="1800" dirty="0">
                <a:solidFill>
                  <a:srgbClr val="000099"/>
                </a:solidFill>
                <a:latin typeface="Arial" charset="0"/>
              </a:rPr>
              <a:t>TS/TR Rapporteurs</a:t>
            </a:r>
          </a:p>
          <a:p>
            <a:pPr marL="742969" lvl="1" indent="-285757">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5C35E2C-2654-4231-90B2-B345E3EFF796}"/>
              </a:ext>
            </a:extLst>
          </p:cNvPr>
          <p:cNvSpPr>
            <a:spLocks noGrp="1"/>
          </p:cNvSpPr>
          <p:nvPr>
            <p:ph type="title"/>
          </p:nvPr>
        </p:nvSpPr>
        <p:spPr/>
        <p:txBody>
          <a:bodyPr/>
          <a:lstStyle/>
          <a:p>
            <a:r>
              <a:rPr lang="en-US" altLang="en-US"/>
              <a:t>SA4 leadership and subgroups</a:t>
            </a:r>
          </a:p>
        </p:txBody>
      </p:sp>
      <p:sp>
        <p:nvSpPr>
          <p:cNvPr id="4" name="Espace réservé du contenu 3">
            <a:extLst>
              <a:ext uri="{FF2B5EF4-FFF2-40B4-BE49-F238E27FC236}">
                <a16:creationId xmlns:a16="http://schemas.microsoft.com/office/drawing/2014/main" id="{C51BA142-0292-48F8-94DE-9CD911896ADC}"/>
              </a:ext>
            </a:extLst>
          </p:cNvPr>
          <p:cNvSpPr>
            <a:spLocks noGrp="1"/>
          </p:cNvSpPr>
          <p:nvPr>
            <p:ph idx="1"/>
          </p:nvPr>
        </p:nvSpPr>
        <p:spPr>
          <a:xfrm>
            <a:off x="647701" y="1454151"/>
            <a:ext cx="9521774" cy="4830763"/>
          </a:xfrm>
        </p:spPr>
        <p:txBody>
          <a:bodyPr/>
          <a:lstStyle/>
          <a:p>
            <a:pPr>
              <a:lnSpc>
                <a:spcPct val="90000"/>
              </a:lnSpc>
              <a:spcBef>
                <a:spcPts val="1800"/>
              </a:spcBef>
              <a:tabLst>
                <a:tab pos="2152650" algn="l"/>
                <a:tab pos="5118100" algn="l"/>
              </a:tabLst>
              <a:defRPr/>
            </a:pPr>
            <a:r>
              <a:rPr lang="fi-FI" sz="2200" kern="0" dirty="0">
                <a:latin typeface="Arial" panose="020B0604020202020204" pitchFamily="34" charset="0"/>
                <a:cs typeface="Arial" panose="020B0604020202020204" pitchFamily="34" charset="0"/>
              </a:rPr>
              <a:t>SA4 officials:</a:t>
            </a:r>
          </a:p>
          <a:p>
            <a:pPr lvl="1">
              <a:lnSpc>
                <a:spcPct val="90000"/>
              </a:lnSpc>
              <a:spcBef>
                <a:spcPts val="400"/>
              </a:spcBef>
              <a:tabLst>
                <a:tab pos="2152650" algn="l"/>
                <a:tab pos="5118100" algn="l"/>
              </a:tabLst>
              <a:defRPr/>
            </a:pPr>
            <a:r>
              <a:rPr lang="fi-FI" sz="1800" kern="0" dirty="0">
                <a:latin typeface="Arial" panose="020B0604020202020204" pitchFamily="34" charset="0"/>
                <a:cs typeface="Arial" panose="020B0604020202020204" pitchFamily="34" charset="0"/>
              </a:rPr>
              <a:t>Chair: </a:t>
            </a:r>
            <a:r>
              <a:rPr lang="en-GB" sz="1800" kern="0" dirty="0">
                <a:latin typeface="Arial" panose="020B0604020202020204" pitchFamily="34" charset="0"/>
                <a:cs typeface="Arial" panose="020B0604020202020204" pitchFamily="34" charset="0"/>
              </a:rPr>
              <a:t>Frédéric Gabin (Dolby France SAS , ETSI)</a:t>
            </a:r>
            <a:endParaRPr lang="en-US" sz="1800" kern="0" dirty="0">
              <a:solidFill>
                <a:srgbClr val="FF0000"/>
              </a:solidFill>
              <a:latin typeface="Arial" panose="020B0604020202020204" pitchFamily="34" charset="0"/>
              <a:cs typeface="Arial" panose="020B0604020202020204" pitchFamily="34" charset="0"/>
            </a:endParaRPr>
          </a:p>
          <a:p>
            <a:pPr lvl="1">
              <a:lnSpc>
                <a:spcPct val="90000"/>
              </a:lnSpc>
              <a:spcBef>
                <a:spcPts val="400"/>
              </a:spcBef>
              <a:tabLst>
                <a:tab pos="2152650" algn="l"/>
                <a:tab pos="5118100" algn="l"/>
              </a:tabLst>
              <a:defRPr/>
            </a:pPr>
            <a:r>
              <a:rPr lang="fi-FI" sz="1800" kern="0" dirty="0">
                <a:latin typeface="Arial" panose="020B0604020202020204" pitchFamily="34" charset="0"/>
                <a:cs typeface="Arial" panose="020B0604020202020204" pitchFamily="34" charset="0"/>
              </a:rPr>
              <a:t>Vice Chairs: </a:t>
            </a:r>
          </a:p>
          <a:p>
            <a:pPr lvl="2">
              <a:lnSpc>
                <a:spcPct val="90000"/>
              </a:lnSpc>
              <a:spcBef>
                <a:spcPts val="200"/>
              </a:spcBef>
              <a:tabLst>
                <a:tab pos="2152650" algn="l"/>
                <a:tab pos="5118100" algn="l"/>
              </a:tabLst>
              <a:defRPr/>
            </a:pPr>
            <a:r>
              <a:rPr lang="en-GB" sz="1600" dirty="0">
                <a:latin typeface="Arial" panose="020B0604020202020204" pitchFamily="34" charset="0"/>
                <a:cs typeface="Arial" panose="020B0604020202020204" pitchFamily="34" charset="0"/>
              </a:rPr>
              <a:t>Gilles Teniou (Tencent, CCSA)</a:t>
            </a:r>
            <a:r>
              <a:rPr lang="en-GB" sz="1600" kern="0" dirty="0">
                <a:solidFill>
                  <a:srgbClr val="FF0000"/>
                </a:solidFill>
                <a:latin typeface="Arial" panose="020B0604020202020204" pitchFamily="34" charset="0"/>
                <a:cs typeface="Arial" panose="020B0604020202020204" pitchFamily="34" charset="0"/>
              </a:rPr>
              <a:t> </a:t>
            </a:r>
          </a:p>
          <a:p>
            <a:pPr lvl="2">
              <a:lnSpc>
                <a:spcPct val="90000"/>
              </a:lnSpc>
              <a:spcBef>
                <a:spcPts val="200"/>
              </a:spcBef>
              <a:tabLst>
                <a:tab pos="2152650" algn="l"/>
                <a:tab pos="5118100" algn="l"/>
              </a:tabLst>
              <a:defRPr/>
            </a:pPr>
            <a:r>
              <a:rPr lang="en-GB" sz="1600" dirty="0">
                <a:latin typeface="Arial" panose="020B0604020202020204" pitchFamily="34" charset="0"/>
                <a:cs typeface="Arial" panose="020B0604020202020204" pitchFamily="34" charset="0"/>
              </a:rPr>
              <a:t>Jaeyeon Song (Samsung Electronics Co., Ltd, TTA)</a:t>
            </a:r>
          </a:p>
          <a:p>
            <a:pPr lvl="1">
              <a:lnSpc>
                <a:spcPct val="90000"/>
              </a:lnSpc>
              <a:spcBef>
                <a:spcPts val="400"/>
              </a:spcBef>
              <a:tabLst>
                <a:tab pos="2152650" algn="l"/>
                <a:tab pos="5118100" algn="l"/>
              </a:tabLst>
              <a:defRPr/>
            </a:pPr>
            <a:r>
              <a:rPr lang="fi-FI" sz="1800" kern="0" dirty="0">
                <a:latin typeface="Arial" panose="020B0604020202020204" pitchFamily="34" charset="0"/>
                <a:cs typeface="Arial" panose="020B0604020202020204" pitchFamily="34" charset="0"/>
              </a:rPr>
              <a:t>Secretary: Andrijana Brekalo (MCC Support)</a:t>
            </a:r>
          </a:p>
          <a:p>
            <a:pPr>
              <a:lnSpc>
                <a:spcPct val="90000"/>
              </a:lnSpc>
              <a:spcBef>
                <a:spcPts val="1800"/>
              </a:spcBef>
              <a:spcAft>
                <a:spcPts val="0"/>
              </a:spcAft>
              <a:tabLst>
                <a:tab pos="2152650" algn="l"/>
                <a:tab pos="5118100" algn="l"/>
              </a:tabLst>
              <a:defRPr/>
            </a:pPr>
            <a:r>
              <a:rPr lang="fi-FI" sz="2200" kern="0" dirty="0">
                <a:latin typeface="Arial" panose="020B0604020202020204" pitchFamily="34" charset="0"/>
                <a:cs typeface="Arial" panose="020B0604020202020204" pitchFamily="34" charset="0"/>
              </a:rPr>
              <a:t>Sub Working Groups and their </a:t>
            </a:r>
            <a:r>
              <a:rPr lang="en-GB" sz="2200" kern="0" dirty="0">
                <a:latin typeface="Arial" panose="020B0604020202020204" pitchFamily="34" charset="0"/>
                <a:cs typeface="Arial" panose="020B0604020202020204" pitchFamily="34" charset="0"/>
              </a:rPr>
              <a:t>Chairs</a:t>
            </a:r>
          </a:p>
          <a:p>
            <a:endParaRPr lang="fr-FR" dirty="0">
              <a:latin typeface="Arial" panose="020B0604020202020204" pitchFamily="34" charset="0"/>
              <a:cs typeface="Arial" panose="020B0604020202020204" pitchFamily="34" charset="0"/>
            </a:endParaRPr>
          </a:p>
        </p:txBody>
      </p:sp>
      <p:graphicFrame>
        <p:nvGraphicFramePr>
          <p:cNvPr id="5" name="Table 4">
            <a:extLst>
              <a:ext uri="{FF2B5EF4-FFF2-40B4-BE49-F238E27FC236}">
                <a16:creationId xmlns:a16="http://schemas.microsoft.com/office/drawing/2014/main" id="{EC45B5C7-CF6B-1A1B-9223-1500E9DE08C9}"/>
              </a:ext>
            </a:extLst>
          </p:cNvPr>
          <p:cNvGraphicFramePr>
            <a:graphicFrameLocks noGrp="1"/>
          </p:cNvGraphicFramePr>
          <p:nvPr>
            <p:extLst>
              <p:ext uri="{D42A27DB-BD31-4B8C-83A1-F6EECF244321}">
                <p14:modId xmlns:p14="http://schemas.microsoft.com/office/powerpoint/2010/main" val="1932486694"/>
              </p:ext>
            </p:extLst>
          </p:nvPr>
        </p:nvGraphicFramePr>
        <p:xfrm>
          <a:off x="983432" y="3869532"/>
          <a:ext cx="9108490" cy="1260476"/>
        </p:xfrm>
        <a:graphic>
          <a:graphicData uri="http://schemas.openxmlformats.org/drawingml/2006/table">
            <a:tbl>
              <a:tblPr firstRow="1" bandRow="1">
                <a:tableStyleId>{5C22544A-7EE6-4342-B048-85BDC9FD1C3A}</a:tableStyleId>
              </a:tblPr>
              <a:tblGrid>
                <a:gridCol w="2148395">
                  <a:extLst>
                    <a:ext uri="{9D8B030D-6E8A-4147-A177-3AD203B41FA5}">
                      <a16:colId xmlns:a16="http://schemas.microsoft.com/office/drawing/2014/main" val="20000"/>
                    </a:ext>
                  </a:extLst>
                </a:gridCol>
                <a:gridCol w="2345342">
                  <a:extLst>
                    <a:ext uri="{9D8B030D-6E8A-4147-A177-3AD203B41FA5}">
                      <a16:colId xmlns:a16="http://schemas.microsoft.com/office/drawing/2014/main" val="20001"/>
                    </a:ext>
                  </a:extLst>
                </a:gridCol>
                <a:gridCol w="2799077">
                  <a:extLst>
                    <a:ext uri="{9D8B030D-6E8A-4147-A177-3AD203B41FA5}">
                      <a16:colId xmlns:a16="http://schemas.microsoft.com/office/drawing/2014/main" val="20002"/>
                    </a:ext>
                  </a:extLst>
                </a:gridCol>
                <a:gridCol w="1815676">
                  <a:extLst>
                    <a:ext uri="{9D8B030D-6E8A-4147-A177-3AD203B41FA5}">
                      <a16:colId xmlns:a16="http://schemas.microsoft.com/office/drawing/2014/main" val="20004"/>
                    </a:ext>
                  </a:extLst>
                </a:gridCol>
              </a:tblGrid>
              <a:tr h="630238">
                <a:tc>
                  <a:txBody>
                    <a:bodyPr/>
                    <a:lstStyle/>
                    <a:p>
                      <a:pPr>
                        <a:lnSpc>
                          <a:spcPct val="90000"/>
                        </a:lnSpc>
                      </a:pPr>
                      <a:r>
                        <a:rPr lang="en-GB" sz="1200" dirty="0">
                          <a:latin typeface="Arial" panose="020B0604020202020204" pitchFamily="34" charset="0"/>
                          <a:cs typeface="Arial" panose="020B0604020202020204" pitchFamily="34" charset="0"/>
                        </a:rPr>
                        <a:t>Audio SWG</a:t>
                      </a:r>
                      <a:endParaRPr lang="en-US" sz="1200" dirty="0">
                        <a:latin typeface="Arial" panose="020B0604020202020204" pitchFamily="34" charset="0"/>
                        <a:cs typeface="Arial" panose="020B0604020202020204" pitchFamily="34" charset="0"/>
                      </a:endParaRPr>
                    </a:p>
                  </a:txBody>
                  <a:tcPr marL="91454" marR="91454" marT="45636" marB="45636" anchor="ctr"/>
                </a:tc>
                <a:tc>
                  <a:txBody>
                    <a:bodyPr/>
                    <a:lstStyle/>
                    <a:p>
                      <a:pPr>
                        <a:lnSpc>
                          <a:spcPct val="90000"/>
                        </a:lnSpc>
                      </a:pPr>
                      <a:r>
                        <a:rPr lang="en-US" sz="1200" dirty="0">
                          <a:latin typeface="Arial" panose="020B0604020202020204" pitchFamily="34" charset="0"/>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Arial" panose="020B0604020202020204" pitchFamily="34" charset="0"/>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Arial" panose="020B0604020202020204" pitchFamily="34" charset="0"/>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630238">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latin typeface="Arial" panose="020B0604020202020204" pitchFamily="34" charset="0"/>
                          <a:cs typeface="Arial" panose="020B0604020202020204" pitchFamily="34" charset="0"/>
                        </a:rPr>
                        <a:t>Tomas Toftgård (Ericsson LM, ETSI) </a:t>
                      </a:r>
                      <a:r>
                        <a:rPr lang="en-GB" sz="1200" b="0" dirty="0">
                          <a:solidFill>
                            <a:schemeClr val="tx1"/>
                          </a:solidFill>
                          <a:latin typeface="Arial" panose="020B0604020202020204" pitchFamily="34" charset="0"/>
                          <a:cs typeface="Arial" panose="020B0604020202020204" pitchFamily="34" charset="0"/>
                        </a:rPr>
                        <a:t>&amp; </a:t>
                      </a:r>
                      <a:r>
                        <a:rPr lang="en-US" sz="1200" b="0" dirty="0">
                          <a:latin typeface="Arial" panose="020B0604020202020204" pitchFamily="34" charset="0"/>
                          <a:cs typeface="Arial" panose="020B0604020202020204" pitchFamily="34" charset="0"/>
                        </a:rPr>
                        <a:t>Stéphane Ragot </a:t>
                      </a:r>
                      <a:r>
                        <a:rPr lang="en-GB" sz="1200" b="0" dirty="0">
                          <a:latin typeface="Arial" panose="020B0604020202020204" pitchFamily="34" charset="0"/>
                          <a:cs typeface="Arial" panose="020B0604020202020204" pitchFamily="34" charset="0"/>
                        </a:rPr>
                        <a:t>(</a:t>
                      </a:r>
                      <a:r>
                        <a:rPr lang="en-US" sz="1200" b="0" dirty="0">
                          <a:latin typeface="Arial" panose="020B0604020202020204" pitchFamily="34" charset="0"/>
                          <a:cs typeface="Arial" panose="020B0604020202020204" pitchFamily="34" charset="0"/>
                        </a:rPr>
                        <a:t>Orange, ETSI</a:t>
                      </a:r>
                      <a:r>
                        <a:rPr lang="en-GB" sz="1200" b="0" dirty="0">
                          <a:latin typeface="Arial" panose="020B0604020202020204" pitchFamily="34" charset="0"/>
                          <a:cs typeface="Arial" panose="020B0604020202020204" pitchFamily="34" charset="0"/>
                        </a:rPr>
                        <a:t>)</a:t>
                      </a: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Arial" panose="020B0604020202020204" pitchFamily="34" charset="0"/>
                          <a:cs typeface="Arial" panose="020B0604020202020204" pitchFamily="34" charset="0"/>
                        </a:rPr>
                        <a:t>Frédéric </a:t>
                      </a:r>
                      <a:r>
                        <a:rPr lang="en-GB" sz="1200" b="0" dirty="0">
                          <a:latin typeface="Arial" panose="020B0604020202020204" pitchFamily="34" charset="0"/>
                          <a:cs typeface="Arial" panose="020B0604020202020204" pitchFamily="34" charset="0"/>
                        </a:rPr>
                        <a:t>Gabin (</a:t>
                      </a:r>
                      <a:r>
                        <a:rPr lang="en-US" sz="1200" b="0" dirty="0">
                          <a:latin typeface="Arial" panose="020B0604020202020204" pitchFamily="34" charset="0"/>
                          <a:cs typeface="Arial" panose="020B0604020202020204" pitchFamily="34" charset="0"/>
                        </a:rPr>
                        <a:t>Dolby France SAS, ETSI</a:t>
                      </a:r>
                      <a:r>
                        <a:rPr lang="en-GB" sz="1200" b="0" dirty="0">
                          <a:latin typeface="Arial" panose="020B0604020202020204" pitchFamily="34" charset="0"/>
                          <a:cs typeface="Arial" panose="020B0604020202020204" pitchFamily="34" charset="0"/>
                        </a:rPr>
                        <a:t>) </a:t>
                      </a:r>
                      <a:endParaRPr lang="en-GB" sz="1200" dirty="0">
                        <a:solidFill>
                          <a:srgbClr val="FF0000"/>
                        </a:solidFill>
                        <a:latin typeface="Arial" panose="020B0604020202020204" pitchFamily="34" charset="0"/>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dirty="0">
                          <a:solidFill>
                            <a:schemeClr val="tx1"/>
                          </a:solidFill>
                          <a:latin typeface="Arial" panose="020B0604020202020204" pitchFamily="34" charset="0"/>
                          <a:cs typeface="Arial" panose="020B0604020202020204" pitchFamily="34" charset="0"/>
                        </a:rPr>
                        <a:t>Saba Ahsan (Nokia corporation, ETSI)</a:t>
                      </a:r>
                      <a:endParaRPr lang="en-US" sz="1200" b="0" dirty="0">
                        <a:solidFill>
                          <a:schemeClr val="tx1"/>
                        </a:solidFill>
                        <a:latin typeface="Arial" panose="020B0604020202020204" pitchFamily="34" charset="0"/>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Arial" panose="020B0604020202020204" pitchFamily="34" charset="0"/>
                          <a:cs typeface="Arial" panose="020B0604020202020204" pitchFamily="34" charset="0"/>
                        </a:rPr>
                        <a:t>Gilles Teniou (Tencent, CCSA)</a:t>
                      </a:r>
                      <a:endParaRPr lang="fi-FI" sz="1200" b="0" dirty="0">
                        <a:latin typeface="Arial" panose="020B0604020202020204" pitchFamily="34" charset="0"/>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5C35E2C-2654-4231-90B2-B345E3EFF796}"/>
              </a:ext>
            </a:extLst>
          </p:cNvPr>
          <p:cNvSpPr>
            <a:spLocks noGrp="1"/>
          </p:cNvSpPr>
          <p:nvPr>
            <p:ph type="title"/>
          </p:nvPr>
        </p:nvSpPr>
        <p:spPr/>
        <p:txBody>
          <a:bodyPr/>
          <a:lstStyle/>
          <a:p>
            <a:r>
              <a:rPr lang="en-US" altLang="en-US" dirty="0"/>
              <a:t>Work Item handling at SA4 (to be agreed at SA4#129-e)</a:t>
            </a:r>
          </a:p>
        </p:txBody>
      </p:sp>
      <p:sp>
        <p:nvSpPr>
          <p:cNvPr id="4" name="Espace réservé du contenu 3">
            <a:extLst>
              <a:ext uri="{FF2B5EF4-FFF2-40B4-BE49-F238E27FC236}">
                <a16:creationId xmlns:a16="http://schemas.microsoft.com/office/drawing/2014/main" id="{C51BA142-0292-48F8-94DE-9CD911896ADC}"/>
              </a:ext>
            </a:extLst>
          </p:cNvPr>
          <p:cNvSpPr>
            <a:spLocks noGrp="1"/>
          </p:cNvSpPr>
          <p:nvPr>
            <p:ph idx="1"/>
          </p:nvPr>
        </p:nvSpPr>
        <p:spPr>
          <a:xfrm>
            <a:off x="647701" y="1454151"/>
            <a:ext cx="9521774" cy="4830763"/>
          </a:xfrm>
        </p:spPr>
        <p:txBody>
          <a:bodyPr/>
          <a:lstStyle/>
          <a:p>
            <a:pPr>
              <a:lnSpc>
                <a:spcPct val="90000"/>
              </a:lnSpc>
              <a:spcBef>
                <a:spcPts val="1800"/>
              </a:spcBef>
              <a:tabLst>
                <a:tab pos="2152650" algn="l"/>
                <a:tab pos="5118100" algn="l"/>
              </a:tabLst>
              <a:defRPr/>
            </a:pPr>
            <a:r>
              <a:rPr lang="fi-FI" sz="1600" kern="0" dirty="0">
                <a:latin typeface="Arial" panose="020B0604020202020204" pitchFamily="34" charset="0"/>
                <a:cs typeface="Arial" panose="020B0604020202020204" pitchFamily="34" charset="0"/>
              </a:rPr>
              <a:t>The following handling guidelines apply to SA4 in addition to regular 3GPP Working Procedures</a:t>
            </a:r>
          </a:p>
          <a:p>
            <a:pPr lvl="1">
              <a:spcBef>
                <a:spcPts val="1800"/>
              </a:spcBef>
              <a:tabLst>
                <a:tab pos="2152650" algn="l"/>
                <a:tab pos="5118100" algn="l"/>
              </a:tabLst>
              <a:defRPr/>
            </a:pPr>
            <a:r>
              <a:rPr lang="fi-FI" sz="1600" dirty="0">
                <a:latin typeface="Arial" panose="020B0604020202020204" pitchFamily="34" charset="0"/>
                <a:cs typeface="Arial" panose="020B0604020202020204" pitchFamily="34" charset="0"/>
              </a:rPr>
              <a:t>A new WID (Study or Normative) should only be considered for agreement if it is submitted on time, with at least 4 supporting companies, with an agreeable SWG allocation and if it fits with the overall SA4 workplan (</a:t>
            </a:r>
            <a:r>
              <a:rPr lang="en-US" sz="1600" dirty="0">
                <a:latin typeface="Arial" panose="020B0604020202020204" pitchFamily="34" charset="0"/>
                <a:cs typeface="Arial" panose="020B0604020202020204" pitchFamily="34" charset="0"/>
              </a:rPr>
              <a:t>i.e. within the agreed guideline of a maximum of 16 concurrent items);</a:t>
            </a:r>
          </a:p>
          <a:p>
            <a:pPr lvl="1">
              <a:spcBef>
                <a:spcPts val="1800"/>
              </a:spcBef>
              <a:tabLst>
                <a:tab pos="2152650" algn="l"/>
                <a:tab pos="5118100" algn="l"/>
              </a:tabLst>
              <a:defRPr/>
            </a:pPr>
            <a:r>
              <a:rPr lang="en-US" sz="1600" dirty="0">
                <a:latin typeface="Arial" panose="020B0604020202020204" pitchFamily="34" charset="0"/>
                <a:cs typeface="Arial" panose="020B0604020202020204" pitchFamily="34" charset="0"/>
              </a:rPr>
              <a:t>It is encouraged that new WID are accompanied with a work plan. For studies, the work plan should also include indication of potential normative work</a:t>
            </a:r>
          </a:p>
          <a:p>
            <a:pPr lvl="1">
              <a:spcBef>
                <a:spcPts val="1800"/>
              </a:spcBef>
              <a:tabLst>
                <a:tab pos="2152650" algn="l"/>
                <a:tab pos="5118100" algn="l"/>
              </a:tabLst>
              <a:defRPr/>
            </a:pPr>
            <a:r>
              <a:rPr lang="en-US" sz="1600" dirty="0">
                <a:latin typeface="Arial" panose="020B0604020202020204" pitchFamily="34" charset="0"/>
                <a:cs typeface="Arial" panose="020B0604020202020204" pitchFamily="34" charset="0"/>
              </a:rPr>
              <a:t>New WID submitted for information or discussion are welcome at any SA4 meeting;</a:t>
            </a:r>
          </a:p>
          <a:p>
            <a:pPr lvl="1">
              <a:spcBef>
                <a:spcPts val="1800"/>
              </a:spcBef>
              <a:tabLst>
                <a:tab pos="2152650" algn="l"/>
                <a:tab pos="5118100" algn="l"/>
              </a:tabLst>
              <a:defRPr/>
            </a:pPr>
            <a:r>
              <a:rPr lang="en-US" sz="1600" dirty="0">
                <a:latin typeface="Arial" panose="020B0604020202020204" pitchFamily="34" charset="0"/>
                <a:cs typeface="Arial" panose="020B0604020202020204" pitchFamily="34" charset="0"/>
              </a:rPr>
              <a:t>Whether an SA4 meeting will discuss and agree new WID or not will be indicated in the proposed meeting agenda (shared at least 3 weeks before the meeting);</a:t>
            </a:r>
          </a:p>
          <a:p>
            <a:pPr lvl="1">
              <a:spcBef>
                <a:spcPts val="1800"/>
              </a:spcBef>
              <a:tabLst>
                <a:tab pos="2152650" algn="l"/>
                <a:tab pos="5118100" algn="l"/>
              </a:tabLst>
              <a:defRPr/>
            </a:pPr>
            <a:r>
              <a:rPr lang="en-US" sz="1600" dirty="0">
                <a:latin typeface="Arial" panose="020B0604020202020204" pitchFamily="34" charset="0"/>
                <a:cs typeface="Arial" panose="020B0604020202020204" pitchFamily="34" charset="0"/>
              </a:rPr>
              <a:t>Meetings during which new WID can be agreed will include a dedicated A.I. and corresponding SA4 plenary session to discuss WID and planning. It is recommended to favor F2F ordinary meetings for such sessions;</a:t>
            </a:r>
          </a:p>
          <a:p>
            <a:pPr>
              <a:spcBef>
                <a:spcPts val="1800"/>
              </a:spcBef>
              <a:tabLst>
                <a:tab pos="2152650" algn="l"/>
                <a:tab pos="5118100" algn="l"/>
              </a:tabLst>
              <a:defRPr/>
            </a:pPr>
            <a:r>
              <a:rPr lang="en-US" sz="1600" dirty="0">
                <a:latin typeface="Arial" panose="020B0604020202020204" pitchFamily="34" charset="0"/>
                <a:cs typeface="Arial" panose="020B0604020202020204" pitchFamily="34" charset="0"/>
              </a:rPr>
              <a:t>Exceptions to the above handling guidelines are always possible due to e.g. pressing circumstances and assuming large SA4 consensus;</a:t>
            </a:r>
          </a:p>
        </p:txBody>
      </p:sp>
    </p:spTree>
    <p:extLst>
      <p:ext uri="{BB962C8B-B14F-4D97-AF65-F5344CB8AC3E}">
        <p14:creationId xmlns:p14="http://schemas.microsoft.com/office/powerpoint/2010/main" val="2607953571"/>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4870564"/>
          </a:xfrm>
          <a:prstGeom prst="rect">
            <a:avLst/>
          </a:prstGeom>
          <a:noFill/>
        </p:spPr>
        <p:txBody>
          <a:bodyPr wrap="square">
            <a:spAutoFit/>
          </a:bodyPr>
          <a:lstStyle/>
          <a:p>
            <a:pPr marL="0" marR="0">
              <a:spcBef>
                <a:spcPts val="0"/>
              </a:spcBef>
              <a:spcAft>
                <a:spcPts val="0"/>
              </a:spcAft>
            </a:pPr>
            <a:r>
              <a:rPr lang="en-US" sz="1200" dirty="0">
                <a:effectLst/>
                <a:ea typeface="Calibri" panose="020F0502020204030204" pitchFamily="34" charset="0"/>
                <a:cs typeface="Arial" panose="020B0604020202020204" pitchFamily="34" charset="0"/>
              </a:rPr>
              <a:t>To WI/SI rapporteurs, when preparing post SA4#129-e WI/SI work plans, please beware of the following guidelines:</a:t>
            </a:r>
            <a:endParaRPr lang="en-US" sz="1050" dirty="0">
              <a:effectLst/>
              <a:ea typeface="Times New Roman" panose="02020603050405020304" pitchFamily="18" charset="0"/>
              <a:cs typeface="Arial" panose="020B0604020202020204" pitchFamily="34" charset="0"/>
            </a:endParaRPr>
          </a:p>
          <a:p>
            <a:pPr marL="342900" marR="0" lvl="0" indent="-342900">
              <a:spcBef>
                <a:spcPts val="0"/>
              </a:spcBef>
              <a:spcAft>
                <a:spcPts val="0"/>
              </a:spcAft>
              <a:buFont typeface="Arial" panose="020B0604020202020204" pitchFamily="34" charset="0"/>
              <a:buChar char="•"/>
              <a:tabLst>
                <a:tab pos="457200" algn="l"/>
              </a:tabLst>
            </a:pPr>
            <a:r>
              <a:rPr lang="en-US" sz="1200" dirty="0">
                <a:effectLst/>
                <a:ea typeface="Times New Roman" panose="02020603050405020304" pitchFamily="18" charset="0"/>
                <a:cs typeface="Arial" panose="020B0604020202020204" pitchFamily="34" charset="0"/>
              </a:rPr>
              <a:t>Available weeks: </a:t>
            </a:r>
            <a:endParaRPr lang="en-US" sz="1050" dirty="0">
              <a:effectLst/>
              <a:ea typeface="Times New Roman" panose="02020603050405020304" pitchFamily="18" charset="0"/>
              <a:cs typeface="Arial" panose="020B0604020202020204" pitchFamily="34" charset="0"/>
            </a:endParaRPr>
          </a:p>
          <a:p>
            <a:pPr marL="0" marR="0">
              <a:spcBef>
                <a:spcPts val="0"/>
              </a:spcBef>
              <a:spcAft>
                <a:spcPts val="0"/>
              </a:spcAft>
            </a:pPr>
            <a:r>
              <a:rPr lang="en-US" sz="1200" dirty="0">
                <a:effectLst/>
                <a:ea typeface="Calibri" panose="020F0502020204030204" pitchFamily="34" charset="0"/>
                <a:cs typeface="Arial" panose="020B0604020202020204" pitchFamily="34" charset="0"/>
              </a:rPr>
              <a:t>Note 1: according to a decision by 3GPP SA#90-e, meetings are not allowed during certain weeks. E.g. in this case, we should avoid:</a:t>
            </a:r>
            <a:endParaRPr lang="en-US" sz="1050" dirty="0">
              <a:effectLst/>
              <a:ea typeface="Times New Roman" panose="02020603050405020304" pitchFamily="18" charset="0"/>
              <a:cs typeface="Arial" panose="020B0604020202020204" pitchFamily="34" charset="0"/>
            </a:endParaRPr>
          </a:p>
          <a:p>
            <a:pPr marL="0" marR="0" indent="457200">
              <a:spcBef>
                <a:spcPts val="0"/>
              </a:spcBef>
              <a:spcAft>
                <a:spcPts val="0"/>
              </a:spcAft>
            </a:pPr>
            <a:r>
              <a:rPr lang="en-US" sz="1200" dirty="0">
                <a:effectLst/>
                <a:ea typeface="Calibri" panose="020F0502020204030204" pitchFamily="34" charset="0"/>
                <a:cs typeface="Arial" panose="020B0604020202020204" pitchFamily="34" charset="0"/>
              </a:rPr>
              <a:t>- 2 weeks before and after SA#105 plenary Sep 10 – 13, 2024</a:t>
            </a:r>
            <a:endParaRPr lang="en-US" sz="1050" dirty="0">
              <a:effectLst/>
              <a:ea typeface="Times New Roman" panose="02020603050405020304" pitchFamily="18" charset="0"/>
              <a:cs typeface="Arial" panose="020B0604020202020204" pitchFamily="34" charset="0"/>
            </a:endParaRPr>
          </a:p>
          <a:p>
            <a:pPr marL="0" marR="0" indent="457200">
              <a:spcBef>
                <a:spcPts val="0"/>
              </a:spcBef>
              <a:spcAft>
                <a:spcPts val="0"/>
              </a:spcAft>
            </a:pPr>
            <a:r>
              <a:rPr lang="en-US" sz="1200" dirty="0">
                <a:effectLst/>
                <a:ea typeface="Calibri" panose="020F0502020204030204" pitchFamily="34" charset="0"/>
                <a:cs typeface="Arial" panose="020B0604020202020204" pitchFamily="34" charset="0"/>
              </a:rPr>
              <a:t>- Golden week, Oct 1 – 7, 2024</a:t>
            </a:r>
            <a:endParaRPr lang="en-US" sz="1050" dirty="0">
              <a:effectLst/>
              <a:ea typeface="Times New Roman" panose="02020603050405020304" pitchFamily="18" charset="0"/>
              <a:cs typeface="Arial" panose="020B0604020202020204" pitchFamily="34" charset="0"/>
            </a:endParaRPr>
          </a:p>
          <a:p>
            <a:pPr marL="0" marR="0" indent="457200">
              <a:spcBef>
                <a:spcPts val="0"/>
              </a:spcBef>
              <a:spcAft>
                <a:spcPts val="0"/>
              </a:spcAft>
            </a:pPr>
            <a:r>
              <a:rPr lang="en-US" sz="1200" dirty="0">
                <a:effectLst/>
                <a:ea typeface="Calibri" panose="020F0502020204030204" pitchFamily="34" charset="0"/>
                <a:cs typeface="Arial" panose="020B0604020202020204" pitchFamily="34" charset="0"/>
              </a:rPr>
              <a:t>- All Saints, Nov 1, 2024</a:t>
            </a:r>
            <a:endParaRPr lang="en-US" sz="1050" dirty="0">
              <a:effectLst/>
              <a:ea typeface="Times New Roman" panose="02020603050405020304" pitchFamily="18" charset="0"/>
              <a:cs typeface="Arial" panose="020B0604020202020204" pitchFamily="34" charset="0"/>
            </a:endParaRPr>
          </a:p>
          <a:p>
            <a:pPr marL="0" marR="0" indent="457200">
              <a:spcBef>
                <a:spcPts val="0"/>
              </a:spcBef>
              <a:spcAft>
                <a:spcPts val="0"/>
              </a:spcAft>
            </a:pPr>
            <a:r>
              <a:rPr lang="en-US" sz="1200" dirty="0">
                <a:effectLst/>
                <a:ea typeface="Calibri" panose="020F0502020204030204" pitchFamily="34" charset="0"/>
                <a:cs typeface="Arial" panose="020B0604020202020204" pitchFamily="34" charset="0"/>
              </a:rPr>
              <a:t>- the week before SA4#130, Nov 18 – 22, 2024</a:t>
            </a:r>
            <a:endParaRPr lang="en-US" sz="1050" dirty="0">
              <a:effectLst/>
              <a:ea typeface="Times New Roman" panose="02020603050405020304" pitchFamily="18" charset="0"/>
              <a:cs typeface="Arial" panose="020B0604020202020204" pitchFamily="34" charset="0"/>
            </a:endParaRPr>
          </a:p>
          <a:p>
            <a:pPr marL="0" marR="0" indent="457200">
              <a:spcBef>
                <a:spcPts val="0"/>
              </a:spcBef>
              <a:spcAft>
                <a:spcPts val="0"/>
              </a:spcAft>
            </a:pPr>
            <a:r>
              <a:rPr lang="en-US" sz="1200" dirty="0">
                <a:effectLst/>
                <a:ea typeface="Calibri" panose="020F0502020204030204" pitchFamily="34" charset="0"/>
                <a:cs typeface="Arial" panose="020B0604020202020204" pitchFamily="34" charset="0"/>
              </a:rPr>
              <a:t>Also, for some SWGs we should be aware of collisions with IBC 2024, Sep 13 – 16, 2024; AES convention Oct 8-10, 2024; and MPEG#148, Nov 4 – 8, 2024.</a:t>
            </a:r>
            <a:endParaRPr lang="en-US" sz="1050" dirty="0">
              <a:effectLst/>
              <a:ea typeface="Times New Roman" panose="02020603050405020304" pitchFamily="18" charset="0"/>
              <a:cs typeface="Arial" panose="020B0604020202020204" pitchFamily="34" charset="0"/>
            </a:endParaRPr>
          </a:p>
          <a:p>
            <a:pPr marL="0" marR="0">
              <a:spcBef>
                <a:spcPts val="0"/>
              </a:spcBef>
              <a:spcAft>
                <a:spcPts val="0"/>
              </a:spcAft>
            </a:pPr>
            <a:r>
              <a:rPr lang="en-US" sz="1200" dirty="0">
                <a:effectLst/>
                <a:ea typeface="Calibri" panose="020F0502020204030204" pitchFamily="34" charset="0"/>
                <a:cs typeface="Arial" panose="020B0604020202020204" pitchFamily="34" charset="0"/>
              </a:rPr>
              <a:t> </a:t>
            </a:r>
            <a:endParaRPr lang="en-US" sz="1050" dirty="0">
              <a:effectLst/>
              <a:ea typeface="Times New Roman" panose="02020603050405020304" pitchFamily="18" charset="0"/>
              <a:cs typeface="Arial" panose="020B0604020202020204" pitchFamily="34" charset="0"/>
            </a:endParaRPr>
          </a:p>
          <a:p>
            <a:pPr marL="0" marR="0">
              <a:spcBef>
                <a:spcPts val="0"/>
              </a:spcBef>
              <a:spcAft>
                <a:spcPts val="0"/>
              </a:spcAft>
            </a:pPr>
            <a:r>
              <a:rPr lang="en-US" sz="1200" dirty="0">
                <a:effectLst/>
                <a:ea typeface="Calibri" panose="020F0502020204030204" pitchFamily="34" charset="0"/>
                <a:cs typeface="Arial" panose="020B0604020202020204" pitchFamily="34" charset="0"/>
              </a:rPr>
              <a:t>Note 2: it is expected that not all weeks will be filled with SA4 AH Telcos.</a:t>
            </a:r>
          </a:p>
          <a:p>
            <a:pPr marL="0" marR="0">
              <a:spcBef>
                <a:spcPts val="0"/>
              </a:spcBef>
              <a:spcAft>
                <a:spcPts val="0"/>
              </a:spcAft>
            </a:pPr>
            <a:endParaRPr lang="en-US" sz="1050" dirty="0">
              <a:effectLst/>
              <a:ea typeface="Times New Roman" panose="02020603050405020304" pitchFamily="18" charset="0"/>
              <a:cs typeface="Arial" panose="020B0604020202020204" pitchFamily="34" charset="0"/>
            </a:endParaRPr>
          </a:p>
          <a:p>
            <a:pPr marL="0" marR="0">
              <a:spcBef>
                <a:spcPts val="0"/>
              </a:spcBef>
              <a:spcAft>
                <a:spcPts val="0"/>
              </a:spcAft>
            </a:pPr>
            <a:r>
              <a:rPr lang="en-US" sz="1200" dirty="0">
                <a:effectLst/>
                <a:ea typeface="Calibri" panose="020F0502020204030204" pitchFamily="34" charset="0"/>
                <a:cs typeface="Arial" panose="020B0604020202020204" pitchFamily="34" charset="0"/>
              </a:rPr>
              <a:t>Here is the proposed list of available weeks for SA4 AH meetings:</a:t>
            </a:r>
            <a:endParaRPr lang="en-US" sz="1050" dirty="0">
              <a:effectLst/>
              <a:ea typeface="Times New Roman" panose="02020603050405020304" pitchFamily="18" charset="0"/>
              <a:cs typeface="Arial" panose="020B0604020202020204" pitchFamily="34" charset="0"/>
            </a:endParaRPr>
          </a:p>
          <a:p>
            <a:pPr marL="342900" marR="0" lvl="0" indent="-342900">
              <a:spcBef>
                <a:spcPts val="0"/>
              </a:spcBef>
              <a:spcAft>
                <a:spcPts val="0"/>
              </a:spcAft>
              <a:buFont typeface="Calibri" panose="020F0502020204030204" pitchFamily="34" charset="0"/>
              <a:buChar char="-"/>
            </a:pPr>
            <a:r>
              <a:rPr lang="en-US" sz="1200" dirty="0">
                <a:effectLst/>
                <a:ea typeface="Times New Roman" panose="02020603050405020304" pitchFamily="18" charset="0"/>
                <a:cs typeface="Arial" panose="020B0604020202020204" pitchFamily="34" charset="0"/>
              </a:rPr>
              <a:t>Sep 23 – 27, 2024</a:t>
            </a:r>
            <a:endParaRPr lang="en-US" sz="1050" dirty="0">
              <a:effectLst/>
              <a:ea typeface="Times New Roman" panose="02020603050405020304" pitchFamily="18" charset="0"/>
              <a:cs typeface="Arial" panose="020B0604020202020204" pitchFamily="34" charset="0"/>
            </a:endParaRPr>
          </a:p>
          <a:p>
            <a:pPr marL="342900" marR="0" lvl="0" indent="-342900">
              <a:spcBef>
                <a:spcPts val="0"/>
              </a:spcBef>
              <a:spcAft>
                <a:spcPts val="0"/>
              </a:spcAft>
              <a:buFont typeface="Calibri" panose="020F0502020204030204" pitchFamily="34" charset="0"/>
              <a:buChar char="-"/>
            </a:pPr>
            <a:r>
              <a:rPr lang="en-US" sz="1200" dirty="0">
                <a:effectLst/>
                <a:ea typeface="Times New Roman" panose="02020603050405020304" pitchFamily="18" charset="0"/>
                <a:cs typeface="Arial" panose="020B0604020202020204" pitchFamily="34" charset="0"/>
              </a:rPr>
              <a:t>Oct 8-11, 2024 (Golden week ends on Oct 7, AES convention Oct 8-10)</a:t>
            </a:r>
            <a:endParaRPr lang="en-US" sz="1050" dirty="0">
              <a:effectLst/>
              <a:ea typeface="Times New Roman" panose="02020603050405020304" pitchFamily="18" charset="0"/>
              <a:cs typeface="Arial" panose="020B0604020202020204" pitchFamily="34" charset="0"/>
            </a:endParaRPr>
          </a:p>
          <a:p>
            <a:pPr marL="342900" marR="0" lvl="0" indent="-342900">
              <a:spcBef>
                <a:spcPts val="0"/>
              </a:spcBef>
              <a:spcAft>
                <a:spcPts val="0"/>
              </a:spcAft>
              <a:buFont typeface="Calibri" panose="020F0502020204030204" pitchFamily="34" charset="0"/>
              <a:buChar char="-"/>
            </a:pPr>
            <a:r>
              <a:rPr lang="en-US" sz="1200" dirty="0">
                <a:effectLst/>
                <a:ea typeface="Times New Roman" panose="02020603050405020304" pitchFamily="18" charset="0"/>
                <a:cs typeface="Arial" panose="020B0604020202020204" pitchFamily="34" charset="0"/>
              </a:rPr>
              <a:t>Oct 14 – 18, 2024 (Proposed MBS Ad hoc e-meeting Oct 16-18, 2024)</a:t>
            </a:r>
            <a:endParaRPr lang="en-US" sz="1050" dirty="0">
              <a:effectLst/>
              <a:ea typeface="Times New Roman" panose="02020603050405020304" pitchFamily="18" charset="0"/>
              <a:cs typeface="Arial" panose="020B0604020202020204" pitchFamily="34" charset="0"/>
            </a:endParaRPr>
          </a:p>
          <a:p>
            <a:pPr marL="342900" marR="0" lvl="0" indent="-342900">
              <a:spcBef>
                <a:spcPts val="0"/>
              </a:spcBef>
              <a:spcAft>
                <a:spcPts val="0"/>
              </a:spcAft>
              <a:buFont typeface="Calibri" panose="020F0502020204030204" pitchFamily="34" charset="0"/>
              <a:buChar char="-"/>
            </a:pPr>
            <a:r>
              <a:rPr lang="en-US" sz="1200" dirty="0">
                <a:effectLst/>
                <a:ea typeface="Times New Roman" panose="02020603050405020304" pitchFamily="18" charset="0"/>
                <a:cs typeface="Arial" panose="020B0604020202020204" pitchFamily="34" charset="0"/>
              </a:rPr>
              <a:t>Oct 21 – 25, 2024</a:t>
            </a:r>
            <a:endParaRPr lang="en-US" sz="1050" dirty="0">
              <a:effectLst/>
              <a:ea typeface="Times New Roman" panose="02020603050405020304" pitchFamily="18" charset="0"/>
              <a:cs typeface="Arial" panose="020B0604020202020204" pitchFamily="34" charset="0"/>
            </a:endParaRPr>
          </a:p>
          <a:p>
            <a:pPr marL="342900" marR="0" lvl="0" indent="-342900">
              <a:spcBef>
                <a:spcPts val="0"/>
              </a:spcBef>
              <a:spcAft>
                <a:spcPts val="0"/>
              </a:spcAft>
              <a:buFont typeface="Calibri" panose="020F0502020204030204" pitchFamily="34" charset="0"/>
              <a:buChar char="-"/>
            </a:pPr>
            <a:r>
              <a:rPr lang="en-US" sz="1200" dirty="0">
                <a:effectLst/>
                <a:ea typeface="Times New Roman" panose="02020603050405020304" pitchFamily="18" charset="0"/>
                <a:cs typeface="Arial" panose="020B0604020202020204" pitchFamily="34" charset="0"/>
              </a:rPr>
              <a:t>Oct 28 – 31, 2024 (All Saints, Nov 1, 2024)</a:t>
            </a:r>
            <a:endParaRPr lang="en-US" sz="1050" dirty="0">
              <a:effectLst/>
              <a:ea typeface="Times New Roman" panose="02020603050405020304" pitchFamily="18" charset="0"/>
              <a:cs typeface="Arial" panose="020B0604020202020204" pitchFamily="34" charset="0"/>
            </a:endParaRPr>
          </a:p>
          <a:p>
            <a:pPr marL="342900" marR="0" lvl="0" indent="-342900">
              <a:spcBef>
                <a:spcPts val="0"/>
              </a:spcBef>
              <a:spcAft>
                <a:spcPts val="0"/>
              </a:spcAft>
              <a:buFont typeface="Calibri" panose="020F0502020204030204" pitchFamily="34" charset="0"/>
              <a:buChar char="-"/>
            </a:pPr>
            <a:r>
              <a:rPr lang="en-US" sz="1200" dirty="0">
                <a:effectLst/>
                <a:ea typeface="Times New Roman" panose="02020603050405020304" pitchFamily="18" charset="0"/>
                <a:cs typeface="Arial" panose="020B0604020202020204" pitchFamily="34" charset="0"/>
              </a:rPr>
              <a:t>Nov 4-8, 2024 (MPEG#148, Nov 4 – 8, 2024)</a:t>
            </a:r>
            <a:endParaRPr lang="en-US" sz="1050" dirty="0">
              <a:effectLst/>
              <a:ea typeface="Times New Roman" panose="02020603050405020304" pitchFamily="18" charset="0"/>
              <a:cs typeface="Arial" panose="020B0604020202020204" pitchFamily="34" charset="0"/>
            </a:endParaRPr>
          </a:p>
          <a:p>
            <a:pPr marL="0" marR="0">
              <a:spcBef>
                <a:spcPts val="0"/>
              </a:spcBef>
              <a:spcAft>
                <a:spcPts val="0"/>
              </a:spcAft>
            </a:pPr>
            <a:r>
              <a:rPr lang="en-US" sz="1200" dirty="0">
                <a:effectLst/>
                <a:ea typeface="Calibri" panose="020F0502020204030204" pitchFamily="34" charset="0"/>
                <a:cs typeface="Arial" panose="020B0604020202020204" pitchFamily="34" charset="0"/>
              </a:rPr>
              <a:t> </a:t>
            </a:r>
            <a:endParaRPr lang="en-US" sz="1050" dirty="0">
              <a:effectLst/>
              <a:ea typeface="Times New Roman" panose="02020603050405020304" pitchFamily="18" charset="0"/>
              <a:cs typeface="Arial" panose="020B0604020202020204" pitchFamily="34" charset="0"/>
            </a:endParaRPr>
          </a:p>
          <a:p>
            <a:pPr marL="0" marR="0">
              <a:spcBef>
                <a:spcPts val="0"/>
              </a:spcBef>
              <a:spcAft>
                <a:spcPts val="0"/>
              </a:spcAft>
            </a:pPr>
            <a:r>
              <a:rPr lang="en-US" sz="1200" dirty="0">
                <a:effectLst/>
                <a:ea typeface="Calibri" panose="020F0502020204030204" pitchFamily="34" charset="0"/>
                <a:cs typeface="Arial" panose="020B0604020202020204" pitchFamily="34" charset="0"/>
              </a:rPr>
              <a:t>Reminder on preferred day of the week per SWG:</a:t>
            </a:r>
            <a:endParaRPr lang="en-US" sz="1050" dirty="0">
              <a:effectLst/>
              <a:ea typeface="Times New Roman" panose="02020603050405020304" pitchFamily="18" charset="0"/>
              <a:cs typeface="Arial" panose="020B0604020202020204" pitchFamily="34" charset="0"/>
            </a:endParaRPr>
          </a:p>
          <a:p>
            <a:pPr marL="742950" marR="0" lvl="1" indent="-285750">
              <a:spcBef>
                <a:spcPts val="0"/>
              </a:spcBef>
              <a:spcAft>
                <a:spcPts val="0"/>
              </a:spcAft>
              <a:buFont typeface="+mj-lt"/>
              <a:buAutoNum type="alphaLcPeriod"/>
              <a:tabLst>
                <a:tab pos="914400" algn="l"/>
              </a:tabLst>
            </a:pPr>
            <a:r>
              <a:rPr lang="en-US" sz="1200" dirty="0">
                <a:effectLst/>
                <a:ea typeface="Times New Roman" panose="02020603050405020304" pitchFamily="18" charset="0"/>
                <a:cs typeface="Arial" panose="020B0604020202020204" pitchFamily="34" charset="0"/>
              </a:rPr>
              <a:t>Monday – Audio SWG</a:t>
            </a:r>
            <a:endParaRPr lang="en-US" sz="1050" dirty="0">
              <a:effectLst/>
              <a:ea typeface="Times New Roman" panose="02020603050405020304" pitchFamily="18" charset="0"/>
              <a:cs typeface="Arial" panose="020B0604020202020204" pitchFamily="34" charset="0"/>
            </a:endParaRPr>
          </a:p>
          <a:p>
            <a:pPr marL="742950" marR="0" lvl="1" indent="-285750">
              <a:spcBef>
                <a:spcPts val="0"/>
              </a:spcBef>
              <a:spcAft>
                <a:spcPts val="0"/>
              </a:spcAft>
              <a:buFont typeface="+mj-lt"/>
              <a:buAutoNum type="alphaLcPeriod"/>
              <a:tabLst>
                <a:tab pos="914400" algn="l"/>
              </a:tabLst>
            </a:pPr>
            <a:r>
              <a:rPr lang="en-US" sz="1200" dirty="0">
                <a:effectLst/>
                <a:ea typeface="Times New Roman" panose="02020603050405020304" pitchFamily="18" charset="0"/>
                <a:cs typeface="Arial" panose="020B0604020202020204" pitchFamily="34" charset="0"/>
              </a:rPr>
              <a:t>Tuesday – Video SWG</a:t>
            </a:r>
            <a:endParaRPr lang="en-US" sz="1050" dirty="0">
              <a:effectLst/>
              <a:ea typeface="Times New Roman" panose="02020603050405020304" pitchFamily="18" charset="0"/>
              <a:cs typeface="Arial" panose="020B0604020202020204" pitchFamily="34" charset="0"/>
            </a:endParaRPr>
          </a:p>
          <a:p>
            <a:pPr marL="742950" marR="0" lvl="1" indent="-285750">
              <a:spcBef>
                <a:spcPts val="0"/>
              </a:spcBef>
              <a:spcAft>
                <a:spcPts val="0"/>
              </a:spcAft>
              <a:buFont typeface="+mj-lt"/>
              <a:buAutoNum type="alphaLcPeriod"/>
              <a:tabLst>
                <a:tab pos="914400" algn="l"/>
              </a:tabLst>
            </a:pPr>
            <a:r>
              <a:rPr lang="en-US" sz="1200" dirty="0">
                <a:effectLst/>
                <a:ea typeface="Times New Roman" panose="02020603050405020304" pitchFamily="18" charset="0"/>
                <a:cs typeface="Arial" panose="020B0604020202020204" pitchFamily="34" charset="0"/>
              </a:rPr>
              <a:t>Wednesday – RTC SWG</a:t>
            </a:r>
            <a:endParaRPr lang="en-US" sz="1050" dirty="0">
              <a:effectLst/>
              <a:ea typeface="Times New Roman" panose="02020603050405020304" pitchFamily="18" charset="0"/>
              <a:cs typeface="Arial" panose="020B0604020202020204" pitchFamily="34" charset="0"/>
            </a:endParaRPr>
          </a:p>
          <a:p>
            <a:pPr marL="742950" marR="0" lvl="1" indent="-285750">
              <a:spcBef>
                <a:spcPts val="0"/>
              </a:spcBef>
              <a:spcAft>
                <a:spcPts val="0"/>
              </a:spcAft>
              <a:buFont typeface="+mj-lt"/>
              <a:buAutoNum type="alphaLcPeriod"/>
              <a:tabLst>
                <a:tab pos="914400" algn="l"/>
              </a:tabLst>
            </a:pPr>
            <a:r>
              <a:rPr lang="en-US" sz="1200" dirty="0">
                <a:effectLst/>
                <a:ea typeface="Times New Roman" panose="02020603050405020304" pitchFamily="18" charset="0"/>
                <a:cs typeface="Arial" panose="020B0604020202020204" pitchFamily="34" charset="0"/>
              </a:rPr>
              <a:t>Thursday – MBS SWG</a:t>
            </a:r>
            <a:endParaRPr lang="en-US" sz="1050" dirty="0">
              <a:effectLst/>
              <a:ea typeface="Times New Roman" panose="02020603050405020304" pitchFamily="18" charset="0"/>
              <a:cs typeface="Arial" panose="020B0604020202020204" pitchFamily="34" charset="0"/>
            </a:endParaRPr>
          </a:p>
          <a:p>
            <a:pPr marL="742950" marR="0" lvl="1" indent="-285750">
              <a:spcBef>
                <a:spcPts val="0"/>
              </a:spcBef>
              <a:spcAft>
                <a:spcPts val="0"/>
              </a:spcAft>
              <a:buFont typeface="+mj-lt"/>
              <a:buAutoNum type="alphaLcPeriod"/>
              <a:tabLst>
                <a:tab pos="914400" algn="l"/>
              </a:tabLst>
            </a:pPr>
            <a:r>
              <a:rPr lang="en-US" sz="1200" dirty="0">
                <a:effectLst/>
                <a:ea typeface="Times New Roman" panose="02020603050405020304" pitchFamily="18" charset="0"/>
                <a:cs typeface="Arial" panose="020B0604020202020204" pitchFamily="34" charset="0"/>
              </a:rPr>
              <a:t>Friday –  Audio SWG</a:t>
            </a:r>
            <a:endParaRPr lang="en-US" sz="105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14503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p:txBody>
          <a:bodyPr/>
          <a:lstStyle/>
          <a:p>
            <a:r>
              <a:rPr lang="sv-SE" dirty="0"/>
              <a:t>SA4 calendar - 2024</a:t>
            </a:r>
          </a:p>
        </p:txBody>
      </p:sp>
      <p:sp>
        <p:nvSpPr>
          <p:cNvPr id="7" name="Content Placeholder 6">
            <a:extLst>
              <a:ext uri="{FF2B5EF4-FFF2-40B4-BE49-F238E27FC236}">
                <a16:creationId xmlns:a16="http://schemas.microsoft.com/office/drawing/2014/main" id="{25565F96-112B-4BE6-9572-C65D6BF76F7C}"/>
              </a:ext>
            </a:extLst>
          </p:cNvPr>
          <p:cNvSpPr>
            <a:spLocks noGrp="1"/>
          </p:cNvSpPr>
          <p:nvPr>
            <p:ph idx="1"/>
          </p:nvPr>
        </p:nvSpPr>
        <p:spPr/>
        <p:txBody>
          <a:bodyPr/>
          <a:lstStyle/>
          <a:p>
            <a:pPr marL="0" indent="0">
              <a:buNone/>
            </a:pPr>
            <a:endParaRPr lang="fr-FR" dirty="0"/>
          </a:p>
          <a:p>
            <a:endParaRPr lang="en-US" dirty="0"/>
          </a:p>
        </p:txBody>
      </p:sp>
      <p:graphicFrame>
        <p:nvGraphicFramePr>
          <p:cNvPr id="3" name="Table 2">
            <a:extLst>
              <a:ext uri="{FF2B5EF4-FFF2-40B4-BE49-F238E27FC236}">
                <a16:creationId xmlns:a16="http://schemas.microsoft.com/office/drawing/2014/main" id="{811BE984-8A42-1A26-6A67-446F52417E72}"/>
              </a:ext>
            </a:extLst>
          </p:cNvPr>
          <p:cNvGraphicFramePr>
            <a:graphicFrameLocks noGrp="1"/>
          </p:cNvGraphicFramePr>
          <p:nvPr>
            <p:extLst>
              <p:ext uri="{D42A27DB-BD31-4B8C-83A1-F6EECF244321}">
                <p14:modId xmlns:p14="http://schemas.microsoft.com/office/powerpoint/2010/main" val="3549606409"/>
              </p:ext>
            </p:extLst>
          </p:nvPr>
        </p:nvGraphicFramePr>
        <p:xfrm>
          <a:off x="1856231" y="2420297"/>
          <a:ext cx="7559675" cy="1343343"/>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18-22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ATIS, Venue: Orlando, Florida, USA</a:t>
                      </a:r>
                    </a:p>
                  </a:txBody>
                  <a:tcPr marL="91429" marR="91429" marT="45667" marB="45667" anchor="ctr"/>
                </a:tc>
                <a:extLst>
                  <a:ext uri="{0D108BD9-81ED-4DB2-BD59-A6C34878D82A}">
                    <a16:rowId xmlns:a16="http://schemas.microsoft.com/office/drawing/2014/main" val="2918321187"/>
                  </a:ext>
                </a:extLst>
              </a:tr>
            </a:tbl>
          </a:graphicData>
        </a:graphic>
      </p:graphicFrame>
    </p:spTree>
    <p:extLst>
      <p:ext uri="{BB962C8B-B14F-4D97-AF65-F5344CB8AC3E}">
        <p14:creationId xmlns:p14="http://schemas.microsoft.com/office/powerpoint/2010/main" val="1423458044"/>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ACEED66-FF88-4A70-A1A4-57E9B63A1F2C}"/>
              </a:ext>
            </a:extLst>
          </p:cNvPr>
          <p:cNvSpPr>
            <a:spLocks noGrp="1"/>
          </p:cNvSpPr>
          <p:nvPr>
            <p:ph type="title"/>
          </p:nvPr>
        </p:nvSpPr>
        <p:spPr/>
        <p:txBody>
          <a:bodyPr/>
          <a:lstStyle/>
          <a:p>
            <a:r>
              <a:rPr lang="sv-SE" dirty="0"/>
              <a:t>SA4 calendar – 2025 (revised and agreed at SA4#128)</a:t>
            </a:r>
          </a:p>
        </p:txBody>
      </p:sp>
      <p:graphicFrame>
        <p:nvGraphicFramePr>
          <p:cNvPr id="3" name="Table 2">
            <a:extLst>
              <a:ext uri="{FF2B5EF4-FFF2-40B4-BE49-F238E27FC236}">
                <a16:creationId xmlns:a16="http://schemas.microsoft.com/office/drawing/2014/main" id="{AEDF6AB2-CF91-DA68-7B97-DDA8E6876E9D}"/>
              </a:ext>
            </a:extLst>
          </p:cNvPr>
          <p:cNvGraphicFramePr>
            <a:graphicFrameLocks noGrp="1"/>
          </p:cNvGraphicFramePr>
          <p:nvPr>
            <p:extLst>
              <p:ext uri="{D42A27DB-BD31-4B8C-83A1-F6EECF244321}">
                <p14:modId xmlns:p14="http://schemas.microsoft.com/office/powerpoint/2010/main" val="2364538031"/>
              </p:ext>
            </p:extLst>
          </p:nvPr>
        </p:nvGraphicFramePr>
        <p:xfrm>
          <a:off x="2207568" y="1268760"/>
          <a:ext cx="7559675" cy="378587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05306">
                <a:tc>
                  <a:txBody>
                    <a:bodyPr/>
                    <a:lstStyle/>
                    <a:p>
                      <a:pPr marL="36000">
                        <a:lnSpc>
                          <a:spcPct val="90000"/>
                        </a:lnSpc>
                      </a:pPr>
                      <a:r>
                        <a:rPr lang="fi-FI" sz="1400" dirty="0"/>
                        <a:t>Meetings in 2025</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58717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SA4#131</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17-21 Feb.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endParaRPr lang="en-US" sz="1400" b="0" u="none" dirty="0">
                        <a:solidFill>
                          <a:schemeClr val="tx1"/>
                        </a:solidFill>
                        <a:latin typeface="+mn-lt"/>
                        <a:cs typeface="Arial" panose="020B0604020202020204" pitchFamily="34" charset="0"/>
                      </a:endParaRP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EBU, Venue: Geneva, Switzerland</a:t>
                      </a:r>
                    </a:p>
                  </a:txBody>
                  <a:tcPr marL="91429" marR="91429" marT="45667" marB="45667" anchor="ctr"/>
                </a:tc>
                <a:extLst>
                  <a:ext uri="{0D108BD9-81ED-4DB2-BD59-A6C34878D82A}">
                    <a16:rowId xmlns:a16="http://schemas.microsoft.com/office/drawing/2014/main" val="10002"/>
                  </a:ext>
                </a:extLst>
              </a:tr>
              <a:tr h="65953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SA4#131e-bis </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11-17 April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3"/>
                  </a:ext>
                </a:extLst>
              </a:tr>
              <a:tr h="62388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SA4#132</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19-23 May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Japan</a:t>
                      </a:r>
                    </a:p>
                  </a:txBody>
                  <a:tcPr marL="91429" marR="91429" marT="45667" marB="45667" anchor="ctr"/>
                </a:tc>
                <a:extLst>
                  <a:ext uri="{0D108BD9-81ED-4DB2-BD59-A6C34878D82A}">
                    <a16:rowId xmlns:a16="http://schemas.microsoft.com/office/drawing/2014/main" val="10004"/>
                  </a:ext>
                </a:extLst>
              </a:tr>
              <a:tr h="805851">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SA4#133e</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E-meeting: 21-25 Jul.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MCC, Electronic meeting</a:t>
                      </a:r>
                    </a:p>
                  </a:txBody>
                  <a:tcPr marL="91429" marR="91429" marT="45667" marB="45667" anchor="ctr"/>
                </a:tc>
                <a:extLst>
                  <a:ext uri="{0D108BD9-81ED-4DB2-BD59-A6C34878D82A}">
                    <a16:rowId xmlns:a16="http://schemas.microsoft.com/office/drawing/2014/main" val="10005"/>
                  </a:ext>
                </a:extLst>
              </a:tr>
              <a:tr h="623885">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SA4#134</a:t>
                      </a:r>
                    </a:p>
                  </a:txBody>
                  <a:tcPr marL="91429" marR="91429" marT="45667" marB="45667" anchor="ctr"/>
                </a:tc>
                <a:tc>
                  <a:txBody>
                    <a:bodyPr/>
                    <a:lstStyle/>
                    <a:p>
                      <a:pPr marL="0" marR="0">
                        <a:spcBef>
                          <a:spcPts val="0"/>
                        </a:spcBef>
                        <a:spcAft>
                          <a:spcPts val="0"/>
                        </a:spcAft>
                      </a:pPr>
                      <a:r>
                        <a:rPr lang="en-US" sz="1400" u="none" dirty="0">
                          <a:solidFill>
                            <a:schemeClr val="tx1"/>
                          </a:solidFill>
                          <a:effectLst/>
                          <a:latin typeface="+mn-lt"/>
                          <a:ea typeface="Calibri" panose="020F0502020204030204" pitchFamily="34" charset="0"/>
                          <a:cs typeface="Arial" panose="020B0604020202020204" pitchFamily="34" charset="0"/>
                        </a:rPr>
                        <a:t>F2F:  17-21 Nov. 2025</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u="none" dirty="0">
                          <a:solidFill>
                            <a:schemeClr val="tx1"/>
                          </a:solidFill>
                          <a:latin typeface="+mn-lt"/>
                          <a:cs typeface="Arial" panose="020B0604020202020204" pitchFamily="34" charset="0"/>
                        </a:rPr>
                        <a:t>Host: TBD, Venue: North-America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820334444"/>
      </p:ext>
    </p:extLst>
  </p:cSld>
  <p:clrMapOvr>
    <a:masterClrMapping/>
  </p:clrMapOvr>
  <p:transition>
    <p:wipe dir="r"/>
  </p:transition>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D6687F-66FD-4CCD-AF93-C143275A0D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14130</TotalTime>
  <Pages>15</Pages>
  <Words>1025</Words>
  <Application>Microsoft Office PowerPoint</Application>
  <PresentationFormat>Widescreen</PresentationFormat>
  <Paragraphs>124</Paragraphs>
  <Slides>11</Slides>
  <Notes>6</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11</vt:i4>
      </vt:variant>
    </vt:vector>
  </HeadingPairs>
  <TitlesOfParts>
    <vt:vector size="20" baseType="lpstr">
      <vt:lpstr>华文细黑</vt:lpstr>
      <vt:lpstr>Arial</vt:lpstr>
      <vt:lpstr>Arial</vt:lpstr>
      <vt:lpstr>Calibri</vt:lpstr>
      <vt:lpstr>Calibri Light</vt:lpstr>
      <vt:lpstr>Rotis Sans Serif for Nokia</vt:lpstr>
      <vt:lpstr>Times New Roman</vt:lpstr>
      <vt:lpstr>Blank Presentation A4</vt:lpstr>
      <vt:lpstr>Office Theme</vt:lpstr>
      <vt:lpstr>PowerPoint Presentation</vt:lpstr>
      <vt:lpstr>A.I.3 - Call for IPRs </vt:lpstr>
      <vt:lpstr>A.I.3 - Statement regarding competition law</vt:lpstr>
      <vt:lpstr>A.I. 6 - Issues for immediate attention</vt:lpstr>
      <vt:lpstr>SA4 leadership and subgroups</vt:lpstr>
      <vt:lpstr>Work Item handling at SA4 (to be agreed at SA4#129-e)</vt:lpstr>
      <vt:lpstr>SWG Ad Hoc Telcos</vt:lpstr>
      <vt:lpstr>SA4 calendar - 2024</vt:lpstr>
      <vt:lpstr>SA4 calendar – 2025 (revised and agreed at SA4#128)</vt:lpstr>
      <vt:lpstr>SA4 calendar – 2026 (agreed at SA4#128)</vt:lpstr>
      <vt:lpstr>Rel-19 planning</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579</cp:revision>
  <cp:lastPrinted>1999-04-27T06:51:51Z</cp:lastPrinted>
  <dcterms:created xsi:type="dcterms:W3CDTF">2002-09-29T21:39:56Z</dcterms:created>
  <dcterms:modified xsi:type="dcterms:W3CDTF">2024-08-23T06:14:31Z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