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729" r:id="rId4"/>
  </p:sldMasterIdLst>
  <p:notesMasterIdLst>
    <p:notesMasterId r:id="rId40"/>
  </p:notesMasterIdLst>
  <p:handoutMasterIdLst>
    <p:handoutMasterId r:id="rId41"/>
  </p:handoutMasterIdLst>
  <p:sldIdLst>
    <p:sldId id="303" r:id="rId5"/>
    <p:sldId id="705" r:id="rId6"/>
    <p:sldId id="706" r:id="rId7"/>
    <p:sldId id="1024" r:id="rId8"/>
    <p:sldId id="874" r:id="rId9"/>
    <p:sldId id="876" r:id="rId10"/>
    <p:sldId id="1004" r:id="rId11"/>
    <p:sldId id="1018" r:id="rId12"/>
    <p:sldId id="709" r:id="rId13"/>
    <p:sldId id="713" r:id="rId14"/>
    <p:sldId id="969" r:id="rId15"/>
    <p:sldId id="1019" r:id="rId16"/>
    <p:sldId id="1020" r:id="rId17"/>
    <p:sldId id="1006" r:id="rId18"/>
    <p:sldId id="1007" r:id="rId19"/>
    <p:sldId id="1025" r:id="rId20"/>
    <p:sldId id="1005" r:id="rId21"/>
    <p:sldId id="936" r:id="rId22"/>
    <p:sldId id="991" r:id="rId23"/>
    <p:sldId id="995" r:id="rId24"/>
    <p:sldId id="998" r:id="rId25"/>
    <p:sldId id="1008" r:id="rId26"/>
    <p:sldId id="1009" r:id="rId27"/>
    <p:sldId id="1011" r:id="rId28"/>
    <p:sldId id="1012" r:id="rId29"/>
    <p:sldId id="1013" r:id="rId30"/>
    <p:sldId id="1014" r:id="rId31"/>
    <p:sldId id="1021" r:id="rId32"/>
    <p:sldId id="1023" r:id="rId33"/>
    <p:sldId id="984" r:id="rId34"/>
    <p:sldId id="1026" r:id="rId35"/>
    <p:sldId id="1027" r:id="rId36"/>
    <p:sldId id="1015" r:id="rId37"/>
    <p:sldId id="933" r:id="rId38"/>
    <p:sldId id="1001" r:id="rId39"/>
  </p:sldIdLst>
  <p:sldSz cx="12192000" cy="6858000"/>
  <p:notesSz cx="6797675" cy="9926638"/>
  <p:defaultTextStyle>
    <a:defPPr>
      <a:defRPr lang="en-GB"/>
    </a:defPPr>
    <a:lvl1pPr algn="l" rtl="0" eaLnBrk="0" fontAlgn="base" hangingPunct="0">
      <a:spcBef>
        <a:spcPct val="0"/>
      </a:spcBef>
      <a:spcAft>
        <a:spcPct val="0"/>
      </a:spcAft>
      <a:defRPr sz="1000"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sz="1000"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sz="1000"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sz="1000"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sz="1000"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sz="1000"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sz="1000"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sz="1000"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sz="1000"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15:guide id="1" orient="horz" pos="3127">
          <p15:clr>
            <a:srgbClr val="A4A3A4"/>
          </p15:clr>
        </p15:guide>
        <p15:guide id="2" pos="214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33CC33"/>
    <a:srgbClr val="008000"/>
    <a:srgbClr val="0000FF"/>
    <a:srgbClr val="00CC00"/>
    <a:srgbClr val="72AF2F"/>
    <a:srgbClr val="00CC66"/>
    <a:srgbClr val="D0D8E8"/>
    <a:srgbClr val="0066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284E427A-3D55-4303-BF80-6455036E1DE7}" styleName="Themed Style 1 - Accent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35758FB7-9AC5-4552-8A53-C91805E547FA}" styleName="Themed Style 1 - Accent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775DCB02-9BB8-47FD-8907-85C794F793BA}" styleName="Themed Style 1 - Accent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 styleId="{08FB837D-C827-4EFA-A057-4D05807E0F7C}" styleName="Themed Style 1 - Accent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327F97BB-C833-4FB7-BDE5-3F7075034690}" styleName="Themed Style 2 - Accent 5">
    <a:tblBg>
      <a:fillRef idx="3">
        <a:schemeClr val="accent5"/>
      </a:fillRef>
      <a:effectRef idx="3">
        <a:schemeClr val="accent5"/>
      </a:effectRef>
    </a:tblBg>
    <a:wholeTbl>
      <a:tcTxStyle>
        <a:fontRef idx="minor">
          <a:scrgbClr r="0" g="0" b="0"/>
        </a:fontRef>
        <a:schemeClr val="lt1"/>
      </a:tcTxStyle>
      <a:tcStyle>
        <a:tcBdr>
          <a:left>
            <a:lnRef idx="1">
              <a:schemeClr val="accent5">
                <a:tint val="50000"/>
              </a:schemeClr>
            </a:lnRef>
          </a:left>
          <a:right>
            <a:lnRef idx="1">
              <a:schemeClr val="accent5">
                <a:tint val="50000"/>
              </a:schemeClr>
            </a:lnRef>
          </a:right>
          <a:top>
            <a:lnRef idx="1">
              <a:schemeClr val="accent5">
                <a:tint val="50000"/>
              </a:schemeClr>
            </a:lnRef>
          </a:top>
          <a:bottom>
            <a:lnRef idx="1">
              <a:schemeClr val="accent5">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306799F8-075E-4A3A-A7F6-7FBC6576F1A4}" styleName="Themed Style 2 - Accent 3">
    <a:tblBg>
      <a:fillRef idx="3">
        <a:schemeClr val="accent3"/>
      </a:fillRef>
      <a:effectRef idx="3">
        <a:schemeClr val="accent3"/>
      </a:effectRef>
    </a:tblBg>
    <a:wholeTbl>
      <a:tcTxStyle>
        <a:fontRef idx="minor">
          <a:scrgbClr r="0" g="0" b="0"/>
        </a:fontRef>
        <a:schemeClr val="lt1"/>
      </a:tcTxStyle>
      <a:tcStyle>
        <a:tcBdr>
          <a:left>
            <a:lnRef idx="1">
              <a:schemeClr val="accent3">
                <a:tint val="50000"/>
              </a:schemeClr>
            </a:lnRef>
          </a:left>
          <a:right>
            <a:lnRef idx="1">
              <a:schemeClr val="accent3">
                <a:tint val="50000"/>
              </a:schemeClr>
            </a:lnRef>
          </a:right>
          <a:top>
            <a:lnRef idx="1">
              <a:schemeClr val="accent3">
                <a:tint val="50000"/>
              </a:schemeClr>
            </a:lnRef>
          </a:top>
          <a:bottom>
            <a:lnRef idx="1">
              <a:schemeClr val="accent3">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E269D01E-BC32-4049-B463-5C60D7B0CCD2}" styleName="Themed Style 2 - Accent 4">
    <a:tblBg>
      <a:fillRef idx="3">
        <a:schemeClr val="accent4"/>
      </a:fillRef>
      <a:effectRef idx="3">
        <a:schemeClr val="accent4"/>
      </a:effectRef>
    </a:tblBg>
    <a:wholeTbl>
      <a:tcTxStyle>
        <a:fontRef idx="minor">
          <a:scrgbClr r="0" g="0" b="0"/>
        </a:fontRef>
        <a:schemeClr val="lt1"/>
      </a:tcTxStyle>
      <a:tcStyle>
        <a:tcBdr>
          <a:left>
            <a:lnRef idx="1">
              <a:schemeClr val="accent4">
                <a:tint val="50000"/>
              </a:schemeClr>
            </a:lnRef>
          </a:left>
          <a:right>
            <a:lnRef idx="1">
              <a:schemeClr val="accent4">
                <a:tint val="50000"/>
              </a:schemeClr>
            </a:lnRef>
          </a:right>
          <a:top>
            <a:lnRef idx="1">
              <a:schemeClr val="accent4">
                <a:tint val="50000"/>
              </a:schemeClr>
            </a:lnRef>
          </a:top>
          <a:bottom>
            <a:lnRef idx="1">
              <a:schemeClr val="accent4">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38B1855-1B75-4FBE-930C-398BA8C253C6}" styleName="Themed Style 2 - Accent 6">
    <a:tblBg>
      <a:fillRef idx="3">
        <a:schemeClr val="accent6"/>
      </a:fillRef>
      <a:effectRef idx="3">
        <a:schemeClr val="accent6"/>
      </a:effectRef>
    </a:tblBg>
    <a:wholeTbl>
      <a:tcTxStyle>
        <a:fontRef idx="minor">
          <a:scrgbClr r="0" g="0" b="0"/>
        </a:fontRef>
        <a:schemeClr val="lt1"/>
      </a:tcTxStyle>
      <a:tcStyle>
        <a:tcBdr>
          <a:left>
            <a:lnRef idx="1">
              <a:schemeClr val="accent6">
                <a:tint val="50000"/>
              </a:schemeClr>
            </a:lnRef>
          </a:left>
          <a:right>
            <a:lnRef idx="1">
              <a:schemeClr val="accent6">
                <a:tint val="50000"/>
              </a:schemeClr>
            </a:lnRef>
          </a:right>
          <a:top>
            <a:lnRef idx="1">
              <a:schemeClr val="accent6">
                <a:tint val="50000"/>
              </a:schemeClr>
            </a:lnRef>
          </a:top>
          <a:bottom>
            <a:lnRef idx="1">
              <a:schemeClr val="accent6">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74C1A8A3-306A-4EB7-A6B1-4F7E0EB9C5D6}" styleName="Medium Style 3 - Accent 5">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5"/>
          </a:solidFill>
        </a:fill>
      </a:tcStyle>
    </a:lastCol>
    <a:firstCol>
      <a:tcTxStyle b="on">
        <a:fontRef idx="minor">
          <a:scrgbClr r="0" g="0" b="0"/>
        </a:fontRef>
        <a:schemeClr val="lt1"/>
      </a:tcTxStyle>
      <a:tcStyle>
        <a:tcBdr/>
        <a:fill>
          <a:solidFill>
            <a:schemeClr val="accent5"/>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5"/>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616DA210-FB5B-4158-B5E0-FEB733F419BA}" styleName="Light Style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125E5076-3810-47DD-B79F-674D7AD40C01}" styleName="Dark Style 1 - Accent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9860" autoAdjust="0"/>
    <p:restoredTop sz="96370" autoAdjust="0"/>
  </p:normalViewPr>
  <p:slideViewPr>
    <p:cSldViewPr snapToGrid="0">
      <p:cViewPr varScale="1">
        <p:scale>
          <a:sx n="103" d="100"/>
          <a:sy n="103" d="100"/>
        </p:scale>
        <p:origin x="144" y="1398"/>
      </p:cViewPr>
      <p:guideLst>
        <p:guide orient="horz" pos="2160"/>
        <p:guide pos="3840"/>
      </p:guideLst>
    </p:cSldViewPr>
  </p:slideViewPr>
  <p:outlineViewPr>
    <p:cViewPr>
      <p:scale>
        <a:sx n="33" d="100"/>
        <a:sy n="33" d="100"/>
      </p:scale>
      <p:origin x="0" y="-53124"/>
    </p:cViewPr>
  </p:outlineViewPr>
  <p:notesTextViewPr>
    <p:cViewPr>
      <p:scale>
        <a:sx n="100" d="100"/>
        <a:sy n="100" d="100"/>
      </p:scale>
      <p:origin x="0" y="0"/>
    </p:cViewPr>
  </p:notesTextViewPr>
  <p:sorterViewPr>
    <p:cViewPr>
      <p:scale>
        <a:sx n="80" d="100"/>
        <a:sy n="80" d="100"/>
      </p:scale>
      <p:origin x="0" y="-7512"/>
    </p:cViewPr>
  </p:sorterViewPr>
  <p:notesViewPr>
    <p:cSldViewPr snapToGrid="0">
      <p:cViewPr varScale="1">
        <p:scale>
          <a:sx n="51" d="100"/>
          <a:sy n="51" d="100"/>
        </p:scale>
        <p:origin x="2976" y="84"/>
      </p:cViewPr>
      <p:guideLst>
        <p:guide orient="horz" pos="3127"/>
        <p:guide pos="2141"/>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3" Type="http://schemas.openxmlformats.org/officeDocument/2006/relationships/customXml" Target="../customXml/item3.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presProps" Target="pres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41" Type="http://schemas.openxmlformats.org/officeDocument/2006/relationships/handoutMaster" Target="handoutMasters/handoutMaster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notesMaster" Target="notesMasters/notesMaster1.xml"/><Relationship Id="rId45"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8" name="Rectangle 2">
            <a:extLst>
              <a:ext uri="{FF2B5EF4-FFF2-40B4-BE49-F238E27FC236}">
                <a16:creationId xmlns:a16="http://schemas.microsoft.com/office/drawing/2014/main" id="{64BA2FF4-9C9B-43A0-99D9-70E7AE181401}"/>
              </a:ext>
            </a:extLst>
          </p:cNvPr>
          <p:cNvSpPr>
            <a:spLocks noGrp="1" noChangeArrowheads="1"/>
          </p:cNvSpPr>
          <p:nvPr>
            <p:ph type="hdr" sz="quarter"/>
          </p:nvPr>
        </p:nvSpPr>
        <p:spPr bwMode="auto">
          <a:xfrm>
            <a:off x="0" y="0"/>
            <a:ext cx="2946400" cy="496888"/>
          </a:xfrm>
          <a:prstGeom prst="rect">
            <a:avLst/>
          </a:prstGeom>
          <a:noFill/>
          <a:ln w="9525">
            <a:noFill/>
            <a:miter lim="800000"/>
            <a:headEnd/>
            <a:tailEnd/>
          </a:ln>
        </p:spPr>
        <p:txBody>
          <a:bodyPr vert="horz" wrap="square" lIns="92859" tIns="46430" rIns="92859" bIns="46430" numCol="1" anchor="t" anchorCtr="0" compatLnSpc="1">
            <a:prstTxWarp prst="textNoShape">
              <a:avLst/>
            </a:prstTxWarp>
          </a:bodyPr>
          <a:lstStyle>
            <a:lvl1pPr defTabSz="930275" eaLnBrk="1" hangingPunct="1">
              <a:defRPr sz="1200">
                <a:latin typeface="Times New Roman" pitchFamily="18" charset="0"/>
                <a:cs typeface="+mn-cs"/>
              </a:defRPr>
            </a:lvl1pPr>
          </a:lstStyle>
          <a:p>
            <a:pPr>
              <a:defRPr/>
            </a:pPr>
            <a:endParaRPr lang="en-US"/>
          </a:p>
        </p:txBody>
      </p:sp>
      <p:sp>
        <p:nvSpPr>
          <p:cNvPr id="9219" name="Rectangle 3">
            <a:extLst>
              <a:ext uri="{FF2B5EF4-FFF2-40B4-BE49-F238E27FC236}">
                <a16:creationId xmlns:a16="http://schemas.microsoft.com/office/drawing/2014/main" id="{255D618B-E92D-4220-AAB6-335AFF916383}"/>
              </a:ext>
            </a:extLst>
          </p:cNvPr>
          <p:cNvSpPr>
            <a:spLocks noGrp="1" noChangeArrowheads="1"/>
          </p:cNvSpPr>
          <p:nvPr>
            <p:ph type="dt" sz="quarter" idx="1"/>
          </p:nvPr>
        </p:nvSpPr>
        <p:spPr bwMode="auto">
          <a:xfrm>
            <a:off x="3851275" y="0"/>
            <a:ext cx="2946400" cy="496888"/>
          </a:xfrm>
          <a:prstGeom prst="rect">
            <a:avLst/>
          </a:prstGeom>
          <a:noFill/>
          <a:ln w="9525">
            <a:noFill/>
            <a:miter lim="800000"/>
            <a:headEnd/>
            <a:tailEnd/>
          </a:ln>
        </p:spPr>
        <p:txBody>
          <a:bodyPr vert="horz" wrap="square" lIns="92859" tIns="46430" rIns="92859" bIns="46430" numCol="1" anchor="t" anchorCtr="0" compatLnSpc="1">
            <a:prstTxWarp prst="textNoShape">
              <a:avLst/>
            </a:prstTxWarp>
          </a:bodyPr>
          <a:lstStyle>
            <a:lvl1pPr algn="r" defTabSz="930275" eaLnBrk="1" hangingPunct="1">
              <a:defRPr sz="1200">
                <a:latin typeface="Times New Roman" pitchFamily="18" charset="0"/>
                <a:cs typeface="+mn-cs"/>
              </a:defRPr>
            </a:lvl1pPr>
          </a:lstStyle>
          <a:p>
            <a:pPr>
              <a:defRPr/>
            </a:pPr>
            <a:fld id="{374FF9D4-381D-4F65-A2E3-3E22297D6482}" type="datetime1">
              <a:rPr lang="en-US"/>
              <a:pPr>
                <a:defRPr/>
              </a:pPr>
              <a:t>9/3/2024</a:t>
            </a:fld>
            <a:endParaRPr lang="en-US" dirty="0"/>
          </a:p>
        </p:txBody>
      </p:sp>
      <p:sp>
        <p:nvSpPr>
          <p:cNvPr id="9220" name="Rectangle 4">
            <a:extLst>
              <a:ext uri="{FF2B5EF4-FFF2-40B4-BE49-F238E27FC236}">
                <a16:creationId xmlns:a16="http://schemas.microsoft.com/office/drawing/2014/main" id="{4AE42738-A574-4AFC-8C12-D7289D224FB7}"/>
              </a:ext>
            </a:extLst>
          </p:cNvPr>
          <p:cNvSpPr>
            <a:spLocks noGrp="1" noChangeArrowheads="1"/>
          </p:cNvSpPr>
          <p:nvPr>
            <p:ph type="ftr" sz="quarter" idx="2"/>
          </p:nvPr>
        </p:nvSpPr>
        <p:spPr bwMode="auto">
          <a:xfrm>
            <a:off x="0" y="9429750"/>
            <a:ext cx="2946400" cy="496888"/>
          </a:xfrm>
          <a:prstGeom prst="rect">
            <a:avLst/>
          </a:prstGeom>
          <a:noFill/>
          <a:ln w="9525">
            <a:noFill/>
            <a:miter lim="800000"/>
            <a:headEnd/>
            <a:tailEnd/>
          </a:ln>
        </p:spPr>
        <p:txBody>
          <a:bodyPr vert="horz" wrap="square" lIns="92859" tIns="46430" rIns="92859" bIns="46430" numCol="1" anchor="b" anchorCtr="0" compatLnSpc="1">
            <a:prstTxWarp prst="textNoShape">
              <a:avLst/>
            </a:prstTxWarp>
          </a:bodyPr>
          <a:lstStyle>
            <a:lvl1pPr defTabSz="930275" eaLnBrk="1" hangingPunct="1">
              <a:defRPr sz="1200">
                <a:latin typeface="Times New Roman" pitchFamily="18" charset="0"/>
                <a:cs typeface="+mn-cs"/>
              </a:defRPr>
            </a:lvl1pPr>
          </a:lstStyle>
          <a:p>
            <a:pPr>
              <a:defRPr/>
            </a:pPr>
            <a:endParaRPr lang="en-US"/>
          </a:p>
        </p:txBody>
      </p:sp>
      <p:sp>
        <p:nvSpPr>
          <p:cNvPr id="9221" name="Rectangle 5">
            <a:extLst>
              <a:ext uri="{FF2B5EF4-FFF2-40B4-BE49-F238E27FC236}">
                <a16:creationId xmlns:a16="http://schemas.microsoft.com/office/drawing/2014/main" id="{D7536795-C30F-4339-87FD-38966263D011}"/>
              </a:ext>
            </a:extLst>
          </p:cNvPr>
          <p:cNvSpPr>
            <a:spLocks noGrp="1" noChangeArrowheads="1"/>
          </p:cNvSpPr>
          <p:nvPr>
            <p:ph type="sldNum" sz="quarter" idx="3"/>
          </p:nvPr>
        </p:nvSpPr>
        <p:spPr bwMode="auto">
          <a:xfrm>
            <a:off x="3851275" y="9429750"/>
            <a:ext cx="2946400" cy="496888"/>
          </a:xfrm>
          <a:prstGeom prst="rect">
            <a:avLst/>
          </a:prstGeom>
          <a:noFill/>
          <a:ln w="9525">
            <a:noFill/>
            <a:miter lim="800000"/>
            <a:headEnd/>
            <a:tailEnd/>
          </a:ln>
        </p:spPr>
        <p:txBody>
          <a:bodyPr vert="horz" wrap="square" lIns="92859" tIns="46430" rIns="92859" bIns="46430" numCol="1" anchor="b" anchorCtr="0" compatLnSpc="1">
            <a:prstTxWarp prst="textNoShape">
              <a:avLst/>
            </a:prstTxWarp>
          </a:bodyPr>
          <a:lstStyle>
            <a:lvl1pPr algn="r" defTabSz="930275" eaLnBrk="1" hangingPunct="1">
              <a:defRPr sz="1200">
                <a:latin typeface="Times New Roman" panose="02020603050405020304" pitchFamily="18" charset="0"/>
              </a:defRPr>
            </a:lvl1pPr>
          </a:lstStyle>
          <a:p>
            <a:pPr>
              <a:defRPr/>
            </a:pPr>
            <a:fld id="{2A61D28B-C48B-4FDA-8101-AB067B742886}" type="slidenum">
              <a:rPr lang="en-GB" altLang="en-US"/>
              <a:pPr>
                <a:defRPr/>
              </a:pPr>
              <a:t>‹#›</a:t>
            </a:fld>
            <a:endParaRPr lang="en-GB" altLang="en-US" dirty="0"/>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a:extLst>
              <a:ext uri="{FF2B5EF4-FFF2-40B4-BE49-F238E27FC236}">
                <a16:creationId xmlns:a16="http://schemas.microsoft.com/office/drawing/2014/main" id="{B2A30284-36D3-437C-A331-867BE010FA5D}"/>
              </a:ext>
            </a:extLst>
          </p:cNvPr>
          <p:cNvSpPr>
            <a:spLocks noGrp="1" noChangeArrowheads="1"/>
          </p:cNvSpPr>
          <p:nvPr>
            <p:ph type="hdr" sz="quarter"/>
          </p:nvPr>
        </p:nvSpPr>
        <p:spPr bwMode="auto">
          <a:xfrm>
            <a:off x="0" y="0"/>
            <a:ext cx="2946400" cy="496888"/>
          </a:xfrm>
          <a:prstGeom prst="rect">
            <a:avLst/>
          </a:prstGeom>
          <a:noFill/>
          <a:ln w="9525">
            <a:noFill/>
            <a:miter lim="800000"/>
            <a:headEnd/>
            <a:tailEnd/>
          </a:ln>
        </p:spPr>
        <p:txBody>
          <a:bodyPr vert="horz" wrap="square" lIns="92859" tIns="46430" rIns="92859" bIns="46430" numCol="1" anchor="t" anchorCtr="0" compatLnSpc="1">
            <a:prstTxWarp prst="textNoShape">
              <a:avLst/>
            </a:prstTxWarp>
          </a:bodyPr>
          <a:lstStyle>
            <a:lvl1pPr defTabSz="930275" eaLnBrk="1" hangingPunct="1">
              <a:defRPr sz="1200">
                <a:latin typeface="Times New Roman" pitchFamily="18" charset="0"/>
                <a:cs typeface="+mn-cs"/>
              </a:defRPr>
            </a:lvl1pPr>
          </a:lstStyle>
          <a:p>
            <a:pPr>
              <a:defRPr/>
            </a:pPr>
            <a:endParaRPr lang="en-US"/>
          </a:p>
        </p:txBody>
      </p:sp>
      <p:sp>
        <p:nvSpPr>
          <p:cNvPr id="4099" name="Rectangle 3">
            <a:extLst>
              <a:ext uri="{FF2B5EF4-FFF2-40B4-BE49-F238E27FC236}">
                <a16:creationId xmlns:a16="http://schemas.microsoft.com/office/drawing/2014/main" id="{5384AF11-2BF1-4BBF-AEE4-E5E2B9A94B2E}"/>
              </a:ext>
            </a:extLst>
          </p:cNvPr>
          <p:cNvSpPr>
            <a:spLocks noGrp="1" noChangeArrowheads="1"/>
          </p:cNvSpPr>
          <p:nvPr>
            <p:ph type="dt" idx="1"/>
          </p:nvPr>
        </p:nvSpPr>
        <p:spPr bwMode="auto">
          <a:xfrm>
            <a:off x="3851275" y="0"/>
            <a:ext cx="2946400" cy="496888"/>
          </a:xfrm>
          <a:prstGeom prst="rect">
            <a:avLst/>
          </a:prstGeom>
          <a:noFill/>
          <a:ln w="9525">
            <a:noFill/>
            <a:miter lim="800000"/>
            <a:headEnd/>
            <a:tailEnd/>
          </a:ln>
        </p:spPr>
        <p:txBody>
          <a:bodyPr vert="horz" wrap="square" lIns="92859" tIns="46430" rIns="92859" bIns="46430" numCol="1" anchor="t" anchorCtr="0" compatLnSpc="1">
            <a:prstTxWarp prst="textNoShape">
              <a:avLst/>
            </a:prstTxWarp>
          </a:bodyPr>
          <a:lstStyle>
            <a:lvl1pPr algn="r" defTabSz="930275" eaLnBrk="1" hangingPunct="1">
              <a:defRPr sz="1200">
                <a:latin typeface="Times New Roman" pitchFamily="18" charset="0"/>
                <a:cs typeface="+mn-cs"/>
              </a:defRPr>
            </a:lvl1pPr>
          </a:lstStyle>
          <a:p>
            <a:pPr>
              <a:defRPr/>
            </a:pPr>
            <a:fld id="{FAC44ACD-ACA2-48FF-933F-C98682059B2D}" type="datetime1">
              <a:rPr lang="en-US"/>
              <a:pPr>
                <a:defRPr/>
              </a:pPr>
              <a:t>9/3/2024</a:t>
            </a:fld>
            <a:endParaRPr lang="en-US" dirty="0"/>
          </a:p>
        </p:txBody>
      </p:sp>
      <p:sp>
        <p:nvSpPr>
          <p:cNvPr id="3076" name="Rectangle 4">
            <a:extLst>
              <a:ext uri="{FF2B5EF4-FFF2-40B4-BE49-F238E27FC236}">
                <a16:creationId xmlns:a16="http://schemas.microsoft.com/office/drawing/2014/main" id="{9BC8989B-9C99-43E8-AE90-A608F1DA2746}"/>
              </a:ext>
            </a:extLst>
          </p:cNvPr>
          <p:cNvSpPr>
            <a:spLocks noGrp="1" noRot="1" noChangeAspect="1" noChangeArrowheads="1" noTextEdit="1"/>
          </p:cNvSpPr>
          <p:nvPr>
            <p:ph type="sldImg" idx="2"/>
          </p:nvPr>
        </p:nvSpPr>
        <p:spPr bwMode="auto">
          <a:xfrm>
            <a:off x="88900" y="742950"/>
            <a:ext cx="6619875" cy="3724275"/>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101" name="Rectangle 5">
            <a:extLst>
              <a:ext uri="{FF2B5EF4-FFF2-40B4-BE49-F238E27FC236}">
                <a16:creationId xmlns:a16="http://schemas.microsoft.com/office/drawing/2014/main" id="{5ACF14E2-24D8-40D5-B992-B602782AEA40}"/>
              </a:ext>
            </a:extLst>
          </p:cNvPr>
          <p:cNvSpPr>
            <a:spLocks noGrp="1" noChangeArrowheads="1"/>
          </p:cNvSpPr>
          <p:nvPr>
            <p:ph type="body" sz="quarter" idx="3"/>
          </p:nvPr>
        </p:nvSpPr>
        <p:spPr bwMode="auto">
          <a:xfrm>
            <a:off x="906463" y="4716463"/>
            <a:ext cx="4984750" cy="4467225"/>
          </a:xfrm>
          <a:prstGeom prst="rect">
            <a:avLst/>
          </a:prstGeom>
          <a:noFill/>
          <a:ln w="9525">
            <a:noFill/>
            <a:miter lim="800000"/>
            <a:headEnd/>
            <a:tailEnd/>
          </a:ln>
        </p:spPr>
        <p:txBody>
          <a:bodyPr vert="horz" wrap="square" lIns="92859" tIns="46430" rIns="92859" bIns="46430" numCol="1" anchor="t" anchorCtr="0" compatLnSpc="1">
            <a:prstTxWarp prst="textNoShape">
              <a:avLst/>
            </a:prstTxWarp>
          </a:bodyPr>
          <a:lstStyle/>
          <a:p>
            <a:pPr lvl="0"/>
            <a:r>
              <a:rPr lang="en-GB" noProof="0"/>
              <a:t>Click to edit Master text styles</a:t>
            </a:r>
          </a:p>
          <a:p>
            <a:pPr lvl="1"/>
            <a:r>
              <a:rPr lang="en-GB" noProof="0"/>
              <a:t>Second level</a:t>
            </a:r>
          </a:p>
          <a:p>
            <a:pPr lvl="2"/>
            <a:r>
              <a:rPr lang="en-GB" noProof="0"/>
              <a:t>Third level</a:t>
            </a:r>
          </a:p>
          <a:p>
            <a:pPr lvl="3"/>
            <a:r>
              <a:rPr lang="en-GB" noProof="0"/>
              <a:t>Fourth level</a:t>
            </a:r>
          </a:p>
          <a:p>
            <a:pPr lvl="4"/>
            <a:r>
              <a:rPr lang="en-GB" noProof="0"/>
              <a:t>Fifth level</a:t>
            </a:r>
          </a:p>
        </p:txBody>
      </p:sp>
      <p:sp>
        <p:nvSpPr>
          <p:cNvPr id="4102" name="Rectangle 6">
            <a:extLst>
              <a:ext uri="{FF2B5EF4-FFF2-40B4-BE49-F238E27FC236}">
                <a16:creationId xmlns:a16="http://schemas.microsoft.com/office/drawing/2014/main" id="{612919D8-380F-455F-B948-9F29474F9DB5}"/>
              </a:ext>
            </a:extLst>
          </p:cNvPr>
          <p:cNvSpPr>
            <a:spLocks noGrp="1" noChangeArrowheads="1"/>
          </p:cNvSpPr>
          <p:nvPr>
            <p:ph type="ftr" sz="quarter" idx="4"/>
          </p:nvPr>
        </p:nvSpPr>
        <p:spPr bwMode="auto">
          <a:xfrm>
            <a:off x="0" y="9429750"/>
            <a:ext cx="2946400" cy="496888"/>
          </a:xfrm>
          <a:prstGeom prst="rect">
            <a:avLst/>
          </a:prstGeom>
          <a:noFill/>
          <a:ln w="9525">
            <a:noFill/>
            <a:miter lim="800000"/>
            <a:headEnd/>
            <a:tailEnd/>
          </a:ln>
        </p:spPr>
        <p:txBody>
          <a:bodyPr vert="horz" wrap="square" lIns="92859" tIns="46430" rIns="92859" bIns="46430" numCol="1" anchor="b" anchorCtr="0" compatLnSpc="1">
            <a:prstTxWarp prst="textNoShape">
              <a:avLst/>
            </a:prstTxWarp>
          </a:bodyPr>
          <a:lstStyle>
            <a:lvl1pPr defTabSz="930275" eaLnBrk="1" hangingPunct="1">
              <a:defRPr sz="1200">
                <a:latin typeface="Times New Roman" pitchFamily="18" charset="0"/>
                <a:cs typeface="+mn-cs"/>
              </a:defRPr>
            </a:lvl1pPr>
          </a:lstStyle>
          <a:p>
            <a:pPr>
              <a:defRPr/>
            </a:pPr>
            <a:endParaRPr lang="en-US"/>
          </a:p>
        </p:txBody>
      </p:sp>
      <p:sp>
        <p:nvSpPr>
          <p:cNvPr id="4103" name="Rectangle 7">
            <a:extLst>
              <a:ext uri="{FF2B5EF4-FFF2-40B4-BE49-F238E27FC236}">
                <a16:creationId xmlns:a16="http://schemas.microsoft.com/office/drawing/2014/main" id="{36B91F1B-C2A5-4A48-A531-B87A102E1790}"/>
              </a:ext>
            </a:extLst>
          </p:cNvPr>
          <p:cNvSpPr>
            <a:spLocks noGrp="1" noChangeArrowheads="1"/>
          </p:cNvSpPr>
          <p:nvPr>
            <p:ph type="sldNum" sz="quarter" idx="5"/>
          </p:nvPr>
        </p:nvSpPr>
        <p:spPr bwMode="auto">
          <a:xfrm>
            <a:off x="3851275" y="9429750"/>
            <a:ext cx="2946400" cy="496888"/>
          </a:xfrm>
          <a:prstGeom prst="rect">
            <a:avLst/>
          </a:prstGeom>
          <a:noFill/>
          <a:ln w="9525">
            <a:noFill/>
            <a:miter lim="800000"/>
            <a:headEnd/>
            <a:tailEnd/>
          </a:ln>
        </p:spPr>
        <p:txBody>
          <a:bodyPr vert="horz" wrap="square" lIns="92859" tIns="46430" rIns="92859" bIns="46430" numCol="1" anchor="b" anchorCtr="0" compatLnSpc="1">
            <a:prstTxWarp prst="textNoShape">
              <a:avLst/>
            </a:prstTxWarp>
          </a:bodyPr>
          <a:lstStyle>
            <a:lvl1pPr algn="r" defTabSz="930275" eaLnBrk="1" hangingPunct="1">
              <a:defRPr sz="1200">
                <a:latin typeface="Times New Roman" panose="02020603050405020304" pitchFamily="18" charset="0"/>
              </a:defRPr>
            </a:lvl1pPr>
          </a:lstStyle>
          <a:p>
            <a:pPr>
              <a:defRPr/>
            </a:pPr>
            <a:fld id="{CB569630-D4C4-4930-941B-2F103ACDDD19}" type="slidenum">
              <a:rPr lang="en-GB" altLang="en-US"/>
              <a:pPr>
                <a:defRPr/>
              </a:pPr>
              <a:t>‹#›</a:t>
            </a:fld>
            <a:endParaRPr lang="en-GB" altLang="en-US" dirty="0"/>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7">
            <a:extLst>
              <a:ext uri="{FF2B5EF4-FFF2-40B4-BE49-F238E27FC236}">
                <a16:creationId xmlns:a16="http://schemas.microsoft.com/office/drawing/2014/main" id="{CC1142FD-101E-427D-96F6-FDB64D972237}"/>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a:spcBef>
                <a:spcPct val="30000"/>
              </a:spcBef>
              <a:defRPr sz="1200">
                <a:solidFill>
                  <a:schemeClr val="tx1"/>
                </a:solidFill>
                <a:latin typeface="Times New Roman" panose="02020603050405020304" pitchFamily="18" charset="0"/>
              </a:defRPr>
            </a:lvl1pPr>
            <a:lvl2pPr marL="742950" indent="-285750" defTabSz="930275">
              <a:spcBef>
                <a:spcPct val="30000"/>
              </a:spcBef>
              <a:defRPr sz="1200">
                <a:solidFill>
                  <a:schemeClr val="tx1"/>
                </a:solidFill>
                <a:latin typeface="Times New Roman" panose="02020603050405020304" pitchFamily="18" charset="0"/>
              </a:defRPr>
            </a:lvl2pPr>
            <a:lvl3pPr marL="1143000" indent="-228600" defTabSz="930275">
              <a:spcBef>
                <a:spcPct val="30000"/>
              </a:spcBef>
              <a:defRPr sz="1200">
                <a:solidFill>
                  <a:schemeClr val="tx1"/>
                </a:solidFill>
                <a:latin typeface="Times New Roman" panose="02020603050405020304" pitchFamily="18" charset="0"/>
              </a:defRPr>
            </a:lvl3pPr>
            <a:lvl4pPr marL="1600200" indent="-228600" defTabSz="930275">
              <a:spcBef>
                <a:spcPct val="30000"/>
              </a:spcBef>
              <a:defRPr sz="1200">
                <a:solidFill>
                  <a:schemeClr val="tx1"/>
                </a:solidFill>
                <a:latin typeface="Times New Roman" panose="02020603050405020304" pitchFamily="18" charset="0"/>
              </a:defRPr>
            </a:lvl4pPr>
            <a:lvl5pPr marL="2057400" indent="-228600" defTabSz="930275">
              <a:spcBef>
                <a:spcPct val="30000"/>
              </a:spcBef>
              <a:defRPr sz="1200">
                <a:solidFill>
                  <a:schemeClr val="tx1"/>
                </a:solidFill>
                <a:latin typeface="Times New Roman" panose="02020603050405020304" pitchFamily="18" charset="0"/>
              </a:defRPr>
            </a:lvl5pPr>
            <a:lvl6pPr marL="2514600" indent="-228600" defTabSz="930275"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30275"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30275"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30275"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3750AEEB-43BF-4C78-A9BB-4901C20CE6DD}" type="slidenum">
              <a:rPr lang="en-GB" altLang="en-US" smtClean="0"/>
              <a:pPr>
                <a:spcBef>
                  <a:spcPct val="0"/>
                </a:spcBef>
              </a:pPr>
              <a:t>1</a:t>
            </a:fld>
            <a:endParaRPr lang="en-GB" altLang="en-US"/>
          </a:p>
        </p:txBody>
      </p:sp>
      <p:sp>
        <p:nvSpPr>
          <p:cNvPr id="6147" name="Rectangle 2">
            <a:extLst>
              <a:ext uri="{FF2B5EF4-FFF2-40B4-BE49-F238E27FC236}">
                <a16:creationId xmlns:a16="http://schemas.microsoft.com/office/drawing/2014/main" id="{1D8C01C9-DA69-44AE-93F5-5827D88296FA}"/>
              </a:ext>
            </a:extLst>
          </p:cNvPr>
          <p:cNvSpPr>
            <a:spLocks noGrp="1" noRot="1" noChangeAspect="1" noChangeArrowheads="1" noTextEdit="1"/>
          </p:cNvSpPr>
          <p:nvPr>
            <p:ph type="sldImg"/>
          </p:nvPr>
        </p:nvSpPr>
        <p:spPr>
          <a:xfrm>
            <a:off x="88900" y="742950"/>
            <a:ext cx="6621463" cy="3725863"/>
          </a:xfrm>
          <a:ln/>
        </p:spPr>
      </p:sp>
      <p:sp>
        <p:nvSpPr>
          <p:cNvPr id="6148" name="Rectangle 3">
            <a:extLst>
              <a:ext uri="{FF2B5EF4-FFF2-40B4-BE49-F238E27FC236}">
                <a16:creationId xmlns:a16="http://schemas.microsoft.com/office/drawing/2014/main" id="{A7C0C384-8A03-4406-B265-27593EAE5098}"/>
              </a:ext>
            </a:extLst>
          </p:cNvPr>
          <p:cNvSpPr>
            <a:spLocks noGrp="1" noChangeArrowheads="1"/>
          </p:cNvSpPr>
          <p:nvPr>
            <p:ph type="body" idx="1"/>
          </p:nvPr>
        </p:nvSpPr>
        <p:spPr>
          <a:xfrm>
            <a:off x="904875" y="4718050"/>
            <a:ext cx="4987925" cy="4465638"/>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Slide Image Placeholder 1">
            <a:extLst>
              <a:ext uri="{FF2B5EF4-FFF2-40B4-BE49-F238E27FC236}">
                <a16:creationId xmlns:a16="http://schemas.microsoft.com/office/drawing/2014/main" id="{6EDEFB49-2F44-4B30-BD9D-C65FD7A0B0E3}"/>
              </a:ext>
            </a:extLst>
          </p:cNvPr>
          <p:cNvSpPr>
            <a:spLocks noGrp="1" noRot="1" noChangeAspect="1" noTextEdit="1"/>
          </p:cNvSpPr>
          <p:nvPr>
            <p:ph type="sldImg"/>
          </p:nvPr>
        </p:nvSpPr>
        <p:spPr>
          <a:xfrm>
            <a:off x="88900" y="742950"/>
            <a:ext cx="6619875" cy="3724275"/>
          </a:xfrm>
          <a:ln/>
        </p:spPr>
      </p:sp>
      <p:sp>
        <p:nvSpPr>
          <p:cNvPr id="9219" name="Notes Placeholder 2">
            <a:extLst>
              <a:ext uri="{FF2B5EF4-FFF2-40B4-BE49-F238E27FC236}">
                <a16:creationId xmlns:a16="http://schemas.microsoft.com/office/drawing/2014/main" id="{17602CD4-D7CD-4AB6-827F-92CEFA24A5D9}"/>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
        <p:nvSpPr>
          <p:cNvPr id="9220" name="Slide Number Placeholder 3">
            <a:extLst>
              <a:ext uri="{FF2B5EF4-FFF2-40B4-BE49-F238E27FC236}">
                <a16:creationId xmlns:a16="http://schemas.microsoft.com/office/drawing/2014/main" id="{E4C162D3-1214-4DCA-83D1-A8F4518327BC}"/>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a:defRPr sz="1000">
                <a:solidFill>
                  <a:schemeClr val="tx1"/>
                </a:solidFill>
                <a:latin typeface="Arial" panose="020B0604020202020204" pitchFamily="34" charset="0"/>
                <a:cs typeface="Arial" panose="020B0604020202020204" pitchFamily="34" charset="0"/>
              </a:defRPr>
            </a:lvl1pPr>
            <a:lvl2pPr marL="742950" indent="-285750" defTabSz="930275">
              <a:defRPr sz="1000">
                <a:solidFill>
                  <a:schemeClr val="tx1"/>
                </a:solidFill>
                <a:latin typeface="Arial" panose="020B0604020202020204" pitchFamily="34" charset="0"/>
                <a:cs typeface="Arial" panose="020B0604020202020204" pitchFamily="34" charset="0"/>
              </a:defRPr>
            </a:lvl2pPr>
            <a:lvl3pPr marL="1143000" indent="-228600" defTabSz="930275">
              <a:defRPr sz="1000">
                <a:solidFill>
                  <a:schemeClr val="tx1"/>
                </a:solidFill>
                <a:latin typeface="Arial" panose="020B0604020202020204" pitchFamily="34" charset="0"/>
                <a:cs typeface="Arial" panose="020B0604020202020204" pitchFamily="34" charset="0"/>
              </a:defRPr>
            </a:lvl3pPr>
            <a:lvl4pPr marL="1600200" indent="-228600" defTabSz="930275">
              <a:defRPr sz="1000">
                <a:solidFill>
                  <a:schemeClr val="tx1"/>
                </a:solidFill>
                <a:latin typeface="Arial" panose="020B0604020202020204" pitchFamily="34" charset="0"/>
                <a:cs typeface="Arial" panose="020B0604020202020204" pitchFamily="34" charset="0"/>
              </a:defRPr>
            </a:lvl4pPr>
            <a:lvl5pPr marL="2057400" indent="-228600" defTabSz="930275">
              <a:defRPr sz="1000">
                <a:solidFill>
                  <a:schemeClr val="tx1"/>
                </a:solidFill>
                <a:latin typeface="Arial" panose="020B0604020202020204" pitchFamily="34" charset="0"/>
                <a:cs typeface="Arial" panose="020B0604020202020204" pitchFamily="34" charset="0"/>
              </a:defRPr>
            </a:lvl5pPr>
            <a:lvl6pPr marL="2514600" indent="-228600" defTabSz="930275"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defTabSz="930275"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defTabSz="930275"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defTabSz="930275"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fld id="{DFE5877F-12BD-42A2-B5FC-37519FA0EB6A}" type="slidenum">
              <a:rPr lang="en-GB" altLang="en-US" sz="1200" smtClean="0">
                <a:latin typeface="Times New Roman" panose="02020603050405020304" pitchFamily="18" charset="0"/>
              </a:rPr>
              <a:pPr/>
              <a:t>3</a:t>
            </a:fld>
            <a:endParaRPr lang="en-GB" altLang="en-US" sz="1200">
              <a:latin typeface="Times New Roman" panose="02020603050405020304" pitchFamily="18"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Slide Image Placeholder 1">
            <a:extLst>
              <a:ext uri="{FF2B5EF4-FFF2-40B4-BE49-F238E27FC236}">
                <a16:creationId xmlns:a16="http://schemas.microsoft.com/office/drawing/2014/main" id="{6EDEFB49-2F44-4B30-BD9D-C65FD7A0B0E3}"/>
              </a:ext>
            </a:extLst>
          </p:cNvPr>
          <p:cNvSpPr>
            <a:spLocks noGrp="1" noRot="1" noChangeAspect="1" noTextEdit="1"/>
          </p:cNvSpPr>
          <p:nvPr>
            <p:ph type="sldImg"/>
          </p:nvPr>
        </p:nvSpPr>
        <p:spPr>
          <a:xfrm>
            <a:off x="88900" y="742950"/>
            <a:ext cx="6619875" cy="3724275"/>
          </a:xfrm>
          <a:ln/>
        </p:spPr>
      </p:sp>
      <p:sp>
        <p:nvSpPr>
          <p:cNvPr id="9219" name="Notes Placeholder 2">
            <a:extLst>
              <a:ext uri="{FF2B5EF4-FFF2-40B4-BE49-F238E27FC236}">
                <a16:creationId xmlns:a16="http://schemas.microsoft.com/office/drawing/2014/main" id="{17602CD4-D7CD-4AB6-827F-92CEFA24A5D9}"/>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
        <p:nvSpPr>
          <p:cNvPr id="9220" name="Slide Number Placeholder 3">
            <a:extLst>
              <a:ext uri="{FF2B5EF4-FFF2-40B4-BE49-F238E27FC236}">
                <a16:creationId xmlns:a16="http://schemas.microsoft.com/office/drawing/2014/main" id="{E4C162D3-1214-4DCA-83D1-A8F4518327BC}"/>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a:defRPr sz="1000">
                <a:solidFill>
                  <a:schemeClr val="tx1"/>
                </a:solidFill>
                <a:latin typeface="Arial" panose="020B0604020202020204" pitchFamily="34" charset="0"/>
                <a:cs typeface="Arial" panose="020B0604020202020204" pitchFamily="34" charset="0"/>
              </a:defRPr>
            </a:lvl1pPr>
            <a:lvl2pPr marL="742950" indent="-285750" defTabSz="930275">
              <a:defRPr sz="1000">
                <a:solidFill>
                  <a:schemeClr val="tx1"/>
                </a:solidFill>
                <a:latin typeface="Arial" panose="020B0604020202020204" pitchFamily="34" charset="0"/>
                <a:cs typeface="Arial" panose="020B0604020202020204" pitchFamily="34" charset="0"/>
              </a:defRPr>
            </a:lvl2pPr>
            <a:lvl3pPr marL="1143000" indent="-228600" defTabSz="930275">
              <a:defRPr sz="1000">
                <a:solidFill>
                  <a:schemeClr val="tx1"/>
                </a:solidFill>
                <a:latin typeface="Arial" panose="020B0604020202020204" pitchFamily="34" charset="0"/>
                <a:cs typeface="Arial" panose="020B0604020202020204" pitchFamily="34" charset="0"/>
              </a:defRPr>
            </a:lvl3pPr>
            <a:lvl4pPr marL="1600200" indent="-228600" defTabSz="930275">
              <a:defRPr sz="1000">
                <a:solidFill>
                  <a:schemeClr val="tx1"/>
                </a:solidFill>
                <a:latin typeface="Arial" panose="020B0604020202020204" pitchFamily="34" charset="0"/>
                <a:cs typeface="Arial" panose="020B0604020202020204" pitchFamily="34" charset="0"/>
              </a:defRPr>
            </a:lvl4pPr>
            <a:lvl5pPr marL="2057400" indent="-228600" defTabSz="930275">
              <a:defRPr sz="1000">
                <a:solidFill>
                  <a:schemeClr val="tx1"/>
                </a:solidFill>
                <a:latin typeface="Arial" panose="020B0604020202020204" pitchFamily="34" charset="0"/>
                <a:cs typeface="Arial" panose="020B0604020202020204" pitchFamily="34" charset="0"/>
              </a:defRPr>
            </a:lvl5pPr>
            <a:lvl6pPr marL="2514600" indent="-228600" defTabSz="930275"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defTabSz="930275"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defTabSz="930275"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defTabSz="930275"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fld id="{DFE5877F-12BD-42A2-B5FC-37519FA0EB6A}" type="slidenum">
              <a:rPr lang="en-GB" altLang="en-US" sz="1200" smtClean="0">
                <a:latin typeface="Times New Roman" panose="02020603050405020304" pitchFamily="18" charset="0"/>
              </a:rPr>
              <a:pPr/>
              <a:t>4</a:t>
            </a:fld>
            <a:endParaRPr lang="en-GB" altLang="en-US" sz="1200">
              <a:latin typeface="Times New Roman" panose="02020603050405020304" pitchFamily="18" charset="0"/>
            </a:endParaRPr>
          </a:p>
        </p:txBody>
      </p:sp>
    </p:spTree>
    <p:extLst>
      <p:ext uri="{BB962C8B-B14F-4D97-AF65-F5344CB8AC3E}">
        <p14:creationId xmlns:p14="http://schemas.microsoft.com/office/powerpoint/2010/main" val="76498546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Slide Image Placeholder 1">
            <a:extLst>
              <a:ext uri="{FF2B5EF4-FFF2-40B4-BE49-F238E27FC236}">
                <a16:creationId xmlns:a16="http://schemas.microsoft.com/office/drawing/2014/main" id="{CFD8FA77-DA5E-4537-9DE4-AC16D49A3DCB}"/>
              </a:ext>
            </a:extLst>
          </p:cNvPr>
          <p:cNvSpPr>
            <a:spLocks noGrp="1" noRot="1" noChangeAspect="1" noTextEdit="1"/>
          </p:cNvSpPr>
          <p:nvPr>
            <p:ph type="sldImg"/>
          </p:nvPr>
        </p:nvSpPr>
        <p:spPr>
          <a:xfrm>
            <a:off x="88900" y="742950"/>
            <a:ext cx="6619875" cy="3724275"/>
          </a:xfrm>
          <a:ln/>
        </p:spPr>
      </p:sp>
      <p:sp>
        <p:nvSpPr>
          <p:cNvPr id="46083" name="Notes Placeholder 2">
            <a:extLst>
              <a:ext uri="{FF2B5EF4-FFF2-40B4-BE49-F238E27FC236}">
                <a16:creationId xmlns:a16="http://schemas.microsoft.com/office/drawing/2014/main" id="{77709C32-1CD8-4203-982C-0ECDB9637547}"/>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fr-FR"/>
          </a:p>
        </p:txBody>
      </p:sp>
      <p:sp>
        <p:nvSpPr>
          <p:cNvPr id="46084" name="Slide Number Placeholder 3">
            <a:extLst>
              <a:ext uri="{FF2B5EF4-FFF2-40B4-BE49-F238E27FC236}">
                <a16:creationId xmlns:a16="http://schemas.microsoft.com/office/drawing/2014/main" id="{07D4769E-5BF7-429E-B03B-57ABDF3B0326}"/>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a:defRPr sz="1000">
                <a:solidFill>
                  <a:schemeClr val="tx1"/>
                </a:solidFill>
                <a:latin typeface="Arial" panose="020B0604020202020204" pitchFamily="34" charset="0"/>
                <a:cs typeface="Arial" panose="020B0604020202020204" pitchFamily="34" charset="0"/>
              </a:defRPr>
            </a:lvl1pPr>
            <a:lvl2pPr marL="742950" indent="-285750" defTabSz="930275">
              <a:defRPr sz="1000">
                <a:solidFill>
                  <a:schemeClr val="tx1"/>
                </a:solidFill>
                <a:latin typeface="Arial" panose="020B0604020202020204" pitchFamily="34" charset="0"/>
                <a:cs typeface="Arial" panose="020B0604020202020204" pitchFamily="34" charset="0"/>
              </a:defRPr>
            </a:lvl2pPr>
            <a:lvl3pPr marL="1143000" indent="-228600" defTabSz="930275">
              <a:defRPr sz="1000">
                <a:solidFill>
                  <a:schemeClr val="tx1"/>
                </a:solidFill>
                <a:latin typeface="Arial" panose="020B0604020202020204" pitchFamily="34" charset="0"/>
                <a:cs typeface="Arial" panose="020B0604020202020204" pitchFamily="34" charset="0"/>
              </a:defRPr>
            </a:lvl3pPr>
            <a:lvl4pPr marL="1600200" indent="-228600" defTabSz="930275">
              <a:defRPr sz="1000">
                <a:solidFill>
                  <a:schemeClr val="tx1"/>
                </a:solidFill>
                <a:latin typeface="Arial" panose="020B0604020202020204" pitchFamily="34" charset="0"/>
                <a:cs typeface="Arial" panose="020B0604020202020204" pitchFamily="34" charset="0"/>
              </a:defRPr>
            </a:lvl4pPr>
            <a:lvl5pPr marL="2057400" indent="-228600" defTabSz="930275">
              <a:defRPr sz="1000">
                <a:solidFill>
                  <a:schemeClr val="tx1"/>
                </a:solidFill>
                <a:latin typeface="Arial" panose="020B0604020202020204" pitchFamily="34" charset="0"/>
                <a:cs typeface="Arial" panose="020B0604020202020204" pitchFamily="34" charset="0"/>
              </a:defRPr>
            </a:lvl5pPr>
            <a:lvl6pPr marL="2514600" indent="-228600" defTabSz="930275"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defTabSz="930275"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defTabSz="930275"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defTabSz="930275"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fld id="{07F4DA97-A4A9-4B34-A493-60B4467AF45E}" type="slidenum">
              <a:rPr lang="en-GB" altLang="en-US" sz="1200" smtClean="0">
                <a:latin typeface="Times New Roman" panose="02020603050405020304" pitchFamily="18" charset="0"/>
              </a:rPr>
              <a:pPr/>
              <a:t>34</a:t>
            </a:fld>
            <a:endParaRPr lang="en-GB" altLang="en-US" sz="1200">
              <a:latin typeface="Times New Roman" panose="02020603050405020304" pitchFamily="18" charset="0"/>
            </a:endParaRPr>
          </a:p>
        </p:txBody>
      </p:sp>
    </p:spTree>
    <p:extLst>
      <p:ext uri="{BB962C8B-B14F-4D97-AF65-F5344CB8AC3E}">
        <p14:creationId xmlns:p14="http://schemas.microsoft.com/office/powerpoint/2010/main" val="198337303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4" name="Text Box 14">
            <a:extLst>
              <a:ext uri="{FF2B5EF4-FFF2-40B4-BE49-F238E27FC236}">
                <a16:creationId xmlns:a16="http://schemas.microsoft.com/office/drawing/2014/main" id="{AB6CF3B8-1087-4EA1-B913-F019DD3E242C}"/>
              </a:ext>
            </a:extLst>
          </p:cNvPr>
          <p:cNvSpPr txBox="1">
            <a:spLocks noChangeArrowheads="1"/>
          </p:cNvSpPr>
          <p:nvPr userDrawn="1"/>
        </p:nvSpPr>
        <p:spPr bwMode="auto">
          <a:xfrm>
            <a:off x="431800" y="52810"/>
            <a:ext cx="77470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eaLnBrk="1" hangingPunct="1">
              <a:defRPr/>
            </a:pPr>
            <a:r>
              <a:rPr lang="sv-SE" altLang="en-US" sz="1200" b="1" dirty="0">
                <a:latin typeface="Arial "/>
              </a:rPr>
              <a:t>3GPP TSG SA Meeting #105</a:t>
            </a:r>
          </a:p>
          <a:p>
            <a:pPr eaLnBrk="1" hangingPunct="1">
              <a:defRPr/>
            </a:pPr>
            <a:r>
              <a:rPr lang="en-US" altLang="en-US" sz="1200" b="1" dirty="0">
                <a:latin typeface="Arial "/>
              </a:rPr>
              <a:t>Melbourne, Australia, 10 – 13 September, 2024</a:t>
            </a:r>
            <a:endParaRPr lang="sv-SE" altLang="en-US" sz="1200" b="1" dirty="0">
              <a:latin typeface="Arial "/>
            </a:endParaRPr>
          </a:p>
        </p:txBody>
      </p:sp>
      <p:sp>
        <p:nvSpPr>
          <p:cNvPr id="5" name="Text Box 13">
            <a:extLst>
              <a:ext uri="{FF2B5EF4-FFF2-40B4-BE49-F238E27FC236}">
                <a16:creationId xmlns:a16="http://schemas.microsoft.com/office/drawing/2014/main" id="{95FCF8CD-2C30-4430-B3A5-F165BE96BF3D}"/>
              </a:ext>
            </a:extLst>
          </p:cNvPr>
          <p:cNvSpPr txBox="1">
            <a:spLocks noChangeArrowheads="1"/>
          </p:cNvSpPr>
          <p:nvPr userDrawn="1"/>
        </p:nvSpPr>
        <p:spPr bwMode="auto">
          <a:xfrm>
            <a:off x="7761818" y="177801"/>
            <a:ext cx="1951567" cy="5539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algn="r" eaLnBrk="1" hangingPunct="1">
              <a:spcBef>
                <a:spcPct val="50000"/>
              </a:spcBef>
              <a:defRPr/>
            </a:pPr>
            <a:r>
              <a:rPr lang="en-GB" altLang="en-US" sz="1200" b="1" dirty="0"/>
              <a:t>SP-241081</a:t>
            </a:r>
          </a:p>
          <a:p>
            <a:pPr algn="r" eaLnBrk="1" hangingPunct="1">
              <a:spcBef>
                <a:spcPct val="50000"/>
              </a:spcBef>
              <a:defRPr/>
            </a:pPr>
            <a:endParaRPr lang="en-GB" altLang="en-US" sz="1200" b="1" dirty="0"/>
          </a:p>
        </p:txBody>
      </p:sp>
      <p:sp>
        <p:nvSpPr>
          <p:cNvPr id="2" name="Title 1"/>
          <p:cNvSpPr>
            <a:spLocks noGrp="1"/>
          </p:cNvSpPr>
          <p:nvPr>
            <p:ph type="ctrTitle"/>
          </p:nvPr>
        </p:nvSpPr>
        <p:spPr>
          <a:xfrm>
            <a:off x="914400" y="2130427"/>
            <a:ext cx="10363200" cy="1470025"/>
          </a:xfrm>
        </p:spPr>
        <p:txBody>
          <a:bodyPr/>
          <a:lstStyle/>
          <a:p>
            <a:r>
              <a:rPr lang="en-US" dirty="0"/>
              <a:t>Click to edit Master title style</a:t>
            </a:r>
            <a:endParaRPr lang="en-GB" dirty="0"/>
          </a:p>
        </p:txBody>
      </p:sp>
      <p:sp>
        <p:nvSpPr>
          <p:cNvPr id="3" name="Subtitle 2"/>
          <p:cNvSpPr>
            <a:spLocks noGrp="1"/>
          </p:cNvSpPr>
          <p:nvPr>
            <p:ph type="subTitle" idx="1"/>
          </p:nvPr>
        </p:nvSpPr>
        <p:spPr>
          <a:xfrm>
            <a:off x="1828800" y="3886200"/>
            <a:ext cx="85344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dirty="0"/>
              <a:t>Click to edit Master subtitle style</a:t>
            </a:r>
            <a:endParaRPr lang="en-GB" dirty="0"/>
          </a:p>
        </p:txBody>
      </p:sp>
    </p:spTree>
    <p:extLst>
      <p:ext uri="{BB962C8B-B14F-4D97-AF65-F5344CB8AC3E}">
        <p14:creationId xmlns:p14="http://schemas.microsoft.com/office/powerpoint/2010/main" val="684747627"/>
      </p:ext>
    </p:extLst>
  </p:cSld>
  <p:clrMapOvr>
    <a:masterClrMapping/>
  </p:clrMapOvr>
  <p:transition spd="slow"/>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endParaRPr lang="en-GB" dirty="0"/>
          </a:p>
        </p:txBody>
      </p:sp>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1922367815"/>
      </p:ext>
    </p:extLst>
  </p:cSld>
  <p:clrMapOvr>
    <a:masterClrMapping/>
  </p:clrMapOvr>
  <p:transition spd="slow"/>
</p:sldLayout>
</file>

<file path=ppt/slideLayouts/slideLayout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Tree>
    <p:extLst>
      <p:ext uri="{BB962C8B-B14F-4D97-AF65-F5344CB8AC3E}">
        <p14:creationId xmlns:p14="http://schemas.microsoft.com/office/powerpoint/2010/main" val="2095581722"/>
      </p:ext>
    </p:extLst>
  </p:cSld>
  <p:clrMapOvr>
    <a:masterClrMapping/>
  </p:clrMapOvr>
  <p:transition spd="slow"/>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2.jpeg"/><Relationship Id="rId5" Type="http://schemas.openxmlformats.org/officeDocument/2006/relationships/image" Target="../media/image1.jpeg"/><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AutoShape 14">
            <a:extLst>
              <a:ext uri="{FF2B5EF4-FFF2-40B4-BE49-F238E27FC236}">
                <a16:creationId xmlns:a16="http://schemas.microsoft.com/office/drawing/2014/main" id="{3E43BB85-D592-4477-85C5-C4386A8D7CFC}"/>
              </a:ext>
            </a:extLst>
          </p:cNvPr>
          <p:cNvSpPr>
            <a:spLocks noChangeArrowheads="1"/>
          </p:cNvSpPr>
          <p:nvPr userDrawn="1"/>
        </p:nvSpPr>
        <p:spPr bwMode="auto">
          <a:xfrm>
            <a:off x="787401" y="6373813"/>
            <a:ext cx="8225367" cy="323850"/>
          </a:xfrm>
          <a:prstGeom prst="homePlate">
            <a:avLst>
              <a:gd name="adj" fmla="val 91541"/>
            </a:avLst>
          </a:prstGeom>
          <a:solidFill>
            <a:srgbClr val="72AF2F">
              <a:alpha val="94901"/>
            </a:srgb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a:defRPr/>
            </a:pPr>
            <a:endParaRPr lang="en-US" altLang="en-US" sz="1000" dirty="0"/>
          </a:p>
        </p:txBody>
      </p:sp>
      <p:sp>
        <p:nvSpPr>
          <p:cNvPr id="1027" name="Title Placeholder 1">
            <a:extLst>
              <a:ext uri="{FF2B5EF4-FFF2-40B4-BE49-F238E27FC236}">
                <a16:creationId xmlns:a16="http://schemas.microsoft.com/office/drawing/2014/main" id="{68A9C30A-2580-43D9-BAEE-FEECE59C0BFB}"/>
              </a:ext>
            </a:extLst>
          </p:cNvPr>
          <p:cNvSpPr>
            <a:spLocks noGrp="1"/>
          </p:cNvSpPr>
          <p:nvPr>
            <p:ph type="title"/>
          </p:nvPr>
        </p:nvSpPr>
        <p:spPr bwMode="auto">
          <a:xfrm>
            <a:off x="651933" y="228600"/>
            <a:ext cx="9103784"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endParaRPr lang="en-GB" altLang="en-US"/>
          </a:p>
        </p:txBody>
      </p:sp>
      <p:sp>
        <p:nvSpPr>
          <p:cNvPr id="1028" name="Text Placeholder 2">
            <a:extLst>
              <a:ext uri="{FF2B5EF4-FFF2-40B4-BE49-F238E27FC236}">
                <a16:creationId xmlns:a16="http://schemas.microsoft.com/office/drawing/2014/main" id="{4AFB3978-2F51-4806-8F68-F67265492325}"/>
              </a:ext>
            </a:extLst>
          </p:cNvPr>
          <p:cNvSpPr>
            <a:spLocks noGrp="1"/>
          </p:cNvSpPr>
          <p:nvPr>
            <p:ph type="body" idx="1"/>
          </p:nvPr>
        </p:nvSpPr>
        <p:spPr bwMode="auto">
          <a:xfrm>
            <a:off x="647700" y="1454151"/>
            <a:ext cx="11184467" cy="4830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dirty="0"/>
              <a:t> Click to edit Master text styles</a:t>
            </a:r>
          </a:p>
          <a:p>
            <a:pPr lvl="1"/>
            <a:r>
              <a:rPr lang="en-US" altLang="en-US" dirty="0"/>
              <a:t>Second level</a:t>
            </a:r>
          </a:p>
          <a:p>
            <a:pPr lvl="2"/>
            <a:r>
              <a:rPr lang="en-US" altLang="en-US" dirty="0"/>
              <a:t>Third level</a:t>
            </a:r>
          </a:p>
          <a:p>
            <a:pPr lvl="3"/>
            <a:r>
              <a:rPr lang="en-US" altLang="en-US" dirty="0"/>
              <a:t>Fourth level</a:t>
            </a:r>
          </a:p>
          <a:p>
            <a:pPr lvl="4"/>
            <a:r>
              <a:rPr lang="en-US" altLang="en-US" dirty="0"/>
              <a:t>Fifth level</a:t>
            </a:r>
            <a:endParaRPr lang="en-GB" altLang="en-US" dirty="0"/>
          </a:p>
        </p:txBody>
      </p:sp>
      <p:sp>
        <p:nvSpPr>
          <p:cNvPr id="14" name="TextBox 13">
            <a:extLst>
              <a:ext uri="{FF2B5EF4-FFF2-40B4-BE49-F238E27FC236}">
                <a16:creationId xmlns:a16="http://schemas.microsoft.com/office/drawing/2014/main" id="{030DF169-4F9A-4D13-8638-5028A4E3BEAA}"/>
              </a:ext>
            </a:extLst>
          </p:cNvPr>
          <p:cNvSpPr txBox="1"/>
          <p:nvPr userDrawn="1"/>
        </p:nvSpPr>
        <p:spPr>
          <a:xfrm>
            <a:off x="717551" y="6394450"/>
            <a:ext cx="5767916" cy="311150"/>
          </a:xfrm>
          <a:prstGeom prst="rect">
            <a:avLst/>
          </a:prstGeom>
          <a:noFill/>
        </p:spPr>
        <p:txBody>
          <a:bodyPr anchor="ctr">
            <a:normAutofit/>
          </a:bodyPr>
          <a:lstStyle/>
          <a:p>
            <a:pPr>
              <a:defRPr/>
            </a:pPr>
            <a:r>
              <a:rPr lang="en-GB" sz="1000" spc="300" dirty="0"/>
              <a:t>3GPP TSG SA#105, 10-13 September 2024</a:t>
            </a:r>
            <a:endParaRPr lang="en-GB" sz="1000" spc="300" dirty="0">
              <a:solidFill>
                <a:schemeClr val="bg1"/>
              </a:solidFill>
            </a:endParaRPr>
          </a:p>
        </p:txBody>
      </p:sp>
      <p:sp>
        <p:nvSpPr>
          <p:cNvPr id="12" name="Oval 11">
            <a:extLst>
              <a:ext uri="{FF2B5EF4-FFF2-40B4-BE49-F238E27FC236}">
                <a16:creationId xmlns:a16="http://schemas.microsoft.com/office/drawing/2014/main" id="{49773661-2F87-4456-BE3A-674631874291}"/>
              </a:ext>
            </a:extLst>
          </p:cNvPr>
          <p:cNvSpPr/>
          <p:nvPr userDrawn="1"/>
        </p:nvSpPr>
        <p:spPr bwMode="auto">
          <a:xfrm>
            <a:off x="11091334" y="6383338"/>
            <a:ext cx="681567" cy="296862"/>
          </a:xfrm>
          <a:prstGeom prst="ellipse">
            <a:avLst/>
          </a:prstGeom>
          <a:solidFill>
            <a:schemeClr val="bg1">
              <a:alpha val="50000"/>
            </a:schemeClr>
          </a:solidFill>
          <a:ln w="9525" cap="flat" cmpd="sng" algn="ctr">
            <a:noFill/>
            <a:prstDash val="solid"/>
            <a:round/>
            <a:headEnd type="none" w="med" len="med"/>
            <a:tailEnd type="none" w="med" len="med"/>
          </a:ln>
          <a:effectLst/>
        </p:spPr>
        <p:txBody>
          <a:bodyPr/>
          <a:lstStyle>
            <a:lvl1pPr eaLnBrk="0" hangingPunct="0">
              <a:defRPr sz="1000">
                <a:solidFill>
                  <a:schemeClr val="tx1"/>
                </a:solidFill>
                <a:latin typeface="Arial" panose="020B0604020202020204" pitchFamily="34" charset="0"/>
                <a:cs typeface="Arial" panose="020B0604020202020204" pitchFamily="34" charset="0"/>
              </a:defRPr>
            </a:lvl1pPr>
            <a:lvl2pPr marL="742950" indent="-285750" eaLnBrk="0" hangingPunct="0">
              <a:defRPr sz="1000">
                <a:solidFill>
                  <a:schemeClr val="tx1"/>
                </a:solidFill>
                <a:latin typeface="Arial" panose="020B0604020202020204" pitchFamily="34" charset="0"/>
                <a:cs typeface="Arial" panose="020B0604020202020204" pitchFamily="34" charset="0"/>
              </a:defRPr>
            </a:lvl2pPr>
            <a:lvl3pPr marL="1143000" indent="-228600" eaLnBrk="0" hangingPunct="0">
              <a:defRPr sz="1000">
                <a:solidFill>
                  <a:schemeClr val="tx1"/>
                </a:solidFill>
                <a:latin typeface="Arial" panose="020B0604020202020204" pitchFamily="34" charset="0"/>
                <a:cs typeface="Arial" panose="020B0604020202020204" pitchFamily="34" charset="0"/>
              </a:defRPr>
            </a:lvl3pPr>
            <a:lvl4pPr marL="1600200" indent="-228600" eaLnBrk="0" hangingPunct="0">
              <a:defRPr sz="1000">
                <a:solidFill>
                  <a:schemeClr val="tx1"/>
                </a:solidFill>
                <a:latin typeface="Arial" panose="020B0604020202020204" pitchFamily="34" charset="0"/>
                <a:cs typeface="Arial" panose="020B0604020202020204" pitchFamily="34" charset="0"/>
              </a:defRPr>
            </a:lvl4pPr>
            <a:lvl5pPr marL="2057400" indent="-228600" eaLnBrk="0" hangingPunct="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algn="ctr">
              <a:defRPr/>
            </a:pPr>
            <a:fld id="{C840CD29-0815-49FF-A34C-B092584A5C36}" type="slidenum">
              <a:rPr lang="en-GB" altLang="en-US" sz="1000" b="1" smtClean="0"/>
              <a:pPr algn="ctr">
                <a:defRPr/>
              </a:pPr>
              <a:t>‹#›</a:t>
            </a:fld>
            <a:endParaRPr lang="en-GB" altLang="en-US" sz="1000" b="1" dirty="0"/>
          </a:p>
          <a:p>
            <a:pPr>
              <a:defRPr/>
            </a:pPr>
            <a:endParaRPr lang="en-GB" altLang="en-US" sz="1000" dirty="0"/>
          </a:p>
        </p:txBody>
      </p:sp>
      <p:sp>
        <p:nvSpPr>
          <p:cNvPr id="1031" name="Rectangle 15">
            <a:extLst>
              <a:ext uri="{FF2B5EF4-FFF2-40B4-BE49-F238E27FC236}">
                <a16:creationId xmlns:a16="http://schemas.microsoft.com/office/drawing/2014/main" id="{A6F55D34-226B-477C-A56F-A8513C89512F}"/>
              </a:ext>
            </a:extLst>
          </p:cNvPr>
          <p:cNvSpPr>
            <a:spLocks noChangeArrowheads="1"/>
          </p:cNvSpPr>
          <p:nvPr userDrawn="1"/>
        </p:nvSpPr>
        <p:spPr bwMode="auto">
          <a:xfrm>
            <a:off x="5448300" y="3303588"/>
            <a:ext cx="971741"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eaLnBrk="1" hangingPunct="1">
              <a:defRPr/>
            </a:pPr>
            <a:r>
              <a:rPr lang="en-GB" altLang="en-US" sz="1000" dirty="0">
                <a:solidFill>
                  <a:schemeClr val="bg1"/>
                </a:solidFill>
              </a:rPr>
              <a:t>© 3GPP 2012</a:t>
            </a:r>
            <a:endParaRPr lang="en-GB" altLang="en-US" sz="1000" dirty="0"/>
          </a:p>
        </p:txBody>
      </p:sp>
      <p:sp>
        <p:nvSpPr>
          <p:cNvPr id="1032" name="Rectangle 16">
            <a:extLst>
              <a:ext uri="{FF2B5EF4-FFF2-40B4-BE49-F238E27FC236}">
                <a16:creationId xmlns:a16="http://schemas.microsoft.com/office/drawing/2014/main" id="{9FBAA978-A6A7-4DCB-B504-0D831B9DD84C}"/>
              </a:ext>
            </a:extLst>
          </p:cNvPr>
          <p:cNvSpPr>
            <a:spLocks noChangeArrowheads="1"/>
          </p:cNvSpPr>
          <p:nvPr userDrawn="1"/>
        </p:nvSpPr>
        <p:spPr bwMode="auto">
          <a:xfrm>
            <a:off x="9918701" y="6462713"/>
            <a:ext cx="824265" cy="2154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eaLnBrk="1" hangingPunct="1">
              <a:defRPr/>
            </a:pPr>
            <a:r>
              <a:rPr lang="en-GB" altLang="en-US" sz="800" dirty="0"/>
              <a:t>© 3GPP 2024</a:t>
            </a:r>
          </a:p>
        </p:txBody>
      </p:sp>
      <p:pic>
        <p:nvPicPr>
          <p:cNvPr id="1033" name="Picture 10" descr="3GPP_TM_RD.jpg">
            <a:extLst>
              <a:ext uri="{FF2B5EF4-FFF2-40B4-BE49-F238E27FC236}">
                <a16:creationId xmlns:a16="http://schemas.microsoft.com/office/drawing/2014/main" id="{EA0CB296-0D11-483D-8C82-78C10FF5A30D}"/>
              </a:ext>
            </a:extLst>
          </p:cNvPr>
          <p:cNvPicPr>
            <a:picLocks noChangeAspect="1"/>
          </p:cNvPicPr>
          <p:nvPr userDrawn="1"/>
        </p:nvPicPr>
        <p:blipFill>
          <a:blip r:embed="rId5">
            <a:extLst>
              <a:ext uri="{28A0092B-C50C-407E-A947-70E740481C1C}">
                <a14:useLocalDpi xmlns:a14="http://schemas.microsoft.com/office/drawing/2010/main" val="0"/>
              </a:ext>
            </a:extLst>
          </a:blip>
          <a:srcRect/>
          <a:stretch>
            <a:fillRect/>
          </a:stretch>
        </p:blipFill>
        <p:spPr bwMode="auto">
          <a:xfrm>
            <a:off x="10035118" y="415925"/>
            <a:ext cx="1744133"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988" r:id="rId1"/>
    <p:sldLayoutId id="2147483986" r:id="rId2"/>
    <p:sldLayoutId id="2147483987" r:id="rId3"/>
  </p:sldLayoutIdLst>
  <p:transition spd="slow"/>
  <p:hf hdr="0" ftr="0" dt="0"/>
  <p:txStyles>
    <p:titleStyle>
      <a:lvl1pPr algn="ctr" rtl="0" eaLnBrk="0" fontAlgn="base" hangingPunct="0">
        <a:spcBef>
          <a:spcPct val="0"/>
        </a:spcBef>
        <a:spcAft>
          <a:spcPct val="0"/>
        </a:spcAft>
        <a:defRPr sz="3200">
          <a:solidFill>
            <a:srgbClr val="FF0000"/>
          </a:solidFill>
          <a:latin typeface="+mj-lt"/>
          <a:ea typeface="+mj-ea"/>
          <a:cs typeface="+mj-cs"/>
        </a:defRPr>
      </a:lvl1pPr>
      <a:lvl2pPr algn="ctr" rtl="0" eaLnBrk="0" fontAlgn="base" hangingPunct="0">
        <a:spcBef>
          <a:spcPct val="0"/>
        </a:spcBef>
        <a:spcAft>
          <a:spcPct val="0"/>
        </a:spcAft>
        <a:defRPr sz="3200">
          <a:solidFill>
            <a:srgbClr val="FF0000"/>
          </a:solidFill>
          <a:latin typeface="Calibri" pitchFamily="34" charset="0"/>
        </a:defRPr>
      </a:lvl2pPr>
      <a:lvl3pPr algn="ctr" rtl="0" eaLnBrk="0" fontAlgn="base" hangingPunct="0">
        <a:spcBef>
          <a:spcPct val="0"/>
        </a:spcBef>
        <a:spcAft>
          <a:spcPct val="0"/>
        </a:spcAft>
        <a:defRPr sz="3200">
          <a:solidFill>
            <a:srgbClr val="FF0000"/>
          </a:solidFill>
          <a:latin typeface="Calibri" pitchFamily="34" charset="0"/>
        </a:defRPr>
      </a:lvl3pPr>
      <a:lvl4pPr algn="ctr" rtl="0" eaLnBrk="0" fontAlgn="base" hangingPunct="0">
        <a:spcBef>
          <a:spcPct val="0"/>
        </a:spcBef>
        <a:spcAft>
          <a:spcPct val="0"/>
        </a:spcAft>
        <a:defRPr sz="3200">
          <a:solidFill>
            <a:srgbClr val="FF0000"/>
          </a:solidFill>
          <a:latin typeface="Calibri" pitchFamily="34" charset="0"/>
        </a:defRPr>
      </a:lvl4pPr>
      <a:lvl5pPr algn="ctr" rtl="0" eaLnBrk="0" fontAlgn="base" hangingPunct="0">
        <a:spcBef>
          <a:spcPct val="0"/>
        </a:spcBef>
        <a:spcAft>
          <a:spcPct val="0"/>
        </a:spcAft>
        <a:defRPr sz="3200">
          <a:solidFill>
            <a:srgbClr val="FF0000"/>
          </a:solidFill>
          <a:latin typeface="Calibri" pitchFamily="34" charset="0"/>
        </a:defRPr>
      </a:lvl5pPr>
      <a:lvl6pPr marL="457200" algn="ctr" rtl="0" eaLnBrk="0" fontAlgn="base" hangingPunct="0">
        <a:spcBef>
          <a:spcPct val="0"/>
        </a:spcBef>
        <a:spcAft>
          <a:spcPct val="0"/>
        </a:spcAft>
        <a:defRPr sz="3200">
          <a:solidFill>
            <a:srgbClr val="FF0000"/>
          </a:solidFill>
          <a:latin typeface="Calibri" pitchFamily="34" charset="0"/>
        </a:defRPr>
      </a:lvl6pPr>
      <a:lvl7pPr marL="914400" algn="ctr" rtl="0" eaLnBrk="0" fontAlgn="base" hangingPunct="0">
        <a:spcBef>
          <a:spcPct val="0"/>
        </a:spcBef>
        <a:spcAft>
          <a:spcPct val="0"/>
        </a:spcAft>
        <a:defRPr sz="3200">
          <a:solidFill>
            <a:srgbClr val="FF0000"/>
          </a:solidFill>
          <a:latin typeface="Calibri" pitchFamily="34" charset="0"/>
        </a:defRPr>
      </a:lvl7pPr>
      <a:lvl8pPr marL="1371600" algn="ctr" rtl="0" eaLnBrk="0" fontAlgn="base" hangingPunct="0">
        <a:spcBef>
          <a:spcPct val="0"/>
        </a:spcBef>
        <a:spcAft>
          <a:spcPct val="0"/>
        </a:spcAft>
        <a:defRPr sz="3200">
          <a:solidFill>
            <a:srgbClr val="FF0000"/>
          </a:solidFill>
          <a:latin typeface="Calibri" pitchFamily="34" charset="0"/>
        </a:defRPr>
      </a:lvl8pPr>
      <a:lvl9pPr marL="1828800" algn="ctr" rtl="0" eaLnBrk="0" fontAlgn="base" hangingPunct="0">
        <a:spcBef>
          <a:spcPct val="0"/>
        </a:spcBef>
        <a:spcAft>
          <a:spcPct val="0"/>
        </a:spcAft>
        <a:defRPr sz="3200">
          <a:solidFill>
            <a:srgbClr val="FF0000"/>
          </a:solidFill>
          <a:latin typeface="Calibri" pitchFamily="34" charset="0"/>
        </a:defRPr>
      </a:lvl9pPr>
    </p:titleStyle>
    <p:bodyStyle>
      <a:lvl1pPr marL="342900" indent="-342900" algn="l" rtl="0" eaLnBrk="0" fontAlgn="base" hangingPunct="0">
        <a:spcBef>
          <a:spcPct val="20000"/>
        </a:spcBef>
        <a:spcAft>
          <a:spcPct val="0"/>
        </a:spcAft>
        <a:buBlip>
          <a:blip r:embed="rId6"/>
        </a:buBlip>
        <a:defRPr sz="2800">
          <a:solidFill>
            <a:schemeClr val="tx1"/>
          </a:solidFill>
          <a:latin typeface="+mn-lt"/>
          <a:ea typeface="+mn-ea"/>
          <a:cs typeface="+mn-cs"/>
        </a:defRPr>
      </a:lvl1pPr>
      <a:lvl2pPr marL="742950" indent="-285750" algn="l" rtl="0" eaLnBrk="0" fontAlgn="base" hangingPunct="0">
        <a:spcBef>
          <a:spcPct val="20000"/>
        </a:spcBef>
        <a:spcAft>
          <a:spcPct val="0"/>
        </a:spcAft>
        <a:buClr>
          <a:srgbClr val="C00000"/>
        </a:buClr>
        <a:buFont typeface="Arial" panose="020B0604020202020204" pitchFamily="34" charset="0"/>
        <a:buChar char="•"/>
        <a:defRPr sz="2400">
          <a:solidFill>
            <a:schemeClr val="tx1"/>
          </a:solidFill>
          <a:latin typeface="+mn-lt"/>
        </a:defRPr>
      </a:lvl2pPr>
      <a:lvl3pPr marL="1143000" indent="-228600" algn="l" rtl="0" eaLnBrk="0" fontAlgn="base" hangingPunct="0">
        <a:spcBef>
          <a:spcPct val="20000"/>
        </a:spcBef>
        <a:spcAft>
          <a:spcPct val="0"/>
        </a:spcAft>
        <a:buFont typeface="Arial" panose="020B0604020202020204" pitchFamily="34" charset="0"/>
        <a:buChar char="•"/>
        <a:defRPr sz="2000">
          <a:solidFill>
            <a:schemeClr val="tx1"/>
          </a:solidFill>
          <a:latin typeface="+mn-lt"/>
        </a:defRPr>
      </a:lvl3pPr>
      <a:lvl4pPr marL="1600200" indent="-228600" algn="l" rtl="0" eaLnBrk="0" fontAlgn="base" hangingPunct="0">
        <a:spcBef>
          <a:spcPct val="20000"/>
        </a:spcBef>
        <a:spcAft>
          <a:spcPct val="0"/>
        </a:spcAft>
        <a:buFont typeface="Arial" panose="020B0604020202020204" pitchFamily="34" charset="0"/>
        <a:buChar char="–"/>
        <a:defRPr sz="2000">
          <a:solidFill>
            <a:schemeClr val="tx1"/>
          </a:solidFill>
          <a:latin typeface="+mn-lt"/>
        </a:defRPr>
      </a:lvl4pPr>
      <a:lvl5pPr marL="2057400" indent="-228600" algn="l" rtl="0" eaLnBrk="0" fontAlgn="base" hangingPunct="0">
        <a:spcBef>
          <a:spcPct val="20000"/>
        </a:spcBef>
        <a:spcAft>
          <a:spcPct val="0"/>
        </a:spcAft>
        <a:buFont typeface="Arial" panose="020B0604020202020204" pitchFamily="34" charset="0"/>
        <a:buChar char="»"/>
        <a:defRPr sz="1600">
          <a:solidFill>
            <a:schemeClr val="tx1"/>
          </a:solidFill>
          <a:latin typeface="+mn-lt"/>
        </a:defRPr>
      </a:lvl5pPr>
      <a:lvl6pPr marL="2514600" indent="-228600" algn="l" rtl="0" eaLnBrk="0" fontAlgn="base" hangingPunct="0">
        <a:spcBef>
          <a:spcPct val="20000"/>
        </a:spcBef>
        <a:spcAft>
          <a:spcPct val="0"/>
        </a:spcAft>
        <a:buFont typeface="Arial" charset="0"/>
        <a:buChar char="»"/>
        <a:defRPr sz="1600">
          <a:solidFill>
            <a:schemeClr val="tx1"/>
          </a:solidFill>
          <a:latin typeface="+mn-lt"/>
        </a:defRPr>
      </a:lvl6pPr>
      <a:lvl7pPr marL="2971800" indent="-228600" algn="l" rtl="0" eaLnBrk="0" fontAlgn="base" hangingPunct="0">
        <a:spcBef>
          <a:spcPct val="20000"/>
        </a:spcBef>
        <a:spcAft>
          <a:spcPct val="0"/>
        </a:spcAft>
        <a:buFont typeface="Arial" charset="0"/>
        <a:buChar char="»"/>
        <a:defRPr sz="1600">
          <a:solidFill>
            <a:schemeClr val="tx1"/>
          </a:solidFill>
          <a:latin typeface="+mn-lt"/>
        </a:defRPr>
      </a:lvl7pPr>
      <a:lvl8pPr marL="3429000" indent="-228600" algn="l" rtl="0" eaLnBrk="0" fontAlgn="base" hangingPunct="0">
        <a:spcBef>
          <a:spcPct val="20000"/>
        </a:spcBef>
        <a:spcAft>
          <a:spcPct val="0"/>
        </a:spcAft>
        <a:buFont typeface="Arial" charset="0"/>
        <a:buChar char="»"/>
        <a:defRPr sz="1600">
          <a:solidFill>
            <a:schemeClr val="tx1"/>
          </a:solidFill>
          <a:latin typeface="+mn-lt"/>
        </a:defRPr>
      </a:lvl8pPr>
      <a:lvl9pPr marL="3886200" indent="-228600" algn="l" rtl="0" eaLnBrk="0" fontAlgn="base" hangingPunct="0">
        <a:spcBef>
          <a:spcPct val="20000"/>
        </a:spcBef>
        <a:spcAft>
          <a:spcPct val="0"/>
        </a:spcAft>
        <a:buFont typeface="Arial" charset="0"/>
        <a:buChar char="»"/>
        <a:defRPr sz="16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8" Type="http://schemas.openxmlformats.org/officeDocument/2006/relationships/hyperlink" Target="https://www.3gpp.org/ftp/TSG_SA/WG4_CODEC/TSGS4_129-e/Docs/S4-241401.zip" TargetMode="External"/><Relationship Id="rId3" Type="http://schemas.openxmlformats.org/officeDocument/2006/relationships/hyperlink" Target="https://portal.3gpp.org/desktopmodules/Release/ReleaseDetails.aspx?releaseId=192" TargetMode="External"/><Relationship Id="rId7" Type="http://schemas.openxmlformats.org/officeDocument/2006/relationships/hyperlink" Target="https://portal.3gpp.org/desktopmodules/Release/ReleaseDetails.aspx?releaseId=193" TargetMode="External"/><Relationship Id="rId2" Type="http://schemas.openxmlformats.org/officeDocument/2006/relationships/hyperlink" Target="https://www.3gpp.org/ftp/TSG_SA/WG4_CODEC/TSGS4_129-e/Docs/S4-241399.zip" TargetMode="External"/><Relationship Id="rId1" Type="http://schemas.openxmlformats.org/officeDocument/2006/relationships/slideLayout" Target="../slideLayouts/slideLayout2.xml"/><Relationship Id="rId6" Type="http://schemas.openxmlformats.org/officeDocument/2006/relationships/hyperlink" Target="https://www.3gpp.org/ftp/TSG_SA/WG4_CODEC/TSGS4_129-e/Docs/S4-241400.zip" TargetMode="External"/><Relationship Id="rId11" Type="http://schemas.openxmlformats.org/officeDocument/2006/relationships/hyperlink" Target="https://www.3gpp.org/ftp/TSG_SA/WG4_CODEC/TSGS4_129-e/Docs/S4-241402.zip" TargetMode="External"/><Relationship Id="rId5" Type="http://schemas.openxmlformats.org/officeDocument/2006/relationships/hyperlink" Target="https://portal.3gpp.org/desktopmodules/WorkItem/WorkItemDetails.aspx?workitemId=920010" TargetMode="External"/><Relationship Id="rId10" Type="http://schemas.openxmlformats.org/officeDocument/2006/relationships/hyperlink" Target="https://portal.3gpp.org/desktopmodules/WorkItem/WorkItemDetails.aspx?workitemId=940008" TargetMode="External"/><Relationship Id="rId4" Type="http://schemas.openxmlformats.org/officeDocument/2006/relationships/hyperlink" Target="https://portal.3gpp.org/desktopmodules/Specifications/SpecificationDetails.aspx?specificationId=3916" TargetMode="External"/><Relationship Id="rId9" Type="http://schemas.openxmlformats.org/officeDocument/2006/relationships/hyperlink" Target="https://portal.3gpp.org/desktopmodules/Specifications/SpecificationDetails.aspx?specificationId=4018" TargetMode="Externa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hyperlink" Target="https://www.3gpp.org/ftp/TSG_SA/TSG_SA/TSGS_103_Maastricht_2024-03/Docs/SP-240492.zip" TargetMode="External"/><Relationship Id="rId2" Type="http://schemas.openxmlformats.org/officeDocument/2006/relationships/hyperlink" Target="https://www.3gpp.org/ftp/TSG_SA/TSG_SA/TSGS_103_Maastricht_2024-03/Docs/SP-240060.zip" TargetMode="External"/><Relationship Id="rId1" Type="http://schemas.openxmlformats.org/officeDocument/2006/relationships/slideLayout" Target="../slideLayouts/slideLayout2.xml"/><Relationship Id="rId4" Type="http://schemas.openxmlformats.org/officeDocument/2006/relationships/hyperlink" Target="https://www.3gpp.org/ftp/TSG_SA/TSG_SA/TSGS_104_Shanghai_2024-06/Docs/SP-241000.zip" TargetMode="External"/></Relationships>
</file>

<file path=ppt/slides/_rels/slide14.xml.rels><?xml version="1.0" encoding="UTF-8" standalone="yes"?>
<Relationships xmlns="http://schemas.openxmlformats.org/package/2006/relationships"><Relationship Id="rId2" Type="http://schemas.openxmlformats.org/officeDocument/2006/relationships/hyperlink" Target="https://www.3gpp.org/ftp/TSG_SA/TSG_SA/TSGS_103_Maastricht_2024-03/Docs/SP-240060.zip"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hyperlink" Target="https://www.3gpp.org/ftp/TSG_SA/TSG_SA/TSGS_103_Maastricht_2024-03/Docs/SP-240492.zip" TargetMode="Externa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hyperlink" Target="https://www.3gpp.org/ftp/TSG_SA/TSG_SA/TSGS_104_Shanghai_2024-06/Docs/SP-241000.zip" TargetMode="Externa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8" Type="http://schemas.openxmlformats.org/officeDocument/2006/relationships/hyperlink" Target="https://www.3gpp.org/ftp/TSG_SA/TSG_SA/TSGS_103_Maastricht_2024-03/Docs/SP-240477.zip" TargetMode="External"/><Relationship Id="rId13" Type="http://schemas.openxmlformats.org/officeDocument/2006/relationships/hyperlink" Target="https://www.3gpp.org/ftp/TSG_SA/TSG_SA/TSGS_104_Shanghai_2024-06/Docs/SP-240979.zip" TargetMode="External"/><Relationship Id="rId3" Type="http://schemas.openxmlformats.org/officeDocument/2006/relationships/hyperlink" Target="https://www.3gpp.org/ftp/Information/WI_Sheet/SP-221330.zip" TargetMode="External"/><Relationship Id="rId7" Type="http://schemas.openxmlformats.org/officeDocument/2006/relationships/hyperlink" Target="https://www.3gpp.org/ftp/TSG_SA/TSG_SA/TSGS_103_Maastricht_2024-03/Docs/SP-240481.zip" TargetMode="External"/><Relationship Id="rId12" Type="http://schemas.openxmlformats.org/officeDocument/2006/relationships/hyperlink" Target="https://www.3gpp.org/ftp/TSG_SA/TSG_SA/TSGS_103_Maastricht_2024-03/Docs/SP-240480.zip" TargetMode="External"/><Relationship Id="rId2" Type="http://schemas.openxmlformats.org/officeDocument/2006/relationships/hyperlink" Target="https://www.3gpp.org/ftp/Information/WI_Sheet/SP-220328.zip" TargetMode="External"/><Relationship Id="rId1" Type="http://schemas.openxmlformats.org/officeDocument/2006/relationships/slideLayout" Target="../slideLayouts/slideLayout2.xml"/><Relationship Id="rId6" Type="http://schemas.openxmlformats.org/officeDocument/2006/relationships/hyperlink" Target="file:///C:\Users\fgabi\Box\Documents\3GPP%20SA\TSGS_100_Taipei_2023-06\Docs\SP-230544.zip" TargetMode="External"/><Relationship Id="rId11" Type="http://schemas.openxmlformats.org/officeDocument/2006/relationships/hyperlink" Target="https://www.3gpp.org/ftp/TSG_SA/TSG_SA/TSGS_103_Maastricht_2024-03/Docs/SP-240479.zip" TargetMode="External"/><Relationship Id="rId5" Type="http://schemas.openxmlformats.org/officeDocument/2006/relationships/hyperlink" Target="https://www.3gpp.org/ftp/tsg_sa/TSG_SA/TSGS_105_Melbourne_2024-09/Docs/SP-241120.zip" TargetMode="External"/><Relationship Id="rId15" Type="http://schemas.openxmlformats.org/officeDocument/2006/relationships/hyperlink" Target="https://www.3gpp.org/ftp/TSG_SA/TSG_SA/TSGS_104_Shanghai_2024-06/Docs/SP-240927.zip" TargetMode="External"/><Relationship Id="rId10" Type="http://schemas.openxmlformats.org/officeDocument/2006/relationships/hyperlink" Target="https://www.3gpp.org/ftp/TSG_SA/TSG_SA/TSGS_103_Maastricht_2024-03/Docs/SP-240482.zip" TargetMode="External"/><Relationship Id="rId4" Type="http://schemas.openxmlformats.org/officeDocument/2006/relationships/hyperlink" Target="file:///C:\Users\fgabi\Box\Documents\3GPP%20SA\TSGS_100_Taipei_2023-06\Docs\SP-230539.zip" TargetMode="External"/><Relationship Id="rId9" Type="http://schemas.openxmlformats.org/officeDocument/2006/relationships/hyperlink" Target="https://www.3gpp.org/ftp/TSG_SA/TSG_SA/TSGS_104_Shanghai_2024-06/Docs/SP-241011.zip" TargetMode="External"/><Relationship Id="rId14" Type="http://schemas.openxmlformats.org/officeDocument/2006/relationships/hyperlink" Target="https://www.3gpp.org/ftp/TSG_SA/TSG_SA/TSGS_105_Melbourne_2024-09/Docs/SP-241121.zip" TargetMode="External"/></Relationships>
</file>

<file path=ppt/slides/_rels/slide18.xml.rels><?xml version="1.0" encoding="UTF-8" standalone="yes"?>
<Relationships xmlns="http://schemas.openxmlformats.org/package/2006/relationships"><Relationship Id="rId2" Type="http://schemas.openxmlformats.org/officeDocument/2006/relationships/hyperlink" Target="https://www.3gpp.org/ftp/Information/WI_Sheet/SP-220328.zip" TargetMode="Externa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hyperlink" Target="https://www.3gpp.org/ftp/Information/WI_Sheet/SP-221330.zip" TargetMode="External"/><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hyperlink" Target="https://www.3gpp.org/ftp/tsg_sa/TSG_SA/TSGS_105_Melbourne_2024-09/Docs/SP-241120.zip" TargetMode="External"/><Relationship Id="rId2" Type="http://schemas.openxmlformats.org/officeDocument/2006/relationships/hyperlink" Target="file:///C:\Users\fgabi\Box\Documents\3GPP%20SA\TSGS_100_Taipei_2023-06\Docs\SP-230539.zip" TargetMode="External"/><Relationship Id="rId1" Type="http://schemas.openxmlformats.org/officeDocument/2006/relationships/slideLayout" Target="../slideLayouts/slideLayout2.xml"/><Relationship Id="rId5" Type="http://schemas.openxmlformats.org/officeDocument/2006/relationships/image" Target="../media/image2.jpeg"/><Relationship Id="rId4" Type="http://schemas.openxmlformats.org/officeDocument/2006/relationships/hyperlink" Target="https://www.3gpp.org/ftp/tsg_sa/TSG_SA/TSGS_105_Melbourne_2024-09/Docs/SP-241299.zip" TargetMode="External"/></Relationships>
</file>

<file path=ppt/slides/_rels/slide2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hyperlink" Target="file:///C:\Users\fgabi\Box\Documents\3GPP%20SA\TSGS_100_Taipei_2023-06\Docs\SP-230544.zip" TargetMode="Externa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hyperlink" Target="https://www.3gpp.org/ftp/TSG_SA/TSG_SA/TSGS_103_Maastricht_2024-03/Docs/SP-240481.zip" TargetMode="Externa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hyperlink" Target="https://www.3gpp.org/ftp/TSG_SA/TSG_SA/TSGS_103_Maastricht_2024-03/Docs/SP-240477.zip" TargetMode="Externa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hyperlink" Target="https://www.3gpp.org/ftp/TSG_SA/TSG_SA/TSGS_104_Shanghai_2024-06/Docs/SP-241011.zip" TargetMode="Externa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hyperlink" Target="https://www.3gpp.org/ftp/TSG_SA/TSG_SA/TSGS_103_Maastricht_2024-03/Docs/SP-240482.zip" TargetMode="External"/><Relationship Id="rId1" Type="http://schemas.openxmlformats.org/officeDocument/2006/relationships/slideLayout" Target="../slideLayouts/slideLayout2.xml"/><Relationship Id="rId4" Type="http://schemas.openxmlformats.org/officeDocument/2006/relationships/hyperlink" Target="https://www.3gpp.org/ftp/tsg_sa/TSG_SA/TSGS_105_Melbourne_2024-09/Docs/SP-241298.zip" TargetMode="External"/></Relationships>
</file>

<file path=ppt/slides/_rels/slide2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hyperlink" Target="https://www.3gpp.org/ftp/TSG_SA/TSG_SA/TSGS_103_Maastricht_2024-03/Docs/SP-240479.zip" TargetMode="Externa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hyperlink" Target="https://www.3gpp.org/ftp/TSG_SA/TSG_SA/TSGS_103_Maastricht_2024-03/Docs/SP-240480.zip" TargetMode="Externa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hyperlink" Target="https://www.3gpp.org/ftp/TSG_SA/TSG_SA/TSGS_105_Melbourne_2024-09/Docs/SP-241121.zip" TargetMode="External"/><Relationship Id="rId2" Type="http://schemas.openxmlformats.org/officeDocument/2006/relationships/hyperlink" Target="https://www.3gpp.org/ftp/TSG_SA/TSG_SA/TSGS_104_Shanghai_2024-06/Docs/SP-240979.zip" TargetMode="External"/><Relationship Id="rId1" Type="http://schemas.openxmlformats.org/officeDocument/2006/relationships/slideLayout" Target="../slideLayouts/slideLayout2.xml"/><Relationship Id="rId4" Type="http://schemas.openxmlformats.org/officeDocument/2006/relationships/image" Target="../media/image2.jpeg"/></Relationships>
</file>

<file path=ppt/slides/_rels/slide2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hyperlink" Target="https://www.3gpp.org/ftp/TSG_SA/TSG_SA/TSGS_104_Shanghai_2024-06/Docs/SP-240927.zip"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s://www.3gpp.org/delegates-corner/3gpp-working-procedures/tsg-working-agreements"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hyperlink" Target="https://www.3gpp.org/ftp/tsg_sa/TSG_SA/TSGS_105_Melbourne_2024-09/Docs/SP-241315.zip" TargetMode="External"/><Relationship Id="rId2" Type="http://schemas.openxmlformats.org/officeDocument/2006/relationships/hyperlink" Target="https://www.3gpp.org/ftp/tsg_sa/TSG_SA/TSGS_105_Melbourne_2024-09/Docs/SP-241122.zip" TargetMode="External"/><Relationship Id="rId1" Type="http://schemas.openxmlformats.org/officeDocument/2006/relationships/slideLayout" Target="../slideLayouts/slideLayout2.xml"/><Relationship Id="rId4" Type="http://schemas.openxmlformats.org/officeDocument/2006/relationships/hyperlink" Target="https://www.3gpp.org/ftp/tsg_sa/TSG_SA/TSGS_105_Melbourne_2024-09/Docs/SP-241314.zip" TargetMode="External"/></Relationships>
</file>

<file path=ppt/slides/_rels/slide31.xml.rels><?xml version="1.0" encoding="UTF-8" standalone="yes"?>
<Relationships xmlns="http://schemas.openxmlformats.org/package/2006/relationships"><Relationship Id="rId3" Type="http://schemas.openxmlformats.org/officeDocument/2006/relationships/hyperlink" Target="https://www.3gpp.org/ftp/tsg_sa/TSG_SA/TSGS_105_Melbourne_2024-09/Docs/SP-241315.zip" TargetMode="External"/><Relationship Id="rId2" Type="http://schemas.openxmlformats.org/officeDocument/2006/relationships/hyperlink" Target="https://www.3gpp.org/ftp/tsg_sa/TSG_SA/TSGS_105_Melbourne_2024-09/Docs/SP-241122.zip" TargetMode="Externa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hyperlink" Target="https://www.3gpp.org/ftp/tsg_sa/TSG_SA/TSGS_105_Melbourne_2024-09/Docs/SP-241314.zip" TargetMode="Externa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8" Type="http://schemas.openxmlformats.org/officeDocument/2006/relationships/hyperlink" Target="https://www.3gpp.org/ftp/tsg_sa/TSG_SA/TSGS_105_Melbourne_2024-09/Docs/SP-241298.zip" TargetMode="External"/><Relationship Id="rId3" Type="http://schemas.openxmlformats.org/officeDocument/2006/relationships/hyperlink" Target="https://www.3gpp.org/ftp/tsg_sa/TSG_SA/TSGS_105_Melbourne_2024-09/Docs/SP-241126.zip" TargetMode="External"/><Relationship Id="rId7" Type="http://schemas.openxmlformats.org/officeDocument/2006/relationships/hyperlink" Target="https://www.3gpp.org/ftp/tsg_sa/TSG_SA/TSGS_105_Melbourne_2024-09/Docs/SP-241314.zip" TargetMode="External"/><Relationship Id="rId2" Type="http://schemas.openxmlformats.org/officeDocument/2006/relationships/hyperlink" Target="https://www.3gpp.org/delegates-corner/3gpp-working-procedures/tsg-working-agreements" TargetMode="External"/><Relationship Id="rId1" Type="http://schemas.openxmlformats.org/officeDocument/2006/relationships/slideLayout" Target="../slideLayouts/slideLayout2.xml"/><Relationship Id="rId6" Type="http://schemas.openxmlformats.org/officeDocument/2006/relationships/hyperlink" Target="https://www.3gpp.org/ftp/tsg_sa/TSG_SA/TSGS_105_Melbourne_2024-09/Docs/SP-241315.zip" TargetMode="External"/><Relationship Id="rId5" Type="http://schemas.openxmlformats.org/officeDocument/2006/relationships/hyperlink" Target="https://www.3gpp.org/ftp/tsg_sa/TSG_SA/TSGS_105_Melbourne_2024-09/Docs/SP-241299.zip" TargetMode="External"/><Relationship Id="rId4" Type="http://schemas.openxmlformats.org/officeDocument/2006/relationships/hyperlink" Target="https://www.3gpp.org/ftp/tsg_sa/TSG_SA/TSGS_105_Melbourne_2024-09/Docs/SP-241120.zip" TargetMode="External"/></Relationships>
</file>

<file path=ppt/slides/_rels/slide4.xml.rels><?xml version="1.0" encoding="UTF-8" standalone="yes"?>
<Relationships xmlns="http://schemas.openxmlformats.org/package/2006/relationships"><Relationship Id="rId8" Type="http://schemas.openxmlformats.org/officeDocument/2006/relationships/hyperlink" Target="https://www.3gpp.org/ftp/tsg_sa/TSG_SA/TSGS_105_Melbourne_2024-09/Docs/SP-241295.zip" TargetMode="External"/><Relationship Id="rId3" Type="http://schemas.openxmlformats.org/officeDocument/2006/relationships/hyperlink" Target="https://www.3gpp.org/ftp/TSG_SA/TSG_SA/TSGS_104_Shanghai_2024-06/Docs/SP-240721.zip" TargetMode="External"/><Relationship Id="rId7" Type="http://schemas.openxmlformats.org/officeDocument/2006/relationships/hyperlink" Target="https://www.3gpp.org/ftp/tsg_sa/TSG_SA/TSGS_105_Melbourne_2024-09/Docs/SP-241294.zip"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hyperlink" Target="https://www.3gpp.org/ftp/tsg_sa/TSG_SA/TSGS_105_Melbourne_2024-09/Docs/SP-241293.zip" TargetMode="External"/><Relationship Id="rId5" Type="http://schemas.openxmlformats.org/officeDocument/2006/relationships/hyperlink" Target="https://www.3gpp.org/ftp/tsg_sa/TSG_SA/TSGS_105_Melbourne_2024-09/Docs/SP-241292.zip" TargetMode="External"/><Relationship Id="rId4" Type="http://schemas.openxmlformats.org/officeDocument/2006/relationships/hyperlink" Target="https://www.3gpp.org/ftp/tsg_sa/TSG_SA/TSGS_105_Melbourne_2024-09/Docs/SP-241126.zip" TargetMode="Externa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Rectangle 2">
            <a:extLst>
              <a:ext uri="{FF2B5EF4-FFF2-40B4-BE49-F238E27FC236}">
                <a16:creationId xmlns:a16="http://schemas.microsoft.com/office/drawing/2014/main" id="{8EE155D7-4578-4DE9-B201-A26BBC2A7B65}"/>
              </a:ext>
            </a:extLst>
          </p:cNvPr>
          <p:cNvSpPr>
            <a:spLocks noGrp="1" noChangeArrowheads="1"/>
          </p:cNvSpPr>
          <p:nvPr>
            <p:ph type="ctrTitle"/>
          </p:nvPr>
        </p:nvSpPr>
        <p:spPr>
          <a:xfrm>
            <a:off x="2182813" y="1671639"/>
            <a:ext cx="7772400" cy="1470025"/>
          </a:xfrm>
        </p:spPr>
        <p:txBody>
          <a:bodyPr>
            <a:normAutofit fontScale="90000"/>
          </a:bodyPr>
          <a:lstStyle/>
          <a:p>
            <a:pPr>
              <a:defRPr/>
            </a:pPr>
            <a:r>
              <a:rPr lang="en-GB" b="1" i="1" dirty="0">
                <a:effectLst>
                  <a:outerShdw blurRad="38100" dist="38100" dir="2700000" algn="tl">
                    <a:srgbClr val="C0C0C0"/>
                  </a:outerShdw>
                </a:effectLst>
              </a:rPr>
              <a:t>  </a:t>
            </a:r>
            <a:br>
              <a:rPr lang="en-GB" dirty="0"/>
            </a:br>
            <a:br>
              <a:rPr lang="en-US" sz="6000" b="1" dirty="0"/>
            </a:br>
            <a:r>
              <a:rPr lang="en-GB" sz="6000" dirty="0"/>
              <a:t> </a:t>
            </a:r>
            <a:r>
              <a:rPr lang="en-US" sz="5300" b="1" dirty="0"/>
              <a:t>TSG SA WG4 (SA4)</a:t>
            </a:r>
            <a:br>
              <a:rPr lang="en-US" sz="5300" b="1" dirty="0"/>
            </a:br>
            <a:r>
              <a:rPr lang="en-US" sz="5300" b="1" dirty="0"/>
              <a:t>Status Report at TSG SA#105</a:t>
            </a:r>
            <a:br>
              <a:rPr lang="en-GB" sz="6000" b="1" i="1" dirty="0"/>
            </a:br>
            <a:r>
              <a:rPr lang="en-GB" dirty="0">
                <a:latin typeface="Arial" pitchFamily="34" charset="0"/>
              </a:rPr>
              <a:t> </a:t>
            </a:r>
            <a:br>
              <a:rPr lang="en-US" dirty="0">
                <a:effectLst>
                  <a:outerShdw blurRad="38100" dist="38100" dir="2700000" algn="tl">
                    <a:srgbClr val="C0C0C0"/>
                  </a:outerShdw>
                </a:effectLst>
                <a:latin typeface="Arial" pitchFamily="34" charset="0"/>
              </a:rPr>
            </a:br>
            <a:br>
              <a:rPr lang="en-US" sz="2800" dirty="0">
                <a:effectLst>
                  <a:outerShdw blurRad="38100" dist="38100" dir="2700000" algn="tl">
                    <a:srgbClr val="C0C0C0"/>
                  </a:outerShdw>
                </a:effectLst>
              </a:rPr>
            </a:br>
            <a:endParaRPr lang="en-GB" sz="2800" dirty="0">
              <a:effectLst>
                <a:outerShdw blurRad="38100" dist="38100" dir="2700000" algn="tl">
                  <a:srgbClr val="C0C0C0"/>
                </a:outerShdw>
              </a:effectLst>
            </a:endParaRPr>
          </a:p>
        </p:txBody>
      </p:sp>
      <p:sp>
        <p:nvSpPr>
          <p:cNvPr id="5123" name="Subtitle 6">
            <a:extLst>
              <a:ext uri="{FF2B5EF4-FFF2-40B4-BE49-F238E27FC236}">
                <a16:creationId xmlns:a16="http://schemas.microsoft.com/office/drawing/2014/main" id="{CE970FC0-E315-4AAB-908E-5027477CC002}"/>
              </a:ext>
            </a:extLst>
          </p:cNvPr>
          <p:cNvSpPr>
            <a:spLocks noGrp="1"/>
          </p:cNvSpPr>
          <p:nvPr>
            <p:ph type="subTitle" idx="1"/>
          </p:nvPr>
        </p:nvSpPr>
        <p:spPr>
          <a:xfrm>
            <a:off x="2895600" y="4406900"/>
            <a:ext cx="6400800" cy="1752600"/>
          </a:xfrm>
        </p:spPr>
        <p:txBody>
          <a:bodyPr/>
          <a:lstStyle/>
          <a:p>
            <a:pPr>
              <a:lnSpc>
                <a:spcPct val="80000"/>
              </a:lnSpc>
            </a:pPr>
            <a:br>
              <a:rPr lang="en-US" altLang="en-US" sz="2000" dirty="0"/>
            </a:br>
            <a:r>
              <a:rPr lang="en-US" altLang="en-US" dirty="0">
                <a:latin typeface="Arial" panose="020B0604020202020204" pitchFamily="34" charset="0"/>
              </a:rPr>
              <a:t>Frédéric Gabin</a:t>
            </a:r>
          </a:p>
          <a:p>
            <a:pPr>
              <a:lnSpc>
                <a:spcPct val="80000"/>
              </a:lnSpc>
            </a:pPr>
            <a:endParaRPr lang="en-US" altLang="en-US" sz="1200" dirty="0">
              <a:latin typeface="Arial" panose="020B0604020202020204" pitchFamily="34" charset="0"/>
            </a:endParaRPr>
          </a:p>
          <a:p>
            <a:pPr>
              <a:lnSpc>
                <a:spcPct val="80000"/>
              </a:lnSpc>
            </a:pPr>
            <a:r>
              <a:rPr lang="en-US" altLang="en-US" sz="2000" dirty="0">
                <a:latin typeface="Arial" panose="020B0604020202020204" pitchFamily="34" charset="0"/>
              </a:rPr>
              <a:t>SA4 Chair (Dolby France SAS)</a:t>
            </a:r>
          </a:p>
        </p:txBody>
      </p:sp>
      <p:sp>
        <p:nvSpPr>
          <p:cNvPr id="4" name="Subtitle 6">
            <a:extLst>
              <a:ext uri="{FF2B5EF4-FFF2-40B4-BE49-F238E27FC236}">
                <a16:creationId xmlns:a16="http://schemas.microsoft.com/office/drawing/2014/main" id="{A466663D-F8DD-4C2B-86B0-D8D110D84A17}"/>
              </a:ext>
            </a:extLst>
          </p:cNvPr>
          <p:cNvSpPr txBox="1">
            <a:spLocks/>
          </p:cNvSpPr>
          <p:nvPr/>
        </p:nvSpPr>
        <p:spPr bwMode="auto">
          <a:xfrm>
            <a:off x="2862263" y="3197225"/>
            <a:ext cx="6400800" cy="952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0" indent="0" algn="ctr" rtl="0" eaLnBrk="0" fontAlgn="base" hangingPunct="0">
              <a:spcBef>
                <a:spcPct val="20000"/>
              </a:spcBef>
              <a:spcAft>
                <a:spcPct val="0"/>
              </a:spcAft>
              <a:buNone/>
              <a:defRPr sz="2800">
                <a:solidFill>
                  <a:schemeClr val="tx1"/>
                </a:solidFill>
                <a:latin typeface="+mn-lt"/>
                <a:ea typeface="+mn-ea"/>
                <a:cs typeface="+mn-cs"/>
              </a:defRPr>
            </a:lvl1pPr>
            <a:lvl2pPr marL="457200" indent="0" algn="ctr" rtl="0" eaLnBrk="0" fontAlgn="base" hangingPunct="0">
              <a:spcBef>
                <a:spcPct val="20000"/>
              </a:spcBef>
              <a:spcAft>
                <a:spcPct val="0"/>
              </a:spcAft>
              <a:buClr>
                <a:srgbClr val="C00000"/>
              </a:buClr>
              <a:buFont typeface="Arial" panose="020B0604020202020204" pitchFamily="34" charset="0"/>
              <a:buNone/>
              <a:defRPr sz="2400">
                <a:solidFill>
                  <a:schemeClr val="tx1"/>
                </a:solidFill>
                <a:latin typeface="+mn-lt"/>
              </a:defRPr>
            </a:lvl2pPr>
            <a:lvl3pPr marL="914400" indent="0" algn="ctr" rtl="0" eaLnBrk="0" fontAlgn="base" hangingPunct="0">
              <a:spcBef>
                <a:spcPct val="20000"/>
              </a:spcBef>
              <a:spcAft>
                <a:spcPct val="0"/>
              </a:spcAft>
              <a:buFont typeface="Arial" panose="020B0604020202020204" pitchFamily="34" charset="0"/>
              <a:buNone/>
              <a:defRPr sz="2000">
                <a:solidFill>
                  <a:schemeClr val="tx1"/>
                </a:solidFill>
                <a:latin typeface="+mn-lt"/>
              </a:defRPr>
            </a:lvl3pPr>
            <a:lvl4pPr marL="1371600" indent="0" algn="ctr" rtl="0" eaLnBrk="0" fontAlgn="base" hangingPunct="0">
              <a:spcBef>
                <a:spcPct val="20000"/>
              </a:spcBef>
              <a:spcAft>
                <a:spcPct val="0"/>
              </a:spcAft>
              <a:buFont typeface="Arial" panose="020B0604020202020204" pitchFamily="34" charset="0"/>
              <a:buNone/>
              <a:defRPr sz="2000">
                <a:solidFill>
                  <a:schemeClr val="tx1"/>
                </a:solidFill>
                <a:latin typeface="+mn-lt"/>
              </a:defRPr>
            </a:lvl4pPr>
            <a:lvl5pPr marL="1828800" indent="0" algn="ctr" rtl="0" eaLnBrk="0" fontAlgn="base" hangingPunct="0">
              <a:spcBef>
                <a:spcPct val="20000"/>
              </a:spcBef>
              <a:spcAft>
                <a:spcPct val="0"/>
              </a:spcAft>
              <a:buFont typeface="Arial" panose="020B0604020202020204" pitchFamily="34" charset="0"/>
              <a:buNone/>
              <a:defRPr sz="1600">
                <a:solidFill>
                  <a:schemeClr val="tx1"/>
                </a:solidFill>
                <a:latin typeface="+mn-lt"/>
              </a:defRPr>
            </a:lvl5pPr>
            <a:lvl6pPr marL="2286000" indent="0" algn="ctr" rtl="0" eaLnBrk="0" fontAlgn="base" hangingPunct="0">
              <a:spcBef>
                <a:spcPct val="20000"/>
              </a:spcBef>
              <a:spcAft>
                <a:spcPct val="0"/>
              </a:spcAft>
              <a:buFont typeface="Arial" charset="0"/>
              <a:buNone/>
              <a:defRPr sz="1600">
                <a:solidFill>
                  <a:schemeClr val="tx1"/>
                </a:solidFill>
                <a:latin typeface="+mn-lt"/>
              </a:defRPr>
            </a:lvl6pPr>
            <a:lvl7pPr marL="2743200" indent="0" algn="ctr" rtl="0" eaLnBrk="0" fontAlgn="base" hangingPunct="0">
              <a:spcBef>
                <a:spcPct val="20000"/>
              </a:spcBef>
              <a:spcAft>
                <a:spcPct val="0"/>
              </a:spcAft>
              <a:buFont typeface="Arial" charset="0"/>
              <a:buNone/>
              <a:defRPr sz="1600">
                <a:solidFill>
                  <a:schemeClr val="tx1"/>
                </a:solidFill>
                <a:latin typeface="+mn-lt"/>
              </a:defRPr>
            </a:lvl7pPr>
            <a:lvl8pPr marL="3200400" indent="0" algn="ctr" rtl="0" eaLnBrk="0" fontAlgn="base" hangingPunct="0">
              <a:spcBef>
                <a:spcPct val="20000"/>
              </a:spcBef>
              <a:spcAft>
                <a:spcPct val="0"/>
              </a:spcAft>
              <a:buFont typeface="Arial" charset="0"/>
              <a:buNone/>
              <a:defRPr sz="1600">
                <a:solidFill>
                  <a:schemeClr val="tx1"/>
                </a:solidFill>
                <a:latin typeface="+mn-lt"/>
              </a:defRPr>
            </a:lvl8pPr>
            <a:lvl9pPr marL="3657600" indent="0" algn="ctr" rtl="0" eaLnBrk="0" fontAlgn="base" hangingPunct="0">
              <a:spcBef>
                <a:spcPct val="20000"/>
              </a:spcBef>
              <a:spcAft>
                <a:spcPct val="0"/>
              </a:spcAft>
              <a:buFont typeface="Arial" charset="0"/>
              <a:buNone/>
              <a:defRPr sz="1600">
                <a:solidFill>
                  <a:schemeClr val="tx1"/>
                </a:solidFill>
                <a:latin typeface="+mn-lt"/>
              </a:defRPr>
            </a:lvl9pPr>
          </a:lstStyle>
          <a:p>
            <a:pPr>
              <a:lnSpc>
                <a:spcPct val="80000"/>
              </a:lnSpc>
              <a:defRPr/>
            </a:pPr>
            <a:br>
              <a:rPr lang="en-US" altLang="en-US" sz="2000" kern="0" dirty="0"/>
            </a:br>
            <a:r>
              <a:rPr lang="en-US" altLang="en-US" sz="2000" kern="0" dirty="0">
                <a:solidFill>
                  <a:srgbClr val="FF0000"/>
                </a:solidFill>
                <a:latin typeface="Arial" panose="020B0604020202020204" pitchFamily="34" charset="0"/>
              </a:rPr>
              <a:t>(Agenda Item 4.4)</a:t>
            </a:r>
          </a:p>
          <a:p>
            <a:pPr>
              <a:lnSpc>
                <a:spcPct val="80000"/>
              </a:lnSpc>
              <a:defRPr/>
            </a:pPr>
            <a:endParaRPr lang="en-GB" altLang="en-US" sz="2000" kern="0" dirty="0">
              <a:latin typeface="Arial" panose="020B0604020202020204" pitchFamily="34" charset="0"/>
            </a:endParaRPr>
          </a:p>
        </p:txBody>
      </p:sp>
    </p:spTree>
  </p:cSld>
  <p:clrMapOvr>
    <a:masterClrMapping/>
  </p:clrMapOvr>
  <p:transition spd="slow">
    <p:fad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a:extLst>
              <a:ext uri="{FF2B5EF4-FFF2-40B4-BE49-F238E27FC236}">
                <a16:creationId xmlns:a16="http://schemas.microsoft.com/office/drawing/2014/main" id="{E6686F00-52E9-4596-9400-3A8BA5119086}"/>
              </a:ext>
            </a:extLst>
          </p:cNvPr>
          <p:cNvSpPr>
            <a:spLocks noGrp="1"/>
          </p:cNvSpPr>
          <p:nvPr>
            <p:ph type="title"/>
          </p:nvPr>
        </p:nvSpPr>
        <p:spPr/>
        <p:txBody>
          <a:bodyPr/>
          <a:lstStyle/>
          <a:p>
            <a:r>
              <a:rPr lang="en-US" altLang="en-US" dirty="0"/>
              <a:t>SA4 progress highlights </a:t>
            </a:r>
          </a:p>
        </p:txBody>
      </p:sp>
      <p:sp>
        <p:nvSpPr>
          <p:cNvPr id="2" name="Espace réservé du contenu 1">
            <a:extLst>
              <a:ext uri="{FF2B5EF4-FFF2-40B4-BE49-F238E27FC236}">
                <a16:creationId xmlns:a16="http://schemas.microsoft.com/office/drawing/2014/main" id="{276E1530-8589-41DD-88C5-7BD0BB317467}"/>
              </a:ext>
            </a:extLst>
          </p:cNvPr>
          <p:cNvSpPr>
            <a:spLocks noGrp="1"/>
          </p:cNvSpPr>
          <p:nvPr>
            <p:ph idx="1"/>
          </p:nvPr>
        </p:nvSpPr>
        <p:spPr>
          <a:xfrm>
            <a:off x="647700" y="1118587"/>
            <a:ext cx="11184467" cy="5166328"/>
          </a:xfrm>
        </p:spPr>
        <p:txBody>
          <a:bodyPr/>
          <a:lstStyle/>
          <a:p>
            <a:r>
              <a:rPr lang="en-US" sz="1600" dirty="0"/>
              <a:t>A couple of Rel-17 corrections to</a:t>
            </a:r>
            <a:r>
              <a:rPr lang="en-US" sz="1600" dirty="0">
                <a:solidFill>
                  <a:srgbClr val="000000"/>
                </a:solidFill>
              </a:rPr>
              <a:t> 5G Multicast-Broadcast related to radio parameters</a:t>
            </a:r>
            <a:endParaRPr lang="en-US" sz="1600" dirty="0"/>
          </a:p>
          <a:p>
            <a:r>
              <a:rPr lang="en-US" sz="1600" dirty="0"/>
              <a:t>Several Rel-18 Corrections on completed features. </a:t>
            </a:r>
          </a:p>
          <a:p>
            <a:r>
              <a:rPr lang="en-US" sz="1600" dirty="0">
                <a:solidFill>
                  <a:srgbClr val="000000"/>
                </a:solidFill>
              </a:rPr>
              <a:t>Rel-19:</a:t>
            </a:r>
          </a:p>
          <a:p>
            <a:pPr lvl="1"/>
            <a:r>
              <a:rPr lang="en-US" sz="1600" dirty="0">
                <a:solidFill>
                  <a:srgbClr val="000000"/>
                </a:solidFill>
              </a:rPr>
              <a:t>3 ongoing Work Items </a:t>
            </a:r>
            <a:r>
              <a:rPr lang="en-US" sz="1600" dirty="0">
                <a:solidFill>
                  <a:srgbClr val="33CC33"/>
                </a:solidFill>
              </a:rPr>
              <a:t>progressing as planned</a:t>
            </a:r>
            <a:r>
              <a:rPr lang="en-US" sz="1600" dirty="0">
                <a:solidFill>
                  <a:srgbClr val="000000"/>
                </a:solidFill>
              </a:rPr>
              <a:t>.</a:t>
            </a:r>
          </a:p>
          <a:p>
            <a:pPr lvl="1"/>
            <a:r>
              <a:rPr lang="en-US" sz="1600" dirty="0">
                <a:solidFill>
                  <a:srgbClr val="000000"/>
                </a:solidFill>
              </a:rPr>
              <a:t>12 ongoing Studies progressing:</a:t>
            </a:r>
          </a:p>
          <a:p>
            <a:pPr lvl="2"/>
            <a:r>
              <a:rPr lang="en-US" sz="1600" dirty="0" err="1">
                <a:solidFill>
                  <a:srgbClr val="000000"/>
                </a:solidFill>
              </a:rPr>
              <a:t>FS_DaCED</a:t>
            </a:r>
            <a:r>
              <a:rPr lang="en-US" sz="1600" dirty="0">
                <a:solidFill>
                  <a:srgbClr val="000000"/>
                </a:solidFill>
              </a:rPr>
              <a:t> planned completion </a:t>
            </a:r>
            <a:r>
              <a:rPr lang="en-US" sz="1600" dirty="0">
                <a:solidFill>
                  <a:schemeClr val="accent6"/>
                </a:solidFill>
              </a:rPr>
              <a:t>delayed</a:t>
            </a:r>
            <a:r>
              <a:rPr lang="en-US" sz="1600" dirty="0">
                <a:solidFill>
                  <a:srgbClr val="000000"/>
                </a:solidFill>
              </a:rPr>
              <a:t> to SA#106</a:t>
            </a:r>
          </a:p>
          <a:p>
            <a:pPr lvl="2"/>
            <a:r>
              <a:rPr lang="en-US" sz="1600" dirty="0">
                <a:solidFill>
                  <a:srgbClr val="000000"/>
                </a:solidFill>
              </a:rPr>
              <a:t>FS_FGS </a:t>
            </a:r>
            <a:r>
              <a:rPr lang="en-US" sz="1600" dirty="0">
                <a:solidFill>
                  <a:srgbClr val="33CC33"/>
                </a:solidFill>
              </a:rPr>
              <a:t>completed</a:t>
            </a:r>
            <a:r>
              <a:rPr lang="en-US" sz="1600" dirty="0">
                <a:solidFill>
                  <a:srgbClr val="000000"/>
                </a:solidFill>
              </a:rPr>
              <a:t> with a reduced scope while JVET </a:t>
            </a:r>
            <a:r>
              <a:rPr lang="en-US" altLang="zh-CN" sz="1600" dirty="0">
                <a:cs typeface="Arial" pitchFamily="34" charset="0"/>
              </a:rPr>
              <a:t>(Joint effort between ISO/IEC and ITU-T) progresses a similar study</a:t>
            </a:r>
          </a:p>
          <a:p>
            <a:pPr lvl="2"/>
            <a:r>
              <a:rPr lang="en-US" altLang="zh-CN" sz="1600" dirty="0">
                <a:cs typeface="Arial" pitchFamily="34" charset="0"/>
              </a:rPr>
              <a:t>FS_AMD progressing </a:t>
            </a:r>
            <a:r>
              <a:rPr lang="en-US" altLang="zh-CN" sz="1600" dirty="0">
                <a:solidFill>
                  <a:schemeClr val="accent6"/>
                </a:solidFill>
                <a:cs typeface="Arial" pitchFamily="34" charset="0"/>
              </a:rPr>
              <a:t>slower</a:t>
            </a:r>
            <a:r>
              <a:rPr lang="en-US" altLang="zh-CN" sz="1600" dirty="0">
                <a:cs typeface="Arial" pitchFamily="34" charset="0"/>
              </a:rPr>
              <a:t> than expected. An MBS SWG Ad hoc e-meeting is planned 16-18 October to accelerate progress.</a:t>
            </a:r>
          </a:p>
          <a:p>
            <a:pPr lvl="2"/>
            <a:r>
              <a:rPr lang="en-US" altLang="zh-CN" sz="1600" dirty="0">
                <a:cs typeface="Arial" pitchFamily="34" charset="0"/>
              </a:rPr>
              <a:t>FS_Beyond2D progressing </a:t>
            </a:r>
            <a:r>
              <a:rPr lang="en-US" altLang="zh-CN" sz="1600" dirty="0">
                <a:solidFill>
                  <a:schemeClr val="accent6"/>
                </a:solidFill>
                <a:cs typeface="Arial" pitchFamily="34" charset="0"/>
              </a:rPr>
              <a:t>slower</a:t>
            </a:r>
            <a:r>
              <a:rPr lang="en-US" altLang="zh-CN" sz="1600" dirty="0">
                <a:cs typeface="Arial" pitchFamily="34" charset="0"/>
              </a:rPr>
              <a:t> than expected.</a:t>
            </a:r>
          </a:p>
          <a:p>
            <a:pPr lvl="2"/>
            <a:r>
              <a:rPr lang="en-US" sz="1600" dirty="0">
                <a:effectLst/>
                <a:ea typeface="Times New Roman" panose="02020603050405020304" pitchFamily="18" charset="0"/>
              </a:rPr>
              <a:t>While the FS_ACAPI TR wasn’t progressed, SA4 agreed a proposal on 3GPP Codecs registration as Web Codecs.</a:t>
            </a:r>
          </a:p>
          <a:p>
            <a:pPr lvl="2"/>
            <a:r>
              <a:rPr lang="en-US" sz="1600" dirty="0">
                <a:solidFill>
                  <a:srgbClr val="000000"/>
                </a:solidFill>
              </a:rPr>
              <a:t>Other 7 studies </a:t>
            </a:r>
            <a:r>
              <a:rPr lang="en-US" sz="1600" dirty="0">
                <a:solidFill>
                  <a:srgbClr val="33CC33"/>
                </a:solidFill>
              </a:rPr>
              <a:t>progressing as planned</a:t>
            </a:r>
          </a:p>
          <a:p>
            <a:r>
              <a:rPr lang="en-US" sz="1600" dirty="0">
                <a:solidFill>
                  <a:srgbClr val="000000"/>
                </a:solidFill>
              </a:rPr>
              <a:t>New work</a:t>
            </a:r>
          </a:p>
          <a:p>
            <a:pPr lvl="1">
              <a:lnSpc>
                <a:spcPct val="90000"/>
              </a:lnSpc>
              <a:spcBef>
                <a:spcPts val="300"/>
              </a:spcBef>
            </a:pPr>
            <a:r>
              <a:rPr lang="en-US" altLang="en-US" sz="1600" dirty="0">
                <a:cs typeface="Arial" pitchFamily="34" charset="0"/>
              </a:rPr>
              <a:t>New Study on immersive Real-Time Communication for WebRTC, Phase 2 (FS_iRTCW_Ph2)</a:t>
            </a:r>
            <a:endParaRPr lang="en-US" sz="1600" i="0" kern="1200" dirty="0">
              <a:solidFill>
                <a:schemeClr val="dk1"/>
              </a:solidFill>
              <a:effectLst/>
              <a:latin typeface="+mn-lt"/>
              <a:ea typeface="+mn-ea"/>
              <a:cs typeface="+mn-cs"/>
            </a:endParaRPr>
          </a:p>
          <a:p>
            <a:pPr lvl="1">
              <a:lnSpc>
                <a:spcPct val="90000"/>
              </a:lnSpc>
              <a:spcBef>
                <a:spcPts val="300"/>
              </a:spcBef>
            </a:pPr>
            <a:r>
              <a:rPr lang="en-US" altLang="en-US" sz="1600" kern="1200" dirty="0">
                <a:solidFill>
                  <a:schemeClr val="dk1"/>
                </a:solidFill>
                <a:ea typeface="+mn-ea"/>
                <a:cs typeface="+mn-cs"/>
              </a:rPr>
              <a:t>New Work Item on Terminal Audio quality performance and Test methods for Immersive Audio Services, Phase 2 (ATIAS_Ph2)</a:t>
            </a:r>
          </a:p>
          <a:p>
            <a:pPr>
              <a:lnSpc>
                <a:spcPct val="90000"/>
              </a:lnSpc>
              <a:spcBef>
                <a:spcPts val="300"/>
              </a:spcBef>
            </a:pPr>
            <a:r>
              <a:rPr lang="en-US" sz="1600" dirty="0">
                <a:solidFill>
                  <a:srgbClr val="000000"/>
                </a:solidFill>
              </a:rPr>
              <a:t>SA4 IVAS codec real-time communication demo at TSG SA#105 (Room M14)</a:t>
            </a:r>
          </a:p>
          <a:p>
            <a:pPr>
              <a:lnSpc>
                <a:spcPct val="90000"/>
              </a:lnSpc>
              <a:spcBef>
                <a:spcPts val="300"/>
              </a:spcBef>
            </a:pPr>
            <a:endParaRPr lang="en-US" altLang="en-US" sz="2000" kern="1200" dirty="0">
              <a:solidFill>
                <a:schemeClr val="dk1"/>
              </a:solidFill>
              <a:ea typeface="+mn-ea"/>
              <a:cs typeface="+mn-cs"/>
            </a:endParaRPr>
          </a:p>
          <a:p>
            <a:pPr marL="0" indent="0">
              <a:lnSpc>
                <a:spcPct val="90000"/>
              </a:lnSpc>
              <a:spcBef>
                <a:spcPts val="300"/>
              </a:spcBef>
              <a:buNone/>
            </a:pPr>
            <a:endParaRPr lang="en-US" altLang="en-US" sz="2000" dirty="0"/>
          </a:p>
          <a:p>
            <a:endParaRPr lang="en-US" sz="1600" dirty="0">
              <a:cs typeface="Arial" pitchFamily="34" charset="0"/>
            </a:endParaRPr>
          </a:p>
          <a:p>
            <a:endParaRPr lang="en-US" sz="1600" dirty="0">
              <a:cs typeface="Arial" pitchFamily="34" charset="0"/>
            </a:endParaRPr>
          </a:p>
          <a:p>
            <a:pPr lvl="2"/>
            <a:endParaRPr lang="en-US" sz="1600" dirty="0">
              <a:cs typeface="Arial" pitchFamily="34" charset="0"/>
            </a:endParaRPr>
          </a:p>
          <a:p>
            <a:pPr lvl="1"/>
            <a:endParaRPr lang="en-US" sz="1600" dirty="0"/>
          </a:p>
          <a:p>
            <a:pPr lvl="1"/>
            <a:endParaRPr lang="en-US" sz="1600" dirty="0"/>
          </a:p>
          <a:p>
            <a:pPr lvl="1"/>
            <a:endParaRPr lang="fr-FR" sz="1600" dirty="0"/>
          </a:p>
        </p:txBody>
      </p:sp>
    </p:spTree>
  </p:cSld>
  <p:clrMapOvr>
    <a:masterClrMapping/>
  </p:clrMapOvr>
  <p:transition spd="slow"/>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a:extLst>
              <a:ext uri="{FF2B5EF4-FFF2-40B4-BE49-F238E27FC236}">
                <a16:creationId xmlns:a16="http://schemas.microsoft.com/office/drawing/2014/main" id="{016F4338-2C8B-45C5-BBCB-5CBF0403C383}"/>
              </a:ext>
            </a:extLst>
          </p:cNvPr>
          <p:cNvSpPr>
            <a:spLocks noGrp="1"/>
          </p:cNvSpPr>
          <p:nvPr>
            <p:ph type="title"/>
          </p:nvPr>
        </p:nvSpPr>
        <p:spPr/>
        <p:txBody>
          <a:bodyPr/>
          <a:lstStyle/>
          <a:p>
            <a:pPr marL="342900" indent="-342900">
              <a:lnSpc>
                <a:spcPct val="90000"/>
              </a:lnSpc>
            </a:pPr>
            <a:r>
              <a:rPr lang="en-US" altLang="en-US" dirty="0">
                <a:solidFill>
                  <a:srgbClr val="FF3300"/>
                </a:solidFill>
              </a:rPr>
              <a:t>CRs to features in Release 17 and earlier</a:t>
            </a:r>
            <a:endParaRPr lang="en-US" altLang="en-US" dirty="0"/>
          </a:p>
        </p:txBody>
      </p:sp>
      <p:sp>
        <p:nvSpPr>
          <p:cNvPr id="2" name="Espace réservé du contenu 1">
            <a:extLst>
              <a:ext uri="{FF2B5EF4-FFF2-40B4-BE49-F238E27FC236}">
                <a16:creationId xmlns:a16="http://schemas.microsoft.com/office/drawing/2014/main" id="{C81F6A6D-8BAF-4BB8-AC46-2C73FC7322B0}"/>
              </a:ext>
            </a:extLst>
          </p:cNvPr>
          <p:cNvSpPr>
            <a:spLocks noGrp="1"/>
          </p:cNvSpPr>
          <p:nvPr>
            <p:ph idx="1"/>
          </p:nvPr>
        </p:nvSpPr>
        <p:spPr/>
        <p:txBody>
          <a:bodyPr/>
          <a:lstStyle/>
          <a:p>
            <a:endParaRPr lang="en-US" sz="1200" dirty="0"/>
          </a:p>
          <a:p>
            <a:endParaRPr lang="en-US" sz="1200" dirty="0"/>
          </a:p>
          <a:p>
            <a:endParaRPr lang="en-US" sz="1200" dirty="0">
              <a:solidFill>
                <a:srgbClr val="000000"/>
              </a:solidFill>
              <a:latin typeface="Arial" panose="020B0604020202020204" pitchFamily="34" charset="0"/>
            </a:endParaRPr>
          </a:p>
          <a:p>
            <a:endParaRPr lang="en-US" sz="1200" b="0" i="0" u="none" strike="noStrike" dirty="0">
              <a:solidFill>
                <a:srgbClr val="000000"/>
              </a:solidFill>
              <a:effectLst/>
              <a:latin typeface="Arial" panose="020B0604020202020204" pitchFamily="34" charset="0"/>
            </a:endParaRPr>
          </a:p>
          <a:p>
            <a:endParaRPr lang="en-US" sz="1200" b="0" i="0" u="none" strike="noStrike" dirty="0">
              <a:solidFill>
                <a:srgbClr val="000000"/>
              </a:solidFill>
              <a:effectLst/>
              <a:latin typeface="Arial" panose="020B0604020202020204" pitchFamily="34" charset="0"/>
            </a:endParaRPr>
          </a:p>
          <a:p>
            <a:endParaRPr lang="en-US" sz="1200" dirty="0">
              <a:solidFill>
                <a:srgbClr val="000000"/>
              </a:solidFill>
              <a:latin typeface="Arial" panose="020B0604020202020204" pitchFamily="34" charset="0"/>
            </a:endParaRPr>
          </a:p>
          <a:p>
            <a:endParaRPr lang="en-US" sz="1200" b="0" i="0" u="none" strike="noStrike" dirty="0">
              <a:solidFill>
                <a:srgbClr val="000000"/>
              </a:solidFill>
              <a:effectLst/>
              <a:latin typeface="Arial" panose="020B0604020202020204" pitchFamily="34" charset="0"/>
            </a:endParaRPr>
          </a:p>
          <a:p>
            <a:endParaRPr lang="en-US" sz="1200" dirty="0">
              <a:solidFill>
                <a:srgbClr val="000000"/>
              </a:solidFill>
              <a:highlight>
                <a:srgbClr val="FFFF00"/>
              </a:highlight>
              <a:latin typeface="Arial" panose="020B0604020202020204" pitchFamily="34" charset="0"/>
            </a:endParaRPr>
          </a:p>
          <a:p>
            <a:endParaRPr lang="en-US" sz="1200" dirty="0">
              <a:solidFill>
                <a:srgbClr val="000000"/>
              </a:solidFill>
              <a:highlight>
                <a:srgbClr val="FFFF00"/>
              </a:highlight>
              <a:latin typeface="Arial" panose="020B0604020202020204" pitchFamily="34" charset="0"/>
            </a:endParaRPr>
          </a:p>
          <a:p>
            <a:endParaRPr lang="en-US" sz="1200" dirty="0">
              <a:solidFill>
                <a:srgbClr val="000000"/>
              </a:solidFill>
              <a:highlight>
                <a:srgbClr val="FFFF00"/>
              </a:highlight>
              <a:latin typeface="Arial" panose="020B0604020202020204" pitchFamily="34" charset="0"/>
            </a:endParaRPr>
          </a:p>
          <a:p>
            <a:endParaRPr lang="en-US" sz="1200" dirty="0">
              <a:solidFill>
                <a:srgbClr val="000000"/>
              </a:solidFill>
              <a:highlight>
                <a:srgbClr val="FFFF00"/>
              </a:highlight>
              <a:latin typeface="Arial" panose="020B0604020202020204" pitchFamily="34" charset="0"/>
            </a:endParaRPr>
          </a:p>
          <a:p>
            <a:endParaRPr lang="en-US" sz="1200" dirty="0">
              <a:solidFill>
                <a:srgbClr val="000000"/>
              </a:solidFill>
              <a:highlight>
                <a:srgbClr val="FFFF00"/>
              </a:highlight>
              <a:latin typeface="Arial" panose="020B0604020202020204" pitchFamily="34" charset="0"/>
            </a:endParaRPr>
          </a:p>
          <a:p>
            <a:endParaRPr lang="en-US" sz="1200" dirty="0">
              <a:solidFill>
                <a:srgbClr val="000000"/>
              </a:solidFill>
              <a:highlight>
                <a:srgbClr val="FFFF00"/>
              </a:highlight>
              <a:latin typeface="Arial" panose="020B0604020202020204" pitchFamily="34" charset="0"/>
            </a:endParaRPr>
          </a:p>
          <a:p>
            <a:endParaRPr lang="en-US" sz="1200" dirty="0">
              <a:highlight>
                <a:srgbClr val="FFFF00"/>
              </a:highlight>
            </a:endParaRPr>
          </a:p>
          <a:p>
            <a:endParaRPr lang="en-US" sz="1200" dirty="0">
              <a:highlight>
                <a:srgbClr val="FFFF00"/>
              </a:highlight>
            </a:endParaRPr>
          </a:p>
          <a:p>
            <a:endParaRPr lang="en-US" sz="1200" dirty="0">
              <a:highlight>
                <a:srgbClr val="FFFF00"/>
              </a:highlight>
            </a:endParaRPr>
          </a:p>
          <a:p>
            <a:endParaRPr lang="en-US" sz="1200" dirty="0">
              <a:highlight>
                <a:srgbClr val="FFFF00"/>
              </a:highlight>
            </a:endParaRPr>
          </a:p>
          <a:p>
            <a:endParaRPr lang="en-US" sz="1200" dirty="0">
              <a:highlight>
                <a:srgbClr val="FFFF00"/>
              </a:highlight>
            </a:endParaRPr>
          </a:p>
          <a:p>
            <a:endParaRPr lang="en-US" sz="1200" dirty="0">
              <a:highlight>
                <a:srgbClr val="FFFF00"/>
              </a:highlight>
            </a:endParaRPr>
          </a:p>
          <a:p>
            <a:pPr marL="0" indent="0">
              <a:buNone/>
            </a:pPr>
            <a:endParaRPr lang="en-US" sz="1200" dirty="0">
              <a:highlight>
                <a:srgbClr val="FFFF00"/>
              </a:highlight>
            </a:endParaRPr>
          </a:p>
          <a:p>
            <a:endParaRPr lang="en-US" sz="1200" dirty="0"/>
          </a:p>
        </p:txBody>
      </p:sp>
      <p:graphicFrame>
        <p:nvGraphicFramePr>
          <p:cNvPr id="7" name="Table 6">
            <a:extLst>
              <a:ext uri="{FF2B5EF4-FFF2-40B4-BE49-F238E27FC236}">
                <a16:creationId xmlns:a16="http://schemas.microsoft.com/office/drawing/2014/main" id="{514B237F-13FF-6122-3AA1-F9667EB8E081}"/>
              </a:ext>
            </a:extLst>
          </p:cNvPr>
          <p:cNvGraphicFramePr>
            <a:graphicFrameLocks noGrp="1"/>
          </p:cNvGraphicFramePr>
          <p:nvPr>
            <p:extLst>
              <p:ext uri="{D42A27DB-BD31-4B8C-83A1-F6EECF244321}">
                <p14:modId xmlns:p14="http://schemas.microsoft.com/office/powerpoint/2010/main" val="1196002492"/>
              </p:ext>
            </p:extLst>
          </p:nvPr>
        </p:nvGraphicFramePr>
        <p:xfrm>
          <a:off x="1352358" y="1454150"/>
          <a:ext cx="8534400" cy="1090248"/>
        </p:xfrm>
        <a:graphic>
          <a:graphicData uri="http://schemas.openxmlformats.org/drawingml/2006/table">
            <a:tbl>
              <a:tblPr firstRow="1" firstCol="1" bandRow="1">
                <a:tableStyleId>{5C22544A-7EE6-4342-B048-85BDC9FD1C3A}</a:tableStyleId>
              </a:tblPr>
              <a:tblGrid>
                <a:gridCol w="593090">
                  <a:extLst>
                    <a:ext uri="{9D8B030D-6E8A-4147-A177-3AD203B41FA5}">
                      <a16:colId xmlns:a16="http://schemas.microsoft.com/office/drawing/2014/main" val="223552310"/>
                    </a:ext>
                  </a:extLst>
                </a:gridCol>
                <a:gridCol w="2296160">
                  <a:extLst>
                    <a:ext uri="{9D8B030D-6E8A-4147-A177-3AD203B41FA5}">
                      <a16:colId xmlns:a16="http://schemas.microsoft.com/office/drawing/2014/main" val="2095665933"/>
                    </a:ext>
                  </a:extLst>
                </a:gridCol>
                <a:gridCol w="1223771">
                  <a:extLst>
                    <a:ext uri="{9D8B030D-6E8A-4147-A177-3AD203B41FA5}">
                      <a16:colId xmlns:a16="http://schemas.microsoft.com/office/drawing/2014/main" val="2624477419"/>
                    </a:ext>
                  </a:extLst>
                </a:gridCol>
                <a:gridCol w="543434">
                  <a:extLst>
                    <a:ext uri="{9D8B030D-6E8A-4147-A177-3AD203B41FA5}">
                      <a16:colId xmlns:a16="http://schemas.microsoft.com/office/drawing/2014/main" val="1746394226"/>
                    </a:ext>
                  </a:extLst>
                </a:gridCol>
                <a:gridCol w="465455">
                  <a:extLst>
                    <a:ext uri="{9D8B030D-6E8A-4147-A177-3AD203B41FA5}">
                      <a16:colId xmlns:a16="http://schemas.microsoft.com/office/drawing/2014/main" val="3456726125"/>
                    </a:ext>
                  </a:extLst>
                </a:gridCol>
                <a:gridCol w="511175">
                  <a:extLst>
                    <a:ext uri="{9D8B030D-6E8A-4147-A177-3AD203B41FA5}">
                      <a16:colId xmlns:a16="http://schemas.microsoft.com/office/drawing/2014/main" val="3357795607"/>
                    </a:ext>
                  </a:extLst>
                </a:gridCol>
                <a:gridCol w="889000">
                  <a:extLst>
                    <a:ext uri="{9D8B030D-6E8A-4147-A177-3AD203B41FA5}">
                      <a16:colId xmlns:a16="http://schemas.microsoft.com/office/drawing/2014/main" val="1686251580"/>
                    </a:ext>
                  </a:extLst>
                </a:gridCol>
                <a:gridCol w="410845">
                  <a:extLst>
                    <a:ext uri="{9D8B030D-6E8A-4147-A177-3AD203B41FA5}">
                      <a16:colId xmlns:a16="http://schemas.microsoft.com/office/drawing/2014/main" val="3341701467"/>
                    </a:ext>
                  </a:extLst>
                </a:gridCol>
                <a:gridCol w="445135">
                  <a:extLst>
                    <a:ext uri="{9D8B030D-6E8A-4147-A177-3AD203B41FA5}">
                      <a16:colId xmlns:a16="http://schemas.microsoft.com/office/drawing/2014/main" val="3272701879"/>
                    </a:ext>
                  </a:extLst>
                </a:gridCol>
                <a:gridCol w="483235">
                  <a:extLst>
                    <a:ext uri="{9D8B030D-6E8A-4147-A177-3AD203B41FA5}">
                      <a16:colId xmlns:a16="http://schemas.microsoft.com/office/drawing/2014/main" val="2939900859"/>
                    </a:ext>
                  </a:extLst>
                </a:gridCol>
                <a:gridCol w="673100">
                  <a:extLst>
                    <a:ext uri="{9D8B030D-6E8A-4147-A177-3AD203B41FA5}">
                      <a16:colId xmlns:a16="http://schemas.microsoft.com/office/drawing/2014/main" val="1547907693"/>
                    </a:ext>
                  </a:extLst>
                </a:gridCol>
              </a:tblGrid>
              <a:tr h="595367">
                <a:tc>
                  <a:txBody>
                    <a:bodyPr/>
                    <a:lstStyle/>
                    <a:p>
                      <a:pPr marL="0" marR="0" algn="ctr">
                        <a:lnSpc>
                          <a:spcPct val="107000"/>
                        </a:lnSpc>
                        <a:spcBef>
                          <a:spcPts val="0"/>
                        </a:spcBef>
                        <a:spcAft>
                          <a:spcPts val="0"/>
                        </a:spcAft>
                      </a:pPr>
                      <a:r>
                        <a:rPr lang="en-GB" sz="900" kern="0">
                          <a:effectLst/>
                        </a:rPr>
                        <a:t>TDoc</a:t>
                      </a:r>
                      <a:endParaRPr lang="en-US" sz="11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GB" sz="900" kern="0">
                          <a:effectLst/>
                        </a:rPr>
                        <a:t>Title</a:t>
                      </a:r>
                      <a:endParaRPr lang="en-US" sz="11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GB" sz="900" kern="0">
                          <a:effectLst/>
                        </a:rPr>
                        <a:t>TDoc Status</a:t>
                      </a:r>
                      <a:endParaRPr lang="en-US" sz="11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GB" sz="900" kern="0">
                          <a:effectLst/>
                        </a:rPr>
                        <a:t>Release</a:t>
                      </a:r>
                      <a:endParaRPr lang="en-US" sz="11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GB" sz="900" kern="0">
                          <a:effectLst/>
                        </a:rPr>
                        <a:t>Spec</a:t>
                      </a:r>
                      <a:endParaRPr lang="en-US" sz="11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GB" sz="900" kern="0">
                          <a:effectLst/>
                        </a:rPr>
                        <a:t>Version</a:t>
                      </a:r>
                      <a:endParaRPr lang="en-US" sz="11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GB" sz="900" kern="0">
                          <a:effectLst/>
                        </a:rPr>
                        <a:t>Related WIs</a:t>
                      </a:r>
                      <a:endParaRPr lang="en-US" sz="11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GB" sz="900" kern="0">
                          <a:effectLst/>
                        </a:rPr>
                        <a:t>CR</a:t>
                      </a:r>
                      <a:endParaRPr lang="en-US" sz="11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GB" sz="900" kern="0">
                          <a:effectLst/>
                        </a:rPr>
                        <a:t>CR revision</a:t>
                      </a:r>
                      <a:endParaRPr lang="en-US" sz="11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GB" sz="900" kern="0">
                          <a:effectLst/>
                        </a:rPr>
                        <a:t>CR category</a:t>
                      </a:r>
                      <a:endParaRPr lang="en-US" sz="11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GB" sz="900" kern="0">
                          <a:effectLst/>
                        </a:rPr>
                        <a:t>TSG CR Pack</a:t>
                      </a:r>
                      <a:endParaRPr lang="en-US" sz="11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299321454"/>
                  </a:ext>
                </a:extLst>
              </a:tr>
              <a:tr h="255877">
                <a:tc>
                  <a:txBody>
                    <a:bodyPr/>
                    <a:lstStyle/>
                    <a:p>
                      <a:pPr marL="0" marR="0">
                        <a:lnSpc>
                          <a:spcPct val="107000"/>
                        </a:lnSpc>
                        <a:spcBef>
                          <a:spcPts val="0"/>
                        </a:spcBef>
                        <a:spcAft>
                          <a:spcPts val="0"/>
                        </a:spcAft>
                      </a:pPr>
                      <a:r>
                        <a:rPr lang="en-GB" sz="800" u="sng" kern="0">
                          <a:effectLst/>
                          <a:hlinkClick r:id="rId2"/>
                        </a:rPr>
                        <a:t>S4-241399</a:t>
                      </a:r>
                      <a:endParaRPr lang="en-US" sz="11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GB" sz="800" kern="0">
                          <a:effectLst/>
                        </a:rPr>
                        <a:t>[5MBUSA] Radio parameters alignment</a:t>
                      </a:r>
                      <a:endParaRPr lang="en-US" sz="11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GB" sz="800" u="sng" kern="0" dirty="0">
                          <a:effectLst/>
                        </a:rPr>
                        <a:t>agreed</a:t>
                      </a:r>
                      <a:endParaRPr lang="en-US" sz="11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GB" sz="800" u="sng" kern="0">
                          <a:effectLst/>
                          <a:hlinkClick r:id="rId3"/>
                        </a:rPr>
                        <a:t>Rel-17</a:t>
                      </a:r>
                      <a:endParaRPr lang="en-US" sz="11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GB" sz="800" u="sng" kern="0">
                          <a:effectLst/>
                          <a:hlinkClick r:id="rId4"/>
                        </a:rPr>
                        <a:t>26.502</a:t>
                      </a:r>
                      <a:endParaRPr lang="en-US" sz="11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GB" sz="800" kern="0">
                          <a:effectLst/>
                        </a:rPr>
                        <a:t>17.7.0</a:t>
                      </a:r>
                      <a:endParaRPr lang="en-US" sz="11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GB" sz="800" u="sng" kern="0">
                          <a:effectLst/>
                          <a:hlinkClick r:id="rId5"/>
                        </a:rPr>
                        <a:t>5MBUSA</a:t>
                      </a:r>
                      <a:endParaRPr lang="en-US" sz="11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GB" sz="800" kern="0">
                          <a:effectLst/>
                        </a:rPr>
                        <a:t>0032</a:t>
                      </a:r>
                      <a:endParaRPr lang="en-US" sz="11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GB" sz="800" kern="0">
                          <a:effectLst/>
                        </a:rPr>
                        <a:t>2</a:t>
                      </a:r>
                      <a:endParaRPr lang="en-US" sz="11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GB" sz="800" kern="0">
                          <a:effectLst/>
                        </a:rPr>
                        <a:t>F</a:t>
                      </a:r>
                      <a:endParaRPr lang="en-US" sz="11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GB" sz="800" kern="0">
                          <a:effectLst/>
                        </a:rPr>
                        <a:t>SP-241110</a:t>
                      </a:r>
                      <a:endParaRPr lang="en-US" sz="11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192378479"/>
                  </a:ext>
                </a:extLst>
              </a:tr>
              <a:tr h="239004">
                <a:tc>
                  <a:txBody>
                    <a:bodyPr/>
                    <a:lstStyle/>
                    <a:p>
                      <a:pPr marL="0" marR="0">
                        <a:lnSpc>
                          <a:spcPct val="107000"/>
                        </a:lnSpc>
                        <a:spcBef>
                          <a:spcPts val="0"/>
                        </a:spcBef>
                        <a:spcAft>
                          <a:spcPts val="0"/>
                        </a:spcAft>
                      </a:pPr>
                      <a:r>
                        <a:rPr lang="en-GB" sz="800" u="sng" kern="0">
                          <a:effectLst/>
                          <a:hlinkClick r:id="rId6"/>
                        </a:rPr>
                        <a:t>S4-241400</a:t>
                      </a:r>
                      <a:endParaRPr lang="en-US" sz="11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GB" sz="800" kern="0" dirty="0">
                          <a:effectLst/>
                        </a:rPr>
                        <a:t>[5MBUSA, TEI18] Radio parameters alignment</a:t>
                      </a:r>
                      <a:endParaRPr lang="en-US" sz="11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GB" sz="800" u="sng" kern="0">
                          <a:effectLst/>
                        </a:rPr>
                        <a:t>agreed</a:t>
                      </a:r>
                      <a:endParaRPr lang="en-US" sz="11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GB" sz="800" u="sng" kern="0">
                          <a:effectLst/>
                          <a:hlinkClick r:id="rId7"/>
                        </a:rPr>
                        <a:t>Rel-18</a:t>
                      </a:r>
                      <a:endParaRPr lang="en-US" sz="11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GB" sz="800" u="sng" kern="0">
                          <a:effectLst/>
                          <a:hlinkClick r:id="rId4"/>
                        </a:rPr>
                        <a:t>26.502</a:t>
                      </a:r>
                      <a:endParaRPr lang="en-US" sz="11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GB" sz="800" kern="0">
                          <a:effectLst/>
                        </a:rPr>
                        <a:t>18.1.0</a:t>
                      </a:r>
                      <a:endParaRPr lang="en-US" sz="11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GB" sz="800" kern="0">
                          <a:effectLst/>
                        </a:rPr>
                        <a:t>5MBUSA, TEI18</a:t>
                      </a:r>
                      <a:endParaRPr lang="en-US" sz="11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GB" sz="800" kern="0">
                          <a:effectLst/>
                        </a:rPr>
                        <a:t>0031</a:t>
                      </a:r>
                      <a:endParaRPr lang="en-US" sz="11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GB" sz="800" kern="0">
                          <a:effectLst/>
                        </a:rPr>
                        <a:t>1</a:t>
                      </a:r>
                      <a:endParaRPr lang="en-US" sz="11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GB" sz="800" kern="0">
                          <a:effectLst/>
                        </a:rPr>
                        <a:t>A</a:t>
                      </a:r>
                      <a:endParaRPr lang="en-US" sz="11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GB" sz="800" kern="0" dirty="0">
                          <a:effectLst/>
                        </a:rPr>
                        <a:t>SP-241110</a:t>
                      </a:r>
                      <a:endParaRPr lang="en-US" sz="11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927227802"/>
                  </a:ext>
                </a:extLst>
              </a:tr>
            </a:tbl>
          </a:graphicData>
        </a:graphic>
      </p:graphicFrame>
      <p:graphicFrame>
        <p:nvGraphicFramePr>
          <p:cNvPr id="9" name="Table 8">
            <a:extLst>
              <a:ext uri="{FF2B5EF4-FFF2-40B4-BE49-F238E27FC236}">
                <a16:creationId xmlns:a16="http://schemas.microsoft.com/office/drawing/2014/main" id="{9A844A9B-9B8D-8667-1BA9-3BB7D228B40D}"/>
              </a:ext>
            </a:extLst>
          </p:cNvPr>
          <p:cNvGraphicFramePr>
            <a:graphicFrameLocks noGrp="1"/>
          </p:cNvGraphicFramePr>
          <p:nvPr>
            <p:extLst>
              <p:ext uri="{D42A27DB-BD31-4B8C-83A1-F6EECF244321}">
                <p14:modId xmlns:p14="http://schemas.microsoft.com/office/powerpoint/2010/main" val="2711528404"/>
              </p:ext>
            </p:extLst>
          </p:nvPr>
        </p:nvGraphicFramePr>
        <p:xfrm>
          <a:off x="1352358" y="3134272"/>
          <a:ext cx="8534400" cy="1216874"/>
        </p:xfrm>
        <a:graphic>
          <a:graphicData uri="http://schemas.openxmlformats.org/drawingml/2006/table">
            <a:tbl>
              <a:tblPr firstRow="1" firstCol="1" bandRow="1">
                <a:tableStyleId>{5C22544A-7EE6-4342-B048-85BDC9FD1C3A}</a:tableStyleId>
              </a:tblPr>
              <a:tblGrid>
                <a:gridCol w="593090">
                  <a:extLst>
                    <a:ext uri="{9D8B030D-6E8A-4147-A177-3AD203B41FA5}">
                      <a16:colId xmlns:a16="http://schemas.microsoft.com/office/drawing/2014/main" val="1988678634"/>
                    </a:ext>
                  </a:extLst>
                </a:gridCol>
                <a:gridCol w="2297430">
                  <a:extLst>
                    <a:ext uri="{9D8B030D-6E8A-4147-A177-3AD203B41FA5}">
                      <a16:colId xmlns:a16="http://schemas.microsoft.com/office/drawing/2014/main" val="3350943087"/>
                    </a:ext>
                  </a:extLst>
                </a:gridCol>
                <a:gridCol w="1233012">
                  <a:extLst>
                    <a:ext uri="{9D8B030D-6E8A-4147-A177-3AD203B41FA5}">
                      <a16:colId xmlns:a16="http://schemas.microsoft.com/office/drawing/2014/main" val="4235915338"/>
                    </a:ext>
                  </a:extLst>
                </a:gridCol>
                <a:gridCol w="534828">
                  <a:extLst>
                    <a:ext uri="{9D8B030D-6E8A-4147-A177-3AD203B41FA5}">
                      <a16:colId xmlns:a16="http://schemas.microsoft.com/office/drawing/2014/main" val="1112502830"/>
                    </a:ext>
                  </a:extLst>
                </a:gridCol>
                <a:gridCol w="465455">
                  <a:extLst>
                    <a:ext uri="{9D8B030D-6E8A-4147-A177-3AD203B41FA5}">
                      <a16:colId xmlns:a16="http://schemas.microsoft.com/office/drawing/2014/main" val="1514304562"/>
                    </a:ext>
                  </a:extLst>
                </a:gridCol>
                <a:gridCol w="511175">
                  <a:extLst>
                    <a:ext uri="{9D8B030D-6E8A-4147-A177-3AD203B41FA5}">
                      <a16:colId xmlns:a16="http://schemas.microsoft.com/office/drawing/2014/main" val="1205039976"/>
                    </a:ext>
                  </a:extLst>
                </a:gridCol>
                <a:gridCol w="885825">
                  <a:extLst>
                    <a:ext uri="{9D8B030D-6E8A-4147-A177-3AD203B41FA5}">
                      <a16:colId xmlns:a16="http://schemas.microsoft.com/office/drawing/2014/main" val="688863641"/>
                    </a:ext>
                  </a:extLst>
                </a:gridCol>
                <a:gridCol w="411480">
                  <a:extLst>
                    <a:ext uri="{9D8B030D-6E8A-4147-A177-3AD203B41FA5}">
                      <a16:colId xmlns:a16="http://schemas.microsoft.com/office/drawing/2014/main" val="1519989438"/>
                    </a:ext>
                  </a:extLst>
                </a:gridCol>
                <a:gridCol w="445135">
                  <a:extLst>
                    <a:ext uri="{9D8B030D-6E8A-4147-A177-3AD203B41FA5}">
                      <a16:colId xmlns:a16="http://schemas.microsoft.com/office/drawing/2014/main" val="3258982908"/>
                    </a:ext>
                  </a:extLst>
                </a:gridCol>
                <a:gridCol w="483235">
                  <a:extLst>
                    <a:ext uri="{9D8B030D-6E8A-4147-A177-3AD203B41FA5}">
                      <a16:colId xmlns:a16="http://schemas.microsoft.com/office/drawing/2014/main" val="2208723295"/>
                    </a:ext>
                  </a:extLst>
                </a:gridCol>
                <a:gridCol w="673735">
                  <a:extLst>
                    <a:ext uri="{9D8B030D-6E8A-4147-A177-3AD203B41FA5}">
                      <a16:colId xmlns:a16="http://schemas.microsoft.com/office/drawing/2014/main" val="261690097"/>
                    </a:ext>
                  </a:extLst>
                </a:gridCol>
              </a:tblGrid>
              <a:tr h="346709">
                <a:tc>
                  <a:txBody>
                    <a:bodyPr/>
                    <a:lstStyle/>
                    <a:p>
                      <a:pPr marL="0" marR="0" algn="ctr">
                        <a:lnSpc>
                          <a:spcPct val="107000"/>
                        </a:lnSpc>
                        <a:spcBef>
                          <a:spcPts val="0"/>
                        </a:spcBef>
                        <a:spcAft>
                          <a:spcPts val="0"/>
                        </a:spcAft>
                      </a:pPr>
                      <a:r>
                        <a:rPr lang="en-GB" sz="900" kern="0">
                          <a:effectLst/>
                        </a:rPr>
                        <a:t>TDoc</a:t>
                      </a:r>
                      <a:endParaRPr lang="en-US" sz="11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GB" sz="900" kern="0">
                          <a:effectLst/>
                        </a:rPr>
                        <a:t>Title</a:t>
                      </a:r>
                      <a:endParaRPr lang="en-US" sz="11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GB" sz="900" kern="0" dirty="0" err="1">
                          <a:effectLst/>
                        </a:rPr>
                        <a:t>TDoc</a:t>
                      </a:r>
                      <a:r>
                        <a:rPr lang="en-GB" sz="900" kern="0" dirty="0">
                          <a:effectLst/>
                        </a:rPr>
                        <a:t> Status</a:t>
                      </a:r>
                      <a:endParaRPr lang="en-US" sz="11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GB" sz="900" kern="0">
                          <a:effectLst/>
                        </a:rPr>
                        <a:t>Release</a:t>
                      </a:r>
                      <a:endParaRPr lang="en-US" sz="11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GB" sz="900" kern="0">
                          <a:effectLst/>
                        </a:rPr>
                        <a:t>Spec</a:t>
                      </a:r>
                      <a:endParaRPr lang="en-US" sz="11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GB" sz="900" kern="0">
                          <a:effectLst/>
                        </a:rPr>
                        <a:t>Version</a:t>
                      </a:r>
                      <a:endParaRPr lang="en-US" sz="11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GB" sz="900" kern="0">
                          <a:effectLst/>
                        </a:rPr>
                        <a:t>Related WIs</a:t>
                      </a:r>
                      <a:endParaRPr lang="en-US" sz="11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GB" sz="900" kern="0">
                          <a:effectLst/>
                        </a:rPr>
                        <a:t>CR</a:t>
                      </a:r>
                      <a:endParaRPr lang="en-US" sz="11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GB" sz="900" kern="0">
                          <a:effectLst/>
                        </a:rPr>
                        <a:t>CR revision</a:t>
                      </a:r>
                      <a:endParaRPr lang="en-US" sz="11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GB" sz="900" kern="0">
                          <a:effectLst/>
                        </a:rPr>
                        <a:t>CR category</a:t>
                      </a:r>
                      <a:endParaRPr lang="en-US" sz="11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GB" sz="900" kern="0">
                          <a:effectLst/>
                        </a:rPr>
                        <a:t>TSG CR Pack</a:t>
                      </a:r>
                      <a:endParaRPr lang="en-US" sz="11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661255263"/>
                  </a:ext>
                </a:extLst>
              </a:tr>
              <a:tr h="389026">
                <a:tc>
                  <a:txBody>
                    <a:bodyPr/>
                    <a:lstStyle/>
                    <a:p>
                      <a:pPr marL="0" marR="0">
                        <a:lnSpc>
                          <a:spcPct val="107000"/>
                        </a:lnSpc>
                        <a:spcBef>
                          <a:spcPts val="0"/>
                        </a:spcBef>
                        <a:spcAft>
                          <a:spcPts val="0"/>
                        </a:spcAft>
                      </a:pPr>
                      <a:r>
                        <a:rPr lang="en-GB" sz="800" u="sng" kern="0">
                          <a:effectLst/>
                          <a:hlinkClick r:id="rId8"/>
                        </a:rPr>
                        <a:t>S4-241401</a:t>
                      </a:r>
                      <a:endParaRPr lang="en-US" sz="11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GB" sz="800" kern="0" dirty="0">
                          <a:effectLst/>
                        </a:rPr>
                        <a:t>[5MBP3] Make radio parameters optional</a:t>
                      </a:r>
                      <a:endParaRPr lang="en-US" sz="11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GB" sz="800" u="sng" kern="0">
                          <a:effectLst/>
                        </a:rPr>
                        <a:t>agreed</a:t>
                      </a:r>
                      <a:endParaRPr lang="en-US" sz="11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GB" sz="800" u="sng" kern="0">
                          <a:effectLst/>
                          <a:hlinkClick r:id="rId3"/>
                        </a:rPr>
                        <a:t>Rel-17</a:t>
                      </a:r>
                      <a:endParaRPr lang="en-US" sz="11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GB" sz="800" u="sng" kern="0">
                          <a:effectLst/>
                          <a:hlinkClick r:id="rId9"/>
                        </a:rPr>
                        <a:t>26.517</a:t>
                      </a:r>
                      <a:endParaRPr lang="en-US" sz="11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GB" sz="800" kern="0">
                          <a:effectLst/>
                        </a:rPr>
                        <a:t>17.6.0</a:t>
                      </a:r>
                      <a:endParaRPr lang="en-US" sz="11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GB" sz="800" u="sng" kern="0" dirty="0">
                          <a:effectLst/>
                          <a:hlinkClick r:id="rId10"/>
                        </a:rPr>
                        <a:t>5MBP3</a:t>
                      </a:r>
                      <a:endParaRPr lang="en-US" sz="11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GB" sz="800" kern="0">
                          <a:effectLst/>
                        </a:rPr>
                        <a:t>0022</a:t>
                      </a:r>
                      <a:endParaRPr lang="en-US" sz="11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GB" sz="800" kern="0">
                          <a:effectLst/>
                        </a:rPr>
                        <a:t>1</a:t>
                      </a:r>
                      <a:endParaRPr lang="en-US" sz="11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GB" sz="800" kern="0">
                          <a:effectLst/>
                        </a:rPr>
                        <a:t>F</a:t>
                      </a:r>
                      <a:endParaRPr lang="en-US" sz="11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GB" sz="800" kern="0">
                          <a:effectLst/>
                        </a:rPr>
                        <a:t>SP-241109</a:t>
                      </a:r>
                      <a:endParaRPr lang="en-US" sz="11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884865153"/>
                  </a:ext>
                </a:extLst>
              </a:tr>
              <a:tr h="392936">
                <a:tc>
                  <a:txBody>
                    <a:bodyPr/>
                    <a:lstStyle/>
                    <a:p>
                      <a:pPr marL="0" marR="0">
                        <a:lnSpc>
                          <a:spcPct val="107000"/>
                        </a:lnSpc>
                        <a:spcBef>
                          <a:spcPts val="0"/>
                        </a:spcBef>
                        <a:spcAft>
                          <a:spcPts val="0"/>
                        </a:spcAft>
                      </a:pPr>
                      <a:r>
                        <a:rPr lang="en-GB" sz="800" u="sng" kern="0">
                          <a:effectLst/>
                          <a:hlinkClick r:id="rId11"/>
                        </a:rPr>
                        <a:t>S4-241402</a:t>
                      </a:r>
                      <a:endParaRPr lang="en-US" sz="11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GB" sz="800" kern="0" dirty="0">
                          <a:effectLst/>
                        </a:rPr>
                        <a:t>[5MBP3, TEI18] Make radio parameters optional</a:t>
                      </a:r>
                      <a:endParaRPr lang="en-US" sz="11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GB" sz="800" u="sng" kern="0" dirty="0">
                          <a:effectLst/>
                        </a:rPr>
                        <a:t>agreed</a:t>
                      </a:r>
                      <a:endParaRPr lang="en-US" sz="11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GB" sz="800" u="sng" kern="0">
                          <a:effectLst/>
                          <a:hlinkClick r:id="rId7"/>
                        </a:rPr>
                        <a:t>Rel-18</a:t>
                      </a:r>
                      <a:endParaRPr lang="en-US" sz="11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GB" sz="800" u="sng" kern="0">
                          <a:effectLst/>
                          <a:hlinkClick r:id="rId9"/>
                        </a:rPr>
                        <a:t>26.517</a:t>
                      </a:r>
                      <a:endParaRPr lang="en-US" sz="11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GB" sz="800" kern="0">
                          <a:effectLst/>
                        </a:rPr>
                        <a:t>18.1.0</a:t>
                      </a:r>
                      <a:endParaRPr lang="en-US" sz="11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GB" sz="800" u="sng" kern="0">
                          <a:effectLst/>
                          <a:hlinkClick r:id="rId10"/>
                        </a:rPr>
                        <a:t>5MBP3</a:t>
                      </a:r>
                      <a:endParaRPr lang="en-US" sz="11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GB" sz="800" kern="0">
                          <a:effectLst/>
                        </a:rPr>
                        <a:t>0021</a:t>
                      </a:r>
                      <a:endParaRPr lang="en-US" sz="11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GB" sz="800" kern="0">
                          <a:effectLst/>
                        </a:rPr>
                        <a:t>1</a:t>
                      </a:r>
                      <a:endParaRPr lang="en-US" sz="11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GB" sz="800" kern="0">
                          <a:effectLst/>
                        </a:rPr>
                        <a:t>A</a:t>
                      </a:r>
                      <a:endParaRPr lang="en-US" sz="11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GB" sz="800" kern="0" dirty="0">
                          <a:effectLst/>
                        </a:rPr>
                        <a:t>SP-241109</a:t>
                      </a:r>
                      <a:endParaRPr lang="en-US" sz="11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146100730"/>
                  </a:ext>
                </a:extLst>
              </a:tr>
            </a:tbl>
          </a:graphicData>
        </a:graphic>
      </p:graphicFrame>
    </p:spTree>
    <p:extLst>
      <p:ext uri="{BB962C8B-B14F-4D97-AF65-F5344CB8AC3E}">
        <p14:creationId xmlns:p14="http://schemas.microsoft.com/office/powerpoint/2010/main" val="231760705"/>
      </p:ext>
    </p:extLst>
  </p:cSld>
  <p:clrMapOvr>
    <a:masterClrMapping/>
  </p:clrMapOvr>
  <p:transition spd="slow"/>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a:extLst>
              <a:ext uri="{FF2B5EF4-FFF2-40B4-BE49-F238E27FC236}">
                <a16:creationId xmlns:a16="http://schemas.microsoft.com/office/drawing/2014/main" id="{016F4338-2C8B-45C5-BBCB-5CBF0403C383}"/>
              </a:ext>
            </a:extLst>
          </p:cNvPr>
          <p:cNvSpPr>
            <a:spLocks noGrp="1"/>
          </p:cNvSpPr>
          <p:nvPr>
            <p:ph type="title"/>
          </p:nvPr>
        </p:nvSpPr>
        <p:spPr/>
        <p:txBody>
          <a:bodyPr/>
          <a:lstStyle/>
          <a:p>
            <a:pPr marL="342900" indent="-342900">
              <a:lnSpc>
                <a:spcPct val="90000"/>
              </a:lnSpc>
            </a:pPr>
            <a:r>
              <a:rPr lang="en-US" altLang="en-US" dirty="0">
                <a:solidFill>
                  <a:srgbClr val="FF3300"/>
                </a:solidFill>
              </a:rPr>
              <a:t>CRs to Release 18</a:t>
            </a:r>
            <a:endParaRPr lang="en-US" altLang="en-US" dirty="0"/>
          </a:p>
        </p:txBody>
      </p:sp>
      <p:sp>
        <p:nvSpPr>
          <p:cNvPr id="2" name="Espace réservé du contenu 1">
            <a:extLst>
              <a:ext uri="{FF2B5EF4-FFF2-40B4-BE49-F238E27FC236}">
                <a16:creationId xmlns:a16="http://schemas.microsoft.com/office/drawing/2014/main" id="{C81F6A6D-8BAF-4BB8-AC46-2C73FC7322B0}"/>
              </a:ext>
            </a:extLst>
          </p:cNvPr>
          <p:cNvSpPr>
            <a:spLocks noGrp="1"/>
          </p:cNvSpPr>
          <p:nvPr>
            <p:ph idx="1"/>
          </p:nvPr>
        </p:nvSpPr>
        <p:spPr/>
        <p:txBody>
          <a:bodyPr/>
          <a:lstStyle/>
          <a:p>
            <a:endParaRPr lang="en-US" sz="1200" dirty="0"/>
          </a:p>
          <a:p>
            <a:endParaRPr lang="en-US" sz="1200" dirty="0"/>
          </a:p>
          <a:p>
            <a:endParaRPr lang="en-US" sz="1200" dirty="0">
              <a:solidFill>
                <a:srgbClr val="000000"/>
              </a:solidFill>
              <a:latin typeface="Arial" panose="020B0604020202020204" pitchFamily="34" charset="0"/>
            </a:endParaRPr>
          </a:p>
          <a:p>
            <a:endParaRPr lang="en-US" sz="1200" b="0" i="0" u="none" strike="noStrike" dirty="0">
              <a:solidFill>
                <a:srgbClr val="000000"/>
              </a:solidFill>
              <a:effectLst/>
              <a:latin typeface="Arial" panose="020B0604020202020204" pitchFamily="34" charset="0"/>
            </a:endParaRPr>
          </a:p>
          <a:p>
            <a:endParaRPr lang="en-US" sz="1200" b="0" i="0" u="none" strike="noStrike" dirty="0">
              <a:solidFill>
                <a:srgbClr val="000000"/>
              </a:solidFill>
              <a:effectLst/>
              <a:latin typeface="Arial" panose="020B0604020202020204" pitchFamily="34" charset="0"/>
            </a:endParaRPr>
          </a:p>
          <a:p>
            <a:endParaRPr lang="en-US" sz="1200" dirty="0">
              <a:solidFill>
                <a:srgbClr val="000000"/>
              </a:solidFill>
              <a:latin typeface="Arial" panose="020B0604020202020204" pitchFamily="34" charset="0"/>
            </a:endParaRPr>
          </a:p>
          <a:p>
            <a:endParaRPr lang="en-US" sz="1200" b="0" i="0" u="none" strike="noStrike" dirty="0">
              <a:solidFill>
                <a:srgbClr val="000000"/>
              </a:solidFill>
              <a:effectLst/>
              <a:latin typeface="Arial" panose="020B0604020202020204" pitchFamily="34" charset="0"/>
            </a:endParaRPr>
          </a:p>
          <a:p>
            <a:endParaRPr lang="en-US" sz="1200" dirty="0">
              <a:solidFill>
                <a:srgbClr val="000000"/>
              </a:solidFill>
              <a:highlight>
                <a:srgbClr val="FFFF00"/>
              </a:highlight>
              <a:latin typeface="Arial" panose="020B0604020202020204" pitchFamily="34" charset="0"/>
            </a:endParaRPr>
          </a:p>
          <a:p>
            <a:endParaRPr lang="en-US" sz="1200" dirty="0">
              <a:solidFill>
                <a:srgbClr val="000000"/>
              </a:solidFill>
              <a:highlight>
                <a:srgbClr val="FFFF00"/>
              </a:highlight>
              <a:latin typeface="Arial" panose="020B0604020202020204" pitchFamily="34" charset="0"/>
            </a:endParaRPr>
          </a:p>
          <a:p>
            <a:endParaRPr lang="en-US" sz="1200" dirty="0">
              <a:solidFill>
                <a:srgbClr val="000000"/>
              </a:solidFill>
              <a:highlight>
                <a:srgbClr val="FFFF00"/>
              </a:highlight>
              <a:latin typeface="Arial" panose="020B0604020202020204" pitchFamily="34" charset="0"/>
            </a:endParaRPr>
          </a:p>
          <a:p>
            <a:endParaRPr lang="en-US" sz="1200" dirty="0">
              <a:solidFill>
                <a:srgbClr val="000000"/>
              </a:solidFill>
              <a:highlight>
                <a:srgbClr val="FFFF00"/>
              </a:highlight>
              <a:latin typeface="Arial" panose="020B0604020202020204" pitchFamily="34" charset="0"/>
            </a:endParaRPr>
          </a:p>
          <a:p>
            <a:endParaRPr lang="en-US" sz="1200" dirty="0">
              <a:solidFill>
                <a:srgbClr val="000000"/>
              </a:solidFill>
              <a:highlight>
                <a:srgbClr val="FFFF00"/>
              </a:highlight>
              <a:latin typeface="Arial" panose="020B0604020202020204" pitchFamily="34" charset="0"/>
            </a:endParaRPr>
          </a:p>
          <a:p>
            <a:endParaRPr lang="en-US" sz="1200" dirty="0">
              <a:solidFill>
                <a:srgbClr val="000000"/>
              </a:solidFill>
              <a:highlight>
                <a:srgbClr val="FFFF00"/>
              </a:highlight>
              <a:latin typeface="Arial" panose="020B0604020202020204" pitchFamily="34" charset="0"/>
            </a:endParaRPr>
          </a:p>
          <a:p>
            <a:endParaRPr lang="en-US" sz="1200" dirty="0">
              <a:highlight>
                <a:srgbClr val="FFFF00"/>
              </a:highlight>
            </a:endParaRPr>
          </a:p>
          <a:p>
            <a:endParaRPr lang="en-US" sz="1200" dirty="0">
              <a:highlight>
                <a:srgbClr val="FFFF00"/>
              </a:highlight>
            </a:endParaRPr>
          </a:p>
          <a:p>
            <a:endParaRPr lang="en-US" sz="1200" dirty="0">
              <a:highlight>
                <a:srgbClr val="FFFF00"/>
              </a:highlight>
            </a:endParaRPr>
          </a:p>
          <a:p>
            <a:endParaRPr lang="en-US" sz="1200" dirty="0">
              <a:highlight>
                <a:srgbClr val="FFFF00"/>
              </a:highlight>
            </a:endParaRPr>
          </a:p>
          <a:p>
            <a:endParaRPr lang="en-US" sz="1200" dirty="0">
              <a:highlight>
                <a:srgbClr val="FFFF00"/>
              </a:highlight>
            </a:endParaRPr>
          </a:p>
          <a:p>
            <a:endParaRPr lang="en-US" sz="1200" dirty="0">
              <a:highlight>
                <a:srgbClr val="FFFF00"/>
              </a:highlight>
            </a:endParaRPr>
          </a:p>
          <a:p>
            <a:pPr marL="0" indent="0">
              <a:buNone/>
            </a:pPr>
            <a:endParaRPr lang="en-US" sz="1200" dirty="0">
              <a:highlight>
                <a:srgbClr val="FFFF00"/>
              </a:highlight>
            </a:endParaRPr>
          </a:p>
          <a:p>
            <a:endParaRPr lang="en-US" sz="1200" dirty="0"/>
          </a:p>
        </p:txBody>
      </p:sp>
      <p:graphicFrame>
        <p:nvGraphicFramePr>
          <p:cNvPr id="5" name="Table 4">
            <a:extLst>
              <a:ext uri="{FF2B5EF4-FFF2-40B4-BE49-F238E27FC236}">
                <a16:creationId xmlns:a16="http://schemas.microsoft.com/office/drawing/2014/main" id="{60FC7A8A-FD44-6C5D-067F-0A76140FFD52}"/>
              </a:ext>
            </a:extLst>
          </p:cNvPr>
          <p:cNvGraphicFramePr>
            <a:graphicFrameLocks noGrp="1"/>
          </p:cNvGraphicFramePr>
          <p:nvPr>
            <p:extLst>
              <p:ext uri="{D42A27DB-BD31-4B8C-83A1-F6EECF244321}">
                <p14:modId xmlns:p14="http://schemas.microsoft.com/office/powerpoint/2010/main" val="2648576349"/>
              </p:ext>
            </p:extLst>
          </p:nvPr>
        </p:nvGraphicFramePr>
        <p:xfrm>
          <a:off x="1597572" y="1371600"/>
          <a:ext cx="7905997" cy="4040976"/>
        </p:xfrm>
        <a:graphic>
          <a:graphicData uri="http://schemas.openxmlformats.org/drawingml/2006/table">
            <a:tbl>
              <a:tblPr/>
              <a:tblGrid>
                <a:gridCol w="738303">
                  <a:extLst>
                    <a:ext uri="{9D8B030D-6E8A-4147-A177-3AD203B41FA5}">
                      <a16:colId xmlns:a16="http://schemas.microsoft.com/office/drawing/2014/main" val="2212520651"/>
                    </a:ext>
                  </a:extLst>
                </a:gridCol>
                <a:gridCol w="2953213">
                  <a:extLst>
                    <a:ext uri="{9D8B030D-6E8A-4147-A177-3AD203B41FA5}">
                      <a16:colId xmlns:a16="http://schemas.microsoft.com/office/drawing/2014/main" val="520891430"/>
                    </a:ext>
                  </a:extLst>
                </a:gridCol>
                <a:gridCol w="1138218">
                  <a:extLst>
                    <a:ext uri="{9D8B030D-6E8A-4147-A177-3AD203B41FA5}">
                      <a16:colId xmlns:a16="http://schemas.microsoft.com/office/drawing/2014/main" val="3234967971"/>
                    </a:ext>
                  </a:extLst>
                </a:gridCol>
                <a:gridCol w="1092074">
                  <a:extLst>
                    <a:ext uri="{9D8B030D-6E8A-4147-A177-3AD203B41FA5}">
                      <a16:colId xmlns:a16="http://schemas.microsoft.com/office/drawing/2014/main" val="3570801888"/>
                    </a:ext>
                  </a:extLst>
                </a:gridCol>
                <a:gridCol w="1984189">
                  <a:extLst>
                    <a:ext uri="{9D8B030D-6E8A-4147-A177-3AD203B41FA5}">
                      <a16:colId xmlns:a16="http://schemas.microsoft.com/office/drawing/2014/main" val="3263491233"/>
                    </a:ext>
                  </a:extLst>
                </a:gridCol>
              </a:tblGrid>
              <a:tr h="336748">
                <a:tc>
                  <a:txBody>
                    <a:bodyPr/>
                    <a:lstStyle/>
                    <a:p>
                      <a:pPr algn="ctr" fontAlgn="t"/>
                      <a:r>
                        <a:rPr lang="en-US" sz="900" b="1" i="0" u="none" strike="noStrike">
                          <a:solidFill>
                            <a:srgbClr val="FFFFFF"/>
                          </a:solidFill>
                          <a:effectLst/>
                          <a:latin typeface="Arial" panose="020B0604020202020204" pitchFamily="34" charset="0"/>
                        </a:rPr>
                        <a:t>TDoc</a:t>
                      </a:r>
                    </a:p>
                  </a:txBody>
                  <a:tcPr marL="0" marR="0" marT="0" marB="0">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75B91A"/>
                    </a:solidFill>
                  </a:tcPr>
                </a:tc>
                <a:tc>
                  <a:txBody>
                    <a:bodyPr/>
                    <a:lstStyle/>
                    <a:p>
                      <a:pPr algn="ctr" fontAlgn="t"/>
                      <a:r>
                        <a:rPr lang="en-US" sz="900" b="1" i="0" u="none" strike="noStrike">
                          <a:solidFill>
                            <a:srgbClr val="FFFFFF"/>
                          </a:solidFill>
                          <a:effectLst/>
                          <a:latin typeface="Arial" panose="020B0604020202020204" pitchFamily="34" charset="0"/>
                        </a:rPr>
                        <a:t>Title</a:t>
                      </a:r>
                    </a:p>
                  </a:txBody>
                  <a:tcPr marL="0" marR="0" marT="0" marB="0">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75B91A"/>
                    </a:solidFill>
                  </a:tcPr>
                </a:tc>
                <a:tc>
                  <a:txBody>
                    <a:bodyPr/>
                    <a:lstStyle/>
                    <a:p>
                      <a:pPr algn="ctr" fontAlgn="t"/>
                      <a:r>
                        <a:rPr lang="en-US" sz="900" b="1" i="0" u="none" strike="noStrike">
                          <a:solidFill>
                            <a:srgbClr val="FFFFFF"/>
                          </a:solidFill>
                          <a:effectLst/>
                          <a:latin typeface="Arial" panose="020B0604020202020204" pitchFamily="34" charset="0"/>
                        </a:rPr>
                        <a:t>Source</a:t>
                      </a:r>
                    </a:p>
                  </a:txBody>
                  <a:tcPr marL="0" marR="0" marT="0" marB="0">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75B91A"/>
                    </a:solidFill>
                  </a:tcPr>
                </a:tc>
                <a:tc>
                  <a:txBody>
                    <a:bodyPr/>
                    <a:lstStyle/>
                    <a:p>
                      <a:pPr algn="ctr" fontAlgn="t"/>
                      <a:r>
                        <a:rPr lang="en-US" sz="900" b="1" i="0" u="none" strike="noStrike">
                          <a:solidFill>
                            <a:srgbClr val="FFFFFF"/>
                          </a:solidFill>
                          <a:effectLst/>
                          <a:latin typeface="Arial" panose="020B0604020202020204" pitchFamily="34" charset="0"/>
                        </a:rPr>
                        <a:t>Agenda item</a:t>
                      </a:r>
                    </a:p>
                  </a:txBody>
                  <a:tcPr marL="0" marR="0" marT="0" marB="0">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75B91A"/>
                    </a:solidFill>
                  </a:tcPr>
                </a:tc>
                <a:tc>
                  <a:txBody>
                    <a:bodyPr/>
                    <a:lstStyle/>
                    <a:p>
                      <a:pPr algn="ctr" fontAlgn="t"/>
                      <a:r>
                        <a:rPr lang="en-US" sz="900" b="1" i="0" u="none" strike="noStrike">
                          <a:solidFill>
                            <a:srgbClr val="FFFFFF"/>
                          </a:solidFill>
                          <a:effectLst/>
                          <a:latin typeface="Arial" panose="020B0604020202020204" pitchFamily="34" charset="0"/>
                        </a:rPr>
                        <a:t>Agenda item description</a:t>
                      </a:r>
                    </a:p>
                  </a:txBody>
                  <a:tcPr marL="0" marR="0" marT="0" marB="0">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75B91A"/>
                    </a:solidFill>
                  </a:tcPr>
                </a:tc>
                <a:extLst>
                  <a:ext uri="{0D108BD9-81ED-4DB2-BD59-A6C34878D82A}">
                    <a16:rowId xmlns:a16="http://schemas.microsoft.com/office/drawing/2014/main" val="2039056180"/>
                  </a:ext>
                </a:extLst>
              </a:tr>
              <a:tr h="336748">
                <a:tc>
                  <a:txBody>
                    <a:bodyPr/>
                    <a:lstStyle/>
                    <a:p>
                      <a:pPr algn="l" fontAlgn="t"/>
                      <a:r>
                        <a:rPr lang="en-US" sz="800" b="0" i="0" u="none" strike="noStrike">
                          <a:solidFill>
                            <a:srgbClr val="000000"/>
                          </a:solidFill>
                          <a:effectLst/>
                          <a:latin typeface="Arial" panose="020B0604020202020204" pitchFamily="34" charset="0"/>
                        </a:rPr>
                        <a:t>SP-241106</a:t>
                      </a:r>
                    </a:p>
                  </a:txBody>
                  <a:tcPr marL="0" marR="0" marT="0" marB="0">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A6A6A6"/>
                      </a:solidFill>
                      <a:prstDash val="solid"/>
                      <a:round/>
                      <a:headEnd type="none" w="med" len="med"/>
                      <a:tailEnd type="none" w="med" len="med"/>
                    </a:lnB>
                    <a:noFill/>
                  </a:tcPr>
                </a:tc>
                <a:tc>
                  <a:txBody>
                    <a:bodyPr/>
                    <a:lstStyle/>
                    <a:p>
                      <a:pPr algn="l" fontAlgn="t"/>
                      <a:r>
                        <a:rPr lang="en-US" sz="800" b="0" i="0" u="none" strike="noStrike">
                          <a:solidFill>
                            <a:srgbClr val="000000"/>
                          </a:solidFill>
                          <a:effectLst/>
                          <a:latin typeface="Arial" panose="020B0604020202020204" pitchFamily="34" charset="0"/>
                        </a:rPr>
                        <a:t>CR Pack on WIs 5G_MEDIA_MTSI_ext, TEI18</a:t>
                      </a:r>
                    </a:p>
                  </a:txBody>
                  <a:tcPr marL="0" marR="0" marT="0" marB="0">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A6A6A6"/>
                      </a:solidFill>
                      <a:prstDash val="solid"/>
                      <a:round/>
                      <a:headEnd type="none" w="med" len="med"/>
                      <a:tailEnd type="none" w="med" len="med"/>
                    </a:lnB>
                    <a:noFill/>
                  </a:tcPr>
                </a:tc>
                <a:tc>
                  <a:txBody>
                    <a:bodyPr/>
                    <a:lstStyle/>
                    <a:p>
                      <a:pPr algn="l" fontAlgn="t"/>
                      <a:r>
                        <a:rPr lang="en-US" sz="800" b="0" i="0" u="none" strike="noStrike">
                          <a:solidFill>
                            <a:srgbClr val="000000"/>
                          </a:solidFill>
                          <a:effectLst/>
                          <a:latin typeface="Arial" panose="020B0604020202020204" pitchFamily="34" charset="0"/>
                        </a:rPr>
                        <a:t>SA WG4</a:t>
                      </a:r>
                    </a:p>
                  </a:txBody>
                  <a:tcPr marL="0" marR="0" marT="0" marB="0">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A6A6A6"/>
                      </a:solidFill>
                      <a:prstDash val="solid"/>
                      <a:round/>
                      <a:headEnd type="none" w="med" len="med"/>
                      <a:tailEnd type="none" w="med" len="med"/>
                    </a:lnB>
                    <a:noFill/>
                  </a:tcPr>
                </a:tc>
                <a:tc>
                  <a:txBody>
                    <a:bodyPr/>
                    <a:lstStyle/>
                    <a:p>
                      <a:pPr algn="l" fontAlgn="t"/>
                      <a:r>
                        <a:rPr lang="en-US" sz="800" b="0" i="0" u="none" strike="noStrike">
                          <a:solidFill>
                            <a:srgbClr val="000000"/>
                          </a:solidFill>
                          <a:effectLst/>
                          <a:latin typeface="Arial" panose="020B0604020202020204" pitchFamily="34" charset="0"/>
                        </a:rPr>
                        <a:t>18.4</a:t>
                      </a:r>
                    </a:p>
                  </a:txBody>
                  <a:tcPr marL="0" marR="0" marT="0" marB="0">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A6A6A6"/>
                      </a:solidFill>
                      <a:prstDash val="solid"/>
                      <a:round/>
                      <a:headEnd type="none" w="med" len="med"/>
                      <a:tailEnd type="none" w="med" len="med"/>
                    </a:lnB>
                    <a:noFill/>
                  </a:tcPr>
                </a:tc>
                <a:tc>
                  <a:txBody>
                    <a:bodyPr/>
                    <a:lstStyle/>
                    <a:p>
                      <a:pPr algn="l" fontAlgn="t"/>
                      <a:r>
                        <a:rPr lang="en-US" sz="800" b="0" i="0" u="none" strike="noStrike">
                          <a:solidFill>
                            <a:srgbClr val="000000"/>
                          </a:solidFill>
                          <a:effectLst/>
                          <a:latin typeface="Arial" panose="020B0604020202020204" pitchFamily="34" charset="0"/>
                        </a:rPr>
                        <a:t>SA WG4 Rel-18 CRs</a:t>
                      </a:r>
                    </a:p>
                  </a:txBody>
                  <a:tcPr marL="0" marR="0" marT="0" marB="0">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A6A6A6"/>
                      </a:solidFill>
                      <a:prstDash val="solid"/>
                      <a:round/>
                      <a:headEnd type="none" w="med" len="med"/>
                      <a:tailEnd type="none" w="med" len="med"/>
                    </a:lnB>
                    <a:solidFill>
                      <a:srgbClr val="BFBFBF"/>
                    </a:solidFill>
                  </a:tcPr>
                </a:tc>
                <a:extLst>
                  <a:ext uri="{0D108BD9-81ED-4DB2-BD59-A6C34878D82A}">
                    <a16:rowId xmlns:a16="http://schemas.microsoft.com/office/drawing/2014/main" val="3702952892"/>
                  </a:ext>
                </a:extLst>
              </a:tr>
              <a:tr h="336748">
                <a:tc>
                  <a:txBody>
                    <a:bodyPr/>
                    <a:lstStyle/>
                    <a:p>
                      <a:pPr algn="l" fontAlgn="t"/>
                      <a:r>
                        <a:rPr lang="en-US" sz="800" b="0" i="0" u="none" strike="noStrike">
                          <a:solidFill>
                            <a:srgbClr val="000000"/>
                          </a:solidFill>
                          <a:effectLst/>
                          <a:latin typeface="Arial" panose="020B0604020202020204" pitchFamily="34" charset="0"/>
                        </a:rPr>
                        <a:t>SP-241107</a:t>
                      </a:r>
                    </a:p>
                  </a:txBody>
                  <a:tcPr marL="0" marR="0" marT="0" marB="0">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noFill/>
                  </a:tcPr>
                </a:tc>
                <a:tc>
                  <a:txBody>
                    <a:bodyPr/>
                    <a:lstStyle/>
                    <a:p>
                      <a:pPr algn="l" fontAlgn="t"/>
                      <a:r>
                        <a:rPr lang="en-US" sz="800" b="0" i="0" u="none" strike="noStrike">
                          <a:solidFill>
                            <a:srgbClr val="000000"/>
                          </a:solidFill>
                          <a:effectLst/>
                          <a:latin typeface="Arial" panose="020B0604020202020204" pitchFamily="34" charset="0"/>
                        </a:rPr>
                        <a:t>CR Pack on WI 5GMS_Ph2</a:t>
                      </a:r>
                    </a:p>
                  </a:txBody>
                  <a:tcPr marL="0" marR="0" marT="0" marB="0">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noFill/>
                  </a:tcPr>
                </a:tc>
                <a:tc>
                  <a:txBody>
                    <a:bodyPr/>
                    <a:lstStyle/>
                    <a:p>
                      <a:pPr algn="l" fontAlgn="t"/>
                      <a:r>
                        <a:rPr lang="en-US" sz="800" b="0" i="0" u="none" strike="noStrike">
                          <a:solidFill>
                            <a:srgbClr val="000000"/>
                          </a:solidFill>
                          <a:effectLst/>
                          <a:latin typeface="Arial" panose="020B0604020202020204" pitchFamily="34" charset="0"/>
                        </a:rPr>
                        <a:t>SA WG4</a:t>
                      </a:r>
                    </a:p>
                  </a:txBody>
                  <a:tcPr marL="0" marR="0" marT="0" marB="0">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noFill/>
                  </a:tcPr>
                </a:tc>
                <a:tc>
                  <a:txBody>
                    <a:bodyPr/>
                    <a:lstStyle/>
                    <a:p>
                      <a:pPr algn="l" fontAlgn="t"/>
                      <a:r>
                        <a:rPr lang="en-US" sz="800" b="0" i="0" u="none" strike="noStrike">
                          <a:solidFill>
                            <a:srgbClr val="000000"/>
                          </a:solidFill>
                          <a:effectLst/>
                          <a:latin typeface="Arial" panose="020B0604020202020204" pitchFamily="34" charset="0"/>
                        </a:rPr>
                        <a:t>18.4</a:t>
                      </a:r>
                    </a:p>
                  </a:txBody>
                  <a:tcPr marL="0" marR="0" marT="0" marB="0">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noFill/>
                  </a:tcPr>
                </a:tc>
                <a:tc>
                  <a:txBody>
                    <a:bodyPr/>
                    <a:lstStyle/>
                    <a:p>
                      <a:pPr algn="l" fontAlgn="t"/>
                      <a:r>
                        <a:rPr lang="en-US" sz="800" b="0" i="0" u="none" strike="noStrike">
                          <a:solidFill>
                            <a:srgbClr val="000000"/>
                          </a:solidFill>
                          <a:effectLst/>
                          <a:latin typeface="Arial" panose="020B0604020202020204" pitchFamily="34" charset="0"/>
                        </a:rPr>
                        <a:t>SA WG4 Rel-18 CRs</a:t>
                      </a:r>
                    </a:p>
                  </a:txBody>
                  <a:tcPr marL="0" marR="0" marT="0" marB="0">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solidFill>
                      <a:srgbClr val="BFBFBF"/>
                    </a:solidFill>
                  </a:tcPr>
                </a:tc>
                <a:extLst>
                  <a:ext uri="{0D108BD9-81ED-4DB2-BD59-A6C34878D82A}">
                    <a16:rowId xmlns:a16="http://schemas.microsoft.com/office/drawing/2014/main" val="3436317566"/>
                  </a:ext>
                </a:extLst>
              </a:tr>
              <a:tr h="336748">
                <a:tc>
                  <a:txBody>
                    <a:bodyPr/>
                    <a:lstStyle/>
                    <a:p>
                      <a:pPr algn="l" fontAlgn="t"/>
                      <a:r>
                        <a:rPr lang="en-US" sz="800" b="0" i="0" u="none" strike="noStrike">
                          <a:solidFill>
                            <a:srgbClr val="000000"/>
                          </a:solidFill>
                          <a:effectLst/>
                          <a:latin typeface="Arial" panose="020B0604020202020204" pitchFamily="34" charset="0"/>
                        </a:rPr>
                        <a:t>SP-241111</a:t>
                      </a:r>
                    </a:p>
                  </a:txBody>
                  <a:tcPr marL="0" marR="0" marT="0" marB="0">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noFill/>
                  </a:tcPr>
                </a:tc>
                <a:tc>
                  <a:txBody>
                    <a:bodyPr/>
                    <a:lstStyle/>
                    <a:p>
                      <a:pPr algn="l" fontAlgn="t"/>
                      <a:r>
                        <a:rPr lang="en-US" sz="800" b="0" i="0" u="none" strike="noStrike">
                          <a:solidFill>
                            <a:srgbClr val="000000"/>
                          </a:solidFill>
                          <a:effectLst/>
                          <a:latin typeface="Arial" panose="020B0604020202020204" pitchFamily="34" charset="0"/>
                        </a:rPr>
                        <a:t>CR Pack on WI GA4RTAR</a:t>
                      </a:r>
                    </a:p>
                  </a:txBody>
                  <a:tcPr marL="0" marR="0" marT="0" marB="0">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noFill/>
                  </a:tcPr>
                </a:tc>
                <a:tc>
                  <a:txBody>
                    <a:bodyPr/>
                    <a:lstStyle/>
                    <a:p>
                      <a:pPr algn="l" fontAlgn="t"/>
                      <a:r>
                        <a:rPr lang="en-US" sz="800" b="0" i="0" u="none" strike="noStrike">
                          <a:solidFill>
                            <a:srgbClr val="000000"/>
                          </a:solidFill>
                          <a:effectLst/>
                          <a:latin typeface="Arial" panose="020B0604020202020204" pitchFamily="34" charset="0"/>
                        </a:rPr>
                        <a:t>SA WG4</a:t>
                      </a:r>
                    </a:p>
                  </a:txBody>
                  <a:tcPr marL="0" marR="0" marT="0" marB="0">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noFill/>
                  </a:tcPr>
                </a:tc>
                <a:tc>
                  <a:txBody>
                    <a:bodyPr/>
                    <a:lstStyle/>
                    <a:p>
                      <a:pPr algn="l" fontAlgn="t"/>
                      <a:r>
                        <a:rPr lang="en-US" sz="800" b="0" i="0" u="none" strike="noStrike">
                          <a:solidFill>
                            <a:srgbClr val="000000"/>
                          </a:solidFill>
                          <a:effectLst/>
                          <a:latin typeface="Arial" panose="020B0604020202020204" pitchFamily="34" charset="0"/>
                        </a:rPr>
                        <a:t>18.4</a:t>
                      </a:r>
                    </a:p>
                  </a:txBody>
                  <a:tcPr marL="0" marR="0" marT="0" marB="0">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noFill/>
                  </a:tcPr>
                </a:tc>
                <a:tc>
                  <a:txBody>
                    <a:bodyPr/>
                    <a:lstStyle/>
                    <a:p>
                      <a:pPr algn="l" fontAlgn="t"/>
                      <a:r>
                        <a:rPr lang="en-US" sz="800" b="0" i="0" u="none" strike="noStrike">
                          <a:solidFill>
                            <a:srgbClr val="000000"/>
                          </a:solidFill>
                          <a:effectLst/>
                          <a:latin typeface="Arial" panose="020B0604020202020204" pitchFamily="34" charset="0"/>
                        </a:rPr>
                        <a:t>SA WG4 Rel-18 CRs</a:t>
                      </a:r>
                    </a:p>
                  </a:txBody>
                  <a:tcPr marL="0" marR="0" marT="0" marB="0">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solidFill>
                      <a:srgbClr val="BFBFBF"/>
                    </a:solidFill>
                  </a:tcPr>
                </a:tc>
                <a:extLst>
                  <a:ext uri="{0D108BD9-81ED-4DB2-BD59-A6C34878D82A}">
                    <a16:rowId xmlns:a16="http://schemas.microsoft.com/office/drawing/2014/main" val="2237503832"/>
                  </a:ext>
                </a:extLst>
              </a:tr>
              <a:tr h="336748">
                <a:tc>
                  <a:txBody>
                    <a:bodyPr/>
                    <a:lstStyle/>
                    <a:p>
                      <a:pPr algn="l" fontAlgn="t"/>
                      <a:r>
                        <a:rPr lang="en-US" sz="800" b="0" i="0" u="none" strike="noStrike">
                          <a:solidFill>
                            <a:srgbClr val="000000"/>
                          </a:solidFill>
                          <a:effectLst/>
                          <a:latin typeface="Arial" panose="020B0604020202020204" pitchFamily="34" charset="0"/>
                        </a:rPr>
                        <a:t>SP-241113</a:t>
                      </a:r>
                    </a:p>
                  </a:txBody>
                  <a:tcPr marL="0" marR="0" marT="0" marB="0">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noFill/>
                  </a:tcPr>
                </a:tc>
                <a:tc>
                  <a:txBody>
                    <a:bodyPr/>
                    <a:lstStyle/>
                    <a:p>
                      <a:pPr algn="l" fontAlgn="t"/>
                      <a:r>
                        <a:rPr lang="en-US" sz="800" b="0" i="0" u="none" strike="noStrike">
                          <a:solidFill>
                            <a:srgbClr val="000000"/>
                          </a:solidFill>
                          <a:effectLst/>
                          <a:latin typeface="Arial" panose="020B0604020202020204" pitchFamily="34" charset="0"/>
                        </a:rPr>
                        <a:t>CR Pack on WI iRTCW</a:t>
                      </a:r>
                    </a:p>
                  </a:txBody>
                  <a:tcPr marL="0" marR="0" marT="0" marB="0">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noFill/>
                  </a:tcPr>
                </a:tc>
                <a:tc>
                  <a:txBody>
                    <a:bodyPr/>
                    <a:lstStyle/>
                    <a:p>
                      <a:pPr algn="l" fontAlgn="t"/>
                      <a:r>
                        <a:rPr lang="en-US" sz="800" b="0" i="0" u="none" strike="noStrike">
                          <a:solidFill>
                            <a:srgbClr val="000000"/>
                          </a:solidFill>
                          <a:effectLst/>
                          <a:latin typeface="Arial" panose="020B0604020202020204" pitchFamily="34" charset="0"/>
                        </a:rPr>
                        <a:t>SA WG4</a:t>
                      </a:r>
                    </a:p>
                  </a:txBody>
                  <a:tcPr marL="0" marR="0" marT="0" marB="0">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noFill/>
                  </a:tcPr>
                </a:tc>
                <a:tc>
                  <a:txBody>
                    <a:bodyPr/>
                    <a:lstStyle/>
                    <a:p>
                      <a:pPr algn="l" fontAlgn="t"/>
                      <a:r>
                        <a:rPr lang="en-US" sz="800" b="0" i="0" u="none" strike="noStrike">
                          <a:solidFill>
                            <a:srgbClr val="000000"/>
                          </a:solidFill>
                          <a:effectLst/>
                          <a:latin typeface="Arial" panose="020B0604020202020204" pitchFamily="34" charset="0"/>
                        </a:rPr>
                        <a:t>18.4</a:t>
                      </a:r>
                    </a:p>
                  </a:txBody>
                  <a:tcPr marL="0" marR="0" marT="0" marB="0">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noFill/>
                  </a:tcPr>
                </a:tc>
                <a:tc>
                  <a:txBody>
                    <a:bodyPr/>
                    <a:lstStyle/>
                    <a:p>
                      <a:pPr algn="l" fontAlgn="t"/>
                      <a:r>
                        <a:rPr lang="en-US" sz="800" b="0" i="0" u="none" strike="noStrike">
                          <a:solidFill>
                            <a:srgbClr val="000000"/>
                          </a:solidFill>
                          <a:effectLst/>
                          <a:latin typeface="Arial" panose="020B0604020202020204" pitchFamily="34" charset="0"/>
                        </a:rPr>
                        <a:t>SA WG4 Rel-18 CRs</a:t>
                      </a:r>
                    </a:p>
                  </a:txBody>
                  <a:tcPr marL="0" marR="0" marT="0" marB="0">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solidFill>
                      <a:srgbClr val="BFBFBF"/>
                    </a:solidFill>
                  </a:tcPr>
                </a:tc>
                <a:extLst>
                  <a:ext uri="{0D108BD9-81ED-4DB2-BD59-A6C34878D82A}">
                    <a16:rowId xmlns:a16="http://schemas.microsoft.com/office/drawing/2014/main" val="3805153751"/>
                  </a:ext>
                </a:extLst>
              </a:tr>
              <a:tr h="336748">
                <a:tc>
                  <a:txBody>
                    <a:bodyPr/>
                    <a:lstStyle/>
                    <a:p>
                      <a:pPr algn="l" fontAlgn="t"/>
                      <a:r>
                        <a:rPr lang="en-US" sz="800" b="0" i="0" u="none" strike="noStrike">
                          <a:solidFill>
                            <a:srgbClr val="000000"/>
                          </a:solidFill>
                          <a:effectLst/>
                          <a:latin typeface="Arial" panose="020B0604020202020204" pitchFamily="34" charset="0"/>
                        </a:rPr>
                        <a:t>SP-241114</a:t>
                      </a:r>
                    </a:p>
                  </a:txBody>
                  <a:tcPr marL="0" marR="0" marT="0" marB="0">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noFill/>
                  </a:tcPr>
                </a:tc>
                <a:tc>
                  <a:txBody>
                    <a:bodyPr/>
                    <a:lstStyle/>
                    <a:p>
                      <a:pPr algn="l" fontAlgn="t"/>
                      <a:r>
                        <a:rPr lang="en-US" sz="800" b="0" i="0" u="none" strike="noStrike">
                          <a:solidFill>
                            <a:srgbClr val="000000"/>
                          </a:solidFill>
                          <a:effectLst/>
                          <a:latin typeface="Arial" panose="020B0604020202020204" pitchFamily="34" charset="0"/>
                        </a:rPr>
                        <a:t>CR Pack on WI ISAR</a:t>
                      </a:r>
                    </a:p>
                  </a:txBody>
                  <a:tcPr marL="0" marR="0" marT="0" marB="0">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noFill/>
                  </a:tcPr>
                </a:tc>
                <a:tc>
                  <a:txBody>
                    <a:bodyPr/>
                    <a:lstStyle/>
                    <a:p>
                      <a:pPr algn="l" fontAlgn="t"/>
                      <a:r>
                        <a:rPr lang="en-US" sz="800" b="0" i="0" u="none" strike="noStrike">
                          <a:solidFill>
                            <a:srgbClr val="000000"/>
                          </a:solidFill>
                          <a:effectLst/>
                          <a:latin typeface="Arial" panose="020B0604020202020204" pitchFamily="34" charset="0"/>
                        </a:rPr>
                        <a:t>SA WG4</a:t>
                      </a:r>
                    </a:p>
                  </a:txBody>
                  <a:tcPr marL="0" marR="0" marT="0" marB="0">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noFill/>
                  </a:tcPr>
                </a:tc>
                <a:tc>
                  <a:txBody>
                    <a:bodyPr/>
                    <a:lstStyle/>
                    <a:p>
                      <a:pPr algn="l" fontAlgn="t"/>
                      <a:r>
                        <a:rPr lang="en-US" sz="800" b="0" i="0" u="none" strike="noStrike">
                          <a:solidFill>
                            <a:srgbClr val="000000"/>
                          </a:solidFill>
                          <a:effectLst/>
                          <a:latin typeface="Arial" panose="020B0604020202020204" pitchFamily="34" charset="0"/>
                        </a:rPr>
                        <a:t>18.4</a:t>
                      </a:r>
                    </a:p>
                  </a:txBody>
                  <a:tcPr marL="0" marR="0" marT="0" marB="0">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noFill/>
                  </a:tcPr>
                </a:tc>
                <a:tc>
                  <a:txBody>
                    <a:bodyPr/>
                    <a:lstStyle/>
                    <a:p>
                      <a:pPr algn="l" fontAlgn="t"/>
                      <a:r>
                        <a:rPr lang="en-US" sz="800" b="0" i="0" u="none" strike="noStrike">
                          <a:solidFill>
                            <a:srgbClr val="000000"/>
                          </a:solidFill>
                          <a:effectLst/>
                          <a:latin typeface="Arial" panose="020B0604020202020204" pitchFamily="34" charset="0"/>
                        </a:rPr>
                        <a:t>SA WG4 Rel-18 CRs</a:t>
                      </a:r>
                    </a:p>
                  </a:txBody>
                  <a:tcPr marL="0" marR="0" marT="0" marB="0">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solidFill>
                      <a:srgbClr val="BFBFBF"/>
                    </a:solidFill>
                  </a:tcPr>
                </a:tc>
                <a:extLst>
                  <a:ext uri="{0D108BD9-81ED-4DB2-BD59-A6C34878D82A}">
                    <a16:rowId xmlns:a16="http://schemas.microsoft.com/office/drawing/2014/main" val="3774329034"/>
                  </a:ext>
                </a:extLst>
              </a:tr>
              <a:tr h="336748">
                <a:tc>
                  <a:txBody>
                    <a:bodyPr/>
                    <a:lstStyle/>
                    <a:p>
                      <a:pPr algn="l" fontAlgn="t"/>
                      <a:r>
                        <a:rPr lang="en-US" sz="800" b="0" i="0" u="none" strike="noStrike">
                          <a:solidFill>
                            <a:srgbClr val="000000"/>
                          </a:solidFill>
                          <a:effectLst/>
                          <a:latin typeface="Arial" panose="020B0604020202020204" pitchFamily="34" charset="0"/>
                        </a:rPr>
                        <a:t>SP-241115</a:t>
                      </a:r>
                    </a:p>
                  </a:txBody>
                  <a:tcPr marL="0" marR="0" marT="0" marB="0">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noFill/>
                  </a:tcPr>
                </a:tc>
                <a:tc>
                  <a:txBody>
                    <a:bodyPr/>
                    <a:lstStyle/>
                    <a:p>
                      <a:pPr algn="l" fontAlgn="t"/>
                      <a:r>
                        <a:rPr lang="en-US" sz="800" b="0" i="0" u="none" strike="noStrike">
                          <a:solidFill>
                            <a:srgbClr val="000000"/>
                          </a:solidFill>
                          <a:effectLst/>
                          <a:latin typeface="Arial" panose="020B0604020202020204" pitchFamily="34" charset="0"/>
                        </a:rPr>
                        <a:t>CR Pack on IVAS_Codec</a:t>
                      </a:r>
                    </a:p>
                  </a:txBody>
                  <a:tcPr marL="0" marR="0" marT="0" marB="0">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noFill/>
                  </a:tcPr>
                </a:tc>
                <a:tc>
                  <a:txBody>
                    <a:bodyPr/>
                    <a:lstStyle/>
                    <a:p>
                      <a:pPr algn="l" fontAlgn="t"/>
                      <a:r>
                        <a:rPr lang="en-US" sz="800" b="0" i="0" u="none" strike="noStrike">
                          <a:solidFill>
                            <a:srgbClr val="000000"/>
                          </a:solidFill>
                          <a:effectLst/>
                          <a:latin typeface="Arial" panose="020B0604020202020204" pitchFamily="34" charset="0"/>
                        </a:rPr>
                        <a:t>SA WG4</a:t>
                      </a:r>
                    </a:p>
                  </a:txBody>
                  <a:tcPr marL="0" marR="0" marT="0" marB="0">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noFill/>
                  </a:tcPr>
                </a:tc>
                <a:tc>
                  <a:txBody>
                    <a:bodyPr/>
                    <a:lstStyle/>
                    <a:p>
                      <a:pPr algn="l" fontAlgn="t"/>
                      <a:r>
                        <a:rPr lang="en-US" sz="800" b="0" i="0" u="none" strike="noStrike">
                          <a:solidFill>
                            <a:srgbClr val="000000"/>
                          </a:solidFill>
                          <a:effectLst/>
                          <a:latin typeface="Arial" panose="020B0604020202020204" pitchFamily="34" charset="0"/>
                        </a:rPr>
                        <a:t>18.4</a:t>
                      </a:r>
                    </a:p>
                  </a:txBody>
                  <a:tcPr marL="0" marR="0" marT="0" marB="0">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noFill/>
                  </a:tcPr>
                </a:tc>
                <a:tc>
                  <a:txBody>
                    <a:bodyPr/>
                    <a:lstStyle/>
                    <a:p>
                      <a:pPr algn="l" fontAlgn="t"/>
                      <a:r>
                        <a:rPr lang="en-US" sz="800" b="0" i="0" u="none" strike="noStrike">
                          <a:solidFill>
                            <a:srgbClr val="000000"/>
                          </a:solidFill>
                          <a:effectLst/>
                          <a:latin typeface="Arial" panose="020B0604020202020204" pitchFamily="34" charset="0"/>
                        </a:rPr>
                        <a:t>SA WG4 Rel-18 CRs</a:t>
                      </a:r>
                    </a:p>
                  </a:txBody>
                  <a:tcPr marL="0" marR="0" marT="0" marB="0">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solidFill>
                      <a:srgbClr val="BFBFBF"/>
                    </a:solidFill>
                  </a:tcPr>
                </a:tc>
                <a:extLst>
                  <a:ext uri="{0D108BD9-81ED-4DB2-BD59-A6C34878D82A}">
                    <a16:rowId xmlns:a16="http://schemas.microsoft.com/office/drawing/2014/main" val="3017985650"/>
                  </a:ext>
                </a:extLst>
              </a:tr>
              <a:tr h="336748">
                <a:tc>
                  <a:txBody>
                    <a:bodyPr/>
                    <a:lstStyle/>
                    <a:p>
                      <a:pPr algn="l" fontAlgn="t"/>
                      <a:r>
                        <a:rPr lang="en-US" sz="800" b="0" i="0" u="none" strike="noStrike">
                          <a:solidFill>
                            <a:srgbClr val="000000"/>
                          </a:solidFill>
                          <a:effectLst/>
                          <a:latin typeface="Arial" panose="020B0604020202020204" pitchFamily="34" charset="0"/>
                        </a:rPr>
                        <a:t>SP-241116</a:t>
                      </a:r>
                    </a:p>
                  </a:txBody>
                  <a:tcPr marL="0" marR="0" marT="0" marB="0">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noFill/>
                  </a:tcPr>
                </a:tc>
                <a:tc>
                  <a:txBody>
                    <a:bodyPr/>
                    <a:lstStyle/>
                    <a:p>
                      <a:pPr algn="l" fontAlgn="t"/>
                      <a:r>
                        <a:rPr lang="en-US" sz="800" b="0" i="0" u="none" strike="noStrike">
                          <a:solidFill>
                            <a:srgbClr val="000000"/>
                          </a:solidFill>
                          <a:effectLst/>
                          <a:latin typeface="Arial" panose="020B0604020202020204" pitchFamily="34" charset="0"/>
                        </a:rPr>
                        <a:t>CR Pack on WIs PSS_MBMS_OMTV, TEI18</a:t>
                      </a:r>
                    </a:p>
                  </a:txBody>
                  <a:tcPr marL="0" marR="0" marT="0" marB="0">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noFill/>
                  </a:tcPr>
                </a:tc>
                <a:tc>
                  <a:txBody>
                    <a:bodyPr/>
                    <a:lstStyle/>
                    <a:p>
                      <a:pPr algn="l" fontAlgn="t"/>
                      <a:r>
                        <a:rPr lang="en-US" sz="800" b="0" i="0" u="none" strike="noStrike">
                          <a:solidFill>
                            <a:srgbClr val="000000"/>
                          </a:solidFill>
                          <a:effectLst/>
                          <a:latin typeface="Arial" panose="020B0604020202020204" pitchFamily="34" charset="0"/>
                        </a:rPr>
                        <a:t>SA WG4</a:t>
                      </a:r>
                    </a:p>
                  </a:txBody>
                  <a:tcPr marL="0" marR="0" marT="0" marB="0">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noFill/>
                  </a:tcPr>
                </a:tc>
                <a:tc>
                  <a:txBody>
                    <a:bodyPr/>
                    <a:lstStyle/>
                    <a:p>
                      <a:pPr algn="l" fontAlgn="t"/>
                      <a:r>
                        <a:rPr lang="en-US" sz="800" b="0" i="0" u="none" strike="noStrike">
                          <a:solidFill>
                            <a:srgbClr val="000000"/>
                          </a:solidFill>
                          <a:effectLst/>
                          <a:latin typeface="Arial" panose="020B0604020202020204" pitchFamily="34" charset="0"/>
                        </a:rPr>
                        <a:t>18.4</a:t>
                      </a:r>
                    </a:p>
                  </a:txBody>
                  <a:tcPr marL="0" marR="0" marT="0" marB="0">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noFill/>
                  </a:tcPr>
                </a:tc>
                <a:tc>
                  <a:txBody>
                    <a:bodyPr/>
                    <a:lstStyle/>
                    <a:p>
                      <a:pPr algn="l" fontAlgn="t"/>
                      <a:r>
                        <a:rPr lang="en-US" sz="800" b="0" i="0" u="none" strike="noStrike">
                          <a:solidFill>
                            <a:srgbClr val="000000"/>
                          </a:solidFill>
                          <a:effectLst/>
                          <a:latin typeface="Arial" panose="020B0604020202020204" pitchFamily="34" charset="0"/>
                        </a:rPr>
                        <a:t>SA WG4 Rel-18 CRs</a:t>
                      </a:r>
                    </a:p>
                  </a:txBody>
                  <a:tcPr marL="0" marR="0" marT="0" marB="0">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solidFill>
                      <a:srgbClr val="BFBFBF"/>
                    </a:solidFill>
                  </a:tcPr>
                </a:tc>
                <a:extLst>
                  <a:ext uri="{0D108BD9-81ED-4DB2-BD59-A6C34878D82A}">
                    <a16:rowId xmlns:a16="http://schemas.microsoft.com/office/drawing/2014/main" val="2663772487"/>
                  </a:ext>
                </a:extLst>
              </a:tr>
              <a:tr h="336748">
                <a:tc>
                  <a:txBody>
                    <a:bodyPr/>
                    <a:lstStyle/>
                    <a:p>
                      <a:pPr algn="l" fontAlgn="t"/>
                      <a:r>
                        <a:rPr lang="en-US" sz="800" b="0" i="0" u="none" strike="noStrike">
                          <a:solidFill>
                            <a:srgbClr val="000000"/>
                          </a:solidFill>
                          <a:effectLst/>
                          <a:latin typeface="Arial" panose="020B0604020202020204" pitchFamily="34" charset="0"/>
                        </a:rPr>
                        <a:t>SP-241117</a:t>
                      </a:r>
                    </a:p>
                  </a:txBody>
                  <a:tcPr marL="0" marR="0" marT="0" marB="0">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noFill/>
                  </a:tcPr>
                </a:tc>
                <a:tc>
                  <a:txBody>
                    <a:bodyPr/>
                    <a:lstStyle/>
                    <a:p>
                      <a:pPr algn="l" fontAlgn="t"/>
                      <a:r>
                        <a:rPr lang="en-US" sz="800" b="0" i="0" u="none" strike="noStrike">
                          <a:solidFill>
                            <a:srgbClr val="000000"/>
                          </a:solidFill>
                          <a:effectLst/>
                          <a:latin typeface="Arial" panose="020B0604020202020204" pitchFamily="34" charset="0"/>
                        </a:rPr>
                        <a:t>CR Pack on WI SR_MSE</a:t>
                      </a:r>
                    </a:p>
                  </a:txBody>
                  <a:tcPr marL="0" marR="0" marT="0" marB="0">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noFill/>
                  </a:tcPr>
                </a:tc>
                <a:tc>
                  <a:txBody>
                    <a:bodyPr/>
                    <a:lstStyle/>
                    <a:p>
                      <a:pPr algn="l" fontAlgn="t"/>
                      <a:r>
                        <a:rPr lang="en-US" sz="800" b="0" i="0" u="none" strike="noStrike">
                          <a:solidFill>
                            <a:srgbClr val="000000"/>
                          </a:solidFill>
                          <a:effectLst/>
                          <a:latin typeface="Arial" panose="020B0604020202020204" pitchFamily="34" charset="0"/>
                        </a:rPr>
                        <a:t>SA WG4</a:t>
                      </a:r>
                    </a:p>
                  </a:txBody>
                  <a:tcPr marL="0" marR="0" marT="0" marB="0">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noFill/>
                  </a:tcPr>
                </a:tc>
                <a:tc>
                  <a:txBody>
                    <a:bodyPr/>
                    <a:lstStyle/>
                    <a:p>
                      <a:pPr algn="l" fontAlgn="t"/>
                      <a:r>
                        <a:rPr lang="en-US" sz="800" b="0" i="0" u="none" strike="noStrike">
                          <a:solidFill>
                            <a:srgbClr val="000000"/>
                          </a:solidFill>
                          <a:effectLst/>
                          <a:latin typeface="Arial" panose="020B0604020202020204" pitchFamily="34" charset="0"/>
                        </a:rPr>
                        <a:t>18.4</a:t>
                      </a:r>
                    </a:p>
                  </a:txBody>
                  <a:tcPr marL="0" marR="0" marT="0" marB="0">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noFill/>
                  </a:tcPr>
                </a:tc>
                <a:tc>
                  <a:txBody>
                    <a:bodyPr/>
                    <a:lstStyle/>
                    <a:p>
                      <a:pPr algn="l" fontAlgn="t"/>
                      <a:r>
                        <a:rPr lang="en-US" sz="800" b="0" i="0" u="none" strike="noStrike">
                          <a:solidFill>
                            <a:srgbClr val="000000"/>
                          </a:solidFill>
                          <a:effectLst/>
                          <a:latin typeface="Arial" panose="020B0604020202020204" pitchFamily="34" charset="0"/>
                        </a:rPr>
                        <a:t>SA WG4 Rel-18 CRs</a:t>
                      </a:r>
                    </a:p>
                  </a:txBody>
                  <a:tcPr marL="0" marR="0" marT="0" marB="0">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solidFill>
                      <a:srgbClr val="BFBFBF"/>
                    </a:solidFill>
                  </a:tcPr>
                </a:tc>
                <a:extLst>
                  <a:ext uri="{0D108BD9-81ED-4DB2-BD59-A6C34878D82A}">
                    <a16:rowId xmlns:a16="http://schemas.microsoft.com/office/drawing/2014/main" val="3580227145"/>
                  </a:ext>
                </a:extLst>
              </a:tr>
              <a:tr h="336748">
                <a:tc>
                  <a:txBody>
                    <a:bodyPr/>
                    <a:lstStyle/>
                    <a:p>
                      <a:pPr algn="l" fontAlgn="t"/>
                      <a:r>
                        <a:rPr lang="en-US" sz="800" b="0" i="0" u="none" strike="noStrike">
                          <a:solidFill>
                            <a:srgbClr val="000000"/>
                          </a:solidFill>
                          <a:effectLst/>
                          <a:latin typeface="Arial" panose="020B0604020202020204" pitchFamily="34" charset="0"/>
                        </a:rPr>
                        <a:t>SP-241118</a:t>
                      </a:r>
                    </a:p>
                  </a:txBody>
                  <a:tcPr marL="0" marR="0" marT="0" marB="0">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noFill/>
                  </a:tcPr>
                </a:tc>
                <a:tc>
                  <a:txBody>
                    <a:bodyPr/>
                    <a:lstStyle/>
                    <a:p>
                      <a:pPr algn="l" fontAlgn="t"/>
                      <a:r>
                        <a:rPr lang="en-US" sz="800" b="0" i="0" u="none" strike="noStrike">
                          <a:solidFill>
                            <a:srgbClr val="000000"/>
                          </a:solidFill>
                          <a:effectLst/>
                          <a:latin typeface="Arial" panose="020B0604020202020204" pitchFamily="34" charset="0"/>
                        </a:rPr>
                        <a:t>CR Pack on WIs TEI18, EVEX</a:t>
                      </a:r>
                    </a:p>
                  </a:txBody>
                  <a:tcPr marL="0" marR="0" marT="0" marB="0">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noFill/>
                  </a:tcPr>
                </a:tc>
                <a:tc>
                  <a:txBody>
                    <a:bodyPr/>
                    <a:lstStyle/>
                    <a:p>
                      <a:pPr algn="l" fontAlgn="t"/>
                      <a:r>
                        <a:rPr lang="en-US" sz="800" b="0" i="0" u="none" strike="noStrike">
                          <a:solidFill>
                            <a:srgbClr val="000000"/>
                          </a:solidFill>
                          <a:effectLst/>
                          <a:latin typeface="Arial" panose="020B0604020202020204" pitchFamily="34" charset="0"/>
                        </a:rPr>
                        <a:t>SA WG4</a:t>
                      </a:r>
                    </a:p>
                  </a:txBody>
                  <a:tcPr marL="0" marR="0" marT="0" marB="0">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noFill/>
                  </a:tcPr>
                </a:tc>
                <a:tc>
                  <a:txBody>
                    <a:bodyPr/>
                    <a:lstStyle/>
                    <a:p>
                      <a:pPr algn="l" fontAlgn="t"/>
                      <a:r>
                        <a:rPr lang="en-US" sz="800" b="0" i="0" u="none" strike="noStrike">
                          <a:solidFill>
                            <a:srgbClr val="000000"/>
                          </a:solidFill>
                          <a:effectLst/>
                          <a:latin typeface="Arial" panose="020B0604020202020204" pitchFamily="34" charset="0"/>
                        </a:rPr>
                        <a:t>18.4</a:t>
                      </a:r>
                    </a:p>
                  </a:txBody>
                  <a:tcPr marL="0" marR="0" marT="0" marB="0">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noFill/>
                  </a:tcPr>
                </a:tc>
                <a:tc>
                  <a:txBody>
                    <a:bodyPr/>
                    <a:lstStyle/>
                    <a:p>
                      <a:pPr algn="l" fontAlgn="t"/>
                      <a:r>
                        <a:rPr lang="en-US" sz="800" b="0" i="0" u="none" strike="noStrike">
                          <a:solidFill>
                            <a:srgbClr val="000000"/>
                          </a:solidFill>
                          <a:effectLst/>
                          <a:latin typeface="Arial" panose="020B0604020202020204" pitchFamily="34" charset="0"/>
                        </a:rPr>
                        <a:t>SA WG4 Rel-18 CRs</a:t>
                      </a:r>
                    </a:p>
                  </a:txBody>
                  <a:tcPr marL="0" marR="0" marT="0" marB="0">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solidFill>
                      <a:srgbClr val="BFBFBF"/>
                    </a:solidFill>
                  </a:tcPr>
                </a:tc>
                <a:extLst>
                  <a:ext uri="{0D108BD9-81ED-4DB2-BD59-A6C34878D82A}">
                    <a16:rowId xmlns:a16="http://schemas.microsoft.com/office/drawing/2014/main" val="2577079659"/>
                  </a:ext>
                </a:extLst>
              </a:tr>
              <a:tr h="336748">
                <a:tc>
                  <a:txBody>
                    <a:bodyPr/>
                    <a:lstStyle/>
                    <a:p>
                      <a:pPr algn="l" fontAlgn="t"/>
                      <a:r>
                        <a:rPr lang="en-US" sz="800" b="0" i="0" u="none" strike="noStrike">
                          <a:solidFill>
                            <a:srgbClr val="000000"/>
                          </a:solidFill>
                          <a:effectLst/>
                          <a:latin typeface="Arial" panose="020B0604020202020204" pitchFamily="34" charset="0"/>
                        </a:rPr>
                        <a:t>SP-241119</a:t>
                      </a:r>
                    </a:p>
                  </a:txBody>
                  <a:tcPr marL="0" marR="0" marT="0" marB="0">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noFill/>
                  </a:tcPr>
                </a:tc>
                <a:tc>
                  <a:txBody>
                    <a:bodyPr/>
                    <a:lstStyle/>
                    <a:p>
                      <a:pPr algn="l" fontAlgn="t"/>
                      <a:r>
                        <a:rPr lang="en-US" sz="800" b="0" i="0" u="none" strike="noStrike">
                          <a:solidFill>
                            <a:srgbClr val="000000"/>
                          </a:solidFill>
                          <a:effectLst/>
                          <a:latin typeface="Arial" panose="020B0604020202020204" pitchFamily="34" charset="0"/>
                        </a:rPr>
                        <a:t>CR Pack on WIs TEI18, IBACS</a:t>
                      </a:r>
                    </a:p>
                  </a:txBody>
                  <a:tcPr marL="0" marR="0" marT="0" marB="0">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noFill/>
                  </a:tcPr>
                </a:tc>
                <a:tc>
                  <a:txBody>
                    <a:bodyPr/>
                    <a:lstStyle/>
                    <a:p>
                      <a:pPr algn="l" fontAlgn="t"/>
                      <a:r>
                        <a:rPr lang="en-US" sz="800" b="0" i="0" u="none" strike="noStrike">
                          <a:solidFill>
                            <a:srgbClr val="000000"/>
                          </a:solidFill>
                          <a:effectLst/>
                          <a:latin typeface="Arial" panose="020B0604020202020204" pitchFamily="34" charset="0"/>
                        </a:rPr>
                        <a:t>SA WG4</a:t>
                      </a:r>
                    </a:p>
                  </a:txBody>
                  <a:tcPr marL="0" marR="0" marT="0" marB="0">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noFill/>
                  </a:tcPr>
                </a:tc>
                <a:tc>
                  <a:txBody>
                    <a:bodyPr/>
                    <a:lstStyle/>
                    <a:p>
                      <a:pPr algn="l" fontAlgn="t"/>
                      <a:r>
                        <a:rPr lang="en-US" sz="800" b="0" i="0" u="none" strike="noStrike">
                          <a:solidFill>
                            <a:srgbClr val="000000"/>
                          </a:solidFill>
                          <a:effectLst/>
                          <a:latin typeface="Arial" panose="020B0604020202020204" pitchFamily="34" charset="0"/>
                        </a:rPr>
                        <a:t>18.4</a:t>
                      </a:r>
                    </a:p>
                  </a:txBody>
                  <a:tcPr marL="0" marR="0" marT="0" marB="0">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noFill/>
                  </a:tcPr>
                </a:tc>
                <a:tc>
                  <a:txBody>
                    <a:bodyPr/>
                    <a:lstStyle/>
                    <a:p>
                      <a:pPr algn="l" fontAlgn="t"/>
                      <a:r>
                        <a:rPr lang="en-US" sz="800" b="0" i="0" u="none" strike="noStrike">
                          <a:solidFill>
                            <a:srgbClr val="000000"/>
                          </a:solidFill>
                          <a:effectLst/>
                          <a:latin typeface="Arial" panose="020B0604020202020204" pitchFamily="34" charset="0"/>
                        </a:rPr>
                        <a:t>SA WG4 Rel-18 CRs</a:t>
                      </a:r>
                    </a:p>
                  </a:txBody>
                  <a:tcPr marL="0" marR="0" marT="0" marB="0">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solidFill>
                      <a:srgbClr val="BFBFBF"/>
                    </a:solidFill>
                  </a:tcPr>
                </a:tc>
                <a:extLst>
                  <a:ext uri="{0D108BD9-81ED-4DB2-BD59-A6C34878D82A}">
                    <a16:rowId xmlns:a16="http://schemas.microsoft.com/office/drawing/2014/main" val="2132698052"/>
                  </a:ext>
                </a:extLst>
              </a:tr>
              <a:tr h="336748">
                <a:tc>
                  <a:txBody>
                    <a:bodyPr/>
                    <a:lstStyle/>
                    <a:p>
                      <a:pPr algn="l" fontAlgn="t"/>
                      <a:r>
                        <a:rPr lang="en-US" sz="800" b="0" i="0" u="none" strike="noStrike">
                          <a:solidFill>
                            <a:srgbClr val="000000"/>
                          </a:solidFill>
                          <a:effectLst/>
                          <a:latin typeface="Arial" panose="020B0604020202020204" pitchFamily="34" charset="0"/>
                        </a:rPr>
                        <a:t>SP-241108</a:t>
                      </a:r>
                    </a:p>
                  </a:txBody>
                  <a:tcPr marL="0" marR="0" marT="0" marB="0">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noFill/>
                  </a:tcPr>
                </a:tc>
                <a:tc>
                  <a:txBody>
                    <a:bodyPr/>
                    <a:lstStyle/>
                    <a:p>
                      <a:pPr algn="l" fontAlgn="t"/>
                      <a:r>
                        <a:rPr lang="en-US" sz="800" b="0" i="0" u="none" strike="noStrike">
                          <a:solidFill>
                            <a:srgbClr val="000000"/>
                          </a:solidFill>
                          <a:effectLst/>
                          <a:latin typeface="Arial" panose="020B0604020202020204" pitchFamily="34" charset="0"/>
                        </a:rPr>
                        <a:t>CR Pack on WI 5GMS_Pro_Ph2</a:t>
                      </a:r>
                    </a:p>
                  </a:txBody>
                  <a:tcPr marL="0" marR="0" marT="0" marB="0">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noFill/>
                  </a:tcPr>
                </a:tc>
                <a:tc>
                  <a:txBody>
                    <a:bodyPr/>
                    <a:lstStyle/>
                    <a:p>
                      <a:pPr algn="l" fontAlgn="t"/>
                      <a:r>
                        <a:rPr lang="en-US" sz="800" b="0" i="0" u="none" strike="noStrike">
                          <a:solidFill>
                            <a:srgbClr val="000000"/>
                          </a:solidFill>
                          <a:effectLst/>
                          <a:latin typeface="Arial" panose="020B0604020202020204" pitchFamily="34" charset="0"/>
                        </a:rPr>
                        <a:t>SA WG4</a:t>
                      </a:r>
                    </a:p>
                  </a:txBody>
                  <a:tcPr marL="0" marR="0" marT="0" marB="0">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noFill/>
                  </a:tcPr>
                </a:tc>
                <a:tc>
                  <a:txBody>
                    <a:bodyPr/>
                    <a:lstStyle/>
                    <a:p>
                      <a:pPr algn="l" fontAlgn="t"/>
                      <a:r>
                        <a:rPr lang="en-US" sz="800" b="0" i="0" u="none" strike="noStrike">
                          <a:solidFill>
                            <a:srgbClr val="000000"/>
                          </a:solidFill>
                          <a:effectLst/>
                          <a:latin typeface="Arial" panose="020B0604020202020204" pitchFamily="34" charset="0"/>
                        </a:rPr>
                        <a:t>18.5</a:t>
                      </a:r>
                    </a:p>
                  </a:txBody>
                  <a:tcPr marL="0" marR="0" marT="0" marB="0">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noFill/>
                  </a:tcPr>
                </a:tc>
                <a:tc>
                  <a:txBody>
                    <a:bodyPr/>
                    <a:lstStyle/>
                    <a:p>
                      <a:pPr algn="l" fontAlgn="t"/>
                      <a:r>
                        <a:rPr lang="en-US" sz="800" b="0" i="0" u="none" strike="noStrike" dirty="0">
                          <a:solidFill>
                            <a:srgbClr val="000000"/>
                          </a:solidFill>
                          <a:effectLst/>
                          <a:latin typeface="Arial" panose="020B0604020202020204" pitchFamily="34" charset="0"/>
                        </a:rPr>
                        <a:t>SA WG5 Rel-18 CRs</a:t>
                      </a:r>
                    </a:p>
                  </a:txBody>
                  <a:tcPr marL="0" marR="0" marT="0" marB="0">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solidFill>
                      <a:srgbClr val="BFBFBF"/>
                    </a:solidFill>
                  </a:tcPr>
                </a:tc>
                <a:extLst>
                  <a:ext uri="{0D108BD9-81ED-4DB2-BD59-A6C34878D82A}">
                    <a16:rowId xmlns:a16="http://schemas.microsoft.com/office/drawing/2014/main" val="1416787231"/>
                  </a:ext>
                </a:extLst>
              </a:tr>
            </a:tbl>
          </a:graphicData>
        </a:graphic>
      </p:graphicFrame>
    </p:spTree>
    <p:extLst>
      <p:ext uri="{BB962C8B-B14F-4D97-AF65-F5344CB8AC3E}">
        <p14:creationId xmlns:p14="http://schemas.microsoft.com/office/powerpoint/2010/main" val="3329396510"/>
      </p:ext>
    </p:extLst>
  </p:cSld>
  <p:clrMapOvr>
    <a:masterClrMapping/>
  </p:clrMapOvr>
  <p:transition spd="slow"/>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7" name="Title 1">
            <a:extLst>
              <a:ext uri="{FF2B5EF4-FFF2-40B4-BE49-F238E27FC236}">
                <a16:creationId xmlns:a16="http://schemas.microsoft.com/office/drawing/2014/main" id="{40AB3C44-8A1D-4921-A803-B5281B64AC81}"/>
              </a:ext>
            </a:extLst>
          </p:cNvPr>
          <p:cNvSpPr>
            <a:spLocks noGrp="1"/>
          </p:cNvSpPr>
          <p:nvPr>
            <p:ph type="title"/>
          </p:nvPr>
        </p:nvSpPr>
        <p:spPr>
          <a:xfrm>
            <a:off x="2012950" y="196850"/>
            <a:ext cx="6827838" cy="1143000"/>
          </a:xfrm>
        </p:spPr>
        <p:txBody>
          <a:bodyPr/>
          <a:lstStyle/>
          <a:p>
            <a:r>
              <a:rPr lang="en-US" altLang="en-US" dirty="0"/>
              <a:t>Overview of work progress </a:t>
            </a:r>
            <a:br>
              <a:rPr lang="en-US" altLang="en-US" dirty="0"/>
            </a:br>
            <a:r>
              <a:rPr lang="en-US" altLang="en-US" dirty="0"/>
              <a:t>Rel-19 Work Items</a:t>
            </a:r>
          </a:p>
        </p:txBody>
      </p:sp>
      <p:graphicFrame>
        <p:nvGraphicFramePr>
          <p:cNvPr id="3" name="Table 2">
            <a:extLst>
              <a:ext uri="{FF2B5EF4-FFF2-40B4-BE49-F238E27FC236}">
                <a16:creationId xmlns:a16="http://schemas.microsoft.com/office/drawing/2014/main" id="{9DF7F766-4989-562C-8B45-49B7BEF9A12E}"/>
              </a:ext>
            </a:extLst>
          </p:cNvPr>
          <p:cNvGraphicFramePr>
            <a:graphicFrameLocks noGrp="1"/>
          </p:cNvGraphicFramePr>
          <p:nvPr>
            <p:extLst>
              <p:ext uri="{D42A27DB-BD31-4B8C-83A1-F6EECF244321}">
                <p14:modId xmlns:p14="http://schemas.microsoft.com/office/powerpoint/2010/main" val="15604657"/>
              </p:ext>
            </p:extLst>
          </p:nvPr>
        </p:nvGraphicFramePr>
        <p:xfrm>
          <a:off x="647700" y="1357900"/>
          <a:ext cx="10238474" cy="1321245"/>
        </p:xfrm>
        <a:graphic>
          <a:graphicData uri="http://schemas.openxmlformats.org/drawingml/2006/table">
            <a:tbl>
              <a:tblPr firstRow="1" firstCol="1" bandRow="1">
                <a:tableStyleId>{F5AB1C69-6EDB-4FF4-983F-18BD219EF322}</a:tableStyleId>
              </a:tblPr>
              <a:tblGrid>
                <a:gridCol w="611068">
                  <a:extLst>
                    <a:ext uri="{9D8B030D-6E8A-4147-A177-3AD203B41FA5}">
                      <a16:colId xmlns:a16="http://schemas.microsoft.com/office/drawing/2014/main" val="3406904079"/>
                    </a:ext>
                  </a:extLst>
                </a:gridCol>
                <a:gridCol w="3996278">
                  <a:extLst>
                    <a:ext uri="{9D8B030D-6E8A-4147-A177-3AD203B41FA5}">
                      <a16:colId xmlns:a16="http://schemas.microsoft.com/office/drawing/2014/main" val="522572285"/>
                    </a:ext>
                  </a:extLst>
                </a:gridCol>
                <a:gridCol w="1018826">
                  <a:extLst>
                    <a:ext uri="{9D8B030D-6E8A-4147-A177-3AD203B41FA5}">
                      <a16:colId xmlns:a16="http://schemas.microsoft.com/office/drawing/2014/main" val="1128329369"/>
                    </a:ext>
                  </a:extLst>
                </a:gridCol>
                <a:gridCol w="945075">
                  <a:extLst>
                    <a:ext uri="{9D8B030D-6E8A-4147-A177-3AD203B41FA5}">
                      <a16:colId xmlns:a16="http://schemas.microsoft.com/office/drawing/2014/main" val="1584888878"/>
                    </a:ext>
                  </a:extLst>
                </a:gridCol>
                <a:gridCol w="434441">
                  <a:extLst>
                    <a:ext uri="{9D8B030D-6E8A-4147-A177-3AD203B41FA5}">
                      <a16:colId xmlns:a16="http://schemas.microsoft.com/office/drawing/2014/main" val="3863086712"/>
                    </a:ext>
                  </a:extLst>
                </a:gridCol>
                <a:gridCol w="652857">
                  <a:extLst>
                    <a:ext uri="{9D8B030D-6E8A-4147-A177-3AD203B41FA5}">
                      <a16:colId xmlns:a16="http://schemas.microsoft.com/office/drawing/2014/main" val="852456964"/>
                    </a:ext>
                  </a:extLst>
                </a:gridCol>
                <a:gridCol w="652857">
                  <a:extLst>
                    <a:ext uri="{9D8B030D-6E8A-4147-A177-3AD203B41FA5}">
                      <a16:colId xmlns:a16="http://schemas.microsoft.com/office/drawing/2014/main" val="4269548696"/>
                    </a:ext>
                  </a:extLst>
                </a:gridCol>
                <a:gridCol w="1927072">
                  <a:extLst>
                    <a:ext uri="{9D8B030D-6E8A-4147-A177-3AD203B41FA5}">
                      <a16:colId xmlns:a16="http://schemas.microsoft.com/office/drawing/2014/main" val="1718835401"/>
                    </a:ext>
                  </a:extLst>
                </a:gridCol>
              </a:tblGrid>
              <a:tr h="359046">
                <a:tc>
                  <a:txBody>
                    <a:bodyPr/>
                    <a:lstStyle/>
                    <a:p>
                      <a:pPr algn="ctr">
                        <a:lnSpc>
                          <a:spcPct val="107000"/>
                        </a:lnSpc>
                        <a:spcAft>
                          <a:spcPts val="800"/>
                        </a:spcAft>
                      </a:pPr>
                      <a:r>
                        <a:rPr lang="en-GB" sz="1100" dirty="0"/>
                        <a:t>UID</a:t>
                      </a:r>
                    </a:p>
                  </a:txBody>
                  <a:tcPr marL="36001" marR="36001" marT="0" marB="0" anchor="ctr"/>
                </a:tc>
                <a:tc>
                  <a:txBody>
                    <a:bodyPr/>
                    <a:lstStyle/>
                    <a:p>
                      <a:pPr algn="ctr">
                        <a:lnSpc>
                          <a:spcPct val="107000"/>
                        </a:lnSpc>
                        <a:spcAft>
                          <a:spcPts val="800"/>
                        </a:spcAft>
                      </a:pPr>
                      <a:r>
                        <a:rPr lang="en-GB" sz="1100" dirty="0"/>
                        <a:t>Name</a:t>
                      </a:r>
                    </a:p>
                  </a:txBody>
                  <a:tcPr marL="36001" marR="36001" marT="0" marB="0" anchor="ctr"/>
                </a:tc>
                <a:tc>
                  <a:txBody>
                    <a:bodyPr/>
                    <a:lstStyle/>
                    <a:p>
                      <a:pPr algn="ctr">
                        <a:lnSpc>
                          <a:spcPct val="107000"/>
                        </a:lnSpc>
                        <a:spcAft>
                          <a:spcPts val="800"/>
                        </a:spcAft>
                      </a:pPr>
                      <a:r>
                        <a:rPr lang="en-GB" sz="1100" dirty="0"/>
                        <a:t>Acronym</a:t>
                      </a:r>
                    </a:p>
                  </a:txBody>
                  <a:tcPr marL="36001" marR="36001" marT="0" marB="0" anchor="ctr"/>
                </a:tc>
                <a:tc>
                  <a:txBody>
                    <a:bodyPr/>
                    <a:lstStyle/>
                    <a:p>
                      <a:pPr algn="ctr">
                        <a:lnSpc>
                          <a:spcPct val="107000"/>
                        </a:lnSpc>
                        <a:spcAft>
                          <a:spcPts val="800"/>
                        </a:spcAft>
                      </a:pPr>
                      <a:r>
                        <a:rPr lang="en-GB" sz="1100" dirty="0"/>
                        <a:t>Target </a:t>
                      </a:r>
                      <a:r>
                        <a:rPr lang="en-GB" sz="1000" dirty="0"/>
                        <a:t>(dd/mm/</a:t>
                      </a:r>
                      <a:r>
                        <a:rPr lang="en-GB" sz="1000" dirty="0" err="1"/>
                        <a:t>yyyy</a:t>
                      </a:r>
                      <a:r>
                        <a:rPr lang="en-GB" sz="1000" dirty="0"/>
                        <a:t>)</a:t>
                      </a:r>
                      <a:endParaRPr lang="en-GB" sz="1100" dirty="0"/>
                    </a:p>
                  </a:txBody>
                  <a:tcPr marL="36001" marR="36001" marT="0" marB="0" anchor="ctr"/>
                </a:tc>
                <a:tc>
                  <a:txBody>
                    <a:bodyPr/>
                    <a:lstStyle/>
                    <a:p>
                      <a:pPr algn="ctr">
                        <a:lnSpc>
                          <a:spcPct val="107000"/>
                        </a:lnSpc>
                        <a:spcAft>
                          <a:spcPts val="800"/>
                        </a:spcAft>
                      </a:pPr>
                      <a:r>
                        <a:rPr lang="en-GB" sz="1100" dirty="0"/>
                        <a:t>Old %</a:t>
                      </a:r>
                    </a:p>
                  </a:txBody>
                  <a:tcPr marL="36001" marR="36001" marT="0" marB="0" anchor="ctr"/>
                </a:tc>
                <a:tc>
                  <a:txBody>
                    <a:bodyPr/>
                    <a:lstStyle/>
                    <a:p>
                      <a:pPr algn="ctr">
                        <a:lnSpc>
                          <a:spcPct val="107000"/>
                        </a:lnSpc>
                        <a:spcAft>
                          <a:spcPts val="800"/>
                        </a:spcAft>
                      </a:pPr>
                      <a:r>
                        <a:rPr lang="en-GB" sz="1100" b="1" kern="1200" dirty="0">
                          <a:solidFill>
                            <a:schemeClr val="lt1"/>
                          </a:solidFill>
                          <a:latin typeface="+mn-lt"/>
                          <a:ea typeface="+mn-ea"/>
                          <a:cs typeface="+mn-cs"/>
                        </a:rPr>
                        <a:t>WID</a:t>
                      </a:r>
                      <a:endParaRPr lang="en-GB" sz="1100" dirty="0">
                        <a:solidFill>
                          <a:srgbClr val="FF0000"/>
                        </a:solidFill>
                      </a:endParaRPr>
                    </a:p>
                  </a:txBody>
                  <a:tcPr marL="36001" marR="36001" marT="0" marB="0" anchor="ctr"/>
                </a:tc>
                <a:tc>
                  <a:txBody>
                    <a:bodyPr/>
                    <a:lstStyle/>
                    <a:p>
                      <a:pPr algn="ctr">
                        <a:lnSpc>
                          <a:spcPct val="107000"/>
                        </a:lnSpc>
                        <a:spcAft>
                          <a:spcPts val="800"/>
                        </a:spcAft>
                      </a:pPr>
                      <a:r>
                        <a:rPr lang="en-GB" sz="1100" dirty="0">
                          <a:solidFill>
                            <a:srgbClr val="FF0000"/>
                          </a:solidFill>
                        </a:rPr>
                        <a:t>New %</a:t>
                      </a:r>
                      <a:endParaRPr lang="en-GB" sz="1100" b="1" kern="1200" dirty="0">
                        <a:solidFill>
                          <a:schemeClr val="lt1"/>
                        </a:solidFill>
                        <a:latin typeface="+mn-lt"/>
                        <a:ea typeface="+mn-ea"/>
                        <a:cs typeface="+mn-cs"/>
                      </a:endParaRPr>
                    </a:p>
                  </a:txBody>
                  <a:tcPr marL="36001" marR="36001" marT="0" marB="0" anchor="ctr"/>
                </a:tc>
                <a:tc>
                  <a:txBody>
                    <a:bodyPr/>
                    <a:lstStyle/>
                    <a:p>
                      <a:pPr algn="ctr">
                        <a:lnSpc>
                          <a:spcPct val="107000"/>
                        </a:lnSpc>
                        <a:spcAft>
                          <a:spcPts val="800"/>
                        </a:spcAft>
                      </a:pPr>
                      <a:r>
                        <a:rPr lang="en-GB" sz="1100" dirty="0">
                          <a:solidFill>
                            <a:srgbClr val="FF0000"/>
                          </a:solidFill>
                        </a:rPr>
                        <a:t>Change or comment</a:t>
                      </a:r>
                    </a:p>
                  </a:txBody>
                  <a:tcPr marL="36001" marR="36001" marT="0" marB="0" anchor="ctr"/>
                </a:tc>
                <a:extLst>
                  <a:ext uri="{0D108BD9-81ED-4DB2-BD59-A6C34878D82A}">
                    <a16:rowId xmlns:a16="http://schemas.microsoft.com/office/drawing/2014/main" val="2477623767"/>
                  </a:ext>
                </a:extLst>
              </a:tr>
              <a:tr h="320733">
                <a:tc>
                  <a:txBody>
                    <a:bodyPr/>
                    <a:lstStyle/>
                    <a:p>
                      <a:pPr algn="r" fontAlgn="b"/>
                      <a:r>
                        <a:rPr lang="en-US" sz="1100" dirty="0"/>
                        <a:t>1030002</a:t>
                      </a:r>
                    </a:p>
                  </a:txBody>
                  <a:tcPr marL="9525" marR="9525" marT="9525" marB="0" anchor="b"/>
                </a:tc>
                <a:tc>
                  <a:txBody>
                    <a:bodyPr/>
                    <a:lstStyle/>
                    <a:p>
                      <a:pPr algn="l" fontAlgn="b"/>
                      <a:r>
                        <a:rPr lang="en-US" sz="1100" dirty="0"/>
                        <a:t>Video Operating Points - Harmonization and Stereo MV-HEVC</a:t>
                      </a:r>
                    </a:p>
                  </a:txBody>
                  <a:tcPr marL="9525" marR="9525" marT="9525" marB="0" anchor="b"/>
                </a:tc>
                <a:tc>
                  <a:txBody>
                    <a:bodyPr/>
                    <a:lstStyle/>
                    <a:p>
                      <a:pPr algn="l" fontAlgn="b"/>
                      <a:r>
                        <a:rPr lang="en-US" sz="1100" dirty="0"/>
                        <a:t>VOPS</a:t>
                      </a:r>
                    </a:p>
                  </a:txBody>
                  <a:tcPr marL="9525" marR="9525" marT="9525" marB="0" anchor="b"/>
                </a:tc>
                <a:tc>
                  <a:txBody>
                    <a:bodyPr/>
                    <a:lstStyle/>
                    <a:p>
                      <a:pPr algn="r" fontAlgn="b"/>
                      <a:r>
                        <a:rPr lang="en-US" sz="1100" dirty="0">
                          <a:solidFill>
                            <a:schemeClr val="tx1"/>
                          </a:solidFill>
                        </a:rPr>
                        <a:t>3/3/2025</a:t>
                      </a:r>
                    </a:p>
                  </a:txBody>
                  <a:tcPr marL="9525" marR="9525" marT="9525" marB="0" anchor="b"/>
                </a:tc>
                <a:tc>
                  <a:txBody>
                    <a:bodyPr/>
                    <a:lstStyle/>
                    <a:p>
                      <a:pPr algn="r">
                        <a:lnSpc>
                          <a:spcPct val="107000"/>
                        </a:lnSpc>
                        <a:spcAft>
                          <a:spcPts val="800"/>
                        </a:spcAft>
                      </a:pPr>
                      <a:r>
                        <a:rPr lang="en-GB" sz="1100" dirty="0">
                          <a:solidFill>
                            <a:schemeClr val="tx1"/>
                          </a:solidFill>
                        </a:rPr>
                        <a:t>10%</a:t>
                      </a:r>
                    </a:p>
                  </a:txBody>
                  <a:tcPr marL="36001" marR="36001" marT="0" marB="0" anchor="b"/>
                </a:tc>
                <a:tc>
                  <a:txBody>
                    <a:bodyPr/>
                    <a:lstStyle/>
                    <a:p>
                      <a:pPr algn="r" fontAlgn="t"/>
                      <a:r>
                        <a:rPr lang="en-US" sz="1100" b="0" i="0" u="sng" strike="noStrike" dirty="0">
                          <a:solidFill>
                            <a:srgbClr val="0000FF"/>
                          </a:solidFill>
                          <a:effectLst/>
                          <a:latin typeface="+mn-lt"/>
                          <a:hlinkClick r:id="rId2"/>
                        </a:rPr>
                        <a:t>SP-240060</a:t>
                      </a:r>
                      <a:endParaRPr lang="en-US" sz="1100" b="0" i="0" u="sng" strike="noStrike" dirty="0">
                        <a:solidFill>
                          <a:srgbClr val="0000FF"/>
                        </a:solidFill>
                        <a:effectLst/>
                        <a:latin typeface="+mn-lt"/>
                      </a:endParaRPr>
                    </a:p>
                  </a:txBody>
                  <a:tcPr marL="0" marR="0" marT="0" marB="0"/>
                </a:tc>
                <a:tc>
                  <a:txBody>
                    <a:bodyPr/>
                    <a:lstStyle/>
                    <a:p>
                      <a:pPr algn="r">
                        <a:lnSpc>
                          <a:spcPct val="107000"/>
                        </a:lnSpc>
                        <a:spcAft>
                          <a:spcPts val="800"/>
                        </a:spcAft>
                      </a:pPr>
                      <a:r>
                        <a:rPr lang="en-GB" sz="1100" b="0" dirty="0">
                          <a:solidFill>
                            <a:srgbClr val="FF0000"/>
                          </a:solidFill>
                          <a:latin typeface="+mn-lt"/>
                        </a:rPr>
                        <a:t>20%</a:t>
                      </a:r>
                    </a:p>
                  </a:txBody>
                  <a:tcPr marL="36001" marR="36001" marT="0" marB="0" anchor="b"/>
                </a:tc>
                <a:tc>
                  <a:txBody>
                    <a:bodyPr/>
                    <a:lstStyle/>
                    <a:p>
                      <a:pPr algn="r">
                        <a:lnSpc>
                          <a:spcPct val="107000"/>
                        </a:lnSpc>
                        <a:spcAft>
                          <a:spcPts val="800"/>
                        </a:spcAft>
                      </a:pPr>
                      <a:endParaRPr lang="en-GB" sz="1100" dirty="0">
                        <a:solidFill>
                          <a:srgbClr val="FF0000"/>
                        </a:solidFill>
                      </a:endParaRPr>
                    </a:p>
                  </a:txBody>
                  <a:tcPr marL="36001" marR="36001" marT="0" marB="0" anchor="b"/>
                </a:tc>
                <a:extLst>
                  <a:ext uri="{0D108BD9-81ED-4DB2-BD59-A6C34878D82A}">
                    <a16:rowId xmlns:a16="http://schemas.microsoft.com/office/drawing/2014/main" val="1551172648"/>
                  </a:ext>
                </a:extLst>
              </a:tr>
              <a:tr h="320733">
                <a:tc>
                  <a:txBody>
                    <a:bodyPr/>
                    <a:lstStyle/>
                    <a:p>
                      <a:pPr algn="r" fontAlgn="b"/>
                      <a:r>
                        <a:rPr lang="en-US" sz="1100" dirty="0"/>
                        <a:t>1030003</a:t>
                      </a:r>
                    </a:p>
                  </a:txBody>
                  <a:tcPr marL="9525" marR="9525" marT="9525" marB="0" anchor="b"/>
                </a:tc>
                <a:tc>
                  <a:txBody>
                    <a:bodyPr/>
                    <a:lstStyle/>
                    <a:p>
                      <a:pPr algn="l" fontAlgn="b"/>
                      <a:r>
                        <a:rPr lang="en-US" sz="1100" dirty="0"/>
                        <a:t>Split Rendering over IMS</a:t>
                      </a:r>
                    </a:p>
                  </a:txBody>
                  <a:tcPr marL="9525" marR="9525" marT="9525" marB="0" anchor="b"/>
                </a:tc>
                <a:tc>
                  <a:txBody>
                    <a:bodyPr/>
                    <a:lstStyle/>
                    <a:p>
                      <a:pPr algn="l" fontAlgn="b"/>
                      <a:r>
                        <a:rPr lang="en-US" sz="1100" dirty="0"/>
                        <a:t>SR_IMS</a:t>
                      </a:r>
                    </a:p>
                  </a:txBody>
                  <a:tcPr marL="9525" marR="9525" marT="9525" marB="0" anchor="b"/>
                </a:tc>
                <a:tc>
                  <a:txBody>
                    <a:bodyPr/>
                    <a:lstStyle/>
                    <a:p>
                      <a:pPr algn="r" fontAlgn="b"/>
                      <a:r>
                        <a:rPr lang="en-US" sz="1100" dirty="0">
                          <a:solidFill>
                            <a:schemeClr val="tx1"/>
                          </a:solidFill>
                        </a:rPr>
                        <a:t>3/3/2025</a:t>
                      </a:r>
                    </a:p>
                  </a:txBody>
                  <a:tcPr marL="9525" marR="9525" marT="9525" marB="0" anchor="b"/>
                </a:tc>
                <a:tc>
                  <a:txBody>
                    <a:bodyPr/>
                    <a:lstStyle/>
                    <a:p>
                      <a:pPr algn="r">
                        <a:lnSpc>
                          <a:spcPct val="107000"/>
                        </a:lnSpc>
                        <a:spcAft>
                          <a:spcPts val="800"/>
                        </a:spcAft>
                      </a:pPr>
                      <a:r>
                        <a:rPr lang="en-GB" sz="1100" dirty="0">
                          <a:solidFill>
                            <a:schemeClr val="tx1"/>
                          </a:solidFill>
                        </a:rPr>
                        <a:t>15%</a:t>
                      </a:r>
                    </a:p>
                  </a:txBody>
                  <a:tcPr marL="36001" marR="36001" marT="0" marB="0" anchor="b"/>
                </a:tc>
                <a:tc>
                  <a:txBody>
                    <a:bodyPr/>
                    <a:lstStyle/>
                    <a:p>
                      <a:pPr algn="r" fontAlgn="t"/>
                      <a:r>
                        <a:rPr lang="en-US" sz="1100" b="0" i="0" u="sng" strike="noStrike" dirty="0">
                          <a:solidFill>
                            <a:srgbClr val="0000FF"/>
                          </a:solidFill>
                          <a:effectLst/>
                          <a:latin typeface="+mn-lt"/>
                          <a:hlinkClick r:id="rId3"/>
                        </a:rPr>
                        <a:t>SP-240492</a:t>
                      </a:r>
                      <a:endParaRPr lang="en-US" sz="1100" b="0" i="0" u="sng" strike="noStrike" dirty="0">
                        <a:solidFill>
                          <a:srgbClr val="0000FF"/>
                        </a:solidFill>
                        <a:effectLst/>
                        <a:latin typeface="+mn-lt"/>
                      </a:endParaRPr>
                    </a:p>
                  </a:txBody>
                  <a:tcPr marL="0" marR="0" marT="0" marB="0"/>
                </a:tc>
                <a:tc>
                  <a:txBody>
                    <a:bodyPr/>
                    <a:lstStyle/>
                    <a:p>
                      <a:pPr algn="r">
                        <a:lnSpc>
                          <a:spcPct val="107000"/>
                        </a:lnSpc>
                        <a:spcAft>
                          <a:spcPts val="800"/>
                        </a:spcAft>
                      </a:pPr>
                      <a:r>
                        <a:rPr lang="en-GB" sz="1100" dirty="0">
                          <a:solidFill>
                            <a:srgbClr val="FF0000"/>
                          </a:solidFill>
                        </a:rPr>
                        <a:t>25%</a:t>
                      </a:r>
                    </a:p>
                  </a:txBody>
                  <a:tcPr marL="36001" marR="36001" marT="0" marB="0" anchor="b"/>
                </a:tc>
                <a:tc>
                  <a:txBody>
                    <a:bodyPr/>
                    <a:lstStyle/>
                    <a:p>
                      <a:pPr algn="r">
                        <a:lnSpc>
                          <a:spcPct val="107000"/>
                        </a:lnSpc>
                        <a:spcAft>
                          <a:spcPts val="800"/>
                        </a:spcAft>
                      </a:pPr>
                      <a:endParaRPr lang="en-GB" sz="1100" dirty="0">
                        <a:solidFill>
                          <a:srgbClr val="FF0000"/>
                        </a:solidFill>
                      </a:endParaRPr>
                    </a:p>
                  </a:txBody>
                  <a:tcPr marL="36001" marR="36001" marT="0" marB="0" anchor="b"/>
                </a:tc>
                <a:extLst>
                  <a:ext uri="{0D108BD9-81ED-4DB2-BD59-A6C34878D82A}">
                    <a16:rowId xmlns:a16="http://schemas.microsoft.com/office/drawing/2014/main" val="2825203558"/>
                  </a:ext>
                </a:extLst>
              </a:tr>
              <a:tr h="320733">
                <a:tc>
                  <a:txBody>
                    <a:bodyPr/>
                    <a:lstStyle/>
                    <a:p>
                      <a:pPr algn="r" fontAlgn="b"/>
                      <a:r>
                        <a:rPr lang="en-US" sz="1100" dirty="0"/>
                        <a:t>1040021</a:t>
                      </a:r>
                    </a:p>
                  </a:txBody>
                  <a:tcPr marL="9525" marR="9525" marT="9525" marB="0" anchor="b"/>
                </a:tc>
                <a:tc>
                  <a:txBody>
                    <a:bodyPr/>
                    <a:lstStyle/>
                    <a:p>
                      <a:pPr algn="l" fontAlgn="b"/>
                      <a:r>
                        <a:rPr lang="en-US" sz="1100" dirty="0"/>
                        <a:t>EVS Codec Extension for Immersive Voice and Audio Services, Phase 2</a:t>
                      </a:r>
                    </a:p>
                  </a:txBody>
                  <a:tcPr marL="9525" marR="9525" marT="9525" marB="0" anchor="b"/>
                </a:tc>
                <a:tc>
                  <a:txBody>
                    <a:bodyPr/>
                    <a:lstStyle/>
                    <a:p>
                      <a:pPr algn="l" fontAlgn="b"/>
                      <a:r>
                        <a:rPr lang="en-US" sz="1100" dirty="0"/>
                        <a:t>IVAS_Codec_Ph2 </a:t>
                      </a:r>
                    </a:p>
                  </a:txBody>
                  <a:tcPr marL="9525" marR="9525" marT="9525" marB="0" anchor="b"/>
                </a:tc>
                <a:tc>
                  <a:txBody>
                    <a:bodyPr/>
                    <a:lstStyle/>
                    <a:p>
                      <a:pPr algn="r" fontAlgn="b"/>
                      <a:r>
                        <a:rPr lang="en-US" sz="1100" dirty="0">
                          <a:solidFill>
                            <a:schemeClr val="tx1"/>
                          </a:solidFill>
                        </a:rPr>
                        <a:t>6/6/2025</a:t>
                      </a:r>
                    </a:p>
                  </a:txBody>
                  <a:tcPr marL="9525" marR="9525" marT="9525" marB="0" anchor="b"/>
                </a:tc>
                <a:tc>
                  <a:txBody>
                    <a:bodyPr/>
                    <a:lstStyle/>
                    <a:p>
                      <a:pPr algn="r">
                        <a:lnSpc>
                          <a:spcPct val="107000"/>
                        </a:lnSpc>
                        <a:spcAft>
                          <a:spcPts val="800"/>
                        </a:spcAft>
                      </a:pPr>
                      <a:r>
                        <a:rPr lang="en-GB" sz="1100" dirty="0">
                          <a:solidFill>
                            <a:schemeClr val="tx1"/>
                          </a:solidFill>
                        </a:rPr>
                        <a:t>-</a:t>
                      </a:r>
                    </a:p>
                  </a:txBody>
                  <a:tcPr marL="36001" marR="36001" marT="0" marB="0" anchor="b"/>
                </a:tc>
                <a:tc>
                  <a:txBody>
                    <a:bodyPr/>
                    <a:lstStyle/>
                    <a:p>
                      <a:pPr algn="r" fontAlgn="t"/>
                      <a:r>
                        <a:rPr lang="en-US" sz="1100" b="0" i="0" u="sng" strike="noStrike" dirty="0">
                          <a:solidFill>
                            <a:srgbClr val="0000FF"/>
                          </a:solidFill>
                          <a:effectLst/>
                          <a:latin typeface="+mn-lt"/>
                          <a:hlinkClick r:id="rId4"/>
                        </a:rPr>
                        <a:t>SP-241000</a:t>
                      </a:r>
                      <a:endParaRPr lang="en-US" sz="1100" b="0" i="0" u="sng" strike="noStrike" dirty="0">
                        <a:solidFill>
                          <a:srgbClr val="0000FF"/>
                        </a:solidFill>
                        <a:effectLst/>
                        <a:latin typeface="+mn-lt"/>
                      </a:endParaRPr>
                    </a:p>
                  </a:txBody>
                  <a:tcPr marL="0" marR="0" marT="0" marB="0"/>
                </a:tc>
                <a:tc>
                  <a:txBody>
                    <a:bodyPr/>
                    <a:lstStyle/>
                    <a:p>
                      <a:pPr algn="r">
                        <a:lnSpc>
                          <a:spcPct val="107000"/>
                        </a:lnSpc>
                        <a:spcAft>
                          <a:spcPts val="800"/>
                        </a:spcAft>
                      </a:pPr>
                      <a:r>
                        <a:rPr lang="en-GB" sz="1100" dirty="0">
                          <a:solidFill>
                            <a:srgbClr val="FF0000"/>
                          </a:solidFill>
                        </a:rPr>
                        <a:t>5%</a:t>
                      </a:r>
                    </a:p>
                  </a:txBody>
                  <a:tcPr marL="36001" marR="36001" marT="0" marB="0" anchor="b"/>
                </a:tc>
                <a:tc>
                  <a:txBody>
                    <a:bodyPr/>
                    <a:lstStyle/>
                    <a:p>
                      <a:pPr algn="r">
                        <a:lnSpc>
                          <a:spcPct val="107000"/>
                        </a:lnSpc>
                        <a:spcAft>
                          <a:spcPts val="800"/>
                        </a:spcAft>
                      </a:pPr>
                      <a:endParaRPr lang="en-GB" sz="1100" dirty="0">
                        <a:solidFill>
                          <a:srgbClr val="FF0000"/>
                        </a:solidFill>
                      </a:endParaRPr>
                    </a:p>
                  </a:txBody>
                  <a:tcPr marL="36001" marR="36001" marT="0" marB="0" anchor="b"/>
                </a:tc>
                <a:extLst>
                  <a:ext uri="{0D108BD9-81ED-4DB2-BD59-A6C34878D82A}">
                    <a16:rowId xmlns:a16="http://schemas.microsoft.com/office/drawing/2014/main" val="2942665382"/>
                  </a:ext>
                </a:extLst>
              </a:tr>
            </a:tbl>
          </a:graphicData>
        </a:graphic>
      </p:graphicFrame>
    </p:spTree>
    <p:extLst>
      <p:ext uri="{BB962C8B-B14F-4D97-AF65-F5344CB8AC3E}">
        <p14:creationId xmlns:p14="http://schemas.microsoft.com/office/powerpoint/2010/main" val="2314990821"/>
      </p:ext>
    </p:extLst>
  </p:cSld>
  <p:clrMapOvr>
    <a:masterClrMapping/>
  </p:clrMapOvr>
  <p:transition spd="slow"/>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7" name="Title 1">
            <a:extLst>
              <a:ext uri="{FF2B5EF4-FFF2-40B4-BE49-F238E27FC236}">
                <a16:creationId xmlns:a16="http://schemas.microsoft.com/office/drawing/2014/main" id="{40AB3C44-8A1D-4921-A803-B5281B64AC81}"/>
              </a:ext>
            </a:extLst>
          </p:cNvPr>
          <p:cNvSpPr>
            <a:spLocks noGrp="1"/>
          </p:cNvSpPr>
          <p:nvPr>
            <p:ph type="title"/>
          </p:nvPr>
        </p:nvSpPr>
        <p:spPr>
          <a:xfrm>
            <a:off x="2012949" y="196850"/>
            <a:ext cx="7285055" cy="1143000"/>
          </a:xfrm>
        </p:spPr>
        <p:txBody>
          <a:bodyPr/>
          <a:lstStyle/>
          <a:p>
            <a:r>
              <a:rPr lang="en-US" sz="3200" dirty="0"/>
              <a:t>Video Operating Points - Harmonization and Stereo MV-HEVC </a:t>
            </a:r>
            <a:r>
              <a:rPr lang="en-US" altLang="en-US" dirty="0"/>
              <a:t>(</a:t>
            </a:r>
            <a:r>
              <a:rPr lang="en-US" sz="3200" dirty="0"/>
              <a:t>VOPS</a:t>
            </a:r>
            <a:r>
              <a:rPr lang="en-US" altLang="en-US" dirty="0"/>
              <a:t>)</a:t>
            </a:r>
          </a:p>
        </p:txBody>
      </p:sp>
      <p:graphicFrame>
        <p:nvGraphicFramePr>
          <p:cNvPr id="2" name="Table 1">
            <a:extLst>
              <a:ext uri="{FF2B5EF4-FFF2-40B4-BE49-F238E27FC236}">
                <a16:creationId xmlns:a16="http://schemas.microsoft.com/office/drawing/2014/main" id="{004C38DC-C29D-45E8-AF35-89281BD7F4E2}"/>
              </a:ext>
            </a:extLst>
          </p:cNvPr>
          <p:cNvGraphicFramePr>
            <a:graphicFrameLocks noGrp="1"/>
          </p:cNvGraphicFramePr>
          <p:nvPr>
            <p:extLst>
              <p:ext uri="{D42A27DB-BD31-4B8C-83A1-F6EECF244321}">
                <p14:modId xmlns:p14="http://schemas.microsoft.com/office/powerpoint/2010/main" val="456015924"/>
              </p:ext>
            </p:extLst>
          </p:nvPr>
        </p:nvGraphicFramePr>
        <p:xfrm>
          <a:off x="647700" y="1454150"/>
          <a:ext cx="10084901" cy="616021"/>
        </p:xfrm>
        <a:graphic>
          <a:graphicData uri="http://schemas.openxmlformats.org/drawingml/2006/table">
            <a:tbl>
              <a:tblPr firstRow="1" firstCol="1" bandRow="1">
                <a:tableStyleId>{F5AB1C69-6EDB-4FF4-983F-18BD219EF322}</a:tableStyleId>
              </a:tblPr>
              <a:tblGrid>
                <a:gridCol w="601902">
                  <a:extLst>
                    <a:ext uri="{9D8B030D-6E8A-4147-A177-3AD203B41FA5}">
                      <a16:colId xmlns:a16="http://schemas.microsoft.com/office/drawing/2014/main" val="3341114364"/>
                    </a:ext>
                  </a:extLst>
                </a:gridCol>
                <a:gridCol w="3844407">
                  <a:extLst>
                    <a:ext uri="{9D8B030D-6E8A-4147-A177-3AD203B41FA5}">
                      <a16:colId xmlns:a16="http://schemas.microsoft.com/office/drawing/2014/main" val="598130756"/>
                    </a:ext>
                  </a:extLst>
                </a:gridCol>
                <a:gridCol w="1095473">
                  <a:extLst>
                    <a:ext uri="{9D8B030D-6E8A-4147-A177-3AD203B41FA5}">
                      <a16:colId xmlns:a16="http://schemas.microsoft.com/office/drawing/2014/main" val="545303104"/>
                    </a:ext>
                  </a:extLst>
                </a:gridCol>
                <a:gridCol w="807092">
                  <a:extLst>
                    <a:ext uri="{9D8B030D-6E8A-4147-A177-3AD203B41FA5}">
                      <a16:colId xmlns:a16="http://schemas.microsoft.com/office/drawing/2014/main" val="1647222598"/>
                    </a:ext>
                  </a:extLst>
                </a:gridCol>
                <a:gridCol w="551732">
                  <a:extLst>
                    <a:ext uri="{9D8B030D-6E8A-4147-A177-3AD203B41FA5}">
                      <a16:colId xmlns:a16="http://schemas.microsoft.com/office/drawing/2014/main" val="2410094054"/>
                    </a:ext>
                  </a:extLst>
                </a:gridCol>
                <a:gridCol w="643064">
                  <a:extLst>
                    <a:ext uri="{9D8B030D-6E8A-4147-A177-3AD203B41FA5}">
                      <a16:colId xmlns:a16="http://schemas.microsoft.com/office/drawing/2014/main" val="2623286339"/>
                    </a:ext>
                  </a:extLst>
                </a:gridCol>
                <a:gridCol w="643064">
                  <a:extLst>
                    <a:ext uri="{9D8B030D-6E8A-4147-A177-3AD203B41FA5}">
                      <a16:colId xmlns:a16="http://schemas.microsoft.com/office/drawing/2014/main" val="870915920"/>
                    </a:ext>
                  </a:extLst>
                </a:gridCol>
                <a:gridCol w="1898167">
                  <a:extLst>
                    <a:ext uri="{9D8B030D-6E8A-4147-A177-3AD203B41FA5}">
                      <a16:colId xmlns:a16="http://schemas.microsoft.com/office/drawing/2014/main" val="1657485886"/>
                    </a:ext>
                  </a:extLst>
                </a:gridCol>
              </a:tblGrid>
              <a:tr h="296861">
                <a:tc>
                  <a:txBody>
                    <a:bodyPr/>
                    <a:lstStyle/>
                    <a:p>
                      <a:pPr algn="ctr">
                        <a:lnSpc>
                          <a:spcPct val="107000"/>
                        </a:lnSpc>
                        <a:spcAft>
                          <a:spcPts val="800"/>
                        </a:spcAft>
                      </a:pPr>
                      <a:r>
                        <a:rPr lang="en-GB" sz="1100" dirty="0"/>
                        <a:t>UID</a:t>
                      </a:r>
                    </a:p>
                  </a:txBody>
                  <a:tcPr marL="36001" marR="36001" marT="0" marB="0" anchor="ctr"/>
                </a:tc>
                <a:tc>
                  <a:txBody>
                    <a:bodyPr/>
                    <a:lstStyle/>
                    <a:p>
                      <a:pPr algn="ctr">
                        <a:lnSpc>
                          <a:spcPct val="107000"/>
                        </a:lnSpc>
                        <a:spcAft>
                          <a:spcPts val="800"/>
                        </a:spcAft>
                      </a:pPr>
                      <a:r>
                        <a:rPr lang="en-GB" sz="1100" dirty="0"/>
                        <a:t>Name</a:t>
                      </a:r>
                    </a:p>
                  </a:txBody>
                  <a:tcPr marL="36001" marR="36001" marT="0" marB="0" anchor="ctr"/>
                </a:tc>
                <a:tc>
                  <a:txBody>
                    <a:bodyPr/>
                    <a:lstStyle/>
                    <a:p>
                      <a:pPr algn="ctr">
                        <a:lnSpc>
                          <a:spcPct val="107000"/>
                        </a:lnSpc>
                        <a:spcAft>
                          <a:spcPts val="800"/>
                        </a:spcAft>
                      </a:pPr>
                      <a:r>
                        <a:rPr lang="en-GB" sz="1100" dirty="0"/>
                        <a:t>Acronym</a:t>
                      </a:r>
                    </a:p>
                  </a:txBody>
                  <a:tcPr marL="36001" marR="36001" marT="0" marB="0" anchor="ctr"/>
                </a:tc>
                <a:tc>
                  <a:txBody>
                    <a:bodyPr/>
                    <a:lstStyle/>
                    <a:p>
                      <a:pPr algn="ctr">
                        <a:lnSpc>
                          <a:spcPct val="107000"/>
                        </a:lnSpc>
                        <a:spcAft>
                          <a:spcPts val="800"/>
                        </a:spcAft>
                      </a:pPr>
                      <a:r>
                        <a:rPr lang="en-GB" sz="1100" dirty="0"/>
                        <a:t>Target (mm/</a:t>
                      </a:r>
                      <a:r>
                        <a:rPr lang="en-GB" sz="1100" dirty="0" err="1"/>
                        <a:t>yyyy</a:t>
                      </a:r>
                      <a:r>
                        <a:rPr lang="en-GB" sz="1100" dirty="0"/>
                        <a:t>)</a:t>
                      </a:r>
                    </a:p>
                  </a:txBody>
                  <a:tcPr marL="36001" marR="36001" marT="0" marB="0" anchor="ctr"/>
                </a:tc>
                <a:tc>
                  <a:txBody>
                    <a:bodyPr/>
                    <a:lstStyle/>
                    <a:p>
                      <a:pPr algn="ctr">
                        <a:lnSpc>
                          <a:spcPct val="107000"/>
                        </a:lnSpc>
                        <a:spcAft>
                          <a:spcPts val="800"/>
                        </a:spcAft>
                      </a:pPr>
                      <a:r>
                        <a:rPr lang="en-GB" sz="1100" dirty="0"/>
                        <a:t>Old %</a:t>
                      </a:r>
                    </a:p>
                  </a:txBody>
                  <a:tcPr marL="36001" marR="36001" marT="0" marB="0" anchor="ctr"/>
                </a:tc>
                <a:tc>
                  <a:txBody>
                    <a:bodyPr/>
                    <a:lstStyle/>
                    <a:p>
                      <a:pPr algn="ctr">
                        <a:lnSpc>
                          <a:spcPct val="107000"/>
                        </a:lnSpc>
                        <a:spcAft>
                          <a:spcPts val="800"/>
                        </a:spcAft>
                      </a:pPr>
                      <a:r>
                        <a:rPr lang="en-GB" sz="1100" b="1" kern="1200" dirty="0">
                          <a:solidFill>
                            <a:schemeClr val="lt1"/>
                          </a:solidFill>
                          <a:latin typeface="+mn-lt"/>
                          <a:ea typeface="+mn-ea"/>
                          <a:cs typeface="+mn-cs"/>
                        </a:rPr>
                        <a:t>WID</a:t>
                      </a:r>
                      <a:endParaRPr lang="en-GB" sz="1100" dirty="0">
                        <a:solidFill>
                          <a:srgbClr val="FF0000"/>
                        </a:solidFill>
                      </a:endParaRPr>
                    </a:p>
                  </a:txBody>
                  <a:tcPr marL="36001" marR="36001" marT="0" marB="0" anchor="ctr"/>
                </a:tc>
                <a:tc>
                  <a:txBody>
                    <a:bodyPr/>
                    <a:lstStyle/>
                    <a:p>
                      <a:pPr algn="ctr">
                        <a:lnSpc>
                          <a:spcPct val="107000"/>
                        </a:lnSpc>
                        <a:spcAft>
                          <a:spcPts val="800"/>
                        </a:spcAft>
                      </a:pPr>
                      <a:r>
                        <a:rPr lang="en-GB" sz="1100" dirty="0">
                          <a:solidFill>
                            <a:srgbClr val="FF0000"/>
                          </a:solidFill>
                        </a:rPr>
                        <a:t>New %</a:t>
                      </a:r>
                      <a:endParaRPr lang="en-GB" sz="1100" b="1" kern="1200" dirty="0">
                        <a:solidFill>
                          <a:schemeClr val="lt1"/>
                        </a:solidFill>
                        <a:latin typeface="+mn-lt"/>
                        <a:ea typeface="+mn-ea"/>
                        <a:cs typeface="+mn-cs"/>
                      </a:endParaRPr>
                    </a:p>
                  </a:txBody>
                  <a:tcPr marL="36001" marR="36001" marT="0" marB="0" anchor="ctr"/>
                </a:tc>
                <a:tc>
                  <a:txBody>
                    <a:bodyPr/>
                    <a:lstStyle/>
                    <a:p>
                      <a:pPr algn="ctr">
                        <a:lnSpc>
                          <a:spcPct val="107000"/>
                        </a:lnSpc>
                        <a:spcAft>
                          <a:spcPts val="800"/>
                        </a:spcAft>
                      </a:pPr>
                      <a:r>
                        <a:rPr lang="en-GB" sz="1100" dirty="0">
                          <a:solidFill>
                            <a:srgbClr val="FF0000"/>
                          </a:solidFill>
                        </a:rPr>
                        <a:t>Change or comment</a:t>
                      </a:r>
                    </a:p>
                  </a:txBody>
                  <a:tcPr marL="36001" marR="36001" marT="0" marB="0" anchor="ctr"/>
                </a:tc>
                <a:extLst>
                  <a:ext uri="{0D108BD9-81ED-4DB2-BD59-A6C34878D82A}">
                    <a16:rowId xmlns:a16="http://schemas.microsoft.com/office/drawing/2014/main" val="385689174"/>
                  </a:ext>
                </a:extLst>
              </a:tr>
              <a:tr h="265183">
                <a:tc>
                  <a:txBody>
                    <a:bodyPr/>
                    <a:lstStyle/>
                    <a:p>
                      <a:pPr algn="r" fontAlgn="b"/>
                      <a:r>
                        <a:rPr lang="en-US" sz="1100" dirty="0"/>
                        <a:t>1030002</a:t>
                      </a:r>
                    </a:p>
                  </a:txBody>
                  <a:tcPr marL="9525" marR="9525" marT="9525" marB="0" anchor="b"/>
                </a:tc>
                <a:tc>
                  <a:txBody>
                    <a:bodyPr/>
                    <a:lstStyle/>
                    <a:p>
                      <a:pPr algn="l" fontAlgn="b"/>
                      <a:r>
                        <a:rPr lang="en-US" sz="1100" dirty="0"/>
                        <a:t>Video Operating Points - Harmonization and Stereo MV-HEVC</a:t>
                      </a:r>
                    </a:p>
                  </a:txBody>
                  <a:tcPr marL="9525" marR="9525" marT="9525" marB="0" anchor="b"/>
                </a:tc>
                <a:tc>
                  <a:txBody>
                    <a:bodyPr/>
                    <a:lstStyle/>
                    <a:p>
                      <a:pPr algn="l" fontAlgn="b"/>
                      <a:r>
                        <a:rPr lang="en-US" sz="1100" dirty="0"/>
                        <a:t>VOPS</a:t>
                      </a:r>
                    </a:p>
                  </a:txBody>
                  <a:tcPr marL="9525" marR="9525" marT="9525" marB="0" anchor="b"/>
                </a:tc>
                <a:tc>
                  <a:txBody>
                    <a:bodyPr/>
                    <a:lstStyle/>
                    <a:p>
                      <a:pPr algn="r" fontAlgn="b"/>
                      <a:r>
                        <a:rPr lang="en-US" sz="1100" dirty="0">
                          <a:solidFill>
                            <a:schemeClr val="tx1"/>
                          </a:solidFill>
                        </a:rPr>
                        <a:t>3/3/2025</a:t>
                      </a:r>
                    </a:p>
                  </a:txBody>
                  <a:tcPr marL="9525" marR="9525" marT="9525" marB="0" anchor="b"/>
                </a:tc>
                <a:tc>
                  <a:txBody>
                    <a:bodyPr/>
                    <a:lstStyle/>
                    <a:p>
                      <a:pPr algn="r">
                        <a:lnSpc>
                          <a:spcPct val="107000"/>
                        </a:lnSpc>
                        <a:spcAft>
                          <a:spcPts val="800"/>
                        </a:spcAft>
                      </a:pPr>
                      <a:r>
                        <a:rPr lang="en-GB" sz="1100" dirty="0">
                          <a:solidFill>
                            <a:schemeClr val="tx1"/>
                          </a:solidFill>
                        </a:rPr>
                        <a:t>10%</a:t>
                      </a:r>
                    </a:p>
                  </a:txBody>
                  <a:tcPr marL="36001" marR="36001" marT="0" marB="0" anchor="b"/>
                </a:tc>
                <a:tc>
                  <a:txBody>
                    <a:bodyPr/>
                    <a:lstStyle/>
                    <a:p>
                      <a:pPr algn="r" fontAlgn="t"/>
                      <a:r>
                        <a:rPr lang="en-US" sz="1100" b="0" i="0" u="sng" strike="noStrike" dirty="0">
                          <a:solidFill>
                            <a:srgbClr val="0000FF"/>
                          </a:solidFill>
                          <a:effectLst/>
                          <a:latin typeface="+mn-lt"/>
                          <a:hlinkClick r:id="rId2"/>
                        </a:rPr>
                        <a:t>SP-240060</a:t>
                      </a:r>
                      <a:endParaRPr lang="en-US" sz="1100" b="0" i="0" u="sng" strike="noStrike" dirty="0">
                        <a:solidFill>
                          <a:srgbClr val="0000FF"/>
                        </a:solidFill>
                        <a:effectLst/>
                        <a:latin typeface="+mn-lt"/>
                      </a:endParaRPr>
                    </a:p>
                  </a:txBody>
                  <a:tcPr marL="0" marR="0" marT="0" marB="0"/>
                </a:tc>
                <a:tc>
                  <a:txBody>
                    <a:bodyPr/>
                    <a:lstStyle/>
                    <a:p>
                      <a:pPr algn="r">
                        <a:lnSpc>
                          <a:spcPct val="107000"/>
                        </a:lnSpc>
                        <a:spcAft>
                          <a:spcPts val="800"/>
                        </a:spcAft>
                      </a:pPr>
                      <a:r>
                        <a:rPr lang="en-GB" sz="1100" b="0" dirty="0">
                          <a:solidFill>
                            <a:srgbClr val="FF0000"/>
                          </a:solidFill>
                          <a:latin typeface="+mn-lt"/>
                        </a:rPr>
                        <a:t>20%</a:t>
                      </a:r>
                    </a:p>
                  </a:txBody>
                  <a:tcPr marL="36001" marR="36001" marT="0" marB="0" anchor="b"/>
                </a:tc>
                <a:tc>
                  <a:txBody>
                    <a:bodyPr/>
                    <a:lstStyle/>
                    <a:p>
                      <a:pPr algn="r">
                        <a:lnSpc>
                          <a:spcPct val="107000"/>
                        </a:lnSpc>
                        <a:spcAft>
                          <a:spcPts val="800"/>
                        </a:spcAft>
                      </a:pPr>
                      <a:endParaRPr lang="en-GB" sz="1100" dirty="0">
                        <a:solidFill>
                          <a:srgbClr val="FF0000"/>
                        </a:solidFill>
                      </a:endParaRPr>
                    </a:p>
                  </a:txBody>
                  <a:tcPr marL="36001" marR="36001" marT="0" marB="0" anchor="b"/>
                </a:tc>
                <a:extLst>
                  <a:ext uri="{0D108BD9-81ED-4DB2-BD59-A6C34878D82A}">
                    <a16:rowId xmlns:a16="http://schemas.microsoft.com/office/drawing/2014/main" val="2427066551"/>
                  </a:ext>
                </a:extLst>
              </a:tr>
            </a:tbl>
          </a:graphicData>
        </a:graphic>
      </p:graphicFrame>
      <p:sp>
        <p:nvSpPr>
          <p:cNvPr id="5" name="Espace réservé du contenu 2">
            <a:extLst>
              <a:ext uri="{FF2B5EF4-FFF2-40B4-BE49-F238E27FC236}">
                <a16:creationId xmlns:a16="http://schemas.microsoft.com/office/drawing/2014/main" id="{462FE80A-FC48-F513-66A4-C2C71960FE50}"/>
              </a:ext>
            </a:extLst>
          </p:cNvPr>
          <p:cNvSpPr>
            <a:spLocks noGrp="1"/>
          </p:cNvSpPr>
          <p:nvPr>
            <p:ph idx="1"/>
          </p:nvPr>
        </p:nvSpPr>
        <p:spPr>
          <a:xfrm>
            <a:off x="647701" y="2254929"/>
            <a:ext cx="11068050" cy="4029986"/>
          </a:xfrm>
        </p:spPr>
        <p:txBody>
          <a:bodyPr/>
          <a:lstStyle/>
          <a:p>
            <a:pPr marL="287338" lvl="0" indent="-287338" fontAlgn="base">
              <a:lnSpc>
                <a:spcPct val="93000"/>
              </a:lnSpc>
              <a:spcBef>
                <a:spcPct val="15000"/>
              </a:spcBef>
              <a:spcAft>
                <a:spcPct val="15000"/>
              </a:spcAft>
              <a:buSzPct val="100000"/>
              <a:buNone/>
              <a:tabLst>
                <a:tab pos="285750" algn="l"/>
              </a:tabLst>
              <a:defRPr/>
            </a:pPr>
            <a:r>
              <a:rPr lang="en-GB" sz="1400" b="1" u="sng" dirty="0">
                <a:cs typeface="Arial" pitchFamily="34" charset="0"/>
              </a:rPr>
              <a:t>Purpose</a:t>
            </a:r>
          </a:p>
          <a:p>
            <a:pPr marL="287338" indent="-287338">
              <a:lnSpc>
                <a:spcPct val="93000"/>
              </a:lnSpc>
              <a:spcBef>
                <a:spcPct val="15000"/>
              </a:spcBef>
              <a:spcAft>
                <a:spcPct val="15000"/>
              </a:spcAft>
              <a:buSzPct val="100000"/>
              <a:tabLst>
                <a:tab pos="285750" algn="l"/>
              </a:tabLst>
              <a:defRPr/>
            </a:pPr>
            <a:r>
              <a:rPr lang="en-US" sz="1400" dirty="0">
                <a:ea typeface="Calibri" panose="020F0502020204030204" pitchFamily="34" charset="0"/>
                <a:cs typeface="Times New Roman" panose="02020603050405020304" pitchFamily="18" charset="0"/>
              </a:rPr>
              <a:t>Harmonize and include as needed all the SA4 video operating points into a new specification that will be home to all such video operating points and upgrade HEVC-based levels based on industry practices.</a:t>
            </a:r>
          </a:p>
          <a:p>
            <a:pPr marL="287338" indent="-287338">
              <a:lnSpc>
                <a:spcPct val="93000"/>
              </a:lnSpc>
              <a:spcBef>
                <a:spcPct val="15000"/>
              </a:spcBef>
              <a:spcAft>
                <a:spcPct val="15000"/>
              </a:spcAft>
              <a:buSzPct val="100000"/>
              <a:tabLst>
                <a:tab pos="285750" algn="l"/>
              </a:tabLst>
              <a:defRPr/>
            </a:pPr>
            <a:r>
              <a:rPr lang="en-US" sz="1400" dirty="0">
                <a:ea typeface="Calibri" panose="020F0502020204030204" pitchFamily="34" charset="0"/>
                <a:cs typeface="Times New Roman" panose="02020603050405020304" pitchFamily="18" charset="0"/>
              </a:rPr>
              <a:t>Define the MV-HEVC capability in this new specification.</a:t>
            </a:r>
          </a:p>
          <a:p>
            <a:pPr marL="287338" indent="-287338">
              <a:lnSpc>
                <a:spcPct val="93000"/>
              </a:lnSpc>
              <a:spcBef>
                <a:spcPct val="15000"/>
              </a:spcBef>
              <a:spcAft>
                <a:spcPct val="15000"/>
              </a:spcAft>
              <a:buSzPct val="100000"/>
              <a:tabLst>
                <a:tab pos="285750" algn="l"/>
              </a:tabLst>
              <a:defRPr/>
            </a:pPr>
            <a:r>
              <a:rPr lang="en-US" sz="1400" dirty="0">
                <a:ea typeface="Calibri" panose="020F0502020204030204" pitchFamily="34" charset="0"/>
                <a:cs typeface="Times New Roman" panose="02020603050405020304" pitchFamily="18" charset="0"/>
              </a:rPr>
              <a:t>Then add and harmonize stereoscopic MV-HEVC operating points and capabilities for TS 26.511, TS 26.119 and TS 26.143</a:t>
            </a:r>
            <a:endParaRPr lang="en-GB" sz="1400" b="1" u="sng" dirty="0">
              <a:cs typeface="Arial" pitchFamily="34" charset="0"/>
            </a:endParaRPr>
          </a:p>
          <a:p>
            <a:pPr marL="287338" indent="-287338">
              <a:lnSpc>
                <a:spcPct val="93000"/>
              </a:lnSpc>
              <a:spcBef>
                <a:spcPct val="15000"/>
              </a:spcBef>
              <a:spcAft>
                <a:spcPct val="15000"/>
              </a:spcAft>
              <a:buSzPct val="100000"/>
              <a:buNone/>
              <a:tabLst>
                <a:tab pos="285750" algn="l"/>
              </a:tabLst>
              <a:defRPr/>
            </a:pPr>
            <a:r>
              <a:rPr lang="en-GB" sz="1400" b="1" u="sng" dirty="0">
                <a:cs typeface="Arial" pitchFamily="34" charset="0"/>
              </a:rPr>
              <a:t>Progress in the last quarter</a:t>
            </a:r>
          </a:p>
          <a:p>
            <a:pPr marL="287338" indent="-287338">
              <a:lnSpc>
                <a:spcPct val="93000"/>
              </a:lnSpc>
              <a:spcBef>
                <a:spcPct val="15000"/>
              </a:spcBef>
              <a:spcAft>
                <a:spcPct val="15000"/>
              </a:spcAft>
              <a:buSzPct val="100000"/>
              <a:tabLst>
                <a:tab pos="285750" algn="l"/>
              </a:tabLst>
              <a:defRPr/>
            </a:pPr>
            <a:r>
              <a:rPr lang="en-US" sz="1400" dirty="0">
                <a:ea typeface="Calibri" panose="020F0502020204030204" pitchFamily="34" charset="0"/>
                <a:cs typeface="Times New Roman" panose="02020603050405020304" pitchFamily="18" charset="0"/>
              </a:rPr>
              <a:t>D</a:t>
            </a:r>
            <a:r>
              <a:rPr lang="en-US" sz="1400" dirty="0">
                <a:effectLst/>
                <a:ea typeface="Calibri" panose="020F0502020204030204" pitchFamily="34" charset="0"/>
                <a:cs typeface="Times New Roman" panose="02020603050405020304" pitchFamily="18" charset="0"/>
              </a:rPr>
              <a:t>ecided not to rely anymore on 3GP file format but rather on ISO BMFF </a:t>
            </a:r>
          </a:p>
          <a:p>
            <a:pPr marL="287338" indent="-287338">
              <a:lnSpc>
                <a:spcPct val="93000"/>
              </a:lnSpc>
              <a:spcBef>
                <a:spcPct val="15000"/>
              </a:spcBef>
              <a:spcAft>
                <a:spcPct val="15000"/>
              </a:spcAft>
              <a:buSzPct val="100000"/>
              <a:tabLst>
                <a:tab pos="285750" algn="l"/>
              </a:tabLst>
              <a:defRPr/>
            </a:pPr>
            <a:r>
              <a:rPr lang="en-US" sz="1400" dirty="0">
                <a:ea typeface="Calibri" panose="020F0502020204030204" pitchFamily="34" charset="0"/>
                <a:cs typeface="Times New Roman" panose="02020603050405020304" pitchFamily="18" charset="0"/>
              </a:rPr>
              <a:t>F</a:t>
            </a:r>
            <a:r>
              <a:rPr lang="en-US" sz="1400" dirty="0">
                <a:effectLst/>
                <a:ea typeface="Calibri" panose="020F0502020204030204" pitchFamily="34" charset="0"/>
                <a:cs typeface="Times New Roman" panose="02020603050405020304" pitchFamily="18" charset="0"/>
              </a:rPr>
              <a:t>or messaging services pay attention to </a:t>
            </a:r>
            <a:r>
              <a:rPr lang="en-US" sz="1400" dirty="0" err="1">
                <a:effectLst/>
                <a:ea typeface="Calibri" panose="020F0502020204030204" pitchFamily="34" charset="0"/>
                <a:cs typeface="Times New Roman" panose="02020603050405020304" pitchFamily="18" charset="0"/>
              </a:rPr>
              <a:t>MeMAF</a:t>
            </a:r>
            <a:r>
              <a:rPr lang="en-US" sz="1400" dirty="0">
                <a:effectLst/>
                <a:ea typeface="Calibri" panose="020F0502020204030204" pitchFamily="34" charset="0"/>
                <a:cs typeface="Times New Roman" panose="02020603050405020304" pitchFamily="18" charset="0"/>
              </a:rPr>
              <a:t> and what is being done in </a:t>
            </a:r>
            <a:r>
              <a:rPr lang="en-US" sz="1400" dirty="0" err="1">
                <a:effectLst/>
                <a:ea typeface="Calibri" panose="020F0502020204030204" pitchFamily="34" charset="0"/>
                <a:cs typeface="Times New Roman" panose="02020603050405020304" pitchFamily="18" charset="0"/>
              </a:rPr>
              <a:t>FS_MeMe</a:t>
            </a:r>
            <a:endParaRPr lang="en-US" sz="1400" dirty="0">
              <a:effectLst/>
              <a:ea typeface="Calibri" panose="020F0502020204030204" pitchFamily="34" charset="0"/>
              <a:cs typeface="Times New Roman" panose="02020603050405020304" pitchFamily="18" charset="0"/>
            </a:endParaRPr>
          </a:p>
          <a:p>
            <a:pPr marL="287338" indent="-287338">
              <a:lnSpc>
                <a:spcPct val="93000"/>
              </a:lnSpc>
              <a:spcBef>
                <a:spcPct val="15000"/>
              </a:spcBef>
              <a:spcAft>
                <a:spcPct val="15000"/>
              </a:spcAft>
              <a:buSzPct val="100000"/>
              <a:tabLst>
                <a:tab pos="285750" algn="l"/>
              </a:tabLst>
              <a:defRPr/>
            </a:pPr>
            <a:r>
              <a:rPr lang="en-US" sz="1400" dirty="0">
                <a:effectLst/>
                <a:ea typeface="Calibri" panose="020F0502020204030204" pitchFamily="34" charset="0"/>
                <a:cs typeface="Times New Roman" panose="02020603050405020304" pitchFamily="18" charset="0"/>
              </a:rPr>
              <a:t>CR endorsed on the inclusion of MV-HEVC into 5G Media Streaming.</a:t>
            </a:r>
          </a:p>
          <a:p>
            <a:pPr marL="287338" indent="-287338">
              <a:lnSpc>
                <a:spcPct val="93000"/>
              </a:lnSpc>
              <a:spcBef>
                <a:spcPct val="15000"/>
              </a:spcBef>
              <a:spcAft>
                <a:spcPct val="15000"/>
              </a:spcAft>
              <a:buSzPct val="100000"/>
              <a:tabLst>
                <a:tab pos="285750" algn="l"/>
              </a:tabLst>
              <a:defRPr/>
            </a:pPr>
            <a:r>
              <a:rPr lang="en-US" sz="1400" dirty="0">
                <a:ea typeface="Calibri" panose="020F0502020204030204" pitchFamily="34" charset="0"/>
                <a:cs typeface="Times New Roman" panose="02020603050405020304" pitchFamily="18" charset="0"/>
              </a:rPr>
              <a:t>Draft TS 26.265 </a:t>
            </a:r>
            <a:r>
              <a:rPr lang="en-US" sz="1400" i="1" dirty="0">
                <a:ea typeface="Calibri" panose="020F0502020204030204" pitchFamily="34" charset="0"/>
                <a:cs typeface="Times New Roman" panose="02020603050405020304" pitchFamily="18" charset="0"/>
              </a:rPr>
              <a:t>Media Delivery: Video Capabilities and Operation Points</a:t>
            </a:r>
            <a:r>
              <a:rPr lang="en-US" sz="1400" dirty="0">
                <a:ea typeface="Calibri" panose="020F0502020204030204" pitchFamily="34" charset="0"/>
                <a:cs typeface="Times New Roman" panose="02020603050405020304" pitchFamily="18" charset="0"/>
              </a:rPr>
              <a:t>, progressed to v0.3.0 with video representation formats, and updates to existing video capabilities</a:t>
            </a:r>
            <a:endParaRPr lang="en-US" sz="1400" dirty="0">
              <a:effectLst/>
              <a:ea typeface="Calibri" panose="020F0502020204030204" pitchFamily="34" charset="0"/>
              <a:cs typeface="Times New Roman" panose="02020603050405020304" pitchFamily="18" charset="0"/>
            </a:endParaRPr>
          </a:p>
          <a:p>
            <a:pPr marL="287338" lvl="0" indent="-287338" fontAlgn="base">
              <a:lnSpc>
                <a:spcPct val="93000"/>
              </a:lnSpc>
              <a:spcBef>
                <a:spcPct val="15000"/>
              </a:spcBef>
              <a:spcAft>
                <a:spcPct val="15000"/>
              </a:spcAft>
              <a:buSzPct val="100000"/>
              <a:buNone/>
              <a:tabLst>
                <a:tab pos="285750" algn="l"/>
              </a:tabLst>
              <a:defRPr/>
            </a:pPr>
            <a:r>
              <a:rPr lang="en-GB" sz="1400" b="1" u="sng" dirty="0">
                <a:cs typeface="Arial" pitchFamily="34" charset="0"/>
              </a:rPr>
              <a:t>Next steps</a:t>
            </a:r>
          </a:p>
          <a:p>
            <a:pPr marL="287338" indent="-287338">
              <a:lnSpc>
                <a:spcPct val="93000"/>
              </a:lnSpc>
              <a:spcBef>
                <a:spcPct val="15000"/>
              </a:spcBef>
              <a:spcAft>
                <a:spcPct val="15000"/>
              </a:spcAft>
              <a:buSzPct val="100000"/>
              <a:tabLst>
                <a:tab pos="285750" algn="l"/>
              </a:tabLst>
              <a:defRPr/>
            </a:pPr>
            <a:r>
              <a:rPr lang="en-US" altLang="en-US" sz="1400" dirty="0">
                <a:cs typeface="Arial" panose="020B0604020202020204" pitchFamily="34" charset="0"/>
              </a:rPr>
              <a:t>Progressing </a:t>
            </a:r>
            <a:r>
              <a:rPr lang="en-US" altLang="en-US" sz="1400" dirty="0" err="1">
                <a:cs typeface="Arial" panose="020B0604020202020204" pitchFamily="34" charset="0"/>
              </a:rPr>
              <a:t>pCR</a:t>
            </a:r>
            <a:r>
              <a:rPr lang="en-US" altLang="en-US" sz="1400" dirty="0">
                <a:cs typeface="Arial" panose="020B0604020202020204" pitchFamily="34" charset="0"/>
              </a:rPr>
              <a:t> on draft TS 26.265</a:t>
            </a:r>
          </a:p>
          <a:p>
            <a:pPr marL="287338" indent="-287338">
              <a:lnSpc>
                <a:spcPct val="93000"/>
              </a:lnSpc>
              <a:spcBef>
                <a:spcPct val="15000"/>
              </a:spcBef>
              <a:spcAft>
                <a:spcPct val="15000"/>
              </a:spcAft>
              <a:buSzPct val="100000"/>
              <a:tabLst>
                <a:tab pos="285750" algn="l"/>
              </a:tabLst>
              <a:defRPr/>
            </a:pPr>
            <a:r>
              <a:rPr lang="en-US" altLang="en-US" sz="1400" dirty="0">
                <a:cs typeface="Arial" panose="020B0604020202020204" pitchFamily="34" charset="0"/>
              </a:rPr>
              <a:t>Endorse CRs to TS 26.118, TS 26.511</a:t>
            </a:r>
          </a:p>
          <a:p>
            <a:pPr marL="287338" indent="-287338">
              <a:lnSpc>
                <a:spcPct val="93000"/>
              </a:lnSpc>
              <a:spcBef>
                <a:spcPct val="15000"/>
              </a:spcBef>
              <a:spcAft>
                <a:spcPct val="15000"/>
              </a:spcAft>
              <a:buSzPct val="100000"/>
              <a:tabLst>
                <a:tab pos="285750" algn="l"/>
              </a:tabLst>
              <a:defRPr/>
            </a:pPr>
            <a:r>
              <a:rPr lang="en-US" altLang="en-US" sz="1400" dirty="0">
                <a:cs typeface="Arial" panose="020B0604020202020204" pitchFamily="34" charset="0"/>
              </a:rPr>
              <a:t>Endorse CRs to TS 26.143, TS 26.119</a:t>
            </a:r>
          </a:p>
          <a:p>
            <a:pPr marL="287338" indent="-287338">
              <a:lnSpc>
                <a:spcPct val="93000"/>
              </a:lnSpc>
              <a:spcBef>
                <a:spcPct val="15000"/>
              </a:spcBef>
              <a:spcAft>
                <a:spcPct val="15000"/>
              </a:spcAft>
              <a:buSzPct val="100000"/>
              <a:tabLst>
                <a:tab pos="285750" algn="l"/>
              </a:tabLst>
              <a:defRPr/>
            </a:pPr>
            <a:endParaRPr lang="en-US" altLang="en-US" sz="1400" dirty="0">
              <a:cs typeface="Arial" panose="020B0604020202020204" pitchFamily="34" charset="0"/>
            </a:endParaRPr>
          </a:p>
          <a:p>
            <a:pPr marL="0" marR="0" lvl="0" indent="0" algn="just">
              <a:buNone/>
            </a:pPr>
            <a:endParaRPr lang="en-US" sz="1200" dirty="0">
              <a:effectLst/>
              <a:ea typeface="Times New Roman" panose="02020603050405020304" pitchFamily="18" charset="0"/>
            </a:endParaRPr>
          </a:p>
          <a:p>
            <a:pPr marL="687388" lvl="1" indent="-287338">
              <a:lnSpc>
                <a:spcPct val="93000"/>
              </a:lnSpc>
              <a:spcBef>
                <a:spcPct val="15000"/>
              </a:spcBef>
              <a:spcAft>
                <a:spcPct val="15000"/>
              </a:spcAft>
              <a:buSzPct val="100000"/>
              <a:tabLst>
                <a:tab pos="285750" algn="l"/>
              </a:tabLst>
              <a:defRPr/>
            </a:pPr>
            <a:endParaRPr lang="en-US" sz="1000" dirty="0">
              <a:solidFill>
                <a:srgbClr val="000000"/>
              </a:solidFill>
              <a:effectLst/>
              <a:ea typeface="MS Mincho" panose="02020609040205080304" pitchFamily="49" charset="-128"/>
            </a:endParaRPr>
          </a:p>
          <a:p>
            <a:pPr marL="287338" indent="-287338">
              <a:lnSpc>
                <a:spcPct val="93000"/>
              </a:lnSpc>
              <a:spcBef>
                <a:spcPct val="15000"/>
              </a:spcBef>
              <a:spcAft>
                <a:spcPct val="15000"/>
              </a:spcAft>
              <a:buSzPct val="100000"/>
              <a:tabLst>
                <a:tab pos="285750" algn="l"/>
              </a:tabLst>
              <a:defRPr/>
            </a:pPr>
            <a:endParaRPr lang="en-US" sz="1400" dirty="0">
              <a:solidFill>
                <a:srgbClr val="000000"/>
              </a:solidFill>
              <a:effectLst/>
              <a:ea typeface="MS Mincho" panose="02020609040205080304" pitchFamily="49" charset="-128"/>
            </a:endParaRPr>
          </a:p>
          <a:p>
            <a:pPr marL="287338" indent="-287338">
              <a:buNone/>
            </a:pPr>
            <a:endParaRPr lang="fr-FR" sz="1400" dirty="0"/>
          </a:p>
        </p:txBody>
      </p:sp>
    </p:spTree>
    <p:extLst>
      <p:ext uri="{BB962C8B-B14F-4D97-AF65-F5344CB8AC3E}">
        <p14:creationId xmlns:p14="http://schemas.microsoft.com/office/powerpoint/2010/main" val="4179556151"/>
      </p:ext>
    </p:extLst>
  </p:cSld>
  <p:clrMapOvr>
    <a:masterClrMapping/>
  </p:clrMapOvr>
  <p:transition spd="slow"/>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7" name="Title 1">
            <a:extLst>
              <a:ext uri="{FF2B5EF4-FFF2-40B4-BE49-F238E27FC236}">
                <a16:creationId xmlns:a16="http://schemas.microsoft.com/office/drawing/2014/main" id="{40AB3C44-8A1D-4921-A803-B5281B64AC81}"/>
              </a:ext>
            </a:extLst>
          </p:cNvPr>
          <p:cNvSpPr>
            <a:spLocks noGrp="1"/>
          </p:cNvSpPr>
          <p:nvPr>
            <p:ph type="title"/>
          </p:nvPr>
        </p:nvSpPr>
        <p:spPr>
          <a:xfrm>
            <a:off x="2012949" y="196850"/>
            <a:ext cx="7285055" cy="1143000"/>
          </a:xfrm>
        </p:spPr>
        <p:txBody>
          <a:bodyPr/>
          <a:lstStyle/>
          <a:p>
            <a:r>
              <a:rPr lang="en-US" sz="3200" dirty="0"/>
              <a:t>Split Rendering over IMS </a:t>
            </a:r>
            <a:r>
              <a:rPr lang="en-US" altLang="en-US" dirty="0"/>
              <a:t>(</a:t>
            </a:r>
            <a:r>
              <a:rPr lang="en-US" sz="3200" dirty="0"/>
              <a:t>SR_IMS</a:t>
            </a:r>
            <a:r>
              <a:rPr lang="en-US" altLang="en-US" dirty="0"/>
              <a:t>)</a:t>
            </a:r>
          </a:p>
        </p:txBody>
      </p:sp>
      <p:graphicFrame>
        <p:nvGraphicFramePr>
          <p:cNvPr id="2" name="Table 1">
            <a:extLst>
              <a:ext uri="{FF2B5EF4-FFF2-40B4-BE49-F238E27FC236}">
                <a16:creationId xmlns:a16="http://schemas.microsoft.com/office/drawing/2014/main" id="{004C38DC-C29D-45E8-AF35-89281BD7F4E2}"/>
              </a:ext>
            </a:extLst>
          </p:cNvPr>
          <p:cNvGraphicFramePr>
            <a:graphicFrameLocks noGrp="1"/>
          </p:cNvGraphicFramePr>
          <p:nvPr>
            <p:extLst>
              <p:ext uri="{D42A27DB-BD31-4B8C-83A1-F6EECF244321}">
                <p14:modId xmlns:p14="http://schemas.microsoft.com/office/powerpoint/2010/main" val="1536615375"/>
              </p:ext>
            </p:extLst>
          </p:nvPr>
        </p:nvGraphicFramePr>
        <p:xfrm>
          <a:off x="647700" y="1454150"/>
          <a:ext cx="10084901" cy="616021"/>
        </p:xfrm>
        <a:graphic>
          <a:graphicData uri="http://schemas.openxmlformats.org/drawingml/2006/table">
            <a:tbl>
              <a:tblPr firstRow="1" firstCol="1" bandRow="1">
                <a:tableStyleId>{F5AB1C69-6EDB-4FF4-983F-18BD219EF322}</a:tableStyleId>
              </a:tblPr>
              <a:tblGrid>
                <a:gridCol w="601902">
                  <a:extLst>
                    <a:ext uri="{9D8B030D-6E8A-4147-A177-3AD203B41FA5}">
                      <a16:colId xmlns:a16="http://schemas.microsoft.com/office/drawing/2014/main" val="3341114364"/>
                    </a:ext>
                  </a:extLst>
                </a:gridCol>
                <a:gridCol w="3844407">
                  <a:extLst>
                    <a:ext uri="{9D8B030D-6E8A-4147-A177-3AD203B41FA5}">
                      <a16:colId xmlns:a16="http://schemas.microsoft.com/office/drawing/2014/main" val="598130756"/>
                    </a:ext>
                  </a:extLst>
                </a:gridCol>
                <a:gridCol w="1095473">
                  <a:extLst>
                    <a:ext uri="{9D8B030D-6E8A-4147-A177-3AD203B41FA5}">
                      <a16:colId xmlns:a16="http://schemas.microsoft.com/office/drawing/2014/main" val="545303104"/>
                    </a:ext>
                  </a:extLst>
                </a:gridCol>
                <a:gridCol w="807092">
                  <a:extLst>
                    <a:ext uri="{9D8B030D-6E8A-4147-A177-3AD203B41FA5}">
                      <a16:colId xmlns:a16="http://schemas.microsoft.com/office/drawing/2014/main" val="1647222598"/>
                    </a:ext>
                  </a:extLst>
                </a:gridCol>
                <a:gridCol w="551732">
                  <a:extLst>
                    <a:ext uri="{9D8B030D-6E8A-4147-A177-3AD203B41FA5}">
                      <a16:colId xmlns:a16="http://schemas.microsoft.com/office/drawing/2014/main" val="2410094054"/>
                    </a:ext>
                  </a:extLst>
                </a:gridCol>
                <a:gridCol w="643064">
                  <a:extLst>
                    <a:ext uri="{9D8B030D-6E8A-4147-A177-3AD203B41FA5}">
                      <a16:colId xmlns:a16="http://schemas.microsoft.com/office/drawing/2014/main" val="2623286339"/>
                    </a:ext>
                  </a:extLst>
                </a:gridCol>
                <a:gridCol w="643064">
                  <a:extLst>
                    <a:ext uri="{9D8B030D-6E8A-4147-A177-3AD203B41FA5}">
                      <a16:colId xmlns:a16="http://schemas.microsoft.com/office/drawing/2014/main" val="870915920"/>
                    </a:ext>
                  </a:extLst>
                </a:gridCol>
                <a:gridCol w="1898167">
                  <a:extLst>
                    <a:ext uri="{9D8B030D-6E8A-4147-A177-3AD203B41FA5}">
                      <a16:colId xmlns:a16="http://schemas.microsoft.com/office/drawing/2014/main" val="1657485886"/>
                    </a:ext>
                  </a:extLst>
                </a:gridCol>
              </a:tblGrid>
              <a:tr h="296861">
                <a:tc>
                  <a:txBody>
                    <a:bodyPr/>
                    <a:lstStyle/>
                    <a:p>
                      <a:pPr algn="ctr">
                        <a:lnSpc>
                          <a:spcPct val="107000"/>
                        </a:lnSpc>
                        <a:spcAft>
                          <a:spcPts val="800"/>
                        </a:spcAft>
                      </a:pPr>
                      <a:r>
                        <a:rPr lang="en-GB" sz="1100" dirty="0"/>
                        <a:t>UID</a:t>
                      </a:r>
                    </a:p>
                  </a:txBody>
                  <a:tcPr marL="36001" marR="36001" marT="0" marB="0" anchor="ctr"/>
                </a:tc>
                <a:tc>
                  <a:txBody>
                    <a:bodyPr/>
                    <a:lstStyle/>
                    <a:p>
                      <a:pPr algn="ctr">
                        <a:lnSpc>
                          <a:spcPct val="107000"/>
                        </a:lnSpc>
                        <a:spcAft>
                          <a:spcPts val="800"/>
                        </a:spcAft>
                      </a:pPr>
                      <a:r>
                        <a:rPr lang="en-GB" sz="1100" dirty="0"/>
                        <a:t>Name</a:t>
                      </a:r>
                    </a:p>
                  </a:txBody>
                  <a:tcPr marL="36001" marR="36001" marT="0" marB="0" anchor="ctr"/>
                </a:tc>
                <a:tc>
                  <a:txBody>
                    <a:bodyPr/>
                    <a:lstStyle/>
                    <a:p>
                      <a:pPr algn="ctr">
                        <a:lnSpc>
                          <a:spcPct val="107000"/>
                        </a:lnSpc>
                        <a:spcAft>
                          <a:spcPts val="800"/>
                        </a:spcAft>
                      </a:pPr>
                      <a:r>
                        <a:rPr lang="en-GB" sz="1100" dirty="0"/>
                        <a:t>Acronym</a:t>
                      </a:r>
                    </a:p>
                  </a:txBody>
                  <a:tcPr marL="36001" marR="36001" marT="0" marB="0" anchor="ctr"/>
                </a:tc>
                <a:tc>
                  <a:txBody>
                    <a:bodyPr/>
                    <a:lstStyle/>
                    <a:p>
                      <a:pPr algn="ctr">
                        <a:lnSpc>
                          <a:spcPct val="107000"/>
                        </a:lnSpc>
                        <a:spcAft>
                          <a:spcPts val="800"/>
                        </a:spcAft>
                      </a:pPr>
                      <a:r>
                        <a:rPr lang="en-GB" sz="1100" dirty="0"/>
                        <a:t>Target (mm/</a:t>
                      </a:r>
                      <a:r>
                        <a:rPr lang="en-GB" sz="1100" dirty="0" err="1"/>
                        <a:t>yyyy</a:t>
                      </a:r>
                      <a:r>
                        <a:rPr lang="en-GB" sz="1100" dirty="0"/>
                        <a:t>)</a:t>
                      </a:r>
                    </a:p>
                  </a:txBody>
                  <a:tcPr marL="36001" marR="36001" marT="0" marB="0" anchor="ctr"/>
                </a:tc>
                <a:tc>
                  <a:txBody>
                    <a:bodyPr/>
                    <a:lstStyle/>
                    <a:p>
                      <a:pPr algn="ctr">
                        <a:lnSpc>
                          <a:spcPct val="107000"/>
                        </a:lnSpc>
                        <a:spcAft>
                          <a:spcPts val="800"/>
                        </a:spcAft>
                      </a:pPr>
                      <a:r>
                        <a:rPr lang="en-GB" sz="1100" dirty="0"/>
                        <a:t>Old %</a:t>
                      </a:r>
                    </a:p>
                  </a:txBody>
                  <a:tcPr marL="36001" marR="36001" marT="0" marB="0" anchor="ctr"/>
                </a:tc>
                <a:tc>
                  <a:txBody>
                    <a:bodyPr/>
                    <a:lstStyle/>
                    <a:p>
                      <a:pPr algn="ctr">
                        <a:lnSpc>
                          <a:spcPct val="107000"/>
                        </a:lnSpc>
                        <a:spcAft>
                          <a:spcPts val="800"/>
                        </a:spcAft>
                      </a:pPr>
                      <a:r>
                        <a:rPr lang="en-GB" sz="1100" b="1" kern="1200" dirty="0">
                          <a:solidFill>
                            <a:schemeClr val="lt1"/>
                          </a:solidFill>
                          <a:latin typeface="+mn-lt"/>
                          <a:ea typeface="+mn-ea"/>
                          <a:cs typeface="+mn-cs"/>
                        </a:rPr>
                        <a:t>WID</a:t>
                      </a:r>
                      <a:endParaRPr lang="en-GB" sz="1100" dirty="0">
                        <a:solidFill>
                          <a:srgbClr val="FF0000"/>
                        </a:solidFill>
                      </a:endParaRPr>
                    </a:p>
                  </a:txBody>
                  <a:tcPr marL="36001" marR="36001" marT="0" marB="0" anchor="ctr"/>
                </a:tc>
                <a:tc>
                  <a:txBody>
                    <a:bodyPr/>
                    <a:lstStyle/>
                    <a:p>
                      <a:pPr algn="ctr">
                        <a:lnSpc>
                          <a:spcPct val="107000"/>
                        </a:lnSpc>
                        <a:spcAft>
                          <a:spcPts val="800"/>
                        </a:spcAft>
                      </a:pPr>
                      <a:r>
                        <a:rPr lang="en-GB" sz="1100" dirty="0">
                          <a:solidFill>
                            <a:srgbClr val="FF0000"/>
                          </a:solidFill>
                        </a:rPr>
                        <a:t>New %</a:t>
                      </a:r>
                      <a:endParaRPr lang="en-GB" sz="1100" b="1" kern="1200" dirty="0">
                        <a:solidFill>
                          <a:schemeClr val="lt1"/>
                        </a:solidFill>
                        <a:latin typeface="+mn-lt"/>
                        <a:ea typeface="+mn-ea"/>
                        <a:cs typeface="+mn-cs"/>
                      </a:endParaRPr>
                    </a:p>
                  </a:txBody>
                  <a:tcPr marL="36001" marR="36001" marT="0" marB="0" anchor="ctr"/>
                </a:tc>
                <a:tc>
                  <a:txBody>
                    <a:bodyPr/>
                    <a:lstStyle/>
                    <a:p>
                      <a:pPr algn="ctr">
                        <a:lnSpc>
                          <a:spcPct val="107000"/>
                        </a:lnSpc>
                        <a:spcAft>
                          <a:spcPts val="800"/>
                        </a:spcAft>
                      </a:pPr>
                      <a:r>
                        <a:rPr lang="en-GB" sz="1100" dirty="0">
                          <a:solidFill>
                            <a:srgbClr val="FF0000"/>
                          </a:solidFill>
                        </a:rPr>
                        <a:t>Change or comment</a:t>
                      </a:r>
                    </a:p>
                  </a:txBody>
                  <a:tcPr marL="36001" marR="36001" marT="0" marB="0" anchor="ctr"/>
                </a:tc>
                <a:extLst>
                  <a:ext uri="{0D108BD9-81ED-4DB2-BD59-A6C34878D82A}">
                    <a16:rowId xmlns:a16="http://schemas.microsoft.com/office/drawing/2014/main" val="385689174"/>
                  </a:ext>
                </a:extLst>
              </a:tr>
              <a:tr h="265183">
                <a:tc>
                  <a:txBody>
                    <a:bodyPr/>
                    <a:lstStyle/>
                    <a:p>
                      <a:pPr algn="r" fontAlgn="b"/>
                      <a:r>
                        <a:rPr lang="en-US" sz="1100" dirty="0"/>
                        <a:t>1030003</a:t>
                      </a:r>
                    </a:p>
                  </a:txBody>
                  <a:tcPr marL="9525" marR="9525" marT="9525" marB="0" anchor="b"/>
                </a:tc>
                <a:tc>
                  <a:txBody>
                    <a:bodyPr/>
                    <a:lstStyle/>
                    <a:p>
                      <a:pPr algn="l" fontAlgn="b"/>
                      <a:r>
                        <a:rPr lang="en-US" sz="1100" dirty="0"/>
                        <a:t>Split Rendering over IMS</a:t>
                      </a:r>
                    </a:p>
                  </a:txBody>
                  <a:tcPr marL="9525" marR="9525" marT="9525" marB="0" anchor="b"/>
                </a:tc>
                <a:tc>
                  <a:txBody>
                    <a:bodyPr/>
                    <a:lstStyle/>
                    <a:p>
                      <a:pPr algn="l" fontAlgn="b"/>
                      <a:r>
                        <a:rPr lang="en-US" sz="1100" dirty="0"/>
                        <a:t>SR_IMS</a:t>
                      </a:r>
                    </a:p>
                  </a:txBody>
                  <a:tcPr marL="9525" marR="9525" marT="9525" marB="0" anchor="b"/>
                </a:tc>
                <a:tc>
                  <a:txBody>
                    <a:bodyPr/>
                    <a:lstStyle/>
                    <a:p>
                      <a:pPr algn="r" fontAlgn="b"/>
                      <a:r>
                        <a:rPr lang="en-US" sz="1100" dirty="0">
                          <a:solidFill>
                            <a:schemeClr val="tx1"/>
                          </a:solidFill>
                        </a:rPr>
                        <a:t>3/3/2025</a:t>
                      </a:r>
                    </a:p>
                  </a:txBody>
                  <a:tcPr marL="9525" marR="9525" marT="9525" marB="0" anchor="b"/>
                </a:tc>
                <a:tc>
                  <a:txBody>
                    <a:bodyPr/>
                    <a:lstStyle/>
                    <a:p>
                      <a:pPr algn="r">
                        <a:lnSpc>
                          <a:spcPct val="107000"/>
                        </a:lnSpc>
                        <a:spcAft>
                          <a:spcPts val="800"/>
                        </a:spcAft>
                      </a:pPr>
                      <a:r>
                        <a:rPr lang="en-GB" sz="1100" dirty="0">
                          <a:solidFill>
                            <a:schemeClr val="tx1"/>
                          </a:solidFill>
                        </a:rPr>
                        <a:t>15%</a:t>
                      </a:r>
                    </a:p>
                  </a:txBody>
                  <a:tcPr marL="36001" marR="36001" marT="0" marB="0" anchor="b"/>
                </a:tc>
                <a:tc>
                  <a:txBody>
                    <a:bodyPr/>
                    <a:lstStyle/>
                    <a:p>
                      <a:pPr algn="r" fontAlgn="t"/>
                      <a:r>
                        <a:rPr lang="en-US" sz="1100" b="0" i="0" u="sng" strike="noStrike" dirty="0">
                          <a:solidFill>
                            <a:srgbClr val="0000FF"/>
                          </a:solidFill>
                          <a:effectLst/>
                          <a:latin typeface="+mn-lt"/>
                          <a:hlinkClick r:id="rId2"/>
                        </a:rPr>
                        <a:t>SP-240492</a:t>
                      </a:r>
                      <a:endParaRPr lang="en-US" sz="1100" b="0" i="0" u="sng" strike="noStrike" dirty="0">
                        <a:solidFill>
                          <a:srgbClr val="0000FF"/>
                        </a:solidFill>
                        <a:effectLst/>
                        <a:latin typeface="+mn-lt"/>
                      </a:endParaRPr>
                    </a:p>
                  </a:txBody>
                  <a:tcPr marL="0" marR="0" marT="0" marB="0"/>
                </a:tc>
                <a:tc>
                  <a:txBody>
                    <a:bodyPr/>
                    <a:lstStyle/>
                    <a:p>
                      <a:pPr algn="r">
                        <a:lnSpc>
                          <a:spcPct val="107000"/>
                        </a:lnSpc>
                        <a:spcAft>
                          <a:spcPts val="800"/>
                        </a:spcAft>
                      </a:pPr>
                      <a:r>
                        <a:rPr lang="en-GB" sz="1100" dirty="0">
                          <a:solidFill>
                            <a:srgbClr val="FF0000"/>
                          </a:solidFill>
                        </a:rPr>
                        <a:t>25%</a:t>
                      </a:r>
                    </a:p>
                  </a:txBody>
                  <a:tcPr marL="36001" marR="36001" marT="0" marB="0" anchor="b"/>
                </a:tc>
                <a:tc>
                  <a:txBody>
                    <a:bodyPr/>
                    <a:lstStyle/>
                    <a:p>
                      <a:pPr algn="r">
                        <a:lnSpc>
                          <a:spcPct val="107000"/>
                        </a:lnSpc>
                        <a:spcAft>
                          <a:spcPts val="800"/>
                        </a:spcAft>
                      </a:pPr>
                      <a:endParaRPr lang="en-GB" sz="1100" dirty="0">
                        <a:solidFill>
                          <a:srgbClr val="FF0000"/>
                        </a:solidFill>
                      </a:endParaRPr>
                    </a:p>
                  </a:txBody>
                  <a:tcPr marL="36001" marR="36001" marT="0" marB="0" anchor="b"/>
                </a:tc>
                <a:extLst>
                  <a:ext uri="{0D108BD9-81ED-4DB2-BD59-A6C34878D82A}">
                    <a16:rowId xmlns:a16="http://schemas.microsoft.com/office/drawing/2014/main" val="2427066551"/>
                  </a:ext>
                </a:extLst>
              </a:tr>
            </a:tbl>
          </a:graphicData>
        </a:graphic>
      </p:graphicFrame>
      <p:sp>
        <p:nvSpPr>
          <p:cNvPr id="5" name="Espace réservé du contenu 2">
            <a:extLst>
              <a:ext uri="{FF2B5EF4-FFF2-40B4-BE49-F238E27FC236}">
                <a16:creationId xmlns:a16="http://schemas.microsoft.com/office/drawing/2014/main" id="{462FE80A-FC48-F513-66A4-C2C71960FE50}"/>
              </a:ext>
            </a:extLst>
          </p:cNvPr>
          <p:cNvSpPr>
            <a:spLocks noGrp="1"/>
          </p:cNvSpPr>
          <p:nvPr>
            <p:ph idx="1"/>
          </p:nvPr>
        </p:nvSpPr>
        <p:spPr>
          <a:xfrm>
            <a:off x="647701" y="2184471"/>
            <a:ext cx="11068050" cy="4100444"/>
          </a:xfrm>
        </p:spPr>
        <p:txBody>
          <a:bodyPr/>
          <a:lstStyle/>
          <a:p>
            <a:pPr marL="287338" lvl="0" indent="-287338" fontAlgn="base">
              <a:lnSpc>
                <a:spcPct val="93000"/>
              </a:lnSpc>
              <a:spcBef>
                <a:spcPct val="15000"/>
              </a:spcBef>
              <a:spcAft>
                <a:spcPct val="15000"/>
              </a:spcAft>
              <a:buSzPct val="100000"/>
              <a:buNone/>
              <a:tabLst>
                <a:tab pos="285750" algn="l"/>
              </a:tabLst>
              <a:defRPr/>
            </a:pPr>
            <a:r>
              <a:rPr lang="en-GB" sz="1400" b="1" u="sng" dirty="0">
                <a:cs typeface="Arial" pitchFamily="34" charset="0"/>
              </a:rPr>
              <a:t>Purpose</a:t>
            </a:r>
          </a:p>
          <a:p>
            <a:pPr marL="0" marR="0" hangingPunct="0">
              <a:spcBef>
                <a:spcPts val="0"/>
              </a:spcBef>
              <a:spcAft>
                <a:spcPts val="900"/>
              </a:spcAft>
            </a:pPr>
            <a:r>
              <a:rPr lang="en-US" sz="1400" dirty="0">
                <a:effectLst/>
                <a:ea typeface="SimSun" panose="02010600030101010101" pitchFamily="2" charset="-122"/>
              </a:rPr>
              <a:t>Identify functional entities for IMS-based split rendering and introduce a mapping to the IMS architecture. Identify interfaces and define network APIs for delivering media from 3GPP and non-3GPP services for split rendering of XR services. Define protocols, procedures, and codecs for delivery of split-rendered media and metadata for support of split rendered content including uplink (e.g., pose), and downlink (e.g., rendered pose) as part of a new specification. </a:t>
            </a:r>
          </a:p>
          <a:p>
            <a:pPr marL="0" marR="0" indent="0" hangingPunct="0">
              <a:spcBef>
                <a:spcPts val="0"/>
              </a:spcBef>
              <a:spcAft>
                <a:spcPts val="900"/>
              </a:spcAft>
              <a:buNone/>
            </a:pPr>
            <a:r>
              <a:rPr lang="en-GB" sz="1400" b="1" u="sng" dirty="0">
                <a:cs typeface="Arial" pitchFamily="34" charset="0"/>
              </a:rPr>
              <a:t>Progress in the last quarter</a:t>
            </a:r>
          </a:p>
          <a:p>
            <a:pPr marL="287338" indent="-287338">
              <a:lnSpc>
                <a:spcPct val="93000"/>
              </a:lnSpc>
              <a:spcBef>
                <a:spcPct val="15000"/>
              </a:spcBef>
              <a:spcAft>
                <a:spcPct val="15000"/>
              </a:spcAft>
              <a:buSzPct val="100000"/>
              <a:tabLst>
                <a:tab pos="285750" algn="l"/>
              </a:tabLst>
              <a:defRPr/>
            </a:pPr>
            <a:r>
              <a:rPr lang="en-US" sz="1400" dirty="0">
                <a:ea typeface="Calibri" panose="020F0502020204030204" pitchFamily="34" charset="0"/>
                <a:cs typeface="Times New Roman" panose="02020603050405020304" pitchFamily="18" charset="0"/>
              </a:rPr>
              <a:t>Progressed draft TS 26.567 </a:t>
            </a:r>
            <a:r>
              <a:rPr lang="en-US" sz="1400" i="1" dirty="0">
                <a:ea typeface="Calibri" panose="020F0502020204030204" pitchFamily="34" charset="0"/>
                <a:cs typeface="Times New Roman" panose="02020603050405020304" pitchFamily="18" charset="0"/>
              </a:rPr>
              <a:t>Split rendering over IMS</a:t>
            </a:r>
            <a:r>
              <a:rPr lang="en-US" sz="1400" dirty="0">
                <a:ea typeface="Calibri" panose="020F0502020204030204" pitchFamily="34" charset="0"/>
                <a:cs typeface="Times New Roman" panose="02020603050405020304" pitchFamily="18" charset="0"/>
              </a:rPr>
              <a:t> to v0.3.0 with the following items:</a:t>
            </a:r>
          </a:p>
          <a:p>
            <a:pPr marL="687388" lvl="1" indent="-287338">
              <a:lnSpc>
                <a:spcPct val="93000"/>
              </a:lnSpc>
              <a:spcBef>
                <a:spcPct val="15000"/>
              </a:spcBef>
              <a:spcAft>
                <a:spcPct val="15000"/>
              </a:spcAft>
              <a:buSzPct val="100000"/>
              <a:tabLst>
                <a:tab pos="285750" algn="l"/>
              </a:tabLst>
              <a:defRPr/>
            </a:pPr>
            <a:r>
              <a:rPr lang="en-US" sz="1400" dirty="0">
                <a:ea typeface="Calibri" panose="020F0502020204030204" pitchFamily="34" charset="0"/>
                <a:cs typeface="Times New Roman" panose="02020603050405020304" pitchFamily="18" charset="0"/>
              </a:rPr>
              <a:t>Metadata formats </a:t>
            </a:r>
          </a:p>
          <a:p>
            <a:pPr marL="687388" lvl="1" indent="-287338">
              <a:lnSpc>
                <a:spcPct val="93000"/>
              </a:lnSpc>
              <a:spcBef>
                <a:spcPct val="15000"/>
              </a:spcBef>
              <a:spcAft>
                <a:spcPct val="15000"/>
              </a:spcAft>
              <a:buSzPct val="100000"/>
              <a:tabLst>
                <a:tab pos="285750" algn="l"/>
              </a:tabLst>
              <a:defRPr/>
            </a:pPr>
            <a:r>
              <a:rPr lang="en-US" sz="1400" dirty="0">
                <a:ea typeface="Calibri" panose="020F0502020204030204" pitchFamily="34" charset="0"/>
                <a:cs typeface="Times New Roman" panose="02020603050405020304" pitchFamily="18" charset="0"/>
              </a:rPr>
              <a:t>General procedures for split rendering session modification </a:t>
            </a:r>
          </a:p>
          <a:p>
            <a:pPr marL="687388" lvl="1" indent="-287338">
              <a:lnSpc>
                <a:spcPct val="93000"/>
              </a:lnSpc>
              <a:spcBef>
                <a:spcPct val="15000"/>
              </a:spcBef>
              <a:spcAft>
                <a:spcPct val="15000"/>
              </a:spcAft>
              <a:buSzPct val="100000"/>
              <a:tabLst>
                <a:tab pos="285750" algn="l"/>
              </a:tabLst>
              <a:defRPr/>
            </a:pPr>
            <a:r>
              <a:rPr lang="en-US" sz="1400" dirty="0">
                <a:ea typeface="Calibri" panose="020F0502020204030204" pitchFamily="34" charset="0"/>
                <a:cs typeface="Times New Roman" panose="02020603050405020304" pitchFamily="18" charset="0"/>
              </a:rPr>
              <a:t>Network centric procedures for adaption of split rendering</a:t>
            </a:r>
          </a:p>
          <a:p>
            <a:pPr marL="687388" lvl="1" indent="-287338">
              <a:lnSpc>
                <a:spcPct val="93000"/>
              </a:lnSpc>
              <a:spcBef>
                <a:spcPct val="15000"/>
              </a:spcBef>
              <a:spcAft>
                <a:spcPct val="15000"/>
              </a:spcAft>
              <a:buSzPct val="100000"/>
              <a:tabLst>
                <a:tab pos="285750" algn="l"/>
              </a:tabLst>
              <a:defRPr/>
            </a:pPr>
            <a:r>
              <a:rPr lang="en-US" sz="1400" dirty="0">
                <a:ea typeface="Calibri" panose="020F0502020204030204" pitchFamily="34" charset="0"/>
                <a:cs typeface="Times New Roman" panose="02020603050405020304" pitchFamily="18" charset="0"/>
              </a:rPr>
              <a:t>Correction in the procedures for session establishment and editorial updates</a:t>
            </a:r>
          </a:p>
          <a:p>
            <a:pPr marL="287338" indent="-287338">
              <a:lnSpc>
                <a:spcPct val="93000"/>
              </a:lnSpc>
              <a:spcBef>
                <a:spcPct val="15000"/>
              </a:spcBef>
              <a:spcAft>
                <a:spcPct val="15000"/>
              </a:spcAft>
              <a:buSzPct val="100000"/>
              <a:tabLst>
                <a:tab pos="285750" algn="l"/>
              </a:tabLst>
              <a:defRPr/>
            </a:pPr>
            <a:endParaRPr lang="en-US" sz="1400" dirty="0">
              <a:effectLst/>
              <a:ea typeface="Calibri" panose="020F0502020204030204" pitchFamily="34" charset="0"/>
              <a:cs typeface="Times New Roman" panose="02020603050405020304" pitchFamily="18" charset="0"/>
            </a:endParaRPr>
          </a:p>
          <a:p>
            <a:pPr marL="287338" lvl="0" indent="-287338" fontAlgn="base">
              <a:lnSpc>
                <a:spcPct val="93000"/>
              </a:lnSpc>
              <a:spcBef>
                <a:spcPct val="15000"/>
              </a:spcBef>
              <a:spcAft>
                <a:spcPct val="15000"/>
              </a:spcAft>
              <a:buSzPct val="100000"/>
              <a:buNone/>
              <a:tabLst>
                <a:tab pos="285750" algn="l"/>
              </a:tabLst>
              <a:defRPr/>
            </a:pPr>
            <a:r>
              <a:rPr lang="en-GB" sz="1400" b="1" u="sng" dirty="0">
                <a:cs typeface="Arial" pitchFamily="34" charset="0"/>
              </a:rPr>
              <a:t>Next steps</a:t>
            </a:r>
          </a:p>
          <a:p>
            <a:pPr marL="287338" indent="-287338">
              <a:lnSpc>
                <a:spcPct val="93000"/>
              </a:lnSpc>
              <a:spcBef>
                <a:spcPct val="15000"/>
              </a:spcBef>
              <a:spcAft>
                <a:spcPct val="15000"/>
              </a:spcAft>
              <a:buSzPct val="100000"/>
              <a:tabLst>
                <a:tab pos="285750" algn="l"/>
              </a:tabLst>
              <a:defRPr/>
            </a:pPr>
            <a:r>
              <a:rPr lang="en-US" altLang="en-US" sz="1400" dirty="0">
                <a:cs typeface="Arial" panose="020B0604020202020204" pitchFamily="34" charset="0"/>
              </a:rPr>
              <a:t>Progress format of split-rendered media, signaling protocols to enable split rendering over IMS, metadata formats, detailed procedures of rendering session management.</a:t>
            </a:r>
          </a:p>
          <a:p>
            <a:pPr marL="287338" indent="-287338">
              <a:lnSpc>
                <a:spcPct val="93000"/>
              </a:lnSpc>
              <a:spcBef>
                <a:spcPct val="15000"/>
              </a:spcBef>
              <a:spcAft>
                <a:spcPct val="15000"/>
              </a:spcAft>
              <a:buSzPct val="100000"/>
              <a:tabLst>
                <a:tab pos="285750" algn="l"/>
              </a:tabLst>
              <a:defRPr/>
            </a:pPr>
            <a:endParaRPr lang="en-US" altLang="en-US" sz="1400" dirty="0">
              <a:cs typeface="Arial" panose="020B0604020202020204" pitchFamily="34" charset="0"/>
            </a:endParaRPr>
          </a:p>
          <a:p>
            <a:pPr marL="0" indent="0">
              <a:lnSpc>
                <a:spcPct val="93000"/>
              </a:lnSpc>
              <a:spcBef>
                <a:spcPct val="15000"/>
              </a:spcBef>
              <a:spcAft>
                <a:spcPct val="15000"/>
              </a:spcAft>
              <a:buSzPct val="100000"/>
              <a:buNone/>
              <a:tabLst>
                <a:tab pos="285750" algn="l"/>
              </a:tabLst>
              <a:defRPr/>
            </a:pPr>
            <a:endParaRPr lang="en-US" sz="1400" dirty="0">
              <a:solidFill>
                <a:srgbClr val="000000"/>
              </a:solidFill>
              <a:effectLst/>
              <a:ea typeface="MS Mincho" panose="02020609040205080304" pitchFamily="49" charset="-128"/>
            </a:endParaRPr>
          </a:p>
          <a:p>
            <a:pPr marL="287338" indent="-287338">
              <a:buNone/>
            </a:pPr>
            <a:endParaRPr lang="fr-FR" sz="1400" dirty="0"/>
          </a:p>
        </p:txBody>
      </p:sp>
    </p:spTree>
    <p:extLst>
      <p:ext uri="{BB962C8B-B14F-4D97-AF65-F5344CB8AC3E}">
        <p14:creationId xmlns:p14="http://schemas.microsoft.com/office/powerpoint/2010/main" val="2380857835"/>
      </p:ext>
    </p:extLst>
  </p:cSld>
  <p:clrMapOvr>
    <a:masterClrMapping/>
  </p:clrMapOvr>
  <p:transition spd="slow"/>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7" name="Title 1">
            <a:extLst>
              <a:ext uri="{FF2B5EF4-FFF2-40B4-BE49-F238E27FC236}">
                <a16:creationId xmlns:a16="http://schemas.microsoft.com/office/drawing/2014/main" id="{40AB3C44-8A1D-4921-A803-B5281B64AC81}"/>
              </a:ext>
            </a:extLst>
          </p:cNvPr>
          <p:cNvSpPr>
            <a:spLocks noGrp="1"/>
          </p:cNvSpPr>
          <p:nvPr>
            <p:ph type="title"/>
          </p:nvPr>
        </p:nvSpPr>
        <p:spPr>
          <a:xfrm>
            <a:off x="1277957" y="196850"/>
            <a:ext cx="8604173" cy="1143000"/>
          </a:xfrm>
        </p:spPr>
        <p:txBody>
          <a:bodyPr/>
          <a:lstStyle/>
          <a:p>
            <a:r>
              <a:rPr lang="en-US" sz="3200" dirty="0"/>
              <a:t>EVS Codec Extension for Immersive Voice and Audio Services, Phase 2 </a:t>
            </a:r>
            <a:r>
              <a:rPr lang="en-US" altLang="en-US" dirty="0"/>
              <a:t>(</a:t>
            </a:r>
            <a:r>
              <a:rPr lang="en-US" sz="3200" dirty="0"/>
              <a:t>IVAS_Codec_Ph2</a:t>
            </a:r>
            <a:r>
              <a:rPr lang="en-US" altLang="en-US" dirty="0"/>
              <a:t>)</a:t>
            </a:r>
          </a:p>
        </p:txBody>
      </p:sp>
      <p:graphicFrame>
        <p:nvGraphicFramePr>
          <p:cNvPr id="2" name="Table 1">
            <a:extLst>
              <a:ext uri="{FF2B5EF4-FFF2-40B4-BE49-F238E27FC236}">
                <a16:creationId xmlns:a16="http://schemas.microsoft.com/office/drawing/2014/main" id="{004C38DC-C29D-45E8-AF35-89281BD7F4E2}"/>
              </a:ext>
            </a:extLst>
          </p:cNvPr>
          <p:cNvGraphicFramePr>
            <a:graphicFrameLocks noGrp="1"/>
          </p:cNvGraphicFramePr>
          <p:nvPr>
            <p:extLst>
              <p:ext uri="{D42A27DB-BD31-4B8C-83A1-F6EECF244321}">
                <p14:modId xmlns:p14="http://schemas.microsoft.com/office/powerpoint/2010/main" val="4205613642"/>
              </p:ext>
            </p:extLst>
          </p:nvPr>
        </p:nvGraphicFramePr>
        <p:xfrm>
          <a:off x="647700" y="1454150"/>
          <a:ext cx="10084901" cy="695643"/>
        </p:xfrm>
        <a:graphic>
          <a:graphicData uri="http://schemas.openxmlformats.org/drawingml/2006/table">
            <a:tbl>
              <a:tblPr firstRow="1" firstCol="1" bandRow="1">
                <a:tableStyleId>{F5AB1C69-6EDB-4FF4-983F-18BD219EF322}</a:tableStyleId>
              </a:tblPr>
              <a:tblGrid>
                <a:gridCol w="601902">
                  <a:extLst>
                    <a:ext uri="{9D8B030D-6E8A-4147-A177-3AD203B41FA5}">
                      <a16:colId xmlns:a16="http://schemas.microsoft.com/office/drawing/2014/main" val="3341114364"/>
                    </a:ext>
                  </a:extLst>
                </a:gridCol>
                <a:gridCol w="3844407">
                  <a:extLst>
                    <a:ext uri="{9D8B030D-6E8A-4147-A177-3AD203B41FA5}">
                      <a16:colId xmlns:a16="http://schemas.microsoft.com/office/drawing/2014/main" val="598130756"/>
                    </a:ext>
                  </a:extLst>
                </a:gridCol>
                <a:gridCol w="1095473">
                  <a:extLst>
                    <a:ext uri="{9D8B030D-6E8A-4147-A177-3AD203B41FA5}">
                      <a16:colId xmlns:a16="http://schemas.microsoft.com/office/drawing/2014/main" val="545303104"/>
                    </a:ext>
                  </a:extLst>
                </a:gridCol>
                <a:gridCol w="807092">
                  <a:extLst>
                    <a:ext uri="{9D8B030D-6E8A-4147-A177-3AD203B41FA5}">
                      <a16:colId xmlns:a16="http://schemas.microsoft.com/office/drawing/2014/main" val="1647222598"/>
                    </a:ext>
                  </a:extLst>
                </a:gridCol>
                <a:gridCol w="551732">
                  <a:extLst>
                    <a:ext uri="{9D8B030D-6E8A-4147-A177-3AD203B41FA5}">
                      <a16:colId xmlns:a16="http://schemas.microsoft.com/office/drawing/2014/main" val="2410094054"/>
                    </a:ext>
                  </a:extLst>
                </a:gridCol>
                <a:gridCol w="643064">
                  <a:extLst>
                    <a:ext uri="{9D8B030D-6E8A-4147-A177-3AD203B41FA5}">
                      <a16:colId xmlns:a16="http://schemas.microsoft.com/office/drawing/2014/main" val="2623286339"/>
                    </a:ext>
                  </a:extLst>
                </a:gridCol>
                <a:gridCol w="643064">
                  <a:extLst>
                    <a:ext uri="{9D8B030D-6E8A-4147-A177-3AD203B41FA5}">
                      <a16:colId xmlns:a16="http://schemas.microsoft.com/office/drawing/2014/main" val="870915920"/>
                    </a:ext>
                  </a:extLst>
                </a:gridCol>
                <a:gridCol w="1898167">
                  <a:extLst>
                    <a:ext uri="{9D8B030D-6E8A-4147-A177-3AD203B41FA5}">
                      <a16:colId xmlns:a16="http://schemas.microsoft.com/office/drawing/2014/main" val="1657485886"/>
                    </a:ext>
                  </a:extLst>
                </a:gridCol>
              </a:tblGrid>
              <a:tr h="296861">
                <a:tc>
                  <a:txBody>
                    <a:bodyPr/>
                    <a:lstStyle/>
                    <a:p>
                      <a:pPr algn="ctr">
                        <a:lnSpc>
                          <a:spcPct val="107000"/>
                        </a:lnSpc>
                        <a:spcAft>
                          <a:spcPts val="800"/>
                        </a:spcAft>
                      </a:pPr>
                      <a:r>
                        <a:rPr lang="en-GB" sz="1100" dirty="0"/>
                        <a:t>UID</a:t>
                      </a:r>
                    </a:p>
                  </a:txBody>
                  <a:tcPr marL="36001" marR="36001" marT="0" marB="0" anchor="ctr"/>
                </a:tc>
                <a:tc>
                  <a:txBody>
                    <a:bodyPr/>
                    <a:lstStyle/>
                    <a:p>
                      <a:pPr algn="ctr">
                        <a:lnSpc>
                          <a:spcPct val="107000"/>
                        </a:lnSpc>
                        <a:spcAft>
                          <a:spcPts val="800"/>
                        </a:spcAft>
                      </a:pPr>
                      <a:r>
                        <a:rPr lang="en-GB" sz="1100" dirty="0"/>
                        <a:t>Name</a:t>
                      </a:r>
                    </a:p>
                  </a:txBody>
                  <a:tcPr marL="36001" marR="36001" marT="0" marB="0" anchor="ctr"/>
                </a:tc>
                <a:tc>
                  <a:txBody>
                    <a:bodyPr/>
                    <a:lstStyle/>
                    <a:p>
                      <a:pPr algn="ctr">
                        <a:lnSpc>
                          <a:spcPct val="107000"/>
                        </a:lnSpc>
                        <a:spcAft>
                          <a:spcPts val="800"/>
                        </a:spcAft>
                      </a:pPr>
                      <a:r>
                        <a:rPr lang="en-GB" sz="1100" dirty="0"/>
                        <a:t>Acronym</a:t>
                      </a:r>
                    </a:p>
                  </a:txBody>
                  <a:tcPr marL="36001" marR="36001" marT="0" marB="0" anchor="ctr"/>
                </a:tc>
                <a:tc>
                  <a:txBody>
                    <a:bodyPr/>
                    <a:lstStyle/>
                    <a:p>
                      <a:pPr algn="ctr">
                        <a:lnSpc>
                          <a:spcPct val="107000"/>
                        </a:lnSpc>
                        <a:spcAft>
                          <a:spcPts val="800"/>
                        </a:spcAft>
                      </a:pPr>
                      <a:r>
                        <a:rPr lang="en-GB" sz="1100" dirty="0"/>
                        <a:t>Target (mm/</a:t>
                      </a:r>
                      <a:r>
                        <a:rPr lang="en-GB" sz="1100" dirty="0" err="1"/>
                        <a:t>yyyy</a:t>
                      </a:r>
                      <a:r>
                        <a:rPr lang="en-GB" sz="1100" dirty="0"/>
                        <a:t>)</a:t>
                      </a:r>
                    </a:p>
                  </a:txBody>
                  <a:tcPr marL="36001" marR="36001" marT="0" marB="0" anchor="ctr"/>
                </a:tc>
                <a:tc>
                  <a:txBody>
                    <a:bodyPr/>
                    <a:lstStyle/>
                    <a:p>
                      <a:pPr algn="ctr">
                        <a:lnSpc>
                          <a:spcPct val="107000"/>
                        </a:lnSpc>
                        <a:spcAft>
                          <a:spcPts val="800"/>
                        </a:spcAft>
                      </a:pPr>
                      <a:r>
                        <a:rPr lang="en-GB" sz="1100" dirty="0"/>
                        <a:t>Old %</a:t>
                      </a:r>
                    </a:p>
                  </a:txBody>
                  <a:tcPr marL="36001" marR="36001" marT="0" marB="0" anchor="ctr"/>
                </a:tc>
                <a:tc>
                  <a:txBody>
                    <a:bodyPr/>
                    <a:lstStyle/>
                    <a:p>
                      <a:pPr algn="ctr">
                        <a:lnSpc>
                          <a:spcPct val="107000"/>
                        </a:lnSpc>
                        <a:spcAft>
                          <a:spcPts val="800"/>
                        </a:spcAft>
                      </a:pPr>
                      <a:r>
                        <a:rPr lang="en-GB" sz="1100" b="1" kern="1200" dirty="0">
                          <a:solidFill>
                            <a:schemeClr val="lt1"/>
                          </a:solidFill>
                          <a:latin typeface="+mn-lt"/>
                          <a:ea typeface="+mn-ea"/>
                          <a:cs typeface="+mn-cs"/>
                        </a:rPr>
                        <a:t>WID</a:t>
                      </a:r>
                      <a:endParaRPr lang="en-GB" sz="1100" dirty="0">
                        <a:solidFill>
                          <a:srgbClr val="FF0000"/>
                        </a:solidFill>
                      </a:endParaRPr>
                    </a:p>
                  </a:txBody>
                  <a:tcPr marL="36001" marR="36001" marT="0" marB="0" anchor="ctr"/>
                </a:tc>
                <a:tc>
                  <a:txBody>
                    <a:bodyPr/>
                    <a:lstStyle/>
                    <a:p>
                      <a:pPr algn="ctr">
                        <a:lnSpc>
                          <a:spcPct val="107000"/>
                        </a:lnSpc>
                        <a:spcAft>
                          <a:spcPts val="800"/>
                        </a:spcAft>
                      </a:pPr>
                      <a:r>
                        <a:rPr lang="en-GB" sz="1100" dirty="0">
                          <a:solidFill>
                            <a:srgbClr val="FF0000"/>
                          </a:solidFill>
                        </a:rPr>
                        <a:t>New %</a:t>
                      </a:r>
                      <a:endParaRPr lang="en-GB" sz="1100" b="1" kern="1200" dirty="0">
                        <a:solidFill>
                          <a:schemeClr val="lt1"/>
                        </a:solidFill>
                        <a:latin typeface="+mn-lt"/>
                        <a:ea typeface="+mn-ea"/>
                        <a:cs typeface="+mn-cs"/>
                      </a:endParaRPr>
                    </a:p>
                  </a:txBody>
                  <a:tcPr marL="36001" marR="36001" marT="0" marB="0" anchor="ctr"/>
                </a:tc>
                <a:tc>
                  <a:txBody>
                    <a:bodyPr/>
                    <a:lstStyle/>
                    <a:p>
                      <a:pPr algn="ctr">
                        <a:lnSpc>
                          <a:spcPct val="107000"/>
                        </a:lnSpc>
                        <a:spcAft>
                          <a:spcPts val="800"/>
                        </a:spcAft>
                      </a:pPr>
                      <a:r>
                        <a:rPr lang="en-GB" sz="1100" dirty="0">
                          <a:solidFill>
                            <a:srgbClr val="FF0000"/>
                          </a:solidFill>
                        </a:rPr>
                        <a:t>Change or comment</a:t>
                      </a:r>
                    </a:p>
                  </a:txBody>
                  <a:tcPr marL="36001" marR="36001" marT="0" marB="0" anchor="ctr"/>
                </a:tc>
                <a:extLst>
                  <a:ext uri="{0D108BD9-81ED-4DB2-BD59-A6C34878D82A}">
                    <a16:rowId xmlns:a16="http://schemas.microsoft.com/office/drawing/2014/main" val="385689174"/>
                  </a:ext>
                </a:extLst>
              </a:tr>
              <a:tr h="265183">
                <a:tc>
                  <a:txBody>
                    <a:bodyPr/>
                    <a:lstStyle/>
                    <a:p>
                      <a:pPr algn="r" fontAlgn="b"/>
                      <a:r>
                        <a:rPr lang="en-US" sz="1100" dirty="0"/>
                        <a:t>1040021</a:t>
                      </a:r>
                    </a:p>
                  </a:txBody>
                  <a:tcPr marL="9525" marR="9525" marT="9525" marB="0" anchor="b"/>
                </a:tc>
                <a:tc>
                  <a:txBody>
                    <a:bodyPr/>
                    <a:lstStyle/>
                    <a:p>
                      <a:pPr algn="l" fontAlgn="b"/>
                      <a:r>
                        <a:rPr lang="en-US" sz="1100" dirty="0"/>
                        <a:t>EVS Codec Extension for Immersive Voice and Audio Services, Phase 2</a:t>
                      </a:r>
                    </a:p>
                  </a:txBody>
                  <a:tcPr marL="9525" marR="9525" marT="9525" marB="0" anchor="b"/>
                </a:tc>
                <a:tc>
                  <a:txBody>
                    <a:bodyPr/>
                    <a:lstStyle/>
                    <a:p>
                      <a:pPr algn="l" fontAlgn="b"/>
                      <a:r>
                        <a:rPr lang="en-US" sz="1100" dirty="0"/>
                        <a:t>IVAS_Codec_Ph2 </a:t>
                      </a:r>
                    </a:p>
                  </a:txBody>
                  <a:tcPr marL="9525" marR="9525" marT="9525" marB="0" anchor="b"/>
                </a:tc>
                <a:tc>
                  <a:txBody>
                    <a:bodyPr/>
                    <a:lstStyle/>
                    <a:p>
                      <a:pPr algn="r" fontAlgn="b"/>
                      <a:r>
                        <a:rPr lang="en-US" sz="1100" dirty="0">
                          <a:solidFill>
                            <a:schemeClr val="tx1"/>
                          </a:solidFill>
                        </a:rPr>
                        <a:t>6/6/2025</a:t>
                      </a:r>
                    </a:p>
                  </a:txBody>
                  <a:tcPr marL="9525" marR="9525" marT="9525" marB="0" anchor="b"/>
                </a:tc>
                <a:tc>
                  <a:txBody>
                    <a:bodyPr/>
                    <a:lstStyle/>
                    <a:p>
                      <a:pPr algn="r">
                        <a:lnSpc>
                          <a:spcPct val="107000"/>
                        </a:lnSpc>
                        <a:spcAft>
                          <a:spcPts val="800"/>
                        </a:spcAft>
                      </a:pPr>
                      <a:r>
                        <a:rPr lang="en-GB" sz="1100" dirty="0">
                          <a:solidFill>
                            <a:schemeClr val="tx1"/>
                          </a:solidFill>
                        </a:rPr>
                        <a:t>-</a:t>
                      </a:r>
                    </a:p>
                  </a:txBody>
                  <a:tcPr marL="36001" marR="36001" marT="0" marB="0" anchor="b"/>
                </a:tc>
                <a:tc>
                  <a:txBody>
                    <a:bodyPr/>
                    <a:lstStyle/>
                    <a:p>
                      <a:pPr algn="r" fontAlgn="t"/>
                      <a:r>
                        <a:rPr lang="en-US" sz="1100" b="0" i="0" u="sng" strike="noStrike" dirty="0">
                          <a:solidFill>
                            <a:srgbClr val="0000FF"/>
                          </a:solidFill>
                          <a:effectLst/>
                          <a:latin typeface="+mn-lt"/>
                          <a:hlinkClick r:id="rId2"/>
                        </a:rPr>
                        <a:t>SP-241000</a:t>
                      </a:r>
                      <a:endParaRPr lang="en-US" sz="1100" b="0" i="0" u="sng" strike="noStrike" dirty="0">
                        <a:solidFill>
                          <a:srgbClr val="0000FF"/>
                        </a:solidFill>
                        <a:effectLst/>
                        <a:latin typeface="+mn-lt"/>
                      </a:endParaRPr>
                    </a:p>
                  </a:txBody>
                  <a:tcPr marL="0" marR="0" marT="0" marB="0"/>
                </a:tc>
                <a:tc>
                  <a:txBody>
                    <a:bodyPr/>
                    <a:lstStyle/>
                    <a:p>
                      <a:pPr algn="r">
                        <a:lnSpc>
                          <a:spcPct val="107000"/>
                        </a:lnSpc>
                        <a:spcAft>
                          <a:spcPts val="800"/>
                        </a:spcAft>
                      </a:pPr>
                      <a:r>
                        <a:rPr lang="en-GB" sz="1100" dirty="0">
                          <a:solidFill>
                            <a:srgbClr val="FF0000"/>
                          </a:solidFill>
                        </a:rPr>
                        <a:t>5%</a:t>
                      </a:r>
                    </a:p>
                  </a:txBody>
                  <a:tcPr marL="36001" marR="36001" marT="0" marB="0" anchor="b"/>
                </a:tc>
                <a:tc>
                  <a:txBody>
                    <a:bodyPr/>
                    <a:lstStyle/>
                    <a:p>
                      <a:pPr algn="r">
                        <a:lnSpc>
                          <a:spcPct val="107000"/>
                        </a:lnSpc>
                        <a:spcAft>
                          <a:spcPts val="800"/>
                        </a:spcAft>
                      </a:pPr>
                      <a:endParaRPr lang="en-GB" sz="1100" dirty="0">
                        <a:solidFill>
                          <a:srgbClr val="FF0000"/>
                        </a:solidFill>
                      </a:endParaRPr>
                    </a:p>
                  </a:txBody>
                  <a:tcPr marL="36001" marR="36001" marT="0" marB="0" anchor="b"/>
                </a:tc>
                <a:extLst>
                  <a:ext uri="{0D108BD9-81ED-4DB2-BD59-A6C34878D82A}">
                    <a16:rowId xmlns:a16="http://schemas.microsoft.com/office/drawing/2014/main" val="2427066551"/>
                  </a:ext>
                </a:extLst>
              </a:tr>
            </a:tbl>
          </a:graphicData>
        </a:graphic>
      </p:graphicFrame>
      <p:sp>
        <p:nvSpPr>
          <p:cNvPr id="5" name="Espace réservé du contenu 2">
            <a:extLst>
              <a:ext uri="{FF2B5EF4-FFF2-40B4-BE49-F238E27FC236}">
                <a16:creationId xmlns:a16="http://schemas.microsoft.com/office/drawing/2014/main" id="{462FE80A-FC48-F513-66A4-C2C71960FE50}"/>
              </a:ext>
            </a:extLst>
          </p:cNvPr>
          <p:cNvSpPr>
            <a:spLocks noGrp="1"/>
          </p:cNvSpPr>
          <p:nvPr>
            <p:ph idx="1"/>
          </p:nvPr>
        </p:nvSpPr>
        <p:spPr>
          <a:xfrm>
            <a:off x="647701" y="2184471"/>
            <a:ext cx="11068050" cy="4100444"/>
          </a:xfrm>
        </p:spPr>
        <p:txBody>
          <a:bodyPr/>
          <a:lstStyle/>
          <a:p>
            <a:pPr marL="287338" lvl="0" indent="-287338" fontAlgn="base">
              <a:lnSpc>
                <a:spcPct val="93000"/>
              </a:lnSpc>
              <a:spcBef>
                <a:spcPct val="15000"/>
              </a:spcBef>
              <a:spcAft>
                <a:spcPct val="15000"/>
              </a:spcAft>
              <a:buSzPct val="100000"/>
              <a:buNone/>
              <a:tabLst>
                <a:tab pos="285750" algn="l"/>
              </a:tabLst>
              <a:defRPr/>
            </a:pPr>
            <a:r>
              <a:rPr lang="en-GB" sz="1400" b="1" u="sng" dirty="0">
                <a:cs typeface="Arial" pitchFamily="34" charset="0"/>
              </a:rPr>
              <a:t>Purpose</a:t>
            </a:r>
          </a:p>
          <a:p>
            <a:pPr marL="0" marR="0" hangingPunct="0">
              <a:spcBef>
                <a:spcPts val="0"/>
              </a:spcBef>
              <a:spcAft>
                <a:spcPts val="900"/>
              </a:spcAft>
            </a:pPr>
            <a:r>
              <a:rPr lang="en-US" sz="1400" dirty="0">
                <a:effectLst/>
                <a:ea typeface="SimSun" panose="02010600030101010101" pitchFamily="2" charset="-122"/>
              </a:rPr>
              <a:t>The overall objective of this work item is to provide an improved set of IVAS specifications with a fixed-point C-code to be part of TS 26.251; characterization of the IVAS codec based on the floating-point and fixed-point C-codes, and documentation of characterization results into TR 26.997; Enhancements to codec conformance test procedures and criteria; definition of relevant tiers of functionality to be implementable on a wide range of UEs with different capabilities, balancing user experience and implementation complexity/cost; enhancements to the RTP payload format and SDP negotiation, including split rendering operation; update relevant system and service specifications.</a:t>
            </a:r>
          </a:p>
          <a:p>
            <a:pPr marL="0" marR="0" indent="0" hangingPunct="0">
              <a:spcBef>
                <a:spcPts val="0"/>
              </a:spcBef>
              <a:spcAft>
                <a:spcPts val="900"/>
              </a:spcAft>
              <a:buNone/>
            </a:pPr>
            <a:r>
              <a:rPr lang="en-GB" sz="1400" b="1" u="sng" dirty="0">
                <a:cs typeface="Arial" pitchFamily="34" charset="0"/>
              </a:rPr>
              <a:t>Progress in the last quarter</a:t>
            </a:r>
          </a:p>
          <a:p>
            <a:pPr marL="287338" indent="-287338">
              <a:lnSpc>
                <a:spcPct val="93000"/>
              </a:lnSpc>
              <a:spcBef>
                <a:spcPct val="15000"/>
              </a:spcBef>
              <a:spcAft>
                <a:spcPct val="15000"/>
              </a:spcAft>
              <a:buSzPct val="100000"/>
              <a:tabLst>
                <a:tab pos="285750" algn="l"/>
              </a:tabLst>
              <a:defRPr/>
            </a:pPr>
            <a:r>
              <a:rPr lang="en-US" sz="1400" dirty="0">
                <a:ea typeface="Calibri" panose="020F0502020204030204" pitchFamily="34" charset="0"/>
                <a:cs typeface="Times New Roman" panose="02020603050405020304" pitchFamily="18" charset="0"/>
              </a:rPr>
              <a:t>An initial time plan was agreed</a:t>
            </a:r>
          </a:p>
          <a:p>
            <a:pPr marL="287338" indent="-287338">
              <a:lnSpc>
                <a:spcPct val="93000"/>
              </a:lnSpc>
              <a:spcBef>
                <a:spcPct val="15000"/>
              </a:spcBef>
              <a:spcAft>
                <a:spcPct val="15000"/>
              </a:spcAft>
              <a:buSzPct val="100000"/>
              <a:tabLst>
                <a:tab pos="285750" algn="l"/>
              </a:tabLst>
              <a:defRPr/>
            </a:pPr>
            <a:r>
              <a:rPr lang="en-US" sz="1400" dirty="0">
                <a:ea typeface="Calibri" panose="020F0502020204030204" pitchFamily="34" charset="0"/>
                <a:cs typeface="Times New Roman" panose="02020603050405020304" pitchFamily="18" charset="0"/>
              </a:rPr>
              <a:t>A proposal on IVAS negotiation and call setup was discussed and noted</a:t>
            </a:r>
          </a:p>
          <a:p>
            <a:pPr marL="287338" indent="-287338">
              <a:lnSpc>
                <a:spcPct val="93000"/>
              </a:lnSpc>
              <a:spcBef>
                <a:spcPct val="15000"/>
              </a:spcBef>
              <a:spcAft>
                <a:spcPct val="15000"/>
              </a:spcAft>
              <a:buSzPct val="100000"/>
              <a:tabLst>
                <a:tab pos="285750" algn="l"/>
              </a:tabLst>
              <a:defRPr/>
            </a:pPr>
            <a:endParaRPr lang="en-US" sz="1400" dirty="0">
              <a:effectLst/>
              <a:ea typeface="Calibri" panose="020F0502020204030204" pitchFamily="34" charset="0"/>
              <a:cs typeface="Times New Roman" panose="02020603050405020304" pitchFamily="18" charset="0"/>
            </a:endParaRPr>
          </a:p>
          <a:p>
            <a:pPr marL="287338" lvl="0" indent="-287338" fontAlgn="base">
              <a:lnSpc>
                <a:spcPct val="93000"/>
              </a:lnSpc>
              <a:spcBef>
                <a:spcPct val="15000"/>
              </a:spcBef>
              <a:spcAft>
                <a:spcPct val="15000"/>
              </a:spcAft>
              <a:buSzPct val="100000"/>
              <a:buNone/>
              <a:tabLst>
                <a:tab pos="285750" algn="l"/>
              </a:tabLst>
              <a:defRPr/>
            </a:pPr>
            <a:r>
              <a:rPr lang="en-GB" sz="1400" b="1" u="sng" dirty="0">
                <a:cs typeface="Arial" pitchFamily="34" charset="0"/>
              </a:rPr>
              <a:t>Next steps</a:t>
            </a:r>
          </a:p>
          <a:p>
            <a:pPr marL="287338" indent="-287338">
              <a:lnSpc>
                <a:spcPct val="93000"/>
              </a:lnSpc>
              <a:spcBef>
                <a:spcPct val="15000"/>
              </a:spcBef>
              <a:spcAft>
                <a:spcPct val="15000"/>
              </a:spcAft>
              <a:buSzPct val="100000"/>
              <a:tabLst>
                <a:tab pos="285750" algn="l"/>
              </a:tabLst>
              <a:defRPr/>
            </a:pPr>
            <a:r>
              <a:rPr lang="en-US" altLang="en-US" sz="1400" dirty="0">
                <a:cs typeface="Arial" panose="020B0604020202020204" pitchFamily="34" charset="0"/>
              </a:rPr>
              <a:t>Review progress of the fixed-point code conversion</a:t>
            </a:r>
          </a:p>
          <a:p>
            <a:pPr marL="687388" lvl="1" indent="-287338">
              <a:lnSpc>
                <a:spcPct val="93000"/>
              </a:lnSpc>
              <a:spcBef>
                <a:spcPct val="15000"/>
              </a:spcBef>
              <a:spcAft>
                <a:spcPct val="15000"/>
              </a:spcAft>
              <a:buSzPct val="100000"/>
              <a:tabLst>
                <a:tab pos="285750" algn="l"/>
              </a:tabLst>
              <a:defRPr/>
            </a:pPr>
            <a:r>
              <a:rPr lang="en-US" altLang="en-US" sz="1400" dirty="0">
                <a:cs typeface="Arial" panose="020B0604020202020204" pitchFamily="34" charset="0"/>
              </a:rPr>
              <a:t>fixed-point Decoder and Renderer </a:t>
            </a:r>
          </a:p>
          <a:p>
            <a:pPr marL="687388" lvl="1" indent="-287338">
              <a:lnSpc>
                <a:spcPct val="93000"/>
              </a:lnSpc>
              <a:spcBef>
                <a:spcPct val="15000"/>
              </a:spcBef>
              <a:spcAft>
                <a:spcPct val="15000"/>
              </a:spcAft>
              <a:buSzPct val="100000"/>
              <a:tabLst>
                <a:tab pos="285750" algn="l"/>
              </a:tabLst>
              <a:defRPr/>
            </a:pPr>
            <a:r>
              <a:rPr lang="en-US" altLang="en-US" sz="1400" dirty="0">
                <a:cs typeface="Arial" panose="020B0604020202020204" pitchFamily="34" charset="0"/>
              </a:rPr>
              <a:t>fixed-point Encoder with following operation modes: Mono (EVS), ISM (core coder), Stereo, MCT, </a:t>
            </a:r>
            <a:r>
              <a:rPr lang="pt-BR" altLang="en-US" sz="1400" dirty="0">
                <a:cs typeface="Arial" panose="020B0604020202020204" pitchFamily="34" charset="0"/>
              </a:rPr>
              <a:t>MASA, SBA, Parametric modes</a:t>
            </a:r>
          </a:p>
          <a:p>
            <a:pPr marL="287338" indent="-287338">
              <a:lnSpc>
                <a:spcPct val="93000"/>
              </a:lnSpc>
              <a:spcBef>
                <a:spcPct val="15000"/>
              </a:spcBef>
              <a:spcAft>
                <a:spcPct val="15000"/>
              </a:spcAft>
              <a:buSzPct val="100000"/>
              <a:tabLst>
                <a:tab pos="285750" algn="l"/>
              </a:tabLst>
              <a:defRPr/>
            </a:pPr>
            <a:r>
              <a:rPr lang="en-US" altLang="en-US" sz="1400" dirty="0">
                <a:cs typeface="Arial" panose="020B0604020202020204" pitchFamily="34" charset="0"/>
              </a:rPr>
              <a:t>Verification and Agreement by SA4 of the IVAS fixed-point Decoder and Renderer, fulfilling the FL-to-FX requirements</a:t>
            </a:r>
          </a:p>
          <a:p>
            <a:pPr marL="687388" lvl="1" indent="-287338">
              <a:lnSpc>
                <a:spcPct val="93000"/>
              </a:lnSpc>
              <a:spcBef>
                <a:spcPct val="15000"/>
              </a:spcBef>
              <a:spcAft>
                <a:spcPct val="15000"/>
              </a:spcAft>
              <a:buSzPct val="100000"/>
              <a:tabLst>
                <a:tab pos="285750" algn="l"/>
              </a:tabLst>
              <a:defRPr/>
            </a:pPr>
            <a:endParaRPr lang="en-US" altLang="en-US" sz="1000" dirty="0">
              <a:cs typeface="Arial" panose="020B0604020202020204" pitchFamily="34" charset="0"/>
            </a:endParaRPr>
          </a:p>
          <a:p>
            <a:pPr marL="0" indent="0">
              <a:lnSpc>
                <a:spcPct val="93000"/>
              </a:lnSpc>
              <a:spcBef>
                <a:spcPct val="15000"/>
              </a:spcBef>
              <a:spcAft>
                <a:spcPct val="15000"/>
              </a:spcAft>
              <a:buSzPct val="100000"/>
              <a:buNone/>
              <a:tabLst>
                <a:tab pos="285750" algn="l"/>
              </a:tabLst>
              <a:defRPr/>
            </a:pPr>
            <a:endParaRPr lang="en-US" sz="1400" dirty="0">
              <a:solidFill>
                <a:srgbClr val="000000"/>
              </a:solidFill>
              <a:effectLst/>
              <a:ea typeface="MS Mincho" panose="02020609040205080304" pitchFamily="49" charset="-128"/>
            </a:endParaRPr>
          </a:p>
          <a:p>
            <a:pPr marL="287338" indent="-287338">
              <a:buNone/>
            </a:pPr>
            <a:endParaRPr lang="fr-FR" sz="1400" dirty="0"/>
          </a:p>
        </p:txBody>
      </p:sp>
    </p:spTree>
    <p:extLst>
      <p:ext uri="{BB962C8B-B14F-4D97-AF65-F5344CB8AC3E}">
        <p14:creationId xmlns:p14="http://schemas.microsoft.com/office/powerpoint/2010/main" val="2466192654"/>
      </p:ext>
    </p:extLst>
  </p:cSld>
  <p:clrMapOvr>
    <a:masterClrMapping/>
  </p:clrMapOvr>
  <p:transition spd="slow"/>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7" name="Title 1">
            <a:extLst>
              <a:ext uri="{FF2B5EF4-FFF2-40B4-BE49-F238E27FC236}">
                <a16:creationId xmlns:a16="http://schemas.microsoft.com/office/drawing/2014/main" id="{40AB3C44-8A1D-4921-A803-B5281B64AC81}"/>
              </a:ext>
            </a:extLst>
          </p:cNvPr>
          <p:cNvSpPr>
            <a:spLocks noGrp="1"/>
          </p:cNvSpPr>
          <p:nvPr>
            <p:ph type="title"/>
          </p:nvPr>
        </p:nvSpPr>
        <p:spPr>
          <a:xfrm>
            <a:off x="2012950" y="196850"/>
            <a:ext cx="6827838" cy="1143000"/>
          </a:xfrm>
        </p:spPr>
        <p:txBody>
          <a:bodyPr/>
          <a:lstStyle/>
          <a:p>
            <a:r>
              <a:rPr lang="en-US" altLang="en-US" dirty="0"/>
              <a:t>Overview of work progress </a:t>
            </a:r>
            <a:br>
              <a:rPr lang="en-US" altLang="en-US" dirty="0"/>
            </a:br>
            <a:r>
              <a:rPr lang="en-US" altLang="en-US" dirty="0"/>
              <a:t>Study Items targeting Rel-19</a:t>
            </a:r>
          </a:p>
        </p:txBody>
      </p:sp>
      <p:graphicFrame>
        <p:nvGraphicFramePr>
          <p:cNvPr id="3" name="Table 2">
            <a:extLst>
              <a:ext uri="{FF2B5EF4-FFF2-40B4-BE49-F238E27FC236}">
                <a16:creationId xmlns:a16="http://schemas.microsoft.com/office/drawing/2014/main" id="{EA5FFC3A-731D-451E-43F3-E43A69CCFAD4}"/>
              </a:ext>
            </a:extLst>
          </p:cNvPr>
          <p:cNvGraphicFramePr>
            <a:graphicFrameLocks noGrp="1"/>
          </p:cNvGraphicFramePr>
          <p:nvPr>
            <p:extLst>
              <p:ext uri="{D42A27DB-BD31-4B8C-83A1-F6EECF244321}">
                <p14:modId xmlns:p14="http://schemas.microsoft.com/office/powerpoint/2010/main" val="1260229281"/>
              </p:ext>
            </p:extLst>
          </p:nvPr>
        </p:nvGraphicFramePr>
        <p:xfrm>
          <a:off x="579989" y="1263204"/>
          <a:ext cx="10084901" cy="4010766"/>
        </p:xfrm>
        <a:graphic>
          <a:graphicData uri="http://schemas.openxmlformats.org/drawingml/2006/table">
            <a:tbl>
              <a:tblPr firstRow="1" firstCol="1" bandRow="1">
                <a:tableStyleId>{F5AB1C69-6EDB-4FF4-983F-18BD219EF322}</a:tableStyleId>
              </a:tblPr>
              <a:tblGrid>
                <a:gridCol w="601902">
                  <a:extLst>
                    <a:ext uri="{9D8B030D-6E8A-4147-A177-3AD203B41FA5}">
                      <a16:colId xmlns:a16="http://schemas.microsoft.com/office/drawing/2014/main" val="20000"/>
                    </a:ext>
                  </a:extLst>
                </a:gridCol>
                <a:gridCol w="3675244">
                  <a:extLst>
                    <a:ext uri="{9D8B030D-6E8A-4147-A177-3AD203B41FA5}">
                      <a16:colId xmlns:a16="http://schemas.microsoft.com/office/drawing/2014/main" val="20001"/>
                    </a:ext>
                  </a:extLst>
                </a:gridCol>
                <a:gridCol w="1322948">
                  <a:extLst>
                    <a:ext uri="{9D8B030D-6E8A-4147-A177-3AD203B41FA5}">
                      <a16:colId xmlns:a16="http://schemas.microsoft.com/office/drawing/2014/main" val="20002"/>
                    </a:ext>
                  </a:extLst>
                </a:gridCol>
                <a:gridCol w="913736">
                  <a:extLst>
                    <a:ext uri="{9D8B030D-6E8A-4147-A177-3AD203B41FA5}">
                      <a16:colId xmlns:a16="http://schemas.microsoft.com/office/drawing/2014/main" val="20003"/>
                    </a:ext>
                  </a:extLst>
                </a:gridCol>
                <a:gridCol w="386776">
                  <a:extLst>
                    <a:ext uri="{9D8B030D-6E8A-4147-A177-3AD203B41FA5}">
                      <a16:colId xmlns:a16="http://schemas.microsoft.com/office/drawing/2014/main" val="20004"/>
                    </a:ext>
                  </a:extLst>
                </a:gridCol>
                <a:gridCol w="798166">
                  <a:extLst>
                    <a:ext uri="{9D8B030D-6E8A-4147-A177-3AD203B41FA5}">
                      <a16:colId xmlns:a16="http://schemas.microsoft.com/office/drawing/2014/main" val="20005"/>
                    </a:ext>
                  </a:extLst>
                </a:gridCol>
                <a:gridCol w="487962">
                  <a:extLst>
                    <a:ext uri="{9D8B030D-6E8A-4147-A177-3AD203B41FA5}">
                      <a16:colId xmlns:a16="http://schemas.microsoft.com/office/drawing/2014/main" val="20006"/>
                    </a:ext>
                  </a:extLst>
                </a:gridCol>
                <a:gridCol w="1898167">
                  <a:extLst>
                    <a:ext uri="{9D8B030D-6E8A-4147-A177-3AD203B41FA5}">
                      <a16:colId xmlns:a16="http://schemas.microsoft.com/office/drawing/2014/main" val="20007"/>
                    </a:ext>
                  </a:extLst>
                </a:gridCol>
              </a:tblGrid>
              <a:tr h="296861">
                <a:tc>
                  <a:txBody>
                    <a:bodyPr/>
                    <a:lstStyle/>
                    <a:p>
                      <a:pPr algn="ctr">
                        <a:lnSpc>
                          <a:spcPct val="107000"/>
                        </a:lnSpc>
                        <a:spcAft>
                          <a:spcPts val="800"/>
                        </a:spcAft>
                      </a:pPr>
                      <a:r>
                        <a:rPr lang="en-GB" sz="1100" dirty="0"/>
                        <a:t>UID</a:t>
                      </a:r>
                    </a:p>
                  </a:txBody>
                  <a:tcPr marL="36001" marR="36001" marT="0" marB="0" anchor="ctr"/>
                </a:tc>
                <a:tc>
                  <a:txBody>
                    <a:bodyPr/>
                    <a:lstStyle/>
                    <a:p>
                      <a:pPr algn="ctr">
                        <a:lnSpc>
                          <a:spcPct val="107000"/>
                        </a:lnSpc>
                        <a:spcAft>
                          <a:spcPts val="800"/>
                        </a:spcAft>
                      </a:pPr>
                      <a:r>
                        <a:rPr lang="en-GB" sz="1100" dirty="0"/>
                        <a:t>Name</a:t>
                      </a:r>
                    </a:p>
                  </a:txBody>
                  <a:tcPr marL="36001" marR="36001" marT="0" marB="0" anchor="ctr"/>
                </a:tc>
                <a:tc>
                  <a:txBody>
                    <a:bodyPr/>
                    <a:lstStyle/>
                    <a:p>
                      <a:pPr algn="ctr">
                        <a:lnSpc>
                          <a:spcPct val="107000"/>
                        </a:lnSpc>
                        <a:spcAft>
                          <a:spcPts val="800"/>
                        </a:spcAft>
                      </a:pPr>
                      <a:r>
                        <a:rPr lang="en-GB" sz="1100" dirty="0"/>
                        <a:t>Acronym</a:t>
                      </a:r>
                    </a:p>
                  </a:txBody>
                  <a:tcPr marL="36001" marR="36001" marT="0" marB="0" anchor="ctr"/>
                </a:tc>
                <a:tc>
                  <a:txBody>
                    <a:bodyPr/>
                    <a:lstStyle/>
                    <a:p>
                      <a:pPr algn="ctr">
                        <a:lnSpc>
                          <a:spcPct val="107000"/>
                        </a:lnSpc>
                        <a:spcAft>
                          <a:spcPts val="800"/>
                        </a:spcAft>
                      </a:pPr>
                      <a:r>
                        <a:rPr lang="en-GB" sz="1100" dirty="0"/>
                        <a:t>Target (mm/</a:t>
                      </a:r>
                      <a:r>
                        <a:rPr lang="en-GB" sz="1100" dirty="0" err="1"/>
                        <a:t>yyyy</a:t>
                      </a:r>
                      <a:r>
                        <a:rPr lang="en-GB" sz="1100" dirty="0"/>
                        <a:t>)</a:t>
                      </a:r>
                    </a:p>
                  </a:txBody>
                  <a:tcPr marL="36001" marR="36001" marT="0" marB="0" anchor="ctr"/>
                </a:tc>
                <a:tc>
                  <a:txBody>
                    <a:bodyPr/>
                    <a:lstStyle/>
                    <a:p>
                      <a:pPr algn="ctr">
                        <a:lnSpc>
                          <a:spcPct val="107000"/>
                        </a:lnSpc>
                        <a:spcAft>
                          <a:spcPts val="800"/>
                        </a:spcAft>
                      </a:pPr>
                      <a:r>
                        <a:rPr lang="en-GB" sz="1100" dirty="0"/>
                        <a:t>Old %</a:t>
                      </a:r>
                    </a:p>
                  </a:txBody>
                  <a:tcPr marL="36001" marR="36001" marT="0" marB="0" anchor="ctr"/>
                </a:tc>
                <a:tc>
                  <a:txBody>
                    <a:bodyPr/>
                    <a:lstStyle/>
                    <a:p>
                      <a:pPr algn="r">
                        <a:lnSpc>
                          <a:spcPct val="107000"/>
                        </a:lnSpc>
                        <a:spcAft>
                          <a:spcPts val="800"/>
                        </a:spcAft>
                      </a:pPr>
                      <a:r>
                        <a:rPr lang="en-GB" sz="1100" b="0" kern="1200" dirty="0">
                          <a:solidFill>
                            <a:schemeClr val="lt1"/>
                          </a:solidFill>
                          <a:latin typeface="+mn-lt"/>
                          <a:ea typeface="+mn-ea"/>
                          <a:cs typeface="+mn-cs"/>
                        </a:rPr>
                        <a:t>WID</a:t>
                      </a:r>
                      <a:endParaRPr lang="en-GB" sz="1100" b="0" dirty="0">
                        <a:solidFill>
                          <a:srgbClr val="FF0000"/>
                        </a:solidFill>
                      </a:endParaRPr>
                    </a:p>
                  </a:txBody>
                  <a:tcPr marL="36001" marR="36001" marT="0" marB="0" anchor="ctr"/>
                </a:tc>
                <a:tc>
                  <a:txBody>
                    <a:bodyPr/>
                    <a:lstStyle/>
                    <a:p>
                      <a:pPr algn="ctr">
                        <a:lnSpc>
                          <a:spcPct val="107000"/>
                        </a:lnSpc>
                        <a:spcAft>
                          <a:spcPts val="800"/>
                        </a:spcAft>
                      </a:pPr>
                      <a:r>
                        <a:rPr lang="en-GB" sz="1100" dirty="0">
                          <a:solidFill>
                            <a:srgbClr val="FF0000"/>
                          </a:solidFill>
                        </a:rPr>
                        <a:t>New %</a:t>
                      </a:r>
                      <a:endParaRPr lang="en-GB" sz="1100" b="1" kern="1200" dirty="0">
                        <a:solidFill>
                          <a:schemeClr val="lt1"/>
                        </a:solidFill>
                        <a:latin typeface="+mn-lt"/>
                        <a:ea typeface="+mn-ea"/>
                        <a:cs typeface="+mn-cs"/>
                      </a:endParaRPr>
                    </a:p>
                  </a:txBody>
                  <a:tcPr marL="36001" marR="36001" marT="0" marB="0" anchor="ctr"/>
                </a:tc>
                <a:tc>
                  <a:txBody>
                    <a:bodyPr/>
                    <a:lstStyle/>
                    <a:p>
                      <a:pPr algn="ctr">
                        <a:lnSpc>
                          <a:spcPct val="107000"/>
                        </a:lnSpc>
                        <a:spcAft>
                          <a:spcPts val="800"/>
                        </a:spcAft>
                      </a:pPr>
                      <a:r>
                        <a:rPr lang="en-GB" sz="1100" dirty="0">
                          <a:solidFill>
                            <a:srgbClr val="FF0000"/>
                          </a:solidFill>
                        </a:rPr>
                        <a:t>Change or comment</a:t>
                      </a:r>
                    </a:p>
                  </a:txBody>
                  <a:tcPr marL="36001" marR="36001" marT="0" marB="0" anchor="ctr"/>
                </a:tc>
                <a:extLst>
                  <a:ext uri="{0D108BD9-81ED-4DB2-BD59-A6C34878D82A}">
                    <a16:rowId xmlns:a16="http://schemas.microsoft.com/office/drawing/2014/main" val="10000"/>
                  </a:ext>
                </a:extLst>
              </a:tr>
              <a:tr h="296861">
                <a:tc>
                  <a:txBody>
                    <a:bodyPr/>
                    <a:lstStyle/>
                    <a:p>
                      <a:pPr algn="r" fontAlgn="b"/>
                      <a:r>
                        <a:rPr lang="en-US" sz="1100" dirty="0"/>
                        <a:t>950011</a:t>
                      </a:r>
                    </a:p>
                  </a:txBody>
                  <a:tcPr marL="9525" marR="9525" marT="9525" marB="0" anchor="b"/>
                </a:tc>
                <a:tc>
                  <a:txBody>
                    <a:bodyPr/>
                    <a:lstStyle/>
                    <a:p>
                      <a:pPr algn="l" fontAlgn="b"/>
                      <a:r>
                        <a:rPr lang="en-US" sz="1100" dirty="0"/>
                        <a:t>Study on Artificial Intelligence (AI) and Machine Learning (ML) for Media </a:t>
                      </a:r>
                    </a:p>
                  </a:txBody>
                  <a:tcPr marL="9525" marR="9525" marT="9525" marB="0" anchor="b"/>
                </a:tc>
                <a:tc>
                  <a:txBody>
                    <a:bodyPr/>
                    <a:lstStyle/>
                    <a:p>
                      <a:pPr algn="l" fontAlgn="b"/>
                      <a:r>
                        <a:rPr lang="en-US" sz="1100" dirty="0"/>
                        <a:t>FS_AI4Media</a:t>
                      </a:r>
                    </a:p>
                  </a:txBody>
                  <a:tcPr marL="9525" marR="9525" marT="9525" marB="0" anchor="b"/>
                </a:tc>
                <a:tc>
                  <a:txBody>
                    <a:bodyPr/>
                    <a:lstStyle/>
                    <a:p>
                      <a:pPr algn="r" fontAlgn="b"/>
                      <a:r>
                        <a:rPr lang="en-US" sz="1100" dirty="0">
                          <a:solidFill>
                            <a:schemeClr val="tx1"/>
                          </a:solidFill>
                        </a:rPr>
                        <a:t>3/3/2025</a:t>
                      </a:r>
                    </a:p>
                  </a:txBody>
                  <a:tcPr marL="9525" marR="9525" marT="9525" marB="0" anchor="b"/>
                </a:tc>
                <a:tc>
                  <a:txBody>
                    <a:bodyPr/>
                    <a:lstStyle/>
                    <a:p>
                      <a:pPr algn="r">
                        <a:lnSpc>
                          <a:spcPct val="107000"/>
                        </a:lnSpc>
                        <a:spcAft>
                          <a:spcPts val="800"/>
                        </a:spcAft>
                      </a:pPr>
                      <a:r>
                        <a:rPr lang="en-GB" sz="1100" dirty="0">
                          <a:solidFill>
                            <a:schemeClr val="tx1"/>
                          </a:solidFill>
                        </a:rPr>
                        <a:t>75%</a:t>
                      </a:r>
                    </a:p>
                  </a:txBody>
                  <a:tcPr marL="36001" marR="36001" marT="0" marB="0" anchor="b"/>
                </a:tc>
                <a:tc>
                  <a:txBody>
                    <a:bodyPr/>
                    <a:lstStyle/>
                    <a:p>
                      <a:pPr algn="r" fontAlgn="b"/>
                      <a:r>
                        <a:rPr lang="en-US" sz="1100" b="0" dirty="0">
                          <a:hlinkClick r:id="rId2"/>
                        </a:rPr>
                        <a:t>SP-220328</a:t>
                      </a:r>
                      <a:endParaRPr lang="en-US" sz="1100" b="0" dirty="0"/>
                    </a:p>
                  </a:txBody>
                  <a:tcPr marL="9525" marR="9525" marT="9525" marB="0" anchor="b"/>
                </a:tc>
                <a:tc>
                  <a:txBody>
                    <a:bodyPr/>
                    <a:lstStyle/>
                    <a:p>
                      <a:pPr algn="r">
                        <a:lnSpc>
                          <a:spcPct val="107000"/>
                        </a:lnSpc>
                        <a:spcAft>
                          <a:spcPts val="800"/>
                        </a:spcAft>
                      </a:pPr>
                      <a:r>
                        <a:rPr lang="en-GB" sz="1100" dirty="0">
                          <a:solidFill>
                            <a:srgbClr val="FF0000"/>
                          </a:solidFill>
                        </a:rPr>
                        <a:t>78%</a:t>
                      </a:r>
                    </a:p>
                  </a:txBody>
                  <a:tcPr marL="36001" marR="36001" marT="0" marB="0" anchor="b"/>
                </a:tc>
                <a:tc>
                  <a:txBody>
                    <a:bodyPr/>
                    <a:lstStyle/>
                    <a:p>
                      <a:pPr algn="r">
                        <a:lnSpc>
                          <a:spcPct val="107000"/>
                        </a:lnSpc>
                        <a:spcAft>
                          <a:spcPts val="800"/>
                        </a:spcAft>
                      </a:pPr>
                      <a:endParaRPr lang="en-GB" sz="1100" dirty="0">
                        <a:solidFill>
                          <a:srgbClr val="FF0000"/>
                        </a:solidFill>
                      </a:endParaRPr>
                    </a:p>
                  </a:txBody>
                  <a:tcPr marL="36001" marR="36001" marT="0" marB="0" anchor="b"/>
                </a:tc>
                <a:extLst>
                  <a:ext uri="{0D108BD9-81ED-4DB2-BD59-A6C34878D82A}">
                    <a16:rowId xmlns:a16="http://schemas.microsoft.com/office/drawing/2014/main" val="2906328413"/>
                  </a:ext>
                </a:extLst>
              </a:tr>
              <a:tr h="296861">
                <a:tc>
                  <a:txBody>
                    <a:bodyPr/>
                    <a:lstStyle/>
                    <a:p>
                      <a:pPr algn="r" fontAlgn="b"/>
                      <a:r>
                        <a:rPr lang="en-US" sz="1100" dirty="0"/>
                        <a:t>980008</a:t>
                      </a:r>
                    </a:p>
                  </a:txBody>
                  <a:tcPr marL="9525" marR="9525" marT="9525" marB="0" anchor="b"/>
                </a:tc>
                <a:tc>
                  <a:txBody>
                    <a:bodyPr/>
                    <a:lstStyle/>
                    <a:p>
                      <a:pPr algn="l" fontAlgn="b"/>
                      <a:r>
                        <a:rPr lang="en-US" sz="1100" dirty="0"/>
                        <a:t>Study on Diverse audio Capturing system for End-user Devices </a:t>
                      </a:r>
                    </a:p>
                  </a:txBody>
                  <a:tcPr marL="9525" marR="9525" marT="9525" marB="0" anchor="b"/>
                </a:tc>
                <a:tc>
                  <a:txBody>
                    <a:bodyPr/>
                    <a:lstStyle/>
                    <a:p>
                      <a:pPr algn="l" fontAlgn="b"/>
                      <a:r>
                        <a:rPr lang="en-US" sz="1100" dirty="0" err="1"/>
                        <a:t>FS_DaCED</a:t>
                      </a:r>
                      <a:endParaRPr lang="en-US" sz="1100" dirty="0"/>
                    </a:p>
                  </a:txBody>
                  <a:tcPr marL="9525" marR="9525" marT="9525" marB="0" anchor="b"/>
                </a:tc>
                <a:tc>
                  <a:txBody>
                    <a:bodyPr/>
                    <a:lstStyle/>
                    <a:p>
                      <a:pPr algn="r" fontAlgn="b"/>
                      <a:r>
                        <a:rPr lang="en-US" sz="1100" dirty="0"/>
                        <a:t>9/9/2024</a:t>
                      </a:r>
                      <a:br>
                        <a:rPr lang="en-US" sz="1100" dirty="0"/>
                      </a:br>
                      <a:r>
                        <a:rPr lang="en-US" sz="1100" dirty="0">
                          <a:solidFill>
                            <a:srgbClr val="FF0000"/>
                          </a:solidFill>
                        </a:rPr>
                        <a:t>-&gt;12/12/2024</a:t>
                      </a:r>
                    </a:p>
                  </a:txBody>
                  <a:tcPr marL="9525" marR="9525" marT="9525" marB="0" anchor="b"/>
                </a:tc>
                <a:tc>
                  <a:txBody>
                    <a:bodyPr/>
                    <a:lstStyle/>
                    <a:p>
                      <a:pPr algn="r">
                        <a:lnSpc>
                          <a:spcPct val="107000"/>
                        </a:lnSpc>
                        <a:spcAft>
                          <a:spcPts val="800"/>
                        </a:spcAft>
                      </a:pPr>
                      <a:r>
                        <a:rPr lang="en-GB" sz="1100" dirty="0">
                          <a:solidFill>
                            <a:schemeClr val="tx1"/>
                          </a:solidFill>
                        </a:rPr>
                        <a:t>85%</a:t>
                      </a:r>
                    </a:p>
                  </a:txBody>
                  <a:tcPr marL="36001" marR="36001" marT="0" marB="0" anchor="b"/>
                </a:tc>
                <a:tc>
                  <a:txBody>
                    <a:bodyPr/>
                    <a:lstStyle/>
                    <a:p>
                      <a:pPr algn="r" fontAlgn="b"/>
                      <a:r>
                        <a:rPr lang="en-US" sz="1100" b="0" dirty="0">
                          <a:hlinkClick r:id="rId3"/>
                        </a:rPr>
                        <a:t>SP-221330</a:t>
                      </a:r>
                      <a:endParaRPr lang="en-US" sz="1100" b="0" dirty="0"/>
                    </a:p>
                  </a:txBody>
                  <a:tcPr marL="9525" marR="9525" marT="9525" marB="0" anchor="b"/>
                </a:tc>
                <a:tc>
                  <a:txBody>
                    <a:bodyPr/>
                    <a:lstStyle/>
                    <a:p>
                      <a:pPr algn="r">
                        <a:lnSpc>
                          <a:spcPct val="107000"/>
                        </a:lnSpc>
                        <a:spcAft>
                          <a:spcPts val="800"/>
                        </a:spcAft>
                      </a:pPr>
                      <a:r>
                        <a:rPr lang="en-GB" sz="1100" dirty="0">
                          <a:solidFill>
                            <a:srgbClr val="FF0000"/>
                          </a:solidFill>
                        </a:rPr>
                        <a:t>90%</a:t>
                      </a:r>
                    </a:p>
                  </a:txBody>
                  <a:tcPr marL="36001" marR="36001" marT="0" marB="0" anchor="b"/>
                </a:tc>
                <a:tc>
                  <a:txBody>
                    <a:bodyPr/>
                    <a:lstStyle/>
                    <a:p>
                      <a:pPr algn="r">
                        <a:lnSpc>
                          <a:spcPct val="107000"/>
                        </a:lnSpc>
                        <a:spcAft>
                          <a:spcPts val="800"/>
                        </a:spcAft>
                      </a:pPr>
                      <a:endParaRPr lang="en-GB" sz="1100" dirty="0">
                        <a:solidFill>
                          <a:srgbClr val="FF0000"/>
                        </a:solidFill>
                      </a:endParaRPr>
                    </a:p>
                  </a:txBody>
                  <a:tcPr marL="36001" marR="36001" marT="0" marB="0" anchor="b"/>
                </a:tc>
                <a:extLst>
                  <a:ext uri="{0D108BD9-81ED-4DB2-BD59-A6C34878D82A}">
                    <a16:rowId xmlns:a16="http://schemas.microsoft.com/office/drawing/2014/main" val="1642380864"/>
                  </a:ext>
                </a:extLst>
              </a:tr>
              <a:tr h="265183">
                <a:tc>
                  <a:txBody>
                    <a:bodyPr/>
                    <a:lstStyle/>
                    <a:p>
                      <a:pPr algn="r" fontAlgn="b"/>
                      <a:r>
                        <a:rPr lang="en-US" sz="1100" dirty="0">
                          <a:solidFill>
                            <a:schemeClr val="bg1"/>
                          </a:solidFill>
                        </a:rPr>
                        <a:t>1000016</a:t>
                      </a:r>
                    </a:p>
                  </a:txBody>
                  <a:tcPr marL="9525" marR="9525" marT="9525" marB="0" anchor="b"/>
                </a:tc>
                <a:tc>
                  <a:txBody>
                    <a:bodyPr/>
                    <a:lstStyle/>
                    <a:p>
                      <a:pPr algn="l" fontAlgn="b"/>
                      <a:r>
                        <a:rPr lang="en-US" sz="1100" dirty="0">
                          <a:solidFill>
                            <a:schemeClr val="tx1"/>
                          </a:solidFill>
                        </a:rPr>
                        <a:t>Feasibility Study on Film Grain synthesis</a:t>
                      </a:r>
                    </a:p>
                  </a:txBody>
                  <a:tcPr marL="9525" marR="9525" marT="9525" marB="0" anchor="b"/>
                </a:tc>
                <a:tc>
                  <a:txBody>
                    <a:bodyPr/>
                    <a:lstStyle/>
                    <a:p>
                      <a:pPr algn="l" fontAlgn="b"/>
                      <a:r>
                        <a:rPr lang="en-US" sz="1100" dirty="0">
                          <a:solidFill>
                            <a:schemeClr val="tx1"/>
                          </a:solidFill>
                        </a:rPr>
                        <a:t>FS_FGS </a:t>
                      </a:r>
                    </a:p>
                  </a:txBody>
                  <a:tcPr marL="9525" marR="9525" marT="9525" marB="0" anchor="b"/>
                </a:tc>
                <a:tc>
                  <a:txBody>
                    <a:bodyPr/>
                    <a:lstStyle/>
                    <a:p>
                      <a:pPr algn="r" fontAlgn="b"/>
                      <a:r>
                        <a:rPr lang="en-US" sz="1100" dirty="0">
                          <a:solidFill>
                            <a:schemeClr val="tx1"/>
                          </a:solidFill>
                        </a:rPr>
                        <a:t>3/3/2025</a:t>
                      </a:r>
                    </a:p>
                    <a:p>
                      <a:pPr algn="r" fontAlgn="b"/>
                      <a:r>
                        <a:rPr lang="en-US" sz="1100" dirty="0">
                          <a:solidFill>
                            <a:srgbClr val="FF0000"/>
                          </a:solidFill>
                        </a:rPr>
                        <a:t>-&gt;9/9/2024</a:t>
                      </a:r>
                    </a:p>
                  </a:txBody>
                  <a:tcPr marL="9525" marR="9525" marT="9525" marB="0" anchor="b"/>
                </a:tc>
                <a:tc>
                  <a:txBody>
                    <a:bodyPr/>
                    <a:lstStyle/>
                    <a:p>
                      <a:pPr algn="r">
                        <a:lnSpc>
                          <a:spcPct val="107000"/>
                        </a:lnSpc>
                        <a:spcAft>
                          <a:spcPts val="800"/>
                        </a:spcAft>
                      </a:pPr>
                      <a:r>
                        <a:rPr lang="en-GB" sz="1100" dirty="0">
                          <a:solidFill>
                            <a:schemeClr val="tx1"/>
                          </a:solidFill>
                        </a:rPr>
                        <a:t>30%</a:t>
                      </a:r>
                    </a:p>
                  </a:txBody>
                  <a:tcPr marL="36001" marR="36001" marT="0" marB="0" anchor="b"/>
                </a:tc>
                <a:tc>
                  <a:txBody>
                    <a:bodyPr/>
                    <a:lstStyle/>
                    <a:p>
                      <a:pPr algn="r" fontAlgn="b"/>
                      <a:r>
                        <a:rPr lang="en-US" sz="1100" b="0" i="0" u="none" kern="1200" dirty="0">
                          <a:solidFill>
                            <a:schemeClr val="dk1"/>
                          </a:solidFill>
                          <a:effectLst/>
                          <a:latin typeface="+mn-lt"/>
                          <a:ea typeface="+mn-ea"/>
                          <a:cs typeface="+mn-cs"/>
                          <a:hlinkClick r:id="rId4" action="ppaction://hlinkfile"/>
                        </a:rPr>
                        <a:t>SP-230539</a:t>
                      </a:r>
                      <a:br>
                        <a:rPr lang="en-US" sz="1100" b="0" i="0" u="none" kern="1200" dirty="0">
                          <a:solidFill>
                            <a:schemeClr val="dk1"/>
                          </a:solidFill>
                          <a:effectLst/>
                          <a:latin typeface="+mn-lt"/>
                          <a:ea typeface="+mn-ea"/>
                          <a:cs typeface="+mn-cs"/>
                        </a:rPr>
                      </a:br>
                      <a:r>
                        <a:rPr lang="en-US" sz="1100" b="0" i="0" u="none" kern="1200" dirty="0">
                          <a:solidFill>
                            <a:schemeClr val="dk1"/>
                          </a:solidFill>
                          <a:effectLst/>
                          <a:latin typeface="+mn-lt"/>
                          <a:ea typeface="+mn-ea"/>
                          <a:cs typeface="+mn-cs"/>
                        </a:rPr>
                        <a:t>-&gt; </a:t>
                      </a:r>
                      <a:r>
                        <a:rPr lang="en-US" sz="1100" b="0" i="0" dirty="0">
                          <a:solidFill>
                            <a:srgbClr val="000000"/>
                          </a:solidFill>
                          <a:effectLst/>
                          <a:hlinkClick r:id="rId5"/>
                        </a:rPr>
                        <a:t>SP-241120</a:t>
                      </a:r>
                      <a:r>
                        <a:rPr lang="en-US" sz="1100" b="0" i="0" u="none" kern="1200" dirty="0">
                          <a:solidFill>
                            <a:schemeClr val="dk1"/>
                          </a:solidFill>
                          <a:effectLst/>
                          <a:latin typeface="+mn-lt"/>
                          <a:ea typeface="+mn-ea"/>
                          <a:cs typeface="+mn-cs"/>
                        </a:rPr>
                        <a:t> </a:t>
                      </a:r>
                      <a:endParaRPr lang="en-US" sz="1100" b="0" u="none" dirty="0">
                        <a:solidFill>
                          <a:schemeClr val="tx1"/>
                        </a:solidFill>
                      </a:endParaRPr>
                    </a:p>
                  </a:txBody>
                  <a:tcPr marL="9525" marR="9525" marT="9525" marB="0" anchor="b"/>
                </a:tc>
                <a:tc>
                  <a:txBody>
                    <a:bodyPr/>
                    <a:lstStyle/>
                    <a:p>
                      <a:pPr algn="r">
                        <a:lnSpc>
                          <a:spcPct val="107000"/>
                        </a:lnSpc>
                        <a:spcAft>
                          <a:spcPts val="800"/>
                        </a:spcAft>
                      </a:pPr>
                      <a:r>
                        <a:rPr lang="en-GB" sz="1100" dirty="0">
                          <a:solidFill>
                            <a:srgbClr val="FF0000"/>
                          </a:solidFill>
                        </a:rPr>
                        <a:t>100%</a:t>
                      </a:r>
                    </a:p>
                  </a:txBody>
                  <a:tcPr marL="36001" marR="36001" marT="0" marB="0" anchor="b"/>
                </a:tc>
                <a:tc>
                  <a:txBody>
                    <a:bodyPr/>
                    <a:lstStyle/>
                    <a:p>
                      <a:pPr marL="0" marR="0" lvl="0" indent="0" algn="r" defTabSz="914400" rtl="0" eaLnBrk="1" fontAlgn="auto" latinLnBrk="0" hangingPunct="1">
                        <a:lnSpc>
                          <a:spcPct val="107000"/>
                        </a:lnSpc>
                        <a:spcBef>
                          <a:spcPts val="0"/>
                        </a:spcBef>
                        <a:spcAft>
                          <a:spcPts val="800"/>
                        </a:spcAft>
                        <a:buClrTx/>
                        <a:buSzTx/>
                        <a:buFontTx/>
                        <a:buNone/>
                        <a:tabLst/>
                        <a:defRPr/>
                      </a:pPr>
                      <a:r>
                        <a:rPr lang="en-GB" sz="1100" dirty="0">
                          <a:solidFill>
                            <a:srgbClr val="FF0000"/>
                          </a:solidFill>
                        </a:rPr>
                        <a:t>SID revised and </a:t>
                      </a:r>
                      <a:r>
                        <a:rPr lang="en-GB" sz="1100" dirty="0">
                          <a:solidFill>
                            <a:srgbClr val="00B050"/>
                          </a:solidFill>
                        </a:rPr>
                        <a:t>complete !</a:t>
                      </a:r>
                    </a:p>
                  </a:txBody>
                  <a:tcPr marL="36001" marR="36001" marT="0" marB="0" anchor="b"/>
                </a:tc>
                <a:extLst>
                  <a:ext uri="{0D108BD9-81ED-4DB2-BD59-A6C34878D82A}">
                    <a16:rowId xmlns:a16="http://schemas.microsoft.com/office/drawing/2014/main" val="10001"/>
                  </a:ext>
                </a:extLst>
              </a:tr>
              <a:tr h="265183">
                <a:tc>
                  <a:txBody>
                    <a:bodyPr/>
                    <a:lstStyle/>
                    <a:p>
                      <a:pPr algn="r" fontAlgn="b"/>
                      <a:r>
                        <a:rPr lang="en-US" sz="1100" dirty="0">
                          <a:solidFill>
                            <a:schemeClr val="bg1"/>
                          </a:solidFill>
                        </a:rPr>
                        <a:t>1000019</a:t>
                      </a:r>
                    </a:p>
                  </a:txBody>
                  <a:tcPr marL="9525" marR="9525" marT="9525" marB="0" anchor="b"/>
                </a:tc>
                <a:tc>
                  <a:txBody>
                    <a:bodyPr/>
                    <a:lstStyle/>
                    <a:p>
                      <a:pPr algn="l" fontAlgn="b"/>
                      <a:r>
                        <a:rPr lang="en-US" sz="1100" dirty="0">
                          <a:solidFill>
                            <a:schemeClr val="tx1"/>
                          </a:solidFill>
                        </a:rPr>
                        <a:t>Feasibility Study on Avatars for Real-Time Communication</a:t>
                      </a:r>
                    </a:p>
                  </a:txBody>
                  <a:tcPr marL="9525" marR="9525" marT="9525" marB="0" anchor="b"/>
                </a:tc>
                <a:tc>
                  <a:txBody>
                    <a:bodyPr/>
                    <a:lstStyle/>
                    <a:p>
                      <a:pPr algn="l" fontAlgn="b"/>
                      <a:r>
                        <a:rPr lang="en-US" sz="1100" dirty="0">
                          <a:solidFill>
                            <a:schemeClr val="tx1"/>
                          </a:solidFill>
                        </a:rPr>
                        <a:t>FS_AVATAR </a:t>
                      </a:r>
                    </a:p>
                  </a:txBody>
                  <a:tcPr marL="9525" marR="9525" marT="9525" marB="0" anchor="b"/>
                </a:tc>
                <a:tc>
                  <a:txBody>
                    <a:bodyPr/>
                    <a:lstStyle/>
                    <a:p>
                      <a:pPr algn="r" fontAlgn="b"/>
                      <a:r>
                        <a:rPr lang="en-US" sz="1100" dirty="0">
                          <a:solidFill>
                            <a:schemeClr val="tx1"/>
                          </a:solidFill>
                        </a:rPr>
                        <a:t>12/12/2024</a:t>
                      </a:r>
                    </a:p>
                  </a:txBody>
                  <a:tcPr marL="9525" marR="9525" marT="9525" marB="0" anchor="b"/>
                </a:tc>
                <a:tc>
                  <a:txBody>
                    <a:bodyPr/>
                    <a:lstStyle/>
                    <a:p>
                      <a:pPr algn="r">
                        <a:lnSpc>
                          <a:spcPct val="107000"/>
                        </a:lnSpc>
                        <a:spcAft>
                          <a:spcPts val="800"/>
                        </a:spcAft>
                      </a:pPr>
                      <a:r>
                        <a:rPr lang="en-GB" sz="1100" dirty="0">
                          <a:solidFill>
                            <a:schemeClr val="tx1"/>
                          </a:solidFill>
                        </a:rPr>
                        <a:t>50%</a:t>
                      </a:r>
                    </a:p>
                  </a:txBody>
                  <a:tcPr marL="36001" marR="36001" marT="0" marB="0" anchor="b"/>
                </a:tc>
                <a:tc>
                  <a:txBody>
                    <a:bodyPr/>
                    <a:lstStyle/>
                    <a:p>
                      <a:pPr algn="r" fontAlgn="b"/>
                      <a:r>
                        <a:rPr lang="en-US" sz="1100" b="0" i="0" u="none" kern="1200" dirty="0">
                          <a:solidFill>
                            <a:schemeClr val="dk1"/>
                          </a:solidFill>
                          <a:effectLst/>
                          <a:latin typeface="+mn-lt"/>
                          <a:ea typeface="+mn-ea"/>
                          <a:cs typeface="+mn-cs"/>
                          <a:hlinkClick r:id="rId6" action="ppaction://hlinkfile"/>
                        </a:rPr>
                        <a:t>SP-230544</a:t>
                      </a:r>
                      <a:endParaRPr lang="en-US" sz="1100" b="0" u="none" dirty="0">
                        <a:solidFill>
                          <a:schemeClr val="tx1"/>
                        </a:solidFill>
                        <a:latin typeface="+mn-lt"/>
                      </a:endParaRPr>
                    </a:p>
                  </a:txBody>
                  <a:tcPr marL="9525" marR="9525" marT="9525" marB="0" anchor="b"/>
                </a:tc>
                <a:tc>
                  <a:txBody>
                    <a:bodyPr/>
                    <a:lstStyle/>
                    <a:p>
                      <a:pPr algn="r">
                        <a:lnSpc>
                          <a:spcPct val="107000"/>
                        </a:lnSpc>
                        <a:spcAft>
                          <a:spcPts val="800"/>
                        </a:spcAft>
                      </a:pPr>
                      <a:r>
                        <a:rPr lang="en-GB" sz="1100" dirty="0">
                          <a:solidFill>
                            <a:srgbClr val="FF0000"/>
                          </a:solidFill>
                        </a:rPr>
                        <a:t>55%</a:t>
                      </a:r>
                    </a:p>
                  </a:txBody>
                  <a:tcPr marL="36001" marR="36001" marT="0" marB="0" anchor="b"/>
                </a:tc>
                <a:tc>
                  <a:txBody>
                    <a:bodyPr/>
                    <a:lstStyle/>
                    <a:p>
                      <a:pPr algn="r">
                        <a:lnSpc>
                          <a:spcPct val="107000"/>
                        </a:lnSpc>
                        <a:spcAft>
                          <a:spcPts val="800"/>
                        </a:spcAft>
                      </a:pPr>
                      <a:endParaRPr lang="en-GB" sz="1100" dirty="0">
                        <a:solidFill>
                          <a:srgbClr val="FF0000"/>
                        </a:solidFill>
                      </a:endParaRPr>
                    </a:p>
                  </a:txBody>
                  <a:tcPr marL="36001" marR="36001" marT="0" marB="0" anchor="b"/>
                </a:tc>
                <a:extLst>
                  <a:ext uri="{0D108BD9-81ED-4DB2-BD59-A6C34878D82A}">
                    <a16:rowId xmlns:a16="http://schemas.microsoft.com/office/drawing/2014/main" val="2134000311"/>
                  </a:ext>
                </a:extLst>
              </a:tr>
              <a:tr h="265183">
                <a:tc>
                  <a:txBody>
                    <a:bodyPr/>
                    <a:lstStyle/>
                    <a:p>
                      <a:pPr algn="r" fontAlgn="b"/>
                      <a:r>
                        <a:rPr lang="en-US" sz="1100" dirty="0">
                          <a:solidFill>
                            <a:schemeClr val="bg1"/>
                          </a:solidFill>
                        </a:rPr>
                        <a:t>1030004</a:t>
                      </a:r>
                    </a:p>
                  </a:txBody>
                  <a:tcPr marL="9525" marR="9525" marT="9525" marB="0" anchor="b"/>
                </a:tc>
                <a:tc>
                  <a:txBody>
                    <a:bodyPr/>
                    <a:lstStyle/>
                    <a:p>
                      <a:pPr algn="l" fontAlgn="b"/>
                      <a:r>
                        <a:rPr lang="en-US" sz="1100" dirty="0">
                          <a:solidFill>
                            <a:schemeClr val="tx1"/>
                          </a:solidFill>
                        </a:rPr>
                        <a:t>Study on Media </a:t>
                      </a:r>
                      <a:r>
                        <a:rPr lang="en-US" sz="1100" dirty="0" err="1">
                          <a:solidFill>
                            <a:schemeClr val="tx1"/>
                          </a:solidFill>
                        </a:rPr>
                        <a:t>enerGy</a:t>
                      </a:r>
                      <a:r>
                        <a:rPr lang="en-US" sz="1100" dirty="0">
                          <a:solidFill>
                            <a:schemeClr val="tx1"/>
                          </a:solidFill>
                        </a:rPr>
                        <a:t> consumption </a:t>
                      </a:r>
                      <a:r>
                        <a:rPr lang="en-US" sz="1100" dirty="0" err="1">
                          <a:solidFill>
                            <a:schemeClr val="tx1"/>
                          </a:solidFill>
                        </a:rPr>
                        <a:t>exposuRE</a:t>
                      </a:r>
                      <a:r>
                        <a:rPr lang="en-US" sz="1100" dirty="0">
                          <a:solidFill>
                            <a:schemeClr val="tx1"/>
                          </a:solidFill>
                        </a:rPr>
                        <a:t> and </a:t>
                      </a:r>
                      <a:r>
                        <a:rPr lang="en-US" sz="1100" dirty="0" err="1">
                          <a:solidFill>
                            <a:schemeClr val="tx1"/>
                          </a:solidFill>
                        </a:rPr>
                        <a:t>EvaluatioN</a:t>
                      </a:r>
                      <a:r>
                        <a:rPr lang="en-US" sz="1100" dirty="0">
                          <a:solidFill>
                            <a:schemeClr val="tx1"/>
                          </a:solidFill>
                        </a:rPr>
                        <a:t> framework</a:t>
                      </a:r>
                    </a:p>
                  </a:txBody>
                  <a:tcPr marL="9525" marR="9525" marT="9525" marB="0" anchor="b"/>
                </a:tc>
                <a:tc>
                  <a:txBody>
                    <a:bodyPr/>
                    <a:lstStyle/>
                    <a:p>
                      <a:pPr algn="l" fontAlgn="b"/>
                      <a:r>
                        <a:rPr lang="en-US" sz="1100" dirty="0" err="1">
                          <a:solidFill>
                            <a:schemeClr val="tx1"/>
                          </a:solidFill>
                        </a:rPr>
                        <a:t>FS_MediaEnergyGREEN</a:t>
                      </a:r>
                      <a:endParaRPr lang="en-US" sz="1100" dirty="0">
                        <a:solidFill>
                          <a:schemeClr val="tx1"/>
                        </a:solidFill>
                      </a:endParaRPr>
                    </a:p>
                  </a:txBody>
                  <a:tcPr marL="9525" marR="9525" marT="9525" marB="0" anchor="b"/>
                </a:tc>
                <a:tc>
                  <a:txBody>
                    <a:bodyPr/>
                    <a:lstStyle/>
                    <a:p>
                      <a:pPr marL="0" marR="0" lvl="0" indent="0" algn="r" defTabSz="914400" rtl="0" eaLnBrk="1" fontAlgn="b" latinLnBrk="0" hangingPunct="1">
                        <a:lnSpc>
                          <a:spcPct val="100000"/>
                        </a:lnSpc>
                        <a:spcBef>
                          <a:spcPts val="0"/>
                        </a:spcBef>
                        <a:spcAft>
                          <a:spcPts val="0"/>
                        </a:spcAft>
                        <a:buClrTx/>
                        <a:buSzTx/>
                        <a:buFontTx/>
                        <a:buNone/>
                        <a:tabLst/>
                        <a:defRPr/>
                      </a:pPr>
                      <a:r>
                        <a:rPr lang="en-US" sz="1100" dirty="0">
                          <a:solidFill>
                            <a:schemeClr val="tx1"/>
                          </a:solidFill>
                        </a:rPr>
                        <a:t>3/3/2025</a:t>
                      </a:r>
                    </a:p>
                  </a:txBody>
                  <a:tcPr marL="9525" marR="9525" marT="9525" marB="0" anchor="b"/>
                </a:tc>
                <a:tc>
                  <a:txBody>
                    <a:bodyPr/>
                    <a:lstStyle/>
                    <a:p>
                      <a:pPr algn="r">
                        <a:lnSpc>
                          <a:spcPct val="107000"/>
                        </a:lnSpc>
                        <a:spcAft>
                          <a:spcPts val="800"/>
                        </a:spcAft>
                      </a:pPr>
                      <a:r>
                        <a:rPr lang="en-GB" sz="1100" dirty="0">
                          <a:solidFill>
                            <a:schemeClr val="tx1"/>
                          </a:solidFill>
                        </a:rPr>
                        <a:t>15%</a:t>
                      </a:r>
                    </a:p>
                  </a:txBody>
                  <a:tcPr marL="36001" marR="36001" marT="0" marB="0" anchor="b"/>
                </a:tc>
                <a:tc>
                  <a:txBody>
                    <a:bodyPr/>
                    <a:lstStyle/>
                    <a:p>
                      <a:pPr algn="r" fontAlgn="t"/>
                      <a:r>
                        <a:rPr lang="en-US" sz="1100" b="0" i="0" u="sng" strike="noStrike" dirty="0">
                          <a:solidFill>
                            <a:srgbClr val="0000FF"/>
                          </a:solidFill>
                          <a:effectLst/>
                          <a:latin typeface="+mn-lt"/>
                          <a:hlinkClick r:id="rId7"/>
                        </a:rPr>
                        <a:t>SP-240481</a:t>
                      </a:r>
                      <a:endParaRPr lang="en-US" sz="1100" b="0" i="0" u="sng" strike="noStrike" dirty="0">
                        <a:solidFill>
                          <a:srgbClr val="0000FF"/>
                        </a:solidFill>
                        <a:effectLst/>
                        <a:latin typeface="+mn-lt"/>
                      </a:endParaRPr>
                    </a:p>
                  </a:txBody>
                  <a:tcPr marL="0" marR="0" marT="0" marB="0"/>
                </a:tc>
                <a:tc>
                  <a:txBody>
                    <a:bodyPr/>
                    <a:lstStyle/>
                    <a:p>
                      <a:pPr algn="r">
                        <a:lnSpc>
                          <a:spcPct val="107000"/>
                        </a:lnSpc>
                        <a:spcAft>
                          <a:spcPts val="800"/>
                        </a:spcAft>
                      </a:pPr>
                      <a:r>
                        <a:rPr lang="en-GB" sz="1100" dirty="0">
                          <a:solidFill>
                            <a:srgbClr val="FF0000"/>
                          </a:solidFill>
                        </a:rPr>
                        <a:t>30%</a:t>
                      </a:r>
                    </a:p>
                  </a:txBody>
                  <a:tcPr marL="36001" marR="36001" marT="0" marB="0" anchor="b"/>
                </a:tc>
                <a:tc>
                  <a:txBody>
                    <a:bodyPr/>
                    <a:lstStyle/>
                    <a:p>
                      <a:pPr algn="r">
                        <a:lnSpc>
                          <a:spcPct val="107000"/>
                        </a:lnSpc>
                        <a:spcAft>
                          <a:spcPts val="800"/>
                        </a:spcAft>
                      </a:pPr>
                      <a:endParaRPr lang="en-GB" sz="1100" dirty="0">
                        <a:solidFill>
                          <a:srgbClr val="FF0000"/>
                        </a:solidFill>
                      </a:endParaRPr>
                    </a:p>
                  </a:txBody>
                  <a:tcPr marL="36001" marR="36001" marT="0" marB="0" anchor="b"/>
                </a:tc>
                <a:extLst>
                  <a:ext uri="{0D108BD9-81ED-4DB2-BD59-A6C34878D82A}">
                    <a16:rowId xmlns:a16="http://schemas.microsoft.com/office/drawing/2014/main" val="3788929415"/>
                  </a:ext>
                </a:extLst>
              </a:tr>
              <a:tr h="265183">
                <a:tc>
                  <a:txBody>
                    <a:bodyPr/>
                    <a:lstStyle/>
                    <a:p>
                      <a:pPr algn="r" fontAlgn="b"/>
                      <a:r>
                        <a:rPr lang="en-US" sz="1100" dirty="0">
                          <a:solidFill>
                            <a:schemeClr val="bg1"/>
                          </a:solidFill>
                        </a:rPr>
                        <a:t>1030005</a:t>
                      </a:r>
                    </a:p>
                  </a:txBody>
                  <a:tcPr marL="9525" marR="9525" marT="9525" marB="0" anchor="b"/>
                </a:tc>
                <a:tc>
                  <a:txBody>
                    <a:bodyPr/>
                    <a:lstStyle/>
                    <a:p>
                      <a:pPr algn="l" fontAlgn="b"/>
                      <a:r>
                        <a:rPr lang="en-US" sz="1100" dirty="0">
                          <a:solidFill>
                            <a:schemeClr val="tx1"/>
                          </a:solidFill>
                        </a:rPr>
                        <a:t>Study on Media Messaging</a:t>
                      </a:r>
                    </a:p>
                  </a:txBody>
                  <a:tcPr marL="9525" marR="9525" marT="9525" marB="0" anchor="b"/>
                </a:tc>
                <a:tc>
                  <a:txBody>
                    <a:bodyPr/>
                    <a:lstStyle/>
                    <a:p>
                      <a:pPr algn="l" fontAlgn="b"/>
                      <a:r>
                        <a:rPr lang="en-US" sz="1100" dirty="0" err="1">
                          <a:solidFill>
                            <a:schemeClr val="tx1"/>
                          </a:solidFill>
                        </a:rPr>
                        <a:t>FS_MeMe</a:t>
                      </a:r>
                      <a:endParaRPr lang="en-US" sz="1100" dirty="0">
                        <a:solidFill>
                          <a:schemeClr val="tx1"/>
                        </a:solidFill>
                      </a:endParaRPr>
                    </a:p>
                  </a:txBody>
                  <a:tcPr marL="9525" marR="9525" marT="9525" marB="0" anchor="b"/>
                </a:tc>
                <a:tc>
                  <a:txBody>
                    <a:bodyPr/>
                    <a:lstStyle/>
                    <a:p>
                      <a:pPr marL="0" marR="0" lvl="0" indent="0" algn="r" defTabSz="914400" rtl="0" eaLnBrk="1" fontAlgn="b" latinLnBrk="0" hangingPunct="1">
                        <a:lnSpc>
                          <a:spcPct val="100000"/>
                        </a:lnSpc>
                        <a:spcBef>
                          <a:spcPts val="0"/>
                        </a:spcBef>
                        <a:spcAft>
                          <a:spcPts val="0"/>
                        </a:spcAft>
                        <a:buClrTx/>
                        <a:buSzTx/>
                        <a:buFontTx/>
                        <a:buNone/>
                        <a:tabLst/>
                        <a:defRPr/>
                      </a:pPr>
                      <a:r>
                        <a:rPr lang="en-US" sz="1100" dirty="0">
                          <a:solidFill>
                            <a:schemeClr val="tx1"/>
                          </a:solidFill>
                        </a:rPr>
                        <a:t>3/3/2025</a:t>
                      </a:r>
                    </a:p>
                  </a:txBody>
                  <a:tcPr marL="9525" marR="9525" marT="9525" marB="0" anchor="b"/>
                </a:tc>
                <a:tc>
                  <a:txBody>
                    <a:bodyPr/>
                    <a:lstStyle/>
                    <a:p>
                      <a:pPr algn="r">
                        <a:lnSpc>
                          <a:spcPct val="107000"/>
                        </a:lnSpc>
                        <a:spcAft>
                          <a:spcPts val="800"/>
                        </a:spcAft>
                      </a:pPr>
                      <a:r>
                        <a:rPr lang="en-GB" sz="1100" dirty="0">
                          <a:solidFill>
                            <a:schemeClr val="tx1"/>
                          </a:solidFill>
                        </a:rPr>
                        <a:t>10%</a:t>
                      </a:r>
                    </a:p>
                  </a:txBody>
                  <a:tcPr marL="36001" marR="36001" marT="0" marB="0" anchor="b"/>
                </a:tc>
                <a:tc>
                  <a:txBody>
                    <a:bodyPr/>
                    <a:lstStyle/>
                    <a:p>
                      <a:pPr algn="r" fontAlgn="t"/>
                      <a:r>
                        <a:rPr lang="en-US" sz="1100" b="0" i="0" u="sng" strike="noStrike" dirty="0">
                          <a:solidFill>
                            <a:srgbClr val="0000FF"/>
                          </a:solidFill>
                          <a:effectLst/>
                          <a:latin typeface="+mn-lt"/>
                          <a:hlinkClick r:id="rId8"/>
                        </a:rPr>
                        <a:t>SP-240477</a:t>
                      </a:r>
                      <a:endParaRPr lang="en-US" sz="1100" b="0" i="0" u="sng" strike="noStrike" dirty="0">
                        <a:solidFill>
                          <a:srgbClr val="0000FF"/>
                        </a:solidFill>
                        <a:effectLst/>
                        <a:latin typeface="+mn-lt"/>
                      </a:endParaRPr>
                    </a:p>
                  </a:txBody>
                  <a:tcPr marL="0" marR="0" marT="0" marB="0"/>
                </a:tc>
                <a:tc>
                  <a:txBody>
                    <a:bodyPr/>
                    <a:lstStyle/>
                    <a:p>
                      <a:pPr algn="r">
                        <a:lnSpc>
                          <a:spcPct val="107000"/>
                        </a:lnSpc>
                        <a:spcAft>
                          <a:spcPts val="800"/>
                        </a:spcAft>
                      </a:pPr>
                      <a:r>
                        <a:rPr lang="en-GB" sz="1100" dirty="0">
                          <a:solidFill>
                            <a:srgbClr val="FF0000"/>
                          </a:solidFill>
                        </a:rPr>
                        <a:t>30%</a:t>
                      </a:r>
                    </a:p>
                  </a:txBody>
                  <a:tcPr marL="36001" marR="36001" marT="0" marB="0" anchor="b"/>
                </a:tc>
                <a:tc>
                  <a:txBody>
                    <a:bodyPr/>
                    <a:lstStyle/>
                    <a:p>
                      <a:pPr algn="r">
                        <a:lnSpc>
                          <a:spcPct val="107000"/>
                        </a:lnSpc>
                        <a:spcAft>
                          <a:spcPts val="800"/>
                        </a:spcAft>
                      </a:pPr>
                      <a:endParaRPr lang="en-GB" sz="1100" dirty="0">
                        <a:solidFill>
                          <a:srgbClr val="FF0000"/>
                        </a:solidFill>
                      </a:endParaRPr>
                    </a:p>
                  </a:txBody>
                  <a:tcPr marL="36001" marR="36001" marT="0" marB="0" anchor="b"/>
                </a:tc>
                <a:extLst>
                  <a:ext uri="{0D108BD9-81ED-4DB2-BD59-A6C34878D82A}">
                    <a16:rowId xmlns:a16="http://schemas.microsoft.com/office/drawing/2014/main" val="1669039939"/>
                  </a:ext>
                </a:extLst>
              </a:tr>
              <a:tr h="265183">
                <a:tc>
                  <a:txBody>
                    <a:bodyPr/>
                    <a:lstStyle/>
                    <a:p>
                      <a:pPr algn="r" fontAlgn="b"/>
                      <a:r>
                        <a:rPr lang="en-US" sz="1100" dirty="0">
                          <a:solidFill>
                            <a:schemeClr val="bg1"/>
                          </a:solidFill>
                        </a:rPr>
                        <a:t>1030006</a:t>
                      </a:r>
                    </a:p>
                  </a:txBody>
                  <a:tcPr marL="9525" marR="9525" marT="9525" marB="0" anchor="b"/>
                </a:tc>
                <a:tc>
                  <a:txBody>
                    <a:bodyPr/>
                    <a:lstStyle/>
                    <a:p>
                      <a:pPr algn="l" fontAlgn="b"/>
                      <a:r>
                        <a:rPr lang="en-US" sz="1100" dirty="0">
                          <a:solidFill>
                            <a:schemeClr val="tx1"/>
                          </a:solidFill>
                        </a:rPr>
                        <a:t>Study on Advanced Media Delivery</a:t>
                      </a:r>
                    </a:p>
                  </a:txBody>
                  <a:tcPr marL="9525" marR="9525" marT="9525" marB="0" anchor="b"/>
                </a:tc>
                <a:tc>
                  <a:txBody>
                    <a:bodyPr/>
                    <a:lstStyle/>
                    <a:p>
                      <a:pPr algn="l" fontAlgn="b"/>
                      <a:r>
                        <a:rPr lang="en-US" sz="1100" dirty="0">
                          <a:solidFill>
                            <a:schemeClr val="tx1"/>
                          </a:solidFill>
                        </a:rPr>
                        <a:t>FS_AMD</a:t>
                      </a:r>
                    </a:p>
                  </a:txBody>
                  <a:tcPr marL="9525" marR="9525" marT="9525" marB="0" anchor="b"/>
                </a:tc>
                <a:tc>
                  <a:txBody>
                    <a:bodyPr/>
                    <a:lstStyle/>
                    <a:p>
                      <a:pPr algn="r" fontAlgn="b"/>
                      <a:r>
                        <a:rPr lang="en-US" sz="1100" dirty="0">
                          <a:solidFill>
                            <a:schemeClr val="tx1"/>
                          </a:solidFill>
                        </a:rPr>
                        <a:t>12/12/2024</a:t>
                      </a:r>
                    </a:p>
                  </a:txBody>
                  <a:tcPr marL="9525" marR="9525" marT="9525" marB="0" anchor="b"/>
                </a:tc>
                <a:tc>
                  <a:txBody>
                    <a:bodyPr/>
                    <a:lstStyle/>
                    <a:p>
                      <a:pPr algn="r">
                        <a:lnSpc>
                          <a:spcPct val="107000"/>
                        </a:lnSpc>
                        <a:spcAft>
                          <a:spcPts val="800"/>
                        </a:spcAft>
                      </a:pPr>
                      <a:r>
                        <a:rPr lang="en-GB" sz="1100" dirty="0">
                          <a:solidFill>
                            <a:schemeClr val="tx1"/>
                          </a:solidFill>
                        </a:rPr>
                        <a:t>15%</a:t>
                      </a:r>
                    </a:p>
                  </a:txBody>
                  <a:tcPr marL="36001" marR="36001" marT="0" marB="0" anchor="b"/>
                </a:tc>
                <a:tc>
                  <a:txBody>
                    <a:bodyPr/>
                    <a:lstStyle/>
                    <a:p>
                      <a:pPr algn="r" fontAlgn="t"/>
                      <a:r>
                        <a:rPr lang="en-US" sz="1100" b="0" i="0" u="sng" strike="noStrike" dirty="0">
                          <a:solidFill>
                            <a:srgbClr val="0000FF"/>
                          </a:solidFill>
                          <a:effectLst/>
                          <a:latin typeface="+mn-lt"/>
                          <a:hlinkClick r:id="rId9"/>
                        </a:rPr>
                        <a:t>SP-241011</a:t>
                      </a:r>
                      <a:endParaRPr lang="en-US" sz="1100" b="0" i="0" u="sng" strike="noStrike" dirty="0">
                        <a:solidFill>
                          <a:srgbClr val="0000FF"/>
                        </a:solidFill>
                        <a:effectLst/>
                        <a:latin typeface="+mn-lt"/>
                      </a:endParaRPr>
                    </a:p>
                  </a:txBody>
                  <a:tcPr marL="0" marR="0" marT="0" marB="0"/>
                </a:tc>
                <a:tc>
                  <a:txBody>
                    <a:bodyPr/>
                    <a:lstStyle/>
                    <a:p>
                      <a:pPr algn="r">
                        <a:lnSpc>
                          <a:spcPct val="107000"/>
                        </a:lnSpc>
                        <a:spcAft>
                          <a:spcPts val="800"/>
                        </a:spcAft>
                      </a:pPr>
                      <a:r>
                        <a:rPr lang="en-GB" sz="1100" dirty="0">
                          <a:solidFill>
                            <a:srgbClr val="FF0000"/>
                          </a:solidFill>
                        </a:rPr>
                        <a:t>30%</a:t>
                      </a:r>
                    </a:p>
                  </a:txBody>
                  <a:tcPr marL="36001" marR="36001" marT="0" marB="0" anchor="b"/>
                </a:tc>
                <a:tc>
                  <a:txBody>
                    <a:bodyPr/>
                    <a:lstStyle/>
                    <a:p>
                      <a:pPr algn="r">
                        <a:lnSpc>
                          <a:spcPct val="107000"/>
                        </a:lnSpc>
                        <a:spcAft>
                          <a:spcPts val="800"/>
                        </a:spcAft>
                      </a:pPr>
                      <a:endParaRPr lang="en-GB" sz="1100" dirty="0">
                        <a:solidFill>
                          <a:srgbClr val="FF0000"/>
                        </a:solidFill>
                      </a:endParaRPr>
                    </a:p>
                  </a:txBody>
                  <a:tcPr marL="36001" marR="36001" marT="0" marB="0" anchor="b"/>
                </a:tc>
                <a:extLst>
                  <a:ext uri="{0D108BD9-81ED-4DB2-BD59-A6C34878D82A}">
                    <a16:rowId xmlns:a16="http://schemas.microsoft.com/office/drawing/2014/main" val="3399550442"/>
                  </a:ext>
                </a:extLst>
              </a:tr>
              <a:tr h="265183">
                <a:tc>
                  <a:txBody>
                    <a:bodyPr/>
                    <a:lstStyle/>
                    <a:p>
                      <a:pPr algn="r" fontAlgn="b"/>
                      <a:r>
                        <a:rPr lang="en-US" sz="1100" dirty="0">
                          <a:solidFill>
                            <a:schemeClr val="bg1"/>
                          </a:solidFill>
                        </a:rPr>
                        <a:t>1030007</a:t>
                      </a:r>
                    </a:p>
                  </a:txBody>
                  <a:tcPr marL="9525" marR="9525" marT="9525" marB="0" anchor="b"/>
                </a:tc>
                <a:tc>
                  <a:txBody>
                    <a:bodyPr/>
                    <a:lstStyle/>
                    <a:p>
                      <a:pPr algn="l" fontAlgn="b"/>
                      <a:r>
                        <a:rPr lang="en-US" sz="1100" dirty="0">
                          <a:solidFill>
                            <a:schemeClr val="tx1"/>
                          </a:solidFill>
                        </a:rPr>
                        <a:t>Study of 5G Real-time Transport Protocol Configurations, Phase 2</a:t>
                      </a:r>
                    </a:p>
                  </a:txBody>
                  <a:tcPr marL="9525" marR="9525" marT="9525" marB="0" anchor="b"/>
                </a:tc>
                <a:tc>
                  <a:txBody>
                    <a:bodyPr/>
                    <a:lstStyle/>
                    <a:p>
                      <a:pPr algn="l" fontAlgn="b"/>
                      <a:r>
                        <a:rPr lang="en-US" sz="1100" dirty="0">
                          <a:solidFill>
                            <a:schemeClr val="tx1"/>
                          </a:solidFill>
                        </a:rPr>
                        <a:t>FS_5G_RTP_Ph2</a:t>
                      </a:r>
                    </a:p>
                  </a:txBody>
                  <a:tcPr marL="9525" marR="9525" marT="9525" marB="0" anchor="b"/>
                </a:tc>
                <a:tc>
                  <a:txBody>
                    <a:bodyPr/>
                    <a:lstStyle/>
                    <a:p>
                      <a:pPr marL="0" marR="0" lvl="0" indent="0" algn="r" defTabSz="914400" rtl="0" eaLnBrk="1" fontAlgn="b" latinLnBrk="0" hangingPunct="1">
                        <a:lnSpc>
                          <a:spcPct val="100000"/>
                        </a:lnSpc>
                        <a:spcBef>
                          <a:spcPts val="0"/>
                        </a:spcBef>
                        <a:spcAft>
                          <a:spcPts val="0"/>
                        </a:spcAft>
                        <a:buClrTx/>
                        <a:buSzTx/>
                        <a:buFontTx/>
                        <a:buNone/>
                        <a:tabLst/>
                        <a:defRPr/>
                      </a:pPr>
                      <a:r>
                        <a:rPr lang="en-US" sz="1100" dirty="0">
                          <a:solidFill>
                            <a:schemeClr val="tx1"/>
                          </a:solidFill>
                        </a:rPr>
                        <a:t>12/12/2024</a:t>
                      </a:r>
                    </a:p>
                  </a:txBody>
                  <a:tcPr marL="9525" marR="9525" marT="9525" marB="0" anchor="b"/>
                </a:tc>
                <a:tc>
                  <a:txBody>
                    <a:bodyPr/>
                    <a:lstStyle/>
                    <a:p>
                      <a:pPr algn="r">
                        <a:lnSpc>
                          <a:spcPct val="107000"/>
                        </a:lnSpc>
                        <a:spcAft>
                          <a:spcPts val="800"/>
                        </a:spcAft>
                      </a:pPr>
                      <a:r>
                        <a:rPr lang="en-GB" sz="1100" dirty="0">
                          <a:solidFill>
                            <a:schemeClr val="tx1"/>
                          </a:solidFill>
                        </a:rPr>
                        <a:t>40%</a:t>
                      </a:r>
                    </a:p>
                  </a:txBody>
                  <a:tcPr marL="36001" marR="36001" marT="0" marB="0" anchor="b"/>
                </a:tc>
                <a:tc>
                  <a:txBody>
                    <a:bodyPr/>
                    <a:lstStyle/>
                    <a:p>
                      <a:pPr algn="r" fontAlgn="t"/>
                      <a:r>
                        <a:rPr lang="en-US" sz="1100" b="0" i="0" u="sng" strike="noStrike" dirty="0">
                          <a:solidFill>
                            <a:srgbClr val="0000FF"/>
                          </a:solidFill>
                          <a:effectLst/>
                          <a:latin typeface="+mn-lt"/>
                          <a:hlinkClick r:id="rId10"/>
                        </a:rPr>
                        <a:t>SP-240482</a:t>
                      </a:r>
                      <a:endParaRPr lang="en-US" sz="1100" b="0" i="0" u="sng" strike="noStrike" dirty="0">
                        <a:solidFill>
                          <a:srgbClr val="0000FF"/>
                        </a:solidFill>
                        <a:effectLst/>
                        <a:latin typeface="+mn-lt"/>
                      </a:endParaRPr>
                    </a:p>
                  </a:txBody>
                  <a:tcPr marL="0" marR="0" marT="0" marB="0"/>
                </a:tc>
                <a:tc>
                  <a:txBody>
                    <a:bodyPr/>
                    <a:lstStyle/>
                    <a:p>
                      <a:pPr algn="r">
                        <a:lnSpc>
                          <a:spcPct val="107000"/>
                        </a:lnSpc>
                        <a:spcAft>
                          <a:spcPts val="800"/>
                        </a:spcAft>
                      </a:pPr>
                      <a:r>
                        <a:rPr lang="en-GB" sz="1100" dirty="0">
                          <a:solidFill>
                            <a:srgbClr val="FF0000"/>
                          </a:solidFill>
                        </a:rPr>
                        <a:t>65%</a:t>
                      </a:r>
                    </a:p>
                  </a:txBody>
                  <a:tcPr marL="36001" marR="36001" marT="0" marB="0" anchor="b"/>
                </a:tc>
                <a:tc>
                  <a:txBody>
                    <a:bodyPr/>
                    <a:lstStyle/>
                    <a:p>
                      <a:pPr algn="r">
                        <a:lnSpc>
                          <a:spcPct val="107000"/>
                        </a:lnSpc>
                        <a:spcAft>
                          <a:spcPts val="800"/>
                        </a:spcAft>
                      </a:pPr>
                      <a:endParaRPr lang="en-GB" sz="1100" dirty="0">
                        <a:solidFill>
                          <a:srgbClr val="FF0000"/>
                        </a:solidFill>
                      </a:endParaRPr>
                    </a:p>
                  </a:txBody>
                  <a:tcPr marL="36001" marR="36001" marT="0" marB="0" anchor="b"/>
                </a:tc>
                <a:extLst>
                  <a:ext uri="{0D108BD9-81ED-4DB2-BD59-A6C34878D82A}">
                    <a16:rowId xmlns:a16="http://schemas.microsoft.com/office/drawing/2014/main" val="643484382"/>
                  </a:ext>
                </a:extLst>
              </a:tr>
              <a:tr h="265183">
                <a:tc>
                  <a:txBody>
                    <a:bodyPr/>
                    <a:lstStyle/>
                    <a:p>
                      <a:pPr algn="r" fontAlgn="b"/>
                      <a:r>
                        <a:rPr lang="en-US" sz="1100" dirty="0">
                          <a:solidFill>
                            <a:schemeClr val="bg1"/>
                          </a:solidFill>
                        </a:rPr>
                        <a:t>1030008</a:t>
                      </a:r>
                    </a:p>
                  </a:txBody>
                  <a:tcPr marL="9525" marR="9525" marT="9525" marB="0" anchor="b"/>
                </a:tc>
                <a:tc>
                  <a:txBody>
                    <a:bodyPr/>
                    <a:lstStyle/>
                    <a:p>
                      <a:pPr algn="l" fontAlgn="b"/>
                      <a:r>
                        <a:rPr lang="en-US" sz="1100" dirty="0">
                          <a:solidFill>
                            <a:schemeClr val="tx1"/>
                          </a:solidFill>
                        </a:rPr>
                        <a:t>Study on Beyond 2D Video</a:t>
                      </a:r>
                    </a:p>
                  </a:txBody>
                  <a:tcPr marL="9525" marR="9525" marT="9525" marB="0" anchor="b"/>
                </a:tc>
                <a:tc>
                  <a:txBody>
                    <a:bodyPr/>
                    <a:lstStyle/>
                    <a:p>
                      <a:pPr algn="l" fontAlgn="b"/>
                      <a:r>
                        <a:rPr lang="en-US" sz="1100" dirty="0">
                          <a:solidFill>
                            <a:schemeClr val="tx1"/>
                          </a:solidFill>
                        </a:rPr>
                        <a:t>FS_Beyond2D</a:t>
                      </a:r>
                    </a:p>
                  </a:txBody>
                  <a:tcPr marL="9525" marR="9525" marT="9525" marB="0" anchor="b"/>
                </a:tc>
                <a:tc>
                  <a:txBody>
                    <a:bodyPr/>
                    <a:lstStyle/>
                    <a:p>
                      <a:pPr marL="0" marR="0" lvl="0" indent="0" algn="r" defTabSz="914400" rtl="0" eaLnBrk="1" fontAlgn="b" latinLnBrk="0" hangingPunct="1">
                        <a:lnSpc>
                          <a:spcPct val="100000"/>
                        </a:lnSpc>
                        <a:spcBef>
                          <a:spcPts val="0"/>
                        </a:spcBef>
                        <a:spcAft>
                          <a:spcPts val="0"/>
                        </a:spcAft>
                        <a:buClrTx/>
                        <a:buSzTx/>
                        <a:buFontTx/>
                        <a:buNone/>
                        <a:tabLst/>
                        <a:defRPr/>
                      </a:pPr>
                      <a:r>
                        <a:rPr lang="en-US" sz="1100" dirty="0">
                          <a:solidFill>
                            <a:schemeClr val="tx1"/>
                          </a:solidFill>
                        </a:rPr>
                        <a:t>3/3/2025</a:t>
                      </a:r>
                    </a:p>
                  </a:txBody>
                  <a:tcPr marL="9525" marR="9525" marT="9525" marB="0" anchor="b"/>
                </a:tc>
                <a:tc>
                  <a:txBody>
                    <a:bodyPr/>
                    <a:lstStyle/>
                    <a:p>
                      <a:pPr algn="r">
                        <a:lnSpc>
                          <a:spcPct val="107000"/>
                        </a:lnSpc>
                        <a:spcAft>
                          <a:spcPts val="800"/>
                        </a:spcAft>
                      </a:pPr>
                      <a:r>
                        <a:rPr lang="en-GB" sz="1100" dirty="0">
                          <a:solidFill>
                            <a:schemeClr val="tx1"/>
                          </a:solidFill>
                        </a:rPr>
                        <a:t>10%</a:t>
                      </a:r>
                    </a:p>
                  </a:txBody>
                  <a:tcPr marL="36001" marR="36001" marT="0" marB="0" anchor="b"/>
                </a:tc>
                <a:tc>
                  <a:txBody>
                    <a:bodyPr/>
                    <a:lstStyle/>
                    <a:p>
                      <a:pPr algn="r" fontAlgn="t"/>
                      <a:r>
                        <a:rPr lang="en-US" sz="1100" b="0" i="0" u="sng" strike="noStrike" dirty="0">
                          <a:solidFill>
                            <a:srgbClr val="0000FF"/>
                          </a:solidFill>
                          <a:effectLst/>
                          <a:latin typeface="+mn-lt"/>
                          <a:hlinkClick r:id="rId11"/>
                        </a:rPr>
                        <a:t>SP-240479</a:t>
                      </a:r>
                      <a:endParaRPr lang="en-US" sz="1100" b="0" i="0" u="sng" strike="noStrike" dirty="0">
                        <a:solidFill>
                          <a:srgbClr val="0000FF"/>
                        </a:solidFill>
                        <a:effectLst/>
                        <a:latin typeface="+mn-lt"/>
                      </a:endParaRPr>
                    </a:p>
                  </a:txBody>
                  <a:tcPr marL="0" marR="0" marT="0" marB="0"/>
                </a:tc>
                <a:tc>
                  <a:txBody>
                    <a:bodyPr/>
                    <a:lstStyle/>
                    <a:p>
                      <a:pPr algn="r">
                        <a:lnSpc>
                          <a:spcPct val="107000"/>
                        </a:lnSpc>
                        <a:spcAft>
                          <a:spcPts val="800"/>
                        </a:spcAft>
                      </a:pPr>
                      <a:r>
                        <a:rPr lang="en-GB" sz="1100" dirty="0">
                          <a:solidFill>
                            <a:srgbClr val="FF0000"/>
                          </a:solidFill>
                        </a:rPr>
                        <a:t>17%</a:t>
                      </a:r>
                    </a:p>
                  </a:txBody>
                  <a:tcPr marL="36001" marR="36001" marT="0" marB="0" anchor="b"/>
                </a:tc>
                <a:tc>
                  <a:txBody>
                    <a:bodyPr/>
                    <a:lstStyle/>
                    <a:p>
                      <a:pPr algn="r">
                        <a:lnSpc>
                          <a:spcPct val="107000"/>
                        </a:lnSpc>
                        <a:spcAft>
                          <a:spcPts val="800"/>
                        </a:spcAft>
                      </a:pPr>
                      <a:endParaRPr lang="en-GB" sz="1100" dirty="0">
                        <a:solidFill>
                          <a:srgbClr val="FF0000"/>
                        </a:solidFill>
                      </a:endParaRPr>
                    </a:p>
                  </a:txBody>
                  <a:tcPr marL="36001" marR="36001" marT="0" marB="0" anchor="b"/>
                </a:tc>
                <a:extLst>
                  <a:ext uri="{0D108BD9-81ED-4DB2-BD59-A6C34878D82A}">
                    <a16:rowId xmlns:a16="http://schemas.microsoft.com/office/drawing/2014/main" val="4092775877"/>
                  </a:ext>
                </a:extLst>
              </a:tr>
              <a:tr h="265183">
                <a:tc>
                  <a:txBody>
                    <a:bodyPr/>
                    <a:lstStyle/>
                    <a:p>
                      <a:pPr algn="r" fontAlgn="b"/>
                      <a:r>
                        <a:rPr lang="en-US" sz="1100" dirty="0">
                          <a:solidFill>
                            <a:schemeClr val="bg1"/>
                          </a:solidFill>
                        </a:rPr>
                        <a:t>1030009</a:t>
                      </a:r>
                    </a:p>
                  </a:txBody>
                  <a:tcPr marL="9525" marR="9525" marT="9525" marB="0" anchor="b"/>
                </a:tc>
                <a:tc>
                  <a:txBody>
                    <a:bodyPr/>
                    <a:lstStyle/>
                    <a:p>
                      <a:pPr algn="l" fontAlgn="b"/>
                      <a:r>
                        <a:rPr lang="en-US" sz="1100" dirty="0">
                          <a:solidFill>
                            <a:schemeClr val="tx1"/>
                          </a:solidFill>
                        </a:rPr>
                        <a:t>Study on Audio Codec APIs</a:t>
                      </a:r>
                    </a:p>
                  </a:txBody>
                  <a:tcPr marL="9525" marR="9525" marT="9525" marB="0" anchor="b"/>
                </a:tc>
                <a:tc>
                  <a:txBody>
                    <a:bodyPr/>
                    <a:lstStyle/>
                    <a:p>
                      <a:pPr algn="l" fontAlgn="b"/>
                      <a:r>
                        <a:rPr lang="en-US" sz="1100" dirty="0">
                          <a:solidFill>
                            <a:schemeClr val="tx1"/>
                          </a:solidFill>
                        </a:rPr>
                        <a:t>FS_ACAPI</a:t>
                      </a:r>
                    </a:p>
                  </a:txBody>
                  <a:tcPr marL="9525" marR="9525" marT="9525" marB="0" anchor="b"/>
                </a:tc>
                <a:tc>
                  <a:txBody>
                    <a:bodyPr/>
                    <a:lstStyle/>
                    <a:p>
                      <a:pPr marL="0" marR="0" lvl="0" indent="0" algn="r" defTabSz="914400" rtl="0" eaLnBrk="1" fontAlgn="b" latinLnBrk="0" hangingPunct="1">
                        <a:lnSpc>
                          <a:spcPct val="100000"/>
                        </a:lnSpc>
                        <a:spcBef>
                          <a:spcPts val="0"/>
                        </a:spcBef>
                        <a:spcAft>
                          <a:spcPts val="0"/>
                        </a:spcAft>
                        <a:buClrTx/>
                        <a:buSzTx/>
                        <a:buFontTx/>
                        <a:buNone/>
                        <a:tabLst/>
                        <a:defRPr/>
                      </a:pPr>
                      <a:r>
                        <a:rPr lang="en-US" sz="1100" dirty="0">
                          <a:solidFill>
                            <a:schemeClr val="tx1"/>
                          </a:solidFill>
                        </a:rPr>
                        <a:t>3/3/2025</a:t>
                      </a:r>
                    </a:p>
                  </a:txBody>
                  <a:tcPr marL="9525" marR="9525" marT="9525" marB="0" anchor="b"/>
                </a:tc>
                <a:tc>
                  <a:txBody>
                    <a:bodyPr/>
                    <a:lstStyle/>
                    <a:p>
                      <a:pPr algn="r">
                        <a:lnSpc>
                          <a:spcPct val="107000"/>
                        </a:lnSpc>
                        <a:spcAft>
                          <a:spcPts val="800"/>
                        </a:spcAft>
                      </a:pPr>
                      <a:r>
                        <a:rPr lang="en-GB" sz="1100" dirty="0">
                          <a:solidFill>
                            <a:schemeClr val="tx1"/>
                          </a:solidFill>
                        </a:rPr>
                        <a:t>10%</a:t>
                      </a:r>
                    </a:p>
                  </a:txBody>
                  <a:tcPr marL="36001" marR="36001" marT="0" marB="0" anchor="b"/>
                </a:tc>
                <a:tc>
                  <a:txBody>
                    <a:bodyPr/>
                    <a:lstStyle/>
                    <a:p>
                      <a:pPr algn="r" fontAlgn="t"/>
                      <a:r>
                        <a:rPr lang="en-US" sz="1100" b="0" i="0" u="sng" strike="noStrike" dirty="0">
                          <a:solidFill>
                            <a:srgbClr val="0000FF"/>
                          </a:solidFill>
                          <a:effectLst/>
                          <a:latin typeface="+mn-lt"/>
                          <a:hlinkClick r:id="rId12"/>
                        </a:rPr>
                        <a:t>SP-240480</a:t>
                      </a:r>
                      <a:endParaRPr lang="en-US" sz="1100" b="0" i="0" u="sng" strike="noStrike" dirty="0">
                        <a:solidFill>
                          <a:srgbClr val="0000FF"/>
                        </a:solidFill>
                        <a:effectLst/>
                        <a:latin typeface="+mn-lt"/>
                      </a:endParaRPr>
                    </a:p>
                  </a:txBody>
                  <a:tcPr marL="0" marR="0" marT="0" marB="0"/>
                </a:tc>
                <a:tc>
                  <a:txBody>
                    <a:bodyPr/>
                    <a:lstStyle/>
                    <a:p>
                      <a:pPr algn="r">
                        <a:lnSpc>
                          <a:spcPct val="107000"/>
                        </a:lnSpc>
                        <a:spcAft>
                          <a:spcPts val="800"/>
                        </a:spcAft>
                      </a:pPr>
                      <a:r>
                        <a:rPr lang="en-GB" sz="1100" dirty="0">
                          <a:solidFill>
                            <a:srgbClr val="FF0000"/>
                          </a:solidFill>
                        </a:rPr>
                        <a:t>10%</a:t>
                      </a:r>
                    </a:p>
                  </a:txBody>
                  <a:tcPr marL="36001" marR="36001" marT="0" marB="0" anchor="b"/>
                </a:tc>
                <a:tc>
                  <a:txBody>
                    <a:bodyPr/>
                    <a:lstStyle/>
                    <a:p>
                      <a:pPr algn="r">
                        <a:lnSpc>
                          <a:spcPct val="107000"/>
                        </a:lnSpc>
                        <a:spcAft>
                          <a:spcPts val="800"/>
                        </a:spcAft>
                      </a:pPr>
                      <a:endParaRPr lang="en-GB" sz="1100" dirty="0">
                        <a:solidFill>
                          <a:srgbClr val="FF0000"/>
                        </a:solidFill>
                      </a:endParaRPr>
                    </a:p>
                  </a:txBody>
                  <a:tcPr marL="36001" marR="36001" marT="0" marB="0" anchor="b"/>
                </a:tc>
                <a:extLst>
                  <a:ext uri="{0D108BD9-81ED-4DB2-BD59-A6C34878D82A}">
                    <a16:rowId xmlns:a16="http://schemas.microsoft.com/office/drawing/2014/main" val="713869790"/>
                  </a:ext>
                </a:extLst>
              </a:tr>
              <a:tr h="265183">
                <a:tc>
                  <a:txBody>
                    <a:bodyPr/>
                    <a:lstStyle/>
                    <a:p>
                      <a:pPr algn="r" fontAlgn="b"/>
                      <a:r>
                        <a:rPr lang="en-US" sz="1100" b="1" dirty="0">
                          <a:latin typeface="+mn-lt"/>
                        </a:rPr>
                        <a:t>1030002</a:t>
                      </a:r>
                    </a:p>
                  </a:txBody>
                  <a:tcPr marL="9525" marR="9525" marT="9525" marB="0" anchor="b"/>
                </a:tc>
                <a:tc>
                  <a:txBody>
                    <a:bodyPr/>
                    <a:lstStyle/>
                    <a:p>
                      <a:pPr algn="l" fontAlgn="b"/>
                      <a:r>
                        <a:rPr lang="en-US" sz="1100" b="0" dirty="0">
                          <a:latin typeface="+mn-lt"/>
                        </a:rPr>
                        <a:t>Study on Haptics in 5G Media Services</a:t>
                      </a:r>
                    </a:p>
                  </a:txBody>
                  <a:tcPr marL="9525" marR="9525" marT="9525" marB="0" anchor="b"/>
                </a:tc>
                <a:tc>
                  <a:txBody>
                    <a:bodyPr/>
                    <a:lstStyle/>
                    <a:p>
                      <a:pPr algn="l" fontAlgn="b"/>
                      <a:r>
                        <a:rPr lang="en-US" sz="1100" b="0" dirty="0" err="1">
                          <a:latin typeface="+mn-lt"/>
                        </a:rPr>
                        <a:t>FS_HapticsMed</a:t>
                      </a:r>
                      <a:br>
                        <a:rPr lang="en-US" sz="1100" b="0" dirty="0">
                          <a:latin typeface="+mn-lt"/>
                        </a:rPr>
                      </a:br>
                      <a:r>
                        <a:rPr lang="en-US" sz="1100" b="0" dirty="0">
                          <a:solidFill>
                            <a:srgbClr val="FF0000"/>
                          </a:solidFill>
                          <a:latin typeface="+mn-lt"/>
                        </a:rPr>
                        <a:t>-&gt; </a:t>
                      </a:r>
                      <a:r>
                        <a:rPr lang="en-US" sz="1100" b="0" dirty="0" err="1">
                          <a:solidFill>
                            <a:srgbClr val="FF0000"/>
                          </a:solidFill>
                          <a:latin typeface="+mn-lt"/>
                        </a:rPr>
                        <a:t>FS_HapticsMedia</a:t>
                      </a:r>
                      <a:endParaRPr lang="en-US" sz="1100" b="0" dirty="0">
                        <a:solidFill>
                          <a:srgbClr val="FF0000"/>
                        </a:solidFill>
                        <a:latin typeface="+mn-lt"/>
                      </a:endParaRPr>
                    </a:p>
                  </a:txBody>
                  <a:tcPr marL="9525" marR="9525" marT="9525" marB="0" anchor="b"/>
                </a:tc>
                <a:tc>
                  <a:txBody>
                    <a:bodyPr/>
                    <a:lstStyle/>
                    <a:p>
                      <a:pPr algn="r" fontAlgn="b"/>
                      <a:r>
                        <a:rPr lang="en-US" sz="1100" b="0" dirty="0">
                          <a:solidFill>
                            <a:schemeClr val="tx1"/>
                          </a:solidFill>
                          <a:latin typeface="+mn-lt"/>
                        </a:rPr>
                        <a:t>3/3/2025</a:t>
                      </a:r>
                    </a:p>
                  </a:txBody>
                  <a:tcPr marL="9525" marR="9525" marT="9525" marB="0" anchor="b"/>
                </a:tc>
                <a:tc>
                  <a:txBody>
                    <a:bodyPr/>
                    <a:lstStyle/>
                    <a:p>
                      <a:pPr algn="r">
                        <a:lnSpc>
                          <a:spcPct val="107000"/>
                        </a:lnSpc>
                        <a:spcAft>
                          <a:spcPts val="800"/>
                        </a:spcAft>
                      </a:pPr>
                      <a:r>
                        <a:rPr lang="en-GB" sz="1100" b="0" dirty="0">
                          <a:solidFill>
                            <a:schemeClr val="tx1"/>
                          </a:solidFill>
                          <a:latin typeface="+mn-lt"/>
                        </a:rPr>
                        <a:t>0%</a:t>
                      </a:r>
                    </a:p>
                  </a:txBody>
                  <a:tcPr marL="36001" marR="36001" marT="0" marB="0" anchor="b"/>
                </a:tc>
                <a:tc>
                  <a:txBody>
                    <a:bodyPr/>
                    <a:lstStyle/>
                    <a:p>
                      <a:pPr algn="r" fontAlgn="t"/>
                      <a:r>
                        <a:rPr lang="en-US" sz="1100" b="0" i="0" u="sng" strike="noStrike" dirty="0">
                          <a:solidFill>
                            <a:srgbClr val="0000FF"/>
                          </a:solidFill>
                          <a:effectLst/>
                          <a:latin typeface="+mn-lt"/>
                          <a:hlinkClick r:id="rId13"/>
                        </a:rPr>
                        <a:t>SP-240979</a:t>
                      </a:r>
                      <a:endParaRPr lang="en-US" sz="1100" b="0" i="0" u="sng" strike="noStrike" dirty="0">
                        <a:solidFill>
                          <a:srgbClr val="0000FF"/>
                        </a:solidFill>
                        <a:effectLst/>
                        <a:latin typeface="+mn-lt"/>
                      </a:endParaRPr>
                    </a:p>
                    <a:p>
                      <a:pPr marL="0" marR="0" lvl="0" indent="0" algn="r" defTabSz="914400" rtl="0" eaLnBrk="1" fontAlgn="t" latinLnBrk="0" hangingPunct="1">
                        <a:lnSpc>
                          <a:spcPct val="100000"/>
                        </a:lnSpc>
                        <a:spcBef>
                          <a:spcPts val="0"/>
                        </a:spcBef>
                        <a:spcAft>
                          <a:spcPts val="0"/>
                        </a:spcAft>
                        <a:buClrTx/>
                        <a:buSzTx/>
                        <a:buFontTx/>
                        <a:buNone/>
                        <a:tabLst/>
                        <a:defRPr/>
                      </a:pPr>
                      <a:r>
                        <a:rPr lang="en-US" sz="1100" b="0" i="0" u="sng" strike="noStrike" dirty="0">
                          <a:solidFill>
                            <a:srgbClr val="0000FF"/>
                          </a:solidFill>
                          <a:effectLst/>
                          <a:latin typeface="+mn-lt"/>
                        </a:rPr>
                        <a:t>-&gt; </a:t>
                      </a:r>
                      <a:r>
                        <a:rPr lang="en-US" sz="1100" b="0" i="0" u="sng" strike="noStrike" dirty="0">
                          <a:solidFill>
                            <a:srgbClr val="0000FF"/>
                          </a:solidFill>
                          <a:effectLst/>
                          <a:latin typeface="+mn-lt"/>
                          <a:hlinkClick r:id="rId14"/>
                        </a:rPr>
                        <a:t>SP-241121</a:t>
                      </a:r>
                      <a:r>
                        <a:rPr lang="en-US" sz="1100" b="0" i="0" u="sng" strike="noStrike" dirty="0">
                          <a:solidFill>
                            <a:srgbClr val="0000FF"/>
                          </a:solidFill>
                          <a:effectLst/>
                          <a:latin typeface="+mn-lt"/>
                        </a:rPr>
                        <a:t> </a:t>
                      </a:r>
                    </a:p>
                  </a:txBody>
                  <a:tcPr marL="0" marR="0" marT="0" marB="0"/>
                </a:tc>
                <a:tc>
                  <a:txBody>
                    <a:bodyPr/>
                    <a:lstStyle/>
                    <a:p>
                      <a:pPr algn="r">
                        <a:lnSpc>
                          <a:spcPct val="107000"/>
                        </a:lnSpc>
                        <a:spcAft>
                          <a:spcPts val="800"/>
                        </a:spcAft>
                      </a:pPr>
                      <a:r>
                        <a:rPr lang="en-GB" sz="1100" b="0" dirty="0">
                          <a:solidFill>
                            <a:srgbClr val="FF0000"/>
                          </a:solidFill>
                          <a:latin typeface="+mn-lt"/>
                        </a:rPr>
                        <a:t>15%</a:t>
                      </a:r>
                    </a:p>
                  </a:txBody>
                  <a:tcPr marL="36001" marR="36001" marT="0" marB="0" anchor="b"/>
                </a:tc>
                <a:tc>
                  <a:txBody>
                    <a:bodyPr/>
                    <a:lstStyle/>
                    <a:p>
                      <a:pPr algn="r">
                        <a:lnSpc>
                          <a:spcPct val="107000"/>
                        </a:lnSpc>
                        <a:spcAft>
                          <a:spcPts val="800"/>
                        </a:spcAft>
                      </a:pPr>
                      <a:r>
                        <a:rPr lang="en-GB" sz="1100" b="0" dirty="0">
                          <a:solidFill>
                            <a:srgbClr val="FF0000"/>
                          </a:solidFill>
                          <a:latin typeface="+mn-lt"/>
                        </a:rPr>
                        <a:t>Revised SID</a:t>
                      </a:r>
                    </a:p>
                  </a:txBody>
                  <a:tcPr marL="36001" marR="36001" marT="0" marB="0" anchor="b"/>
                </a:tc>
                <a:extLst>
                  <a:ext uri="{0D108BD9-81ED-4DB2-BD59-A6C34878D82A}">
                    <a16:rowId xmlns:a16="http://schemas.microsoft.com/office/drawing/2014/main" val="235534630"/>
                  </a:ext>
                </a:extLst>
              </a:tr>
              <a:tr h="265183">
                <a:tc>
                  <a:txBody>
                    <a:bodyPr/>
                    <a:lstStyle/>
                    <a:p>
                      <a:pPr algn="r" fontAlgn="b"/>
                      <a:r>
                        <a:rPr lang="en-US" sz="1100" dirty="0">
                          <a:solidFill>
                            <a:schemeClr val="bg1"/>
                          </a:solidFill>
                        </a:rPr>
                        <a:t>1040022</a:t>
                      </a:r>
                    </a:p>
                  </a:txBody>
                  <a:tcPr marL="9525" marR="9525" marT="9525" marB="0" anchor="b"/>
                </a:tc>
                <a:tc>
                  <a:txBody>
                    <a:bodyPr/>
                    <a:lstStyle/>
                    <a:p>
                      <a:pPr algn="l" fontAlgn="b"/>
                      <a:r>
                        <a:rPr lang="en-US" sz="1100" dirty="0">
                          <a:solidFill>
                            <a:schemeClr val="tx1"/>
                          </a:solidFill>
                        </a:rPr>
                        <a:t>Study on Spatial Computing for AR Services</a:t>
                      </a:r>
                    </a:p>
                  </a:txBody>
                  <a:tcPr marL="9525" marR="9525" marT="9525" marB="0" anchor="b"/>
                </a:tc>
                <a:tc>
                  <a:txBody>
                    <a:bodyPr/>
                    <a:lstStyle/>
                    <a:p>
                      <a:pPr algn="l" fontAlgn="b"/>
                      <a:r>
                        <a:rPr lang="en-US" sz="1100" dirty="0" err="1">
                          <a:solidFill>
                            <a:schemeClr val="tx1"/>
                          </a:solidFill>
                        </a:rPr>
                        <a:t>FS_ARSpatial</a:t>
                      </a:r>
                      <a:endParaRPr lang="en-US" sz="1100" dirty="0">
                        <a:solidFill>
                          <a:schemeClr val="tx1"/>
                        </a:solidFill>
                      </a:endParaRPr>
                    </a:p>
                  </a:txBody>
                  <a:tcPr marL="9525" marR="9525" marT="9525" marB="0" anchor="b"/>
                </a:tc>
                <a:tc>
                  <a:txBody>
                    <a:bodyPr/>
                    <a:lstStyle/>
                    <a:p>
                      <a:pPr algn="r" fontAlgn="b"/>
                      <a:r>
                        <a:rPr lang="en-US" sz="1100" dirty="0">
                          <a:solidFill>
                            <a:schemeClr val="tx1"/>
                          </a:solidFill>
                        </a:rPr>
                        <a:t>6/6/2025</a:t>
                      </a:r>
                    </a:p>
                  </a:txBody>
                  <a:tcPr marL="9525" marR="9525" marT="9525" marB="0" anchor="b"/>
                </a:tc>
                <a:tc>
                  <a:txBody>
                    <a:bodyPr/>
                    <a:lstStyle/>
                    <a:p>
                      <a:pPr algn="r">
                        <a:lnSpc>
                          <a:spcPct val="107000"/>
                        </a:lnSpc>
                        <a:spcAft>
                          <a:spcPts val="800"/>
                        </a:spcAft>
                      </a:pPr>
                      <a:r>
                        <a:rPr lang="en-GB" sz="1100" dirty="0">
                          <a:solidFill>
                            <a:schemeClr val="tx1"/>
                          </a:solidFill>
                        </a:rPr>
                        <a:t>0%</a:t>
                      </a:r>
                    </a:p>
                  </a:txBody>
                  <a:tcPr marL="36001" marR="36001" marT="0" marB="0" anchor="b"/>
                </a:tc>
                <a:tc>
                  <a:txBody>
                    <a:bodyPr/>
                    <a:lstStyle/>
                    <a:p>
                      <a:pPr algn="r" fontAlgn="t"/>
                      <a:r>
                        <a:rPr lang="en-US" sz="1100" b="0" i="0" u="sng" strike="noStrike" dirty="0">
                          <a:solidFill>
                            <a:srgbClr val="0000FF"/>
                          </a:solidFill>
                          <a:effectLst/>
                          <a:latin typeface="+mn-lt"/>
                          <a:hlinkClick r:id="rId15"/>
                        </a:rPr>
                        <a:t>SP-240927</a:t>
                      </a:r>
                      <a:endParaRPr lang="en-US" sz="1100" b="0" i="0" u="sng" strike="noStrike" dirty="0">
                        <a:solidFill>
                          <a:srgbClr val="0000FF"/>
                        </a:solidFill>
                        <a:effectLst/>
                        <a:latin typeface="+mn-lt"/>
                      </a:endParaRPr>
                    </a:p>
                  </a:txBody>
                  <a:tcPr marL="0" marR="0" marT="0" marB="0"/>
                </a:tc>
                <a:tc>
                  <a:txBody>
                    <a:bodyPr/>
                    <a:lstStyle/>
                    <a:p>
                      <a:pPr algn="r">
                        <a:lnSpc>
                          <a:spcPct val="107000"/>
                        </a:lnSpc>
                        <a:spcAft>
                          <a:spcPts val="800"/>
                        </a:spcAft>
                      </a:pPr>
                      <a:r>
                        <a:rPr lang="en-GB" sz="1100" dirty="0">
                          <a:solidFill>
                            <a:srgbClr val="FF0000"/>
                          </a:solidFill>
                        </a:rPr>
                        <a:t>10%</a:t>
                      </a:r>
                    </a:p>
                  </a:txBody>
                  <a:tcPr marL="36001" marR="36001" marT="0" marB="0" anchor="b"/>
                </a:tc>
                <a:tc>
                  <a:txBody>
                    <a:bodyPr/>
                    <a:lstStyle/>
                    <a:p>
                      <a:pPr algn="r">
                        <a:lnSpc>
                          <a:spcPct val="107000"/>
                        </a:lnSpc>
                        <a:spcAft>
                          <a:spcPts val="800"/>
                        </a:spcAft>
                      </a:pPr>
                      <a:endParaRPr lang="en-GB" sz="1100" dirty="0">
                        <a:solidFill>
                          <a:srgbClr val="FF0000"/>
                        </a:solidFill>
                      </a:endParaRPr>
                    </a:p>
                  </a:txBody>
                  <a:tcPr marL="36001" marR="36001" marT="0" marB="0" anchor="b"/>
                </a:tc>
                <a:extLst>
                  <a:ext uri="{0D108BD9-81ED-4DB2-BD59-A6C34878D82A}">
                    <a16:rowId xmlns:a16="http://schemas.microsoft.com/office/drawing/2014/main" val="1101476272"/>
                  </a:ext>
                </a:extLst>
              </a:tr>
            </a:tbl>
          </a:graphicData>
        </a:graphic>
      </p:graphicFrame>
    </p:spTree>
    <p:extLst>
      <p:ext uri="{BB962C8B-B14F-4D97-AF65-F5344CB8AC3E}">
        <p14:creationId xmlns:p14="http://schemas.microsoft.com/office/powerpoint/2010/main" val="1818184995"/>
      </p:ext>
    </p:extLst>
  </p:cSld>
  <p:clrMapOvr>
    <a:masterClrMapping/>
  </p:clrMapOvr>
  <p:transition spd="slow"/>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12A81A8-5C7E-4B5E-B955-EBF4BE0C600C}"/>
              </a:ext>
            </a:extLst>
          </p:cNvPr>
          <p:cNvSpPr>
            <a:spLocks noGrp="1"/>
          </p:cNvSpPr>
          <p:nvPr>
            <p:ph type="title"/>
          </p:nvPr>
        </p:nvSpPr>
        <p:spPr/>
        <p:txBody>
          <a:bodyPr/>
          <a:lstStyle/>
          <a:p>
            <a:r>
              <a:rPr lang="en-US" altLang="en-US" sz="3200" dirty="0"/>
              <a:t>Feasibility Study on Artificial Intelligence (AI) and Machine Learning (ML) for Media (FS_AI4Media)</a:t>
            </a:r>
            <a:endParaRPr lang="en-US" sz="3200" dirty="0"/>
          </a:p>
        </p:txBody>
      </p:sp>
      <p:sp>
        <p:nvSpPr>
          <p:cNvPr id="3" name="Espace réservé du contenu 2">
            <a:extLst>
              <a:ext uri="{FF2B5EF4-FFF2-40B4-BE49-F238E27FC236}">
                <a16:creationId xmlns:a16="http://schemas.microsoft.com/office/drawing/2014/main" id="{65F9F2AB-B13E-42E2-987D-E48C9A0EA900}"/>
              </a:ext>
            </a:extLst>
          </p:cNvPr>
          <p:cNvSpPr>
            <a:spLocks noGrp="1"/>
          </p:cNvSpPr>
          <p:nvPr>
            <p:ph idx="1"/>
          </p:nvPr>
        </p:nvSpPr>
        <p:spPr>
          <a:xfrm>
            <a:off x="647701" y="2676525"/>
            <a:ext cx="11068050" cy="3608389"/>
          </a:xfrm>
        </p:spPr>
        <p:txBody>
          <a:bodyPr/>
          <a:lstStyle/>
          <a:p>
            <a:pPr marL="0" lvl="0" indent="0" fontAlgn="base">
              <a:lnSpc>
                <a:spcPct val="93000"/>
              </a:lnSpc>
              <a:spcBef>
                <a:spcPct val="15000"/>
              </a:spcBef>
              <a:spcAft>
                <a:spcPct val="15000"/>
              </a:spcAft>
              <a:buSzPct val="100000"/>
              <a:buNone/>
              <a:tabLst>
                <a:tab pos="285750" algn="l"/>
              </a:tabLst>
              <a:defRPr/>
            </a:pPr>
            <a:r>
              <a:rPr lang="en-GB" sz="1200" b="1" u="sng" dirty="0">
                <a:cs typeface="Arial" pitchFamily="34" charset="0"/>
              </a:rPr>
              <a:t>Purpose</a:t>
            </a:r>
          </a:p>
          <a:p>
            <a:pPr marL="0" indent="0">
              <a:lnSpc>
                <a:spcPct val="93000"/>
              </a:lnSpc>
              <a:spcBef>
                <a:spcPct val="15000"/>
              </a:spcBef>
              <a:spcAft>
                <a:spcPct val="15000"/>
              </a:spcAft>
              <a:buSzPct val="100000"/>
              <a:tabLst>
                <a:tab pos="285750" algn="l"/>
              </a:tabLst>
              <a:defRPr/>
            </a:pPr>
            <a:r>
              <a:rPr lang="en-US" altLang="en-US" sz="1200" dirty="0"/>
              <a:t>  The objectives of the study item are primarily to identify relevant interoperability requirements and implementation constraints of AI/ML in 5G media services. </a:t>
            </a:r>
          </a:p>
          <a:p>
            <a:pPr marL="287338" lvl="0" indent="-287338" fontAlgn="base">
              <a:lnSpc>
                <a:spcPct val="93000"/>
              </a:lnSpc>
              <a:spcBef>
                <a:spcPct val="15000"/>
              </a:spcBef>
              <a:spcAft>
                <a:spcPct val="15000"/>
              </a:spcAft>
              <a:buSzPct val="100000"/>
              <a:buNone/>
              <a:tabLst>
                <a:tab pos="285750" algn="l"/>
              </a:tabLst>
              <a:defRPr/>
            </a:pPr>
            <a:r>
              <a:rPr lang="en-GB" sz="1200" b="1" u="sng" dirty="0">
                <a:cs typeface="Arial" pitchFamily="34" charset="0"/>
              </a:rPr>
              <a:t>Progress in the last quarter</a:t>
            </a:r>
          </a:p>
          <a:p>
            <a:pPr marL="287338" lvl="0" indent="-287338" fontAlgn="base">
              <a:lnSpc>
                <a:spcPct val="93000"/>
              </a:lnSpc>
              <a:spcBef>
                <a:spcPct val="15000"/>
              </a:spcBef>
              <a:spcAft>
                <a:spcPct val="15000"/>
              </a:spcAft>
              <a:buSzPct val="100000"/>
              <a:tabLst>
                <a:tab pos="285750" algn="l"/>
              </a:tabLst>
              <a:defRPr/>
            </a:pPr>
            <a:r>
              <a:rPr lang="en-US" altLang="zh-CN" sz="1200" dirty="0">
                <a:cs typeface="Arial" pitchFamily="34" charset="0"/>
              </a:rPr>
              <a:t>The draft TR 26.927 is updated with a few agreements on the description of sign language translation scenario and NLP on speech in RTC, some updates on MPEG FCM, various approaches on the architecture mapping to IMS, some updates on metadata and a few descriptions of architectures for collaboration scenarios and their mapping to the UC.</a:t>
            </a:r>
          </a:p>
          <a:p>
            <a:pPr marL="287338" lvl="0" indent="-287338" fontAlgn="base">
              <a:lnSpc>
                <a:spcPct val="93000"/>
              </a:lnSpc>
              <a:spcBef>
                <a:spcPct val="15000"/>
              </a:spcBef>
              <a:spcAft>
                <a:spcPct val="15000"/>
              </a:spcAft>
              <a:buSzPct val="100000"/>
              <a:tabLst>
                <a:tab pos="285750" algn="l"/>
              </a:tabLst>
              <a:defRPr/>
            </a:pPr>
            <a:r>
              <a:rPr lang="en-US" altLang="zh-CN" sz="1200" dirty="0">
                <a:cs typeface="Arial" pitchFamily="34" charset="0"/>
              </a:rPr>
              <a:t>On the evaluation side TR 26.847  is updated with NNC results in the context of automatic speech recognition.</a:t>
            </a:r>
          </a:p>
          <a:p>
            <a:pPr marL="287338" lvl="0" indent="-287338" fontAlgn="base">
              <a:lnSpc>
                <a:spcPct val="93000"/>
              </a:lnSpc>
              <a:spcBef>
                <a:spcPct val="15000"/>
              </a:spcBef>
              <a:spcAft>
                <a:spcPct val="15000"/>
              </a:spcAft>
              <a:buSzPct val="100000"/>
              <a:tabLst>
                <a:tab pos="285750" algn="l"/>
              </a:tabLst>
              <a:defRPr/>
            </a:pPr>
            <a:endParaRPr lang="en-US" altLang="zh-CN" sz="1200" dirty="0">
              <a:cs typeface="Arial" pitchFamily="34" charset="0"/>
            </a:endParaRPr>
          </a:p>
          <a:p>
            <a:pPr marL="287338" lvl="0" indent="-287338" fontAlgn="base">
              <a:lnSpc>
                <a:spcPct val="93000"/>
              </a:lnSpc>
              <a:spcBef>
                <a:spcPct val="15000"/>
              </a:spcBef>
              <a:spcAft>
                <a:spcPct val="15000"/>
              </a:spcAft>
              <a:buSzPct val="100000"/>
              <a:buNone/>
              <a:tabLst>
                <a:tab pos="285750" algn="l"/>
              </a:tabLst>
              <a:defRPr/>
            </a:pPr>
            <a:r>
              <a:rPr lang="en-GB" sz="1200" b="1" u="sng" dirty="0">
                <a:cs typeface="Arial" pitchFamily="34" charset="0"/>
              </a:rPr>
              <a:t>Next steps</a:t>
            </a:r>
          </a:p>
          <a:p>
            <a:pPr marL="287338" lvl="0" indent="-287338" fontAlgn="base">
              <a:lnSpc>
                <a:spcPct val="93000"/>
              </a:lnSpc>
              <a:spcBef>
                <a:spcPct val="15000"/>
              </a:spcBef>
              <a:spcAft>
                <a:spcPct val="15000"/>
              </a:spcAft>
              <a:buSzPct val="100000"/>
              <a:tabLst>
                <a:tab pos="285750" algn="l"/>
              </a:tabLst>
              <a:defRPr/>
            </a:pPr>
            <a:r>
              <a:rPr lang="en-US" altLang="zh-CN" sz="1200" dirty="0">
                <a:cs typeface="Arial" pitchFamily="34" charset="0"/>
              </a:rPr>
              <a:t>Complete analysis of collaboration scenarios. Review and refine TR 26.927; Agree on TR 26.927 v1.0.0 to be sent to SA plenary for information</a:t>
            </a:r>
          </a:p>
          <a:p>
            <a:pPr marL="287338" lvl="0" indent="-287338" fontAlgn="base">
              <a:lnSpc>
                <a:spcPct val="93000"/>
              </a:lnSpc>
              <a:spcBef>
                <a:spcPct val="15000"/>
              </a:spcBef>
              <a:spcAft>
                <a:spcPct val="15000"/>
              </a:spcAft>
              <a:buSzPct val="100000"/>
              <a:tabLst>
                <a:tab pos="285750" algn="l"/>
              </a:tabLst>
              <a:defRPr/>
            </a:pPr>
            <a:r>
              <a:rPr lang="en-US" altLang="zh-CN" sz="1200" dirty="0">
                <a:cs typeface="Arial" pitchFamily="34" charset="0"/>
              </a:rPr>
              <a:t>Progress AI/ML evaluation; Agree on TR 26.847 v1.0.0 to be sent to SA plenary for information</a:t>
            </a:r>
          </a:p>
          <a:p>
            <a:pPr marL="287338" lvl="0" indent="-287338" fontAlgn="base">
              <a:lnSpc>
                <a:spcPct val="93000"/>
              </a:lnSpc>
              <a:spcBef>
                <a:spcPct val="15000"/>
              </a:spcBef>
              <a:spcAft>
                <a:spcPct val="15000"/>
              </a:spcAft>
              <a:buSzPct val="100000"/>
              <a:tabLst>
                <a:tab pos="285750" algn="l"/>
              </a:tabLst>
              <a:defRPr/>
            </a:pPr>
            <a:endParaRPr lang="en-US" altLang="zh-CN" sz="1200" dirty="0">
              <a:cs typeface="Arial" pitchFamily="34" charset="0"/>
            </a:endParaRPr>
          </a:p>
          <a:p>
            <a:pPr marL="287338" lvl="0" indent="-287338" fontAlgn="base">
              <a:lnSpc>
                <a:spcPct val="93000"/>
              </a:lnSpc>
              <a:spcBef>
                <a:spcPct val="15000"/>
              </a:spcBef>
              <a:spcAft>
                <a:spcPct val="15000"/>
              </a:spcAft>
              <a:buSzPct val="100000"/>
              <a:buNone/>
              <a:tabLst>
                <a:tab pos="285750" algn="l"/>
              </a:tabLst>
              <a:defRPr/>
            </a:pPr>
            <a:endParaRPr lang="en-GB" sz="1200" b="1" u="sng" dirty="0">
              <a:cs typeface="Arial" pitchFamily="34" charset="0"/>
            </a:endParaRPr>
          </a:p>
          <a:p>
            <a:pPr marL="287338" lvl="0" indent="-287338" fontAlgn="base">
              <a:lnSpc>
                <a:spcPct val="93000"/>
              </a:lnSpc>
              <a:spcBef>
                <a:spcPct val="15000"/>
              </a:spcBef>
              <a:spcAft>
                <a:spcPct val="15000"/>
              </a:spcAft>
              <a:buSzPct val="100000"/>
              <a:buNone/>
              <a:tabLst>
                <a:tab pos="285750" algn="l"/>
              </a:tabLst>
              <a:defRPr/>
            </a:pPr>
            <a:endParaRPr lang="en-GB" sz="1200" b="1" u="sng" dirty="0">
              <a:cs typeface="Arial" pitchFamily="34" charset="0"/>
            </a:endParaRPr>
          </a:p>
          <a:p>
            <a:pPr marL="287338" lvl="0" indent="-287338" fontAlgn="base">
              <a:lnSpc>
                <a:spcPct val="93000"/>
              </a:lnSpc>
              <a:spcBef>
                <a:spcPct val="15000"/>
              </a:spcBef>
              <a:spcAft>
                <a:spcPct val="15000"/>
              </a:spcAft>
              <a:buSzPct val="100000"/>
              <a:buNone/>
              <a:tabLst>
                <a:tab pos="285750" algn="l"/>
              </a:tabLst>
              <a:defRPr/>
            </a:pPr>
            <a:endParaRPr lang="en-GB" sz="1200" b="1" u="sng" dirty="0">
              <a:cs typeface="Arial" pitchFamily="34" charset="0"/>
            </a:endParaRPr>
          </a:p>
          <a:p>
            <a:pPr marL="0" indent="0">
              <a:lnSpc>
                <a:spcPct val="93000"/>
              </a:lnSpc>
              <a:spcBef>
                <a:spcPct val="15000"/>
              </a:spcBef>
              <a:spcAft>
                <a:spcPct val="15000"/>
              </a:spcAft>
              <a:buSzPct val="100000"/>
              <a:buNone/>
              <a:tabLst>
                <a:tab pos="285750" algn="l"/>
              </a:tabLst>
              <a:defRPr/>
            </a:pPr>
            <a:endParaRPr lang="en-US" altLang="zh-CN" sz="1200" dirty="0">
              <a:cs typeface="Arial" pitchFamily="34" charset="0"/>
            </a:endParaRPr>
          </a:p>
          <a:p>
            <a:pPr marL="0" lvl="0" indent="0" fontAlgn="base">
              <a:lnSpc>
                <a:spcPct val="93000"/>
              </a:lnSpc>
              <a:spcBef>
                <a:spcPct val="15000"/>
              </a:spcBef>
              <a:spcAft>
                <a:spcPct val="15000"/>
              </a:spcAft>
              <a:buSzPct val="100000"/>
              <a:buNone/>
              <a:tabLst>
                <a:tab pos="285750" algn="l"/>
              </a:tabLst>
              <a:defRPr/>
            </a:pPr>
            <a:endParaRPr lang="en-US" altLang="zh-CN" sz="1200" dirty="0"/>
          </a:p>
          <a:p>
            <a:pPr marL="0" indent="0">
              <a:buNone/>
            </a:pPr>
            <a:endParaRPr lang="fr-FR" sz="1200" dirty="0"/>
          </a:p>
        </p:txBody>
      </p:sp>
      <p:graphicFrame>
        <p:nvGraphicFramePr>
          <p:cNvPr id="4" name="Table 3">
            <a:extLst>
              <a:ext uri="{FF2B5EF4-FFF2-40B4-BE49-F238E27FC236}">
                <a16:creationId xmlns:a16="http://schemas.microsoft.com/office/drawing/2014/main" id="{BAE5BA83-9702-4BEA-8D31-3E91EC15040A}"/>
              </a:ext>
            </a:extLst>
          </p:cNvPr>
          <p:cNvGraphicFramePr>
            <a:graphicFrameLocks noGrp="1"/>
          </p:cNvGraphicFramePr>
          <p:nvPr>
            <p:extLst>
              <p:ext uri="{D42A27DB-BD31-4B8C-83A1-F6EECF244321}">
                <p14:modId xmlns:p14="http://schemas.microsoft.com/office/powerpoint/2010/main" val="1231934171"/>
              </p:ext>
            </p:extLst>
          </p:nvPr>
        </p:nvGraphicFramePr>
        <p:xfrm>
          <a:off x="647700" y="1454150"/>
          <a:ext cx="10084901" cy="695643"/>
        </p:xfrm>
        <a:graphic>
          <a:graphicData uri="http://schemas.openxmlformats.org/drawingml/2006/table">
            <a:tbl>
              <a:tblPr firstRow="1" firstCol="1" bandRow="1">
                <a:tableStyleId>{F5AB1C69-6EDB-4FF4-983F-18BD219EF322}</a:tableStyleId>
              </a:tblPr>
              <a:tblGrid>
                <a:gridCol w="601902">
                  <a:extLst>
                    <a:ext uri="{9D8B030D-6E8A-4147-A177-3AD203B41FA5}">
                      <a16:colId xmlns:a16="http://schemas.microsoft.com/office/drawing/2014/main" val="4029365130"/>
                    </a:ext>
                  </a:extLst>
                </a:gridCol>
                <a:gridCol w="3844407">
                  <a:extLst>
                    <a:ext uri="{9D8B030D-6E8A-4147-A177-3AD203B41FA5}">
                      <a16:colId xmlns:a16="http://schemas.microsoft.com/office/drawing/2014/main" val="1242704509"/>
                    </a:ext>
                  </a:extLst>
                </a:gridCol>
                <a:gridCol w="1095473">
                  <a:extLst>
                    <a:ext uri="{9D8B030D-6E8A-4147-A177-3AD203B41FA5}">
                      <a16:colId xmlns:a16="http://schemas.microsoft.com/office/drawing/2014/main" val="1339814967"/>
                    </a:ext>
                  </a:extLst>
                </a:gridCol>
                <a:gridCol w="807092">
                  <a:extLst>
                    <a:ext uri="{9D8B030D-6E8A-4147-A177-3AD203B41FA5}">
                      <a16:colId xmlns:a16="http://schemas.microsoft.com/office/drawing/2014/main" val="1142247066"/>
                    </a:ext>
                  </a:extLst>
                </a:gridCol>
                <a:gridCol w="551732">
                  <a:extLst>
                    <a:ext uri="{9D8B030D-6E8A-4147-A177-3AD203B41FA5}">
                      <a16:colId xmlns:a16="http://schemas.microsoft.com/office/drawing/2014/main" val="368115895"/>
                    </a:ext>
                  </a:extLst>
                </a:gridCol>
                <a:gridCol w="643064">
                  <a:extLst>
                    <a:ext uri="{9D8B030D-6E8A-4147-A177-3AD203B41FA5}">
                      <a16:colId xmlns:a16="http://schemas.microsoft.com/office/drawing/2014/main" val="2455226772"/>
                    </a:ext>
                  </a:extLst>
                </a:gridCol>
                <a:gridCol w="643064">
                  <a:extLst>
                    <a:ext uri="{9D8B030D-6E8A-4147-A177-3AD203B41FA5}">
                      <a16:colId xmlns:a16="http://schemas.microsoft.com/office/drawing/2014/main" val="1835048682"/>
                    </a:ext>
                  </a:extLst>
                </a:gridCol>
                <a:gridCol w="1898167">
                  <a:extLst>
                    <a:ext uri="{9D8B030D-6E8A-4147-A177-3AD203B41FA5}">
                      <a16:colId xmlns:a16="http://schemas.microsoft.com/office/drawing/2014/main" val="1250370078"/>
                    </a:ext>
                  </a:extLst>
                </a:gridCol>
              </a:tblGrid>
              <a:tr h="296861">
                <a:tc>
                  <a:txBody>
                    <a:bodyPr/>
                    <a:lstStyle/>
                    <a:p>
                      <a:pPr algn="ctr">
                        <a:lnSpc>
                          <a:spcPct val="107000"/>
                        </a:lnSpc>
                        <a:spcAft>
                          <a:spcPts val="800"/>
                        </a:spcAft>
                      </a:pPr>
                      <a:r>
                        <a:rPr lang="en-GB" sz="1100" dirty="0"/>
                        <a:t>UID</a:t>
                      </a:r>
                    </a:p>
                  </a:txBody>
                  <a:tcPr marL="36001" marR="36001" marT="0" marB="0" anchor="ctr"/>
                </a:tc>
                <a:tc>
                  <a:txBody>
                    <a:bodyPr/>
                    <a:lstStyle/>
                    <a:p>
                      <a:pPr algn="ctr">
                        <a:lnSpc>
                          <a:spcPct val="107000"/>
                        </a:lnSpc>
                        <a:spcAft>
                          <a:spcPts val="800"/>
                        </a:spcAft>
                      </a:pPr>
                      <a:r>
                        <a:rPr lang="en-GB" sz="1100" dirty="0"/>
                        <a:t>Name</a:t>
                      </a:r>
                    </a:p>
                  </a:txBody>
                  <a:tcPr marL="36001" marR="36001" marT="0" marB="0" anchor="ctr"/>
                </a:tc>
                <a:tc>
                  <a:txBody>
                    <a:bodyPr/>
                    <a:lstStyle/>
                    <a:p>
                      <a:pPr algn="ctr">
                        <a:lnSpc>
                          <a:spcPct val="107000"/>
                        </a:lnSpc>
                        <a:spcAft>
                          <a:spcPts val="800"/>
                        </a:spcAft>
                      </a:pPr>
                      <a:r>
                        <a:rPr lang="en-GB" sz="1100" dirty="0"/>
                        <a:t>Acronym</a:t>
                      </a:r>
                    </a:p>
                  </a:txBody>
                  <a:tcPr marL="36001" marR="36001" marT="0" marB="0" anchor="ctr"/>
                </a:tc>
                <a:tc>
                  <a:txBody>
                    <a:bodyPr/>
                    <a:lstStyle/>
                    <a:p>
                      <a:pPr algn="ctr">
                        <a:lnSpc>
                          <a:spcPct val="107000"/>
                        </a:lnSpc>
                        <a:spcAft>
                          <a:spcPts val="800"/>
                        </a:spcAft>
                      </a:pPr>
                      <a:r>
                        <a:rPr lang="en-GB" sz="1100" dirty="0"/>
                        <a:t>Target (mm/</a:t>
                      </a:r>
                      <a:r>
                        <a:rPr lang="en-GB" sz="1100" dirty="0" err="1"/>
                        <a:t>yyyy</a:t>
                      </a:r>
                      <a:r>
                        <a:rPr lang="en-GB" sz="1100" dirty="0"/>
                        <a:t>)</a:t>
                      </a:r>
                    </a:p>
                  </a:txBody>
                  <a:tcPr marL="36001" marR="36001" marT="0" marB="0" anchor="ctr"/>
                </a:tc>
                <a:tc>
                  <a:txBody>
                    <a:bodyPr/>
                    <a:lstStyle/>
                    <a:p>
                      <a:pPr algn="ctr">
                        <a:lnSpc>
                          <a:spcPct val="107000"/>
                        </a:lnSpc>
                        <a:spcAft>
                          <a:spcPts val="800"/>
                        </a:spcAft>
                      </a:pPr>
                      <a:r>
                        <a:rPr lang="en-GB" sz="1100" dirty="0"/>
                        <a:t>Old %</a:t>
                      </a:r>
                    </a:p>
                  </a:txBody>
                  <a:tcPr marL="36001" marR="36001" marT="0" marB="0" anchor="ctr"/>
                </a:tc>
                <a:tc>
                  <a:txBody>
                    <a:bodyPr/>
                    <a:lstStyle/>
                    <a:p>
                      <a:pPr algn="ctr">
                        <a:lnSpc>
                          <a:spcPct val="107000"/>
                        </a:lnSpc>
                        <a:spcAft>
                          <a:spcPts val="800"/>
                        </a:spcAft>
                      </a:pPr>
                      <a:r>
                        <a:rPr lang="en-GB" sz="1100" b="1" kern="1200" dirty="0">
                          <a:solidFill>
                            <a:schemeClr val="lt1"/>
                          </a:solidFill>
                          <a:latin typeface="+mn-lt"/>
                          <a:ea typeface="+mn-ea"/>
                          <a:cs typeface="+mn-cs"/>
                        </a:rPr>
                        <a:t>WID</a:t>
                      </a:r>
                      <a:endParaRPr lang="en-GB" sz="1100" dirty="0">
                        <a:solidFill>
                          <a:srgbClr val="FF0000"/>
                        </a:solidFill>
                      </a:endParaRPr>
                    </a:p>
                  </a:txBody>
                  <a:tcPr marL="36001" marR="36001" marT="0" marB="0" anchor="ctr"/>
                </a:tc>
                <a:tc>
                  <a:txBody>
                    <a:bodyPr/>
                    <a:lstStyle/>
                    <a:p>
                      <a:pPr algn="ctr">
                        <a:lnSpc>
                          <a:spcPct val="107000"/>
                        </a:lnSpc>
                        <a:spcAft>
                          <a:spcPts val="800"/>
                        </a:spcAft>
                      </a:pPr>
                      <a:r>
                        <a:rPr lang="en-GB" sz="1100" dirty="0">
                          <a:solidFill>
                            <a:srgbClr val="FF0000"/>
                          </a:solidFill>
                        </a:rPr>
                        <a:t>New %</a:t>
                      </a:r>
                      <a:endParaRPr lang="en-GB" sz="1100" b="1" kern="1200" dirty="0">
                        <a:solidFill>
                          <a:schemeClr val="lt1"/>
                        </a:solidFill>
                        <a:latin typeface="+mn-lt"/>
                        <a:ea typeface="+mn-ea"/>
                        <a:cs typeface="+mn-cs"/>
                      </a:endParaRPr>
                    </a:p>
                  </a:txBody>
                  <a:tcPr marL="36001" marR="36001" marT="0" marB="0" anchor="ctr"/>
                </a:tc>
                <a:tc>
                  <a:txBody>
                    <a:bodyPr/>
                    <a:lstStyle/>
                    <a:p>
                      <a:pPr algn="ctr">
                        <a:lnSpc>
                          <a:spcPct val="107000"/>
                        </a:lnSpc>
                        <a:spcAft>
                          <a:spcPts val="800"/>
                        </a:spcAft>
                      </a:pPr>
                      <a:r>
                        <a:rPr lang="en-GB" sz="1100" dirty="0">
                          <a:solidFill>
                            <a:srgbClr val="FF0000"/>
                          </a:solidFill>
                        </a:rPr>
                        <a:t>Change or comment</a:t>
                      </a:r>
                    </a:p>
                  </a:txBody>
                  <a:tcPr marL="36001" marR="36001" marT="0" marB="0" anchor="ctr"/>
                </a:tc>
                <a:extLst>
                  <a:ext uri="{0D108BD9-81ED-4DB2-BD59-A6C34878D82A}">
                    <a16:rowId xmlns:a16="http://schemas.microsoft.com/office/drawing/2014/main" val="1795152656"/>
                  </a:ext>
                </a:extLst>
              </a:tr>
              <a:tr h="265183">
                <a:tc>
                  <a:txBody>
                    <a:bodyPr/>
                    <a:lstStyle/>
                    <a:p>
                      <a:pPr algn="r" fontAlgn="b"/>
                      <a:r>
                        <a:rPr lang="en-US" sz="1100" dirty="0"/>
                        <a:t>950011</a:t>
                      </a:r>
                    </a:p>
                  </a:txBody>
                  <a:tcPr marL="9525" marR="9525" marT="9525" marB="0" anchor="b"/>
                </a:tc>
                <a:tc>
                  <a:txBody>
                    <a:bodyPr/>
                    <a:lstStyle/>
                    <a:p>
                      <a:pPr algn="l" fontAlgn="b"/>
                      <a:r>
                        <a:rPr lang="en-US" sz="1100" dirty="0"/>
                        <a:t>Study on Artificial Intelligence (AI) and Machine Learning (ML) for Media </a:t>
                      </a:r>
                    </a:p>
                  </a:txBody>
                  <a:tcPr marL="9525" marR="9525" marT="9525" marB="0" anchor="b"/>
                </a:tc>
                <a:tc>
                  <a:txBody>
                    <a:bodyPr/>
                    <a:lstStyle/>
                    <a:p>
                      <a:pPr algn="l" fontAlgn="b"/>
                      <a:r>
                        <a:rPr lang="en-US" sz="1100" dirty="0"/>
                        <a:t>FS_AI4Media</a:t>
                      </a:r>
                    </a:p>
                  </a:txBody>
                  <a:tcPr marL="9525" marR="9525" marT="9525" marB="0" anchor="b"/>
                </a:tc>
                <a:tc>
                  <a:txBody>
                    <a:bodyPr/>
                    <a:lstStyle/>
                    <a:p>
                      <a:pPr algn="r" fontAlgn="b"/>
                      <a:r>
                        <a:rPr lang="en-US" sz="1100" dirty="0">
                          <a:solidFill>
                            <a:schemeClr val="tx1"/>
                          </a:solidFill>
                        </a:rPr>
                        <a:t>3/3/2025</a:t>
                      </a:r>
                    </a:p>
                  </a:txBody>
                  <a:tcPr marL="9525" marR="9525" marT="9525" marB="0" anchor="b"/>
                </a:tc>
                <a:tc>
                  <a:txBody>
                    <a:bodyPr/>
                    <a:lstStyle/>
                    <a:p>
                      <a:pPr algn="r">
                        <a:lnSpc>
                          <a:spcPct val="107000"/>
                        </a:lnSpc>
                        <a:spcAft>
                          <a:spcPts val="800"/>
                        </a:spcAft>
                      </a:pPr>
                      <a:r>
                        <a:rPr lang="en-GB" sz="1100" dirty="0">
                          <a:solidFill>
                            <a:schemeClr val="tx1"/>
                          </a:solidFill>
                        </a:rPr>
                        <a:t>75%</a:t>
                      </a:r>
                    </a:p>
                  </a:txBody>
                  <a:tcPr marL="36001" marR="36001" marT="0" marB="0" anchor="b"/>
                </a:tc>
                <a:tc>
                  <a:txBody>
                    <a:bodyPr/>
                    <a:lstStyle/>
                    <a:p>
                      <a:pPr algn="r" fontAlgn="b"/>
                      <a:r>
                        <a:rPr lang="en-US" sz="1100" b="0" dirty="0">
                          <a:hlinkClick r:id="rId2"/>
                        </a:rPr>
                        <a:t>SP-220328</a:t>
                      </a:r>
                      <a:endParaRPr lang="en-US" sz="1100" b="0" dirty="0"/>
                    </a:p>
                  </a:txBody>
                  <a:tcPr marL="9525" marR="9525" marT="9525" marB="0" anchor="b"/>
                </a:tc>
                <a:tc>
                  <a:txBody>
                    <a:bodyPr/>
                    <a:lstStyle/>
                    <a:p>
                      <a:pPr algn="r">
                        <a:lnSpc>
                          <a:spcPct val="107000"/>
                        </a:lnSpc>
                        <a:spcAft>
                          <a:spcPts val="800"/>
                        </a:spcAft>
                      </a:pPr>
                      <a:r>
                        <a:rPr lang="en-GB" sz="1100" dirty="0">
                          <a:solidFill>
                            <a:srgbClr val="FF0000"/>
                          </a:solidFill>
                        </a:rPr>
                        <a:t>78%</a:t>
                      </a:r>
                    </a:p>
                  </a:txBody>
                  <a:tcPr marL="36001" marR="36001" marT="0" marB="0" anchor="b"/>
                </a:tc>
                <a:tc>
                  <a:txBody>
                    <a:bodyPr/>
                    <a:lstStyle/>
                    <a:p>
                      <a:pPr algn="r">
                        <a:lnSpc>
                          <a:spcPct val="107000"/>
                        </a:lnSpc>
                        <a:spcAft>
                          <a:spcPts val="800"/>
                        </a:spcAft>
                      </a:pPr>
                      <a:endParaRPr lang="en-GB" sz="1100" dirty="0">
                        <a:solidFill>
                          <a:srgbClr val="FF0000"/>
                        </a:solidFill>
                      </a:endParaRPr>
                    </a:p>
                  </a:txBody>
                  <a:tcPr marL="36001" marR="36001" marT="0" marB="0" anchor="b"/>
                </a:tc>
                <a:extLst>
                  <a:ext uri="{0D108BD9-81ED-4DB2-BD59-A6C34878D82A}">
                    <a16:rowId xmlns:a16="http://schemas.microsoft.com/office/drawing/2014/main" val="3042227117"/>
                  </a:ext>
                </a:extLst>
              </a:tr>
            </a:tbl>
          </a:graphicData>
        </a:graphic>
      </p:graphicFrame>
    </p:spTree>
    <p:extLst>
      <p:ext uri="{BB962C8B-B14F-4D97-AF65-F5344CB8AC3E}">
        <p14:creationId xmlns:p14="http://schemas.microsoft.com/office/powerpoint/2010/main" val="593177862"/>
      </p:ext>
    </p:extLst>
  </p:cSld>
  <p:clrMapOvr>
    <a:masterClrMapping/>
  </p:clrMapOvr>
  <p:transition spd="slow"/>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12A81A8-5C7E-4B5E-B955-EBF4BE0C600C}"/>
              </a:ext>
            </a:extLst>
          </p:cNvPr>
          <p:cNvSpPr>
            <a:spLocks noGrp="1"/>
          </p:cNvSpPr>
          <p:nvPr>
            <p:ph type="title"/>
          </p:nvPr>
        </p:nvSpPr>
        <p:spPr/>
        <p:txBody>
          <a:bodyPr/>
          <a:lstStyle/>
          <a:p>
            <a:r>
              <a:rPr lang="en-US" sz="3200" dirty="0"/>
              <a:t>Study on Diverse audio Capturing system for End-user Devices </a:t>
            </a:r>
            <a:r>
              <a:rPr lang="en-US" altLang="en-US" sz="3200" dirty="0"/>
              <a:t>(</a:t>
            </a:r>
            <a:r>
              <a:rPr lang="en-US" sz="3200" dirty="0" err="1"/>
              <a:t>FS_DaCED</a:t>
            </a:r>
            <a:r>
              <a:rPr lang="en-US" altLang="en-US" sz="3200" dirty="0"/>
              <a:t>)</a:t>
            </a:r>
          </a:p>
        </p:txBody>
      </p:sp>
      <p:sp>
        <p:nvSpPr>
          <p:cNvPr id="3" name="Espace réservé du contenu 2">
            <a:extLst>
              <a:ext uri="{FF2B5EF4-FFF2-40B4-BE49-F238E27FC236}">
                <a16:creationId xmlns:a16="http://schemas.microsoft.com/office/drawing/2014/main" id="{65F9F2AB-B13E-42E2-987D-E48C9A0EA900}"/>
              </a:ext>
            </a:extLst>
          </p:cNvPr>
          <p:cNvSpPr>
            <a:spLocks noGrp="1"/>
          </p:cNvSpPr>
          <p:nvPr>
            <p:ph idx="1"/>
          </p:nvPr>
        </p:nvSpPr>
        <p:spPr>
          <a:xfrm>
            <a:off x="647701" y="2676525"/>
            <a:ext cx="11068050" cy="3608389"/>
          </a:xfrm>
        </p:spPr>
        <p:txBody>
          <a:bodyPr/>
          <a:lstStyle/>
          <a:p>
            <a:pPr lvl="0" fontAlgn="base">
              <a:lnSpc>
                <a:spcPct val="93000"/>
              </a:lnSpc>
              <a:spcBef>
                <a:spcPct val="15000"/>
              </a:spcBef>
              <a:spcAft>
                <a:spcPct val="15000"/>
              </a:spcAft>
              <a:buSzPct val="100000"/>
              <a:buNone/>
              <a:tabLst>
                <a:tab pos="285750" algn="l"/>
              </a:tabLst>
              <a:defRPr/>
            </a:pPr>
            <a:r>
              <a:rPr lang="en-GB" sz="1400" b="1" u="sng" dirty="0">
                <a:cs typeface="Arial" pitchFamily="34" charset="0"/>
              </a:rPr>
              <a:t>Purpose</a:t>
            </a:r>
          </a:p>
          <a:p>
            <a:pPr>
              <a:lnSpc>
                <a:spcPct val="93000"/>
              </a:lnSpc>
              <a:spcBef>
                <a:spcPct val="15000"/>
              </a:spcBef>
              <a:spcAft>
                <a:spcPct val="15000"/>
              </a:spcAft>
              <a:buSzPct val="100000"/>
              <a:tabLst>
                <a:tab pos="285750" algn="l"/>
              </a:tabLst>
              <a:defRPr/>
            </a:pPr>
            <a:r>
              <a:rPr lang="en-US" altLang="en-US" sz="1400" dirty="0"/>
              <a:t>This study item considers codec-independent immersive voice and audio capturing configurations for end-user devices. The outcome of the studies can be used as guidelines for the manufacturers to deploy immersive voice and audio services. </a:t>
            </a:r>
          </a:p>
          <a:p>
            <a:pPr lvl="0" fontAlgn="base">
              <a:lnSpc>
                <a:spcPct val="93000"/>
              </a:lnSpc>
              <a:spcBef>
                <a:spcPct val="15000"/>
              </a:spcBef>
              <a:spcAft>
                <a:spcPct val="15000"/>
              </a:spcAft>
              <a:buSzPct val="100000"/>
              <a:buNone/>
              <a:tabLst>
                <a:tab pos="285750" algn="l"/>
              </a:tabLst>
              <a:defRPr/>
            </a:pPr>
            <a:r>
              <a:rPr lang="en-GB" sz="1400" b="1" u="sng" dirty="0">
                <a:cs typeface="Arial" pitchFamily="34" charset="0"/>
              </a:rPr>
              <a:t>Progress in the last quarter</a:t>
            </a:r>
          </a:p>
          <a:p>
            <a:pPr lvl="0" fontAlgn="base">
              <a:lnSpc>
                <a:spcPct val="93000"/>
              </a:lnSpc>
              <a:spcBef>
                <a:spcPct val="15000"/>
              </a:spcBef>
              <a:spcAft>
                <a:spcPct val="15000"/>
              </a:spcAft>
              <a:buSzPct val="100000"/>
              <a:tabLst>
                <a:tab pos="285750" algn="l"/>
              </a:tabLst>
              <a:defRPr/>
            </a:pPr>
            <a:r>
              <a:rPr lang="en-US" altLang="zh-CN" sz="1400" dirty="0">
                <a:cs typeface="Arial" pitchFamily="34" charset="0"/>
              </a:rPr>
              <a:t>An Editor update of TR 26.933 (v1.0.2) was reviewed and revised during the meeting. Several updates were discussed, agreeable parts were integrated. The updated TR could not be fully reviewed and edited online during the SA4#129-e meeting. Two offline sessions were scheduled to progress the TR. TR 26.933 (v1.1) was agreed as basis for further work and the Audio SWG telco of the 2</a:t>
            </a:r>
            <a:r>
              <a:rPr lang="en-US" altLang="zh-CN" sz="1400" baseline="30000" dirty="0">
                <a:cs typeface="Arial" pitchFamily="34" charset="0"/>
              </a:rPr>
              <a:t>nd</a:t>
            </a:r>
            <a:r>
              <a:rPr lang="en-US" altLang="zh-CN" sz="1400" dirty="0">
                <a:cs typeface="Arial" pitchFamily="34" charset="0"/>
              </a:rPr>
              <a:t> September was granted SA4 power to agree on TR 26.933 to be sent to SA for approval. On the 2</a:t>
            </a:r>
            <a:r>
              <a:rPr lang="en-US" altLang="zh-CN" sz="1400" baseline="30000" dirty="0">
                <a:cs typeface="Arial" pitchFamily="34" charset="0"/>
              </a:rPr>
              <a:t>nd</a:t>
            </a:r>
            <a:r>
              <a:rPr lang="en-US" altLang="zh-CN" sz="1400" dirty="0">
                <a:cs typeface="Arial" pitchFamily="34" charset="0"/>
              </a:rPr>
              <a:t> September Audio SWG telco the TR could not be completed. Hence the work completion is rescheduled to SA4#130.</a:t>
            </a:r>
          </a:p>
          <a:p>
            <a:pPr marL="0" lvl="0" indent="0" fontAlgn="base">
              <a:lnSpc>
                <a:spcPct val="93000"/>
              </a:lnSpc>
              <a:spcBef>
                <a:spcPct val="15000"/>
              </a:spcBef>
              <a:spcAft>
                <a:spcPct val="15000"/>
              </a:spcAft>
              <a:buSzPct val="100000"/>
              <a:buNone/>
              <a:tabLst>
                <a:tab pos="285750" algn="l"/>
              </a:tabLst>
              <a:defRPr/>
            </a:pPr>
            <a:endParaRPr lang="en-US" sz="1400" b="1" u="sng" dirty="0">
              <a:cs typeface="Arial" pitchFamily="34" charset="0"/>
            </a:endParaRPr>
          </a:p>
          <a:p>
            <a:pPr marL="0" lvl="0" indent="0" fontAlgn="base">
              <a:lnSpc>
                <a:spcPct val="93000"/>
              </a:lnSpc>
              <a:spcBef>
                <a:spcPct val="15000"/>
              </a:spcBef>
              <a:spcAft>
                <a:spcPct val="15000"/>
              </a:spcAft>
              <a:buSzPct val="100000"/>
              <a:buNone/>
              <a:tabLst>
                <a:tab pos="285750" algn="l"/>
              </a:tabLst>
              <a:defRPr/>
            </a:pPr>
            <a:r>
              <a:rPr lang="en-GB" sz="1400" b="1" u="sng" dirty="0">
                <a:cs typeface="Arial" pitchFamily="34" charset="0"/>
              </a:rPr>
              <a:t>Next steps</a:t>
            </a:r>
          </a:p>
          <a:p>
            <a:pPr marL="342900" marR="0" lvl="0" indent="-342900" algn="l" defTabSz="914400" rtl="0" eaLnBrk="0" fontAlgn="base" latinLnBrk="0" hangingPunct="0">
              <a:lnSpc>
                <a:spcPct val="93000"/>
              </a:lnSpc>
              <a:spcBef>
                <a:spcPct val="15000"/>
              </a:spcBef>
              <a:spcAft>
                <a:spcPct val="15000"/>
              </a:spcAft>
              <a:buClrTx/>
              <a:buSzPct val="100000"/>
              <a:buFontTx/>
              <a:buBlip>
                <a:blip r:embed="rId2"/>
              </a:buBlip>
              <a:tabLst>
                <a:tab pos="285750" algn="l"/>
              </a:tabLst>
              <a:defRPr/>
            </a:pPr>
            <a:r>
              <a:rPr kumimoji="0" lang="en-US" altLang="zh-CN" sz="1400" b="0" i="0" u="none" strike="noStrike" kern="0" cap="none" spc="0" normalizeH="0" baseline="0" noProof="0" dirty="0">
                <a:ln>
                  <a:noFill/>
                </a:ln>
                <a:solidFill>
                  <a:prstClr val="black"/>
                </a:solidFill>
                <a:effectLst/>
                <a:uLnTx/>
                <a:uFillTx/>
                <a:ea typeface="宋体" panose="02010600030101010101" pitchFamily="2" charset="-122"/>
                <a:cs typeface="Arial" pitchFamily="34" charset="0"/>
              </a:rPr>
              <a:t>Complete TR 26.933 and its conclusions.</a:t>
            </a:r>
          </a:p>
          <a:p>
            <a:pPr marL="342900" marR="0" lvl="0" indent="-342900" algn="l" defTabSz="914400" rtl="0" eaLnBrk="0" fontAlgn="base" latinLnBrk="0" hangingPunct="0">
              <a:lnSpc>
                <a:spcPct val="93000"/>
              </a:lnSpc>
              <a:spcBef>
                <a:spcPct val="15000"/>
              </a:spcBef>
              <a:spcAft>
                <a:spcPct val="15000"/>
              </a:spcAft>
              <a:buClrTx/>
              <a:buSzPct val="100000"/>
              <a:buFontTx/>
              <a:buBlip>
                <a:blip r:embed="rId2"/>
              </a:buBlip>
              <a:tabLst>
                <a:tab pos="285750" algn="l"/>
              </a:tabLst>
              <a:defRPr/>
            </a:pPr>
            <a:r>
              <a:rPr lang="en-US" altLang="zh-CN" sz="1400" dirty="0">
                <a:solidFill>
                  <a:prstClr val="black"/>
                </a:solidFill>
                <a:ea typeface="宋体" panose="02010600030101010101" pitchFamily="2" charset="-122"/>
                <a:cs typeface="Arial" pitchFamily="34" charset="0"/>
              </a:rPr>
              <a:t>Send TR 26.933 for approval at SA#106</a:t>
            </a:r>
            <a:endParaRPr kumimoji="0" lang="en-US" altLang="zh-CN" sz="1400" b="0" i="0" u="none" strike="noStrike" kern="0" cap="none" spc="0" normalizeH="0" baseline="0" noProof="0" dirty="0">
              <a:ln>
                <a:noFill/>
              </a:ln>
              <a:solidFill>
                <a:prstClr val="black"/>
              </a:solidFill>
              <a:effectLst/>
              <a:uLnTx/>
              <a:uFillTx/>
              <a:ea typeface="宋体" panose="02010600030101010101" pitchFamily="2" charset="-122"/>
              <a:cs typeface="Arial" pitchFamily="34" charset="0"/>
            </a:endParaRPr>
          </a:p>
          <a:p>
            <a:pPr lvl="0" fontAlgn="base">
              <a:lnSpc>
                <a:spcPct val="93000"/>
              </a:lnSpc>
              <a:spcBef>
                <a:spcPct val="15000"/>
              </a:spcBef>
              <a:spcAft>
                <a:spcPct val="15000"/>
              </a:spcAft>
              <a:buSzPct val="100000"/>
              <a:tabLst>
                <a:tab pos="285750" algn="l"/>
              </a:tabLst>
              <a:defRPr/>
            </a:pPr>
            <a:endParaRPr lang="en-GB" sz="1400" b="1" u="sng" dirty="0">
              <a:cs typeface="Arial" pitchFamily="34" charset="0"/>
            </a:endParaRPr>
          </a:p>
          <a:p>
            <a:pPr>
              <a:lnSpc>
                <a:spcPct val="93000"/>
              </a:lnSpc>
              <a:spcBef>
                <a:spcPct val="15000"/>
              </a:spcBef>
              <a:spcAft>
                <a:spcPct val="15000"/>
              </a:spcAft>
              <a:buSzPct val="100000"/>
              <a:tabLst>
                <a:tab pos="285750" algn="l"/>
              </a:tabLst>
              <a:defRPr/>
            </a:pPr>
            <a:endParaRPr lang="en-US" altLang="zh-CN" sz="1400" dirty="0">
              <a:cs typeface="Arial" pitchFamily="34" charset="0"/>
            </a:endParaRPr>
          </a:p>
          <a:p>
            <a:pPr>
              <a:lnSpc>
                <a:spcPct val="93000"/>
              </a:lnSpc>
              <a:spcBef>
                <a:spcPct val="15000"/>
              </a:spcBef>
              <a:spcAft>
                <a:spcPct val="15000"/>
              </a:spcAft>
              <a:buSzPct val="100000"/>
              <a:tabLst>
                <a:tab pos="285750" algn="l"/>
              </a:tabLst>
              <a:defRPr/>
            </a:pPr>
            <a:endParaRPr lang="en-US" altLang="en-US" sz="1400" dirty="0">
              <a:cs typeface="Arial" panose="020B0604020202020204" pitchFamily="34" charset="0"/>
            </a:endParaRPr>
          </a:p>
          <a:p>
            <a:pPr lvl="0" fontAlgn="base">
              <a:lnSpc>
                <a:spcPct val="93000"/>
              </a:lnSpc>
              <a:spcBef>
                <a:spcPct val="15000"/>
              </a:spcBef>
              <a:spcAft>
                <a:spcPct val="15000"/>
              </a:spcAft>
              <a:buSzPct val="100000"/>
              <a:buNone/>
              <a:tabLst>
                <a:tab pos="285750" algn="l"/>
              </a:tabLst>
              <a:defRPr/>
            </a:pPr>
            <a:endParaRPr lang="en-US" altLang="zh-CN" sz="1400" dirty="0"/>
          </a:p>
          <a:p>
            <a:pPr>
              <a:buNone/>
            </a:pPr>
            <a:endParaRPr lang="fr-FR" sz="1400" dirty="0"/>
          </a:p>
        </p:txBody>
      </p:sp>
      <p:graphicFrame>
        <p:nvGraphicFramePr>
          <p:cNvPr id="4" name="Table 3">
            <a:extLst>
              <a:ext uri="{FF2B5EF4-FFF2-40B4-BE49-F238E27FC236}">
                <a16:creationId xmlns:a16="http://schemas.microsoft.com/office/drawing/2014/main" id="{316C410E-82FA-476F-B093-00474D9D4256}"/>
              </a:ext>
            </a:extLst>
          </p:cNvPr>
          <p:cNvGraphicFramePr>
            <a:graphicFrameLocks noGrp="1"/>
          </p:cNvGraphicFramePr>
          <p:nvPr>
            <p:extLst>
              <p:ext uri="{D42A27DB-BD31-4B8C-83A1-F6EECF244321}">
                <p14:modId xmlns:p14="http://schemas.microsoft.com/office/powerpoint/2010/main" val="1366339912"/>
              </p:ext>
            </p:extLst>
          </p:nvPr>
        </p:nvGraphicFramePr>
        <p:xfrm>
          <a:off x="647700" y="1454150"/>
          <a:ext cx="10084901" cy="863283"/>
        </p:xfrm>
        <a:graphic>
          <a:graphicData uri="http://schemas.openxmlformats.org/drawingml/2006/table">
            <a:tbl>
              <a:tblPr firstRow="1" firstCol="1" bandRow="1">
                <a:tableStyleId>{F5AB1C69-6EDB-4FF4-983F-18BD219EF322}</a:tableStyleId>
              </a:tblPr>
              <a:tblGrid>
                <a:gridCol w="601902">
                  <a:extLst>
                    <a:ext uri="{9D8B030D-6E8A-4147-A177-3AD203B41FA5}">
                      <a16:colId xmlns:a16="http://schemas.microsoft.com/office/drawing/2014/main" val="2803819478"/>
                    </a:ext>
                  </a:extLst>
                </a:gridCol>
                <a:gridCol w="3844407">
                  <a:extLst>
                    <a:ext uri="{9D8B030D-6E8A-4147-A177-3AD203B41FA5}">
                      <a16:colId xmlns:a16="http://schemas.microsoft.com/office/drawing/2014/main" val="3505420422"/>
                    </a:ext>
                  </a:extLst>
                </a:gridCol>
                <a:gridCol w="1095473">
                  <a:extLst>
                    <a:ext uri="{9D8B030D-6E8A-4147-A177-3AD203B41FA5}">
                      <a16:colId xmlns:a16="http://schemas.microsoft.com/office/drawing/2014/main" val="1490831781"/>
                    </a:ext>
                  </a:extLst>
                </a:gridCol>
                <a:gridCol w="807092">
                  <a:extLst>
                    <a:ext uri="{9D8B030D-6E8A-4147-A177-3AD203B41FA5}">
                      <a16:colId xmlns:a16="http://schemas.microsoft.com/office/drawing/2014/main" val="3229099977"/>
                    </a:ext>
                  </a:extLst>
                </a:gridCol>
                <a:gridCol w="551732">
                  <a:extLst>
                    <a:ext uri="{9D8B030D-6E8A-4147-A177-3AD203B41FA5}">
                      <a16:colId xmlns:a16="http://schemas.microsoft.com/office/drawing/2014/main" val="2518572133"/>
                    </a:ext>
                  </a:extLst>
                </a:gridCol>
                <a:gridCol w="643064">
                  <a:extLst>
                    <a:ext uri="{9D8B030D-6E8A-4147-A177-3AD203B41FA5}">
                      <a16:colId xmlns:a16="http://schemas.microsoft.com/office/drawing/2014/main" val="1766003584"/>
                    </a:ext>
                  </a:extLst>
                </a:gridCol>
                <a:gridCol w="643064">
                  <a:extLst>
                    <a:ext uri="{9D8B030D-6E8A-4147-A177-3AD203B41FA5}">
                      <a16:colId xmlns:a16="http://schemas.microsoft.com/office/drawing/2014/main" val="1420571077"/>
                    </a:ext>
                  </a:extLst>
                </a:gridCol>
                <a:gridCol w="1898167">
                  <a:extLst>
                    <a:ext uri="{9D8B030D-6E8A-4147-A177-3AD203B41FA5}">
                      <a16:colId xmlns:a16="http://schemas.microsoft.com/office/drawing/2014/main" val="3286458435"/>
                    </a:ext>
                  </a:extLst>
                </a:gridCol>
              </a:tblGrid>
              <a:tr h="296861">
                <a:tc>
                  <a:txBody>
                    <a:bodyPr/>
                    <a:lstStyle/>
                    <a:p>
                      <a:pPr algn="ctr">
                        <a:lnSpc>
                          <a:spcPct val="107000"/>
                        </a:lnSpc>
                        <a:spcAft>
                          <a:spcPts val="800"/>
                        </a:spcAft>
                      </a:pPr>
                      <a:r>
                        <a:rPr lang="en-GB" sz="1100" dirty="0"/>
                        <a:t>UID</a:t>
                      </a:r>
                    </a:p>
                  </a:txBody>
                  <a:tcPr marL="36001" marR="36001" marT="0" marB="0" anchor="ctr"/>
                </a:tc>
                <a:tc>
                  <a:txBody>
                    <a:bodyPr/>
                    <a:lstStyle/>
                    <a:p>
                      <a:pPr algn="ctr">
                        <a:lnSpc>
                          <a:spcPct val="107000"/>
                        </a:lnSpc>
                        <a:spcAft>
                          <a:spcPts val="800"/>
                        </a:spcAft>
                      </a:pPr>
                      <a:r>
                        <a:rPr lang="en-GB" sz="1100" dirty="0"/>
                        <a:t>Name</a:t>
                      </a:r>
                    </a:p>
                  </a:txBody>
                  <a:tcPr marL="36001" marR="36001" marT="0" marB="0" anchor="ctr"/>
                </a:tc>
                <a:tc>
                  <a:txBody>
                    <a:bodyPr/>
                    <a:lstStyle/>
                    <a:p>
                      <a:pPr algn="ctr">
                        <a:lnSpc>
                          <a:spcPct val="107000"/>
                        </a:lnSpc>
                        <a:spcAft>
                          <a:spcPts val="800"/>
                        </a:spcAft>
                      </a:pPr>
                      <a:r>
                        <a:rPr lang="en-GB" sz="1100" dirty="0"/>
                        <a:t>Acronym</a:t>
                      </a:r>
                    </a:p>
                  </a:txBody>
                  <a:tcPr marL="36001" marR="36001" marT="0" marB="0" anchor="ctr"/>
                </a:tc>
                <a:tc>
                  <a:txBody>
                    <a:bodyPr/>
                    <a:lstStyle/>
                    <a:p>
                      <a:pPr algn="ctr">
                        <a:lnSpc>
                          <a:spcPct val="107000"/>
                        </a:lnSpc>
                        <a:spcAft>
                          <a:spcPts val="800"/>
                        </a:spcAft>
                      </a:pPr>
                      <a:r>
                        <a:rPr lang="en-GB" sz="1100" dirty="0"/>
                        <a:t>Target (mm/</a:t>
                      </a:r>
                      <a:r>
                        <a:rPr lang="en-GB" sz="1100" dirty="0" err="1"/>
                        <a:t>yyyy</a:t>
                      </a:r>
                      <a:r>
                        <a:rPr lang="en-GB" sz="1100" dirty="0"/>
                        <a:t>)</a:t>
                      </a:r>
                    </a:p>
                  </a:txBody>
                  <a:tcPr marL="36001" marR="36001" marT="0" marB="0" anchor="ctr"/>
                </a:tc>
                <a:tc>
                  <a:txBody>
                    <a:bodyPr/>
                    <a:lstStyle/>
                    <a:p>
                      <a:pPr algn="ctr">
                        <a:lnSpc>
                          <a:spcPct val="107000"/>
                        </a:lnSpc>
                        <a:spcAft>
                          <a:spcPts val="800"/>
                        </a:spcAft>
                      </a:pPr>
                      <a:r>
                        <a:rPr lang="en-GB" sz="1100" dirty="0"/>
                        <a:t>Old %</a:t>
                      </a:r>
                    </a:p>
                  </a:txBody>
                  <a:tcPr marL="36001" marR="36001" marT="0" marB="0" anchor="ctr"/>
                </a:tc>
                <a:tc>
                  <a:txBody>
                    <a:bodyPr/>
                    <a:lstStyle/>
                    <a:p>
                      <a:pPr algn="ctr">
                        <a:lnSpc>
                          <a:spcPct val="107000"/>
                        </a:lnSpc>
                        <a:spcAft>
                          <a:spcPts val="800"/>
                        </a:spcAft>
                      </a:pPr>
                      <a:r>
                        <a:rPr lang="en-GB" sz="1100" b="1" kern="1200" dirty="0">
                          <a:solidFill>
                            <a:schemeClr val="lt1"/>
                          </a:solidFill>
                          <a:latin typeface="+mn-lt"/>
                          <a:ea typeface="+mn-ea"/>
                          <a:cs typeface="+mn-cs"/>
                        </a:rPr>
                        <a:t>WID</a:t>
                      </a:r>
                      <a:endParaRPr lang="en-GB" sz="1100" dirty="0">
                        <a:solidFill>
                          <a:srgbClr val="FF0000"/>
                        </a:solidFill>
                      </a:endParaRPr>
                    </a:p>
                  </a:txBody>
                  <a:tcPr marL="36001" marR="36001" marT="0" marB="0" anchor="ctr"/>
                </a:tc>
                <a:tc>
                  <a:txBody>
                    <a:bodyPr/>
                    <a:lstStyle/>
                    <a:p>
                      <a:pPr algn="ctr">
                        <a:lnSpc>
                          <a:spcPct val="107000"/>
                        </a:lnSpc>
                        <a:spcAft>
                          <a:spcPts val="800"/>
                        </a:spcAft>
                      </a:pPr>
                      <a:r>
                        <a:rPr lang="en-GB" sz="1100" dirty="0">
                          <a:solidFill>
                            <a:srgbClr val="FF0000"/>
                          </a:solidFill>
                        </a:rPr>
                        <a:t>New %</a:t>
                      </a:r>
                      <a:endParaRPr lang="en-GB" sz="1100" b="1" kern="1200" dirty="0">
                        <a:solidFill>
                          <a:schemeClr val="lt1"/>
                        </a:solidFill>
                        <a:latin typeface="+mn-lt"/>
                        <a:ea typeface="+mn-ea"/>
                        <a:cs typeface="+mn-cs"/>
                      </a:endParaRPr>
                    </a:p>
                  </a:txBody>
                  <a:tcPr marL="36001" marR="36001" marT="0" marB="0" anchor="ctr"/>
                </a:tc>
                <a:tc>
                  <a:txBody>
                    <a:bodyPr/>
                    <a:lstStyle/>
                    <a:p>
                      <a:pPr algn="ctr">
                        <a:lnSpc>
                          <a:spcPct val="107000"/>
                        </a:lnSpc>
                        <a:spcAft>
                          <a:spcPts val="800"/>
                        </a:spcAft>
                      </a:pPr>
                      <a:r>
                        <a:rPr lang="en-GB" sz="1100" dirty="0">
                          <a:solidFill>
                            <a:srgbClr val="FF0000"/>
                          </a:solidFill>
                        </a:rPr>
                        <a:t>Change or comment</a:t>
                      </a:r>
                    </a:p>
                  </a:txBody>
                  <a:tcPr marL="36001" marR="36001" marT="0" marB="0" anchor="ctr"/>
                </a:tc>
                <a:extLst>
                  <a:ext uri="{0D108BD9-81ED-4DB2-BD59-A6C34878D82A}">
                    <a16:rowId xmlns:a16="http://schemas.microsoft.com/office/drawing/2014/main" val="2693579738"/>
                  </a:ext>
                </a:extLst>
              </a:tr>
              <a:tr h="265183">
                <a:tc>
                  <a:txBody>
                    <a:bodyPr/>
                    <a:lstStyle/>
                    <a:p>
                      <a:pPr algn="r" fontAlgn="b"/>
                      <a:r>
                        <a:rPr lang="en-US" sz="1100" dirty="0"/>
                        <a:t>980008</a:t>
                      </a:r>
                    </a:p>
                  </a:txBody>
                  <a:tcPr marL="9525" marR="9525" marT="9525" marB="0" anchor="b"/>
                </a:tc>
                <a:tc>
                  <a:txBody>
                    <a:bodyPr/>
                    <a:lstStyle/>
                    <a:p>
                      <a:pPr algn="l" fontAlgn="b"/>
                      <a:r>
                        <a:rPr lang="en-US" sz="1100" dirty="0"/>
                        <a:t>Study on Diverse audio Capturing system for End-user Devices </a:t>
                      </a:r>
                    </a:p>
                  </a:txBody>
                  <a:tcPr marL="9525" marR="9525" marT="9525" marB="0" anchor="b"/>
                </a:tc>
                <a:tc>
                  <a:txBody>
                    <a:bodyPr/>
                    <a:lstStyle/>
                    <a:p>
                      <a:pPr algn="l" fontAlgn="b"/>
                      <a:r>
                        <a:rPr lang="en-US" sz="1100" dirty="0" err="1"/>
                        <a:t>FS_DaCED</a:t>
                      </a:r>
                      <a:endParaRPr lang="en-US" sz="1100" dirty="0"/>
                    </a:p>
                  </a:txBody>
                  <a:tcPr marL="9525" marR="9525" marT="9525" marB="0" anchor="b"/>
                </a:tc>
                <a:tc>
                  <a:txBody>
                    <a:bodyPr/>
                    <a:lstStyle/>
                    <a:p>
                      <a:pPr algn="r" fontAlgn="b"/>
                      <a:r>
                        <a:rPr lang="en-US" sz="1100" dirty="0"/>
                        <a:t>9/9/2024</a:t>
                      </a:r>
                      <a:br>
                        <a:rPr lang="en-US" sz="1100" dirty="0"/>
                      </a:br>
                      <a:r>
                        <a:rPr lang="en-US" sz="1100" dirty="0">
                          <a:solidFill>
                            <a:srgbClr val="FF0000"/>
                          </a:solidFill>
                        </a:rPr>
                        <a:t>-&gt;12/12/2024</a:t>
                      </a:r>
                    </a:p>
                  </a:txBody>
                  <a:tcPr marL="9525" marR="9525" marT="9525" marB="0" anchor="b"/>
                </a:tc>
                <a:tc>
                  <a:txBody>
                    <a:bodyPr/>
                    <a:lstStyle/>
                    <a:p>
                      <a:pPr algn="r">
                        <a:lnSpc>
                          <a:spcPct val="107000"/>
                        </a:lnSpc>
                        <a:spcAft>
                          <a:spcPts val="800"/>
                        </a:spcAft>
                      </a:pPr>
                      <a:r>
                        <a:rPr lang="en-GB" sz="1100" dirty="0">
                          <a:solidFill>
                            <a:schemeClr val="tx1"/>
                          </a:solidFill>
                        </a:rPr>
                        <a:t>85%</a:t>
                      </a:r>
                    </a:p>
                  </a:txBody>
                  <a:tcPr marL="36001" marR="36001" marT="0" marB="0" anchor="b"/>
                </a:tc>
                <a:tc>
                  <a:txBody>
                    <a:bodyPr/>
                    <a:lstStyle/>
                    <a:p>
                      <a:pPr algn="r" fontAlgn="b"/>
                      <a:r>
                        <a:rPr lang="en-US" sz="1100" b="0" dirty="0">
                          <a:hlinkClick r:id="rId3"/>
                        </a:rPr>
                        <a:t>SP-221330</a:t>
                      </a:r>
                      <a:endParaRPr lang="en-US" sz="1100" b="0" dirty="0"/>
                    </a:p>
                  </a:txBody>
                  <a:tcPr marL="9525" marR="9525" marT="9525" marB="0" anchor="b"/>
                </a:tc>
                <a:tc>
                  <a:txBody>
                    <a:bodyPr/>
                    <a:lstStyle/>
                    <a:p>
                      <a:pPr algn="r">
                        <a:lnSpc>
                          <a:spcPct val="107000"/>
                        </a:lnSpc>
                        <a:spcAft>
                          <a:spcPts val="800"/>
                        </a:spcAft>
                      </a:pPr>
                      <a:r>
                        <a:rPr lang="en-GB" sz="1100" dirty="0">
                          <a:solidFill>
                            <a:srgbClr val="FF0000"/>
                          </a:solidFill>
                        </a:rPr>
                        <a:t>90%</a:t>
                      </a:r>
                    </a:p>
                  </a:txBody>
                  <a:tcPr marL="36001" marR="36001" marT="0" marB="0" anchor="b"/>
                </a:tc>
                <a:tc>
                  <a:txBody>
                    <a:bodyPr/>
                    <a:lstStyle/>
                    <a:p>
                      <a:pPr algn="r">
                        <a:lnSpc>
                          <a:spcPct val="107000"/>
                        </a:lnSpc>
                        <a:spcAft>
                          <a:spcPts val="800"/>
                        </a:spcAft>
                      </a:pPr>
                      <a:endParaRPr lang="en-GB" sz="1100" dirty="0">
                        <a:solidFill>
                          <a:srgbClr val="FF0000"/>
                        </a:solidFill>
                      </a:endParaRPr>
                    </a:p>
                  </a:txBody>
                  <a:tcPr marL="36001" marR="36001" marT="0" marB="0" anchor="b"/>
                </a:tc>
                <a:extLst>
                  <a:ext uri="{0D108BD9-81ED-4DB2-BD59-A6C34878D82A}">
                    <a16:rowId xmlns:a16="http://schemas.microsoft.com/office/drawing/2014/main" val="176874692"/>
                  </a:ext>
                </a:extLst>
              </a:tr>
            </a:tbl>
          </a:graphicData>
        </a:graphic>
      </p:graphicFrame>
    </p:spTree>
    <p:extLst>
      <p:ext uri="{BB962C8B-B14F-4D97-AF65-F5344CB8AC3E}">
        <p14:creationId xmlns:p14="http://schemas.microsoft.com/office/powerpoint/2010/main" val="1844352261"/>
      </p:ext>
    </p:extLst>
  </p:cSld>
  <p:clrMapOvr>
    <a:masterClrMapping/>
  </p:clrMapOvr>
  <p:transition spd="slow"/>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a:extLst>
              <a:ext uri="{FF2B5EF4-FFF2-40B4-BE49-F238E27FC236}">
                <a16:creationId xmlns:a16="http://schemas.microsoft.com/office/drawing/2014/main" id="{F3B35329-BFCF-436F-8D48-FA81E821F100}"/>
              </a:ext>
            </a:extLst>
          </p:cNvPr>
          <p:cNvSpPr>
            <a:spLocks noGrp="1"/>
          </p:cNvSpPr>
          <p:nvPr>
            <p:ph type="title"/>
          </p:nvPr>
        </p:nvSpPr>
        <p:spPr/>
        <p:txBody>
          <a:bodyPr/>
          <a:lstStyle/>
          <a:p>
            <a:r>
              <a:rPr lang="en-GB" altLang="en-US" dirty="0"/>
              <a:t>Outline</a:t>
            </a:r>
          </a:p>
        </p:txBody>
      </p:sp>
      <p:sp>
        <p:nvSpPr>
          <p:cNvPr id="2" name="Espace réservé du contenu 1">
            <a:extLst>
              <a:ext uri="{FF2B5EF4-FFF2-40B4-BE49-F238E27FC236}">
                <a16:creationId xmlns:a16="http://schemas.microsoft.com/office/drawing/2014/main" id="{108D8350-CE6F-41B0-84B2-80DFA4E0AC7E}"/>
              </a:ext>
            </a:extLst>
          </p:cNvPr>
          <p:cNvSpPr>
            <a:spLocks noGrp="1"/>
          </p:cNvSpPr>
          <p:nvPr>
            <p:ph idx="1"/>
          </p:nvPr>
        </p:nvSpPr>
        <p:spPr/>
        <p:txBody>
          <a:bodyPr/>
          <a:lstStyle/>
          <a:p>
            <a:pPr>
              <a:lnSpc>
                <a:spcPct val="90000"/>
              </a:lnSpc>
              <a:spcBef>
                <a:spcPts val="500"/>
              </a:spcBef>
            </a:pPr>
            <a:r>
              <a:rPr lang="en-US" altLang="en-US" sz="2000" dirty="0"/>
              <a:t>General</a:t>
            </a:r>
          </a:p>
          <a:p>
            <a:pPr lvl="1">
              <a:lnSpc>
                <a:spcPct val="90000"/>
              </a:lnSpc>
              <a:spcBef>
                <a:spcPts val="300"/>
              </a:spcBef>
            </a:pPr>
            <a:r>
              <a:rPr lang="en-US" altLang="en-US" sz="1600" dirty="0"/>
              <a:t>Leadership and subgroups </a:t>
            </a:r>
          </a:p>
          <a:p>
            <a:pPr lvl="1">
              <a:lnSpc>
                <a:spcPct val="90000"/>
              </a:lnSpc>
              <a:spcBef>
                <a:spcPts val="300"/>
              </a:spcBef>
            </a:pPr>
            <a:r>
              <a:rPr lang="en-US" altLang="en-US" sz="1600" dirty="0"/>
              <a:t>Meeting calendar and statistics</a:t>
            </a:r>
          </a:p>
          <a:p>
            <a:pPr lvl="1">
              <a:lnSpc>
                <a:spcPct val="90000"/>
              </a:lnSpc>
              <a:spcBef>
                <a:spcPts val="300"/>
              </a:spcBef>
            </a:pPr>
            <a:r>
              <a:rPr lang="en-US" altLang="en-US" sz="1600" dirty="0"/>
              <a:t>Progress highlights</a:t>
            </a:r>
          </a:p>
          <a:p>
            <a:pPr>
              <a:lnSpc>
                <a:spcPct val="90000"/>
              </a:lnSpc>
              <a:spcBef>
                <a:spcPts val="1500"/>
              </a:spcBef>
            </a:pPr>
            <a:r>
              <a:rPr lang="en-US" altLang="en-US" sz="2000" dirty="0"/>
              <a:t>Work progress </a:t>
            </a:r>
          </a:p>
          <a:p>
            <a:pPr lvl="1">
              <a:lnSpc>
                <a:spcPct val="90000"/>
              </a:lnSpc>
              <a:spcBef>
                <a:spcPts val="300"/>
              </a:spcBef>
            </a:pPr>
            <a:r>
              <a:rPr lang="en-US" altLang="en-US" sz="1600" dirty="0"/>
              <a:t>CRs to features in Release 18 and earlier</a:t>
            </a:r>
          </a:p>
          <a:p>
            <a:pPr lvl="1">
              <a:lnSpc>
                <a:spcPct val="90000"/>
              </a:lnSpc>
              <a:spcBef>
                <a:spcPts val="300"/>
              </a:spcBef>
            </a:pPr>
            <a:r>
              <a:rPr lang="fi-FI" altLang="en-US" sz="1600" dirty="0"/>
              <a:t>Rel-19 Work Items</a:t>
            </a:r>
          </a:p>
          <a:p>
            <a:pPr lvl="1">
              <a:lnSpc>
                <a:spcPct val="90000"/>
              </a:lnSpc>
              <a:spcBef>
                <a:spcPts val="300"/>
              </a:spcBef>
            </a:pPr>
            <a:r>
              <a:rPr lang="fi-FI" altLang="en-US" sz="1600" dirty="0"/>
              <a:t>Study Items</a:t>
            </a:r>
          </a:p>
          <a:p>
            <a:pPr lvl="1">
              <a:lnSpc>
                <a:spcPct val="90000"/>
              </a:lnSpc>
              <a:spcBef>
                <a:spcPts val="300"/>
              </a:spcBef>
            </a:pPr>
            <a:r>
              <a:rPr lang="fi-FI" altLang="en-US" sz="1600" dirty="0"/>
              <a:t>New Work and Study Item(s)</a:t>
            </a:r>
          </a:p>
          <a:p>
            <a:pPr>
              <a:lnSpc>
                <a:spcPct val="90000"/>
              </a:lnSpc>
              <a:spcBef>
                <a:spcPts val="1500"/>
              </a:spcBef>
            </a:pPr>
            <a:r>
              <a:rPr lang="fi-FI" altLang="en-US" sz="2000" dirty="0"/>
              <a:t>SA4 Planning</a:t>
            </a:r>
          </a:p>
          <a:p>
            <a:pPr>
              <a:lnSpc>
                <a:spcPct val="90000"/>
              </a:lnSpc>
              <a:spcBef>
                <a:spcPts val="1500"/>
              </a:spcBef>
            </a:pPr>
            <a:r>
              <a:rPr lang="fi-FI" altLang="en-US" sz="2000" dirty="0"/>
              <a:t>IETF Dependencies</a:t>
            </a:r>
          </a:p>
          <a:p>
            <a:pPr>
              <a:lnSpc>
                <a:spcPct val="90000"/>
              </a:lnSpc>
              <a:spcBef>
                <a:spcPts val="1500"/>
              </a:spcBef>
            </a:pPr>
            <a:r>
              <a:rPr lang="en-US" altLang="en-US" sz="2000" dirty="0"/>
              <a:t>Summary of action items </a:t>
            </a:r>
          </a:p>
        </p:txBody>
      </p:sp>
    </p:spTree>
  </p:cSld>
  <p:clrMapOvr>
    <a:masterClrMapping/>
  </p:clrMapOvr>
  <p:transition spd="slow"/>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7" name="Title 1">
            <a:extLst>
              <a:ext uri="{FF2B5EF4-FFF2-40B4-BE49-F238E27FC236}">
                <a16:creationId xmlns:a16="http://schemas.microsoft.com/office/drawing/2014/main" id="{40AB3C44-8A1D-4921-A803-B5281B64AC81}"/>
              </a:ext>
            </a:extLst>
          </p:cNvPr>
          <p:cNvSpPr>
            <a:spLocks noGrp="1"/>
          </p:cNvSpPr>
          <p:nvPr>
            <p:ph type="title"/>
          </p:nvPr>
        </p:nvSpPr>
        <p:spPr>
          <a:xfrm>
            <a:off x="2012950" y="196850"/>
            <a:ext cx="6827838" cy="1143000"/>
          </a:xfrm>
        </p:spPr>
        <p:txBody>
          <a:bodyPr/>
          <a:lstStyle/>
          <a:p>
            <a:pPr fontAlgn="b"/>
            <a:r>
              <a:rPr lang="en-US" sz="3200" dirty="0"/>
              <a:t>Feasibility Study on Film Grain synthesis (FS_FGS) </a:t>
            </a:r>
            <a:r>
              <a:rPr lang="en-US" sz="3200" dirty="0">
                <a:solidFill>
                  <a:srgbClr val="00B050"/>
                </a:solidFill>
              </a:rPr>
              <a:t>– complete !</a:t>
            </a:r>
          </a:p>
        </p:txBody>
      </p:sp>
      <p:graphicFrame>
        <p:nvGraphicFramePr>
          <p:cNvPr id="2" name="Table 1">
            <a:extLst>
              <a:ext uri="{FF2B5EF4-FFF2-40B4-BE49-F238E27FC236}">
                <a16:creationId xmlns:a16="http://schemas.microsoft.com/office/drawing/2014/main" id="{004C38DC-C29D-45E8-AF35-89281BD7F4E2}"/>
              </a:ext>
            </a:extLst>
          </p:cNvPr>
          <p:cNvGraphicFramePr>
            <a:graphicFrameLocks noGrp="1"/>
          </p:cNvGraphicFramePr>
          <p:nvPr>
            <p:extLst>
              <p:ext uri="{D42A27DB-BD31-4B8C-83A1-F6EECF244321}">
                <p14:modId xmlns:p14="http://schemas.microsoft.com/office/powerpoint/2010/main" val="3415225442"/>
              </p:ext>
            </p:extLst>
          </p:nvPr>
        </p:nvGraphicFramePr>
        <p:xfrm>
          <a:off x="647700" y="1454150"/>
          <a:ext cx="10084901" cy="695643"/>
        </p:xfrm>
        <a:graphic>
          <a:graphicData uri="http://schemas.openxmlformats.org/drawingml/2006/table">
            <a:tbl>
              <a:tblPr firstRow="1" firstCol="1" bandRow="1">
                <a:tableStyleId>{F5AB1C69-6EDB-4FF4-983F-18BD219EF322}</a:tableStyleId>
              </a:tblPr>
              <a:tblGrid>
                <a:gridCol w="601902">
                  <a:extLst>
                    <a:ext uri="{9D8B030D-6E8A-4147-A177-3AD203B41FA5}">
                      <a16:colId xmlns:a16="http://schemas.microsoft.com/office/drawing/2014/main" val="3341114364"/>
                    </a:ext>
                  </a:extLst>
                </a:gridCol>
                <a:gridCol w="3844407">
                  <a:extLst>
                    <a:ext uri="{9D8B030D-6E8A-4147-A177-3AD203B41FA5}">
                      <a16:colId xmlns:a16="http://schemas.microsoft.com/office/drawing/2014/main" val="598130756"/>
                    </a:ext>
                  </a:extLst>
                </a:gridCol>
                <a:gridCol w="1095473">
                  <a:extLst>
                    <a:ext uri="{9D8B030D-6E8A-4147-A177-3AD203B41FA5}">
                      <a16:colId xmlns:a16="http://schemas.microsoft.com/office/drawing/2014/main" val="545303104"/>
                    </a:ext>
                  </a:extLst>
                </a:gridCol>
                <a:gridCol w="807092">
                  <a:extLst>
                    <a:ext uri="{9D8B030D-6E8A-4147-A177-3AD203B41FA5}">
                      <a16:colId xmlns:a16="http://schemas.microsoft.com/office/drawing/2014/main" val="1647222598"/>
                    </a:ext>
                  </a:extLst>
                </a:gridCol>
                <a:gridCol w="551732">
                  <a:extLst>
                    <a:ext uri="{9D8B030D-6E8A-4147-A177-3AD203B41FA5}">
                      <a16:colId xmlns:a16="http://schemas.microsoft.com/office/drawing/2014/main" val="2410094054"/>
                    </a:ext>
                  </a:extLst>
                </a:gridCol>
                <a:gridCol w="643064">
                  <a:extLst>
                    <a:ext uri="{9D8B030D-6E8A-4147-A177-3AD203B41FA5}">
                      <a16:colId xmlns:a16="http://schemas.microsoft.com/office/drawing/2014/main" val="2623286339"/>
                    </a:ext>
                  </a:extLst>
                </a:gridCol>
                <a:gridCol w="643064">
                  <a:extLst>
                    <a:ext uri="{9D8B030D-6E8A-4147-A177-3AD203B41FA5}">
                      <a16:colId xmlns:a16="http://schemas.microsoft.com/office/drawing/2014/main" val="870915920"/>
                    </a:ext>
                  </a:extLst>
                </a:gridCol>
                <a:gridCol w="1898167">
                  <a:extLst>
                    <a:ext uri="{9D8B030D-6E8A-4147-A177-3AD203B41FA5}">
                      <a16:colId xmlns:a16="http://schemas.microsoft.com/office/drawing/2014/main" val="1657485886"/>
                    </a:ext>
                  </a:extLst>
                </a:gridCol>
              </a:tblGrid>
              <a:tr h="296861">
                <a:tc>
                  <a:txBody>
                    <a:bodyPr/>
                    <a:lstStyle/>
                    <a:p>
                      <a:pPr algn="ctr">
                        <a:lnSpc>
                          <a:spcPct val="107000"/>
                        </a:lnSpc>
                        <a:spcAft>
                          <a:spcPts val="800"/>
                        </a:spcAft>
                      </a:pPr>
                      <a:r>
                        <a:rPr lang="en-GB" sz="1100" dirty="0"/>
                        <a:t>UID</a:t>
                      </a:r>
                    </a:p>
                  </a:txBody>
                  <a:tcPr marL="36001" marR="36001" marT="0" marB="0" anchor="ctr"/>
                </a:tc>
                <a:tc>
                  <a:txBody>
                    <a:bodyPr/>
                    <a:lstStyle/>
                    <a:p>
                      <a:pPr algn="ctr">
                        <a:lnSpc>
                          <a:spcPct val="107000"/>
                        </a:lnSpc>
                        <a:spcAft>
                          <a:spcPts val="800"/>
                        </a:spcAft>
                      </a:pPr>
                      <a:r>
                        <a:rPr lang="en-GB" sz="1100" dirty="0"/>
                        <a:t>Name</a:t>
                      </a:r>
                    </a:p>
                  </a:txBody>
                  <a:tcPr marL="36001" marR="36001" marT="0" marB="0" anchor="ctr"/>
                </a:tc>
                <a:tc>
                  <a:txBody>
                    <a:bodyPr/>
                    <a:lstStyle/>
                    <a:p>
                      <a:pPr algn="ctr">
                        <a:lnSpc>
                          <a:spcPct val="107000"/>
                        </a:lnSpc>
                        <a:spcAft>
                          <a:spcPts val="800"/>
                        </a:spcAft>
                      </a:pPr>
                      <a:r>
                        <a:rPr lang="en-GB" sz="1100" dirty="0"/>
                        <a:t>Acronym</a:t>
                      </a:r>
                    </a:p>
                  </a:txBody>
                  <a:tcPr marL="36001" marR="36001" marT="0" marB="0" anchor="ctr"/>
                </a:tc>
                <a:tc>
                  <a:txBody>
                    <a:bodyPr/>
                    <a:lstStyle/>
                    <a:p>
                      <a:pPr algn="ctr">
                        <a:lnSpc>
                          <a:spcPct val="107000"/>
                        </a:lnSpc>
                        <a:spcAft>
                          <a:spcPts val="800"/>
                        </a:spcAft>
                      </a:pPr>
                      <a:r>
                        <a:rPr lang="en-GB" sz="1100" dirty="0"/>
                        <a:t>Target (mm/</a:t>
                      </a:r>
                      <a:r>
                        <a:rPr lang="en-GB" sz="1100" dirty="0" err="1"/>
                        <a:t>yyyy</a:t>
                      </a:r>
                      <a:r>
                        <a:rPr lang="en-GB" sz="1100" dirty="0"/>
                        <a:t>)</a:t>
                      </a:r>
                    </a:p>
                  </a:txBody>
                  <a:tcPr marL="36001" marR="36001" marT="0" marB="0" anchor="ctr"/>
                </a:tc>
                <a:tc>
                  <a:txBody>
                    <a:bodyPr/>
                    <a:lstStyle/>
                    <a:p>
                      <a:pPr algn="ctr">
                        <a:lnSpc>
                          <a:spcPct val="107000"/>
                        </a:lnSpc>
                        <a:spcAft>
                          <a:spcPts val="800"/>
                        </a:spcAft>
                      </a:pPr>
                      <a:r>
                        <a:rPr lang="en-GB" sz="1100" dirty="0"/>
                        <a:t>Old %</a:t>
                      </a:r>
                    </a:p>
                  </a:txBody>
                  <a:tcPr marL="36001" marR="36001" marT="0" marB="0" anchor="ctr"/>
                </a:tc>
                <a:tc>
                  <a:txBody>
                    <a:bodyPr/>
                    <a:lstStyle/>
                    <a:p>
                      <a:pPr algn="ctr">
                        <a:lnSpc>
                          <a:spcPct val="107000"/>
                        </a:lnSpc>
                        <a:spcAft>
                          <a:spcPts val="800"/>
                        </a:spcAft>
                      </a:pPr>
                      <a:r>
                        <a:rPr lang="en-GB" sz="1100" b="1" kern="1200" dirty="0">
                          <a:solidFill>
                            <a:schemeClr val="lt1"/>
                          </a:solidFill>
                          <a:latin typeface="+mn-lt"/>
                          <a:ea typeface="+mn-ea"/>
                          <a:cs typeface="+mn-cs"/>
                        </a:rPr>
                        <a:t>WID</a:t>
                      </a:r>
                      <a:endParaRPr lang="en-GB" sz="1100" dirty="0">
                        <a:solidFill>
                          <a:srgbClr val="FF0000"/>
                        </a:solidFill>
                      </a:endParaRPr>
                    </a:p>
                  </a:txBody>
                  <a:tcPr marL="36001" marR="36001" marT="0" marB="0" anchor="ctr"/>
                </a:tc>
                <a:tc>
                  <a:txBody>
                    <a:bodyPr/>
                    <a:lstStyle/>
                    <a:p>
                      <a:pPr algn="ctr">
                        <a:lnSpc>
                          <a:spcPct val="107000"/>
                        </a:lnSpc>
                        <a:spcAft>
                          <a:spcPts val="800"/>
                        </a:spcAft>
                      </a:pPr>
                      <a:r>
                        <a:rPr lang="en-GB" sz="1100" dirty="0">
                          <a:solidFill>
                            <a:srgbClr val="FF0000"/>
                          </a:solidFill>
                        </a:rPr>
                        <a:t>New %</a:t>
                      </a:r>
                      <a:endParaRPr lang="en-GB" sz="1100" b="1" kern="1200" dirty="0">
                        <a:solidFill>
                          <a:schemeClr val="lt1"/>
                        </a:solidFill>
                        <a:latin typeface="+mn-lt"/>
                        <a:ea typeface="+mn-ea"/>
                        <a:cs typeface="+mn-cs"/>
                      </a:endParaRPr>
                    </a:p>
                  </a:txBody>
                  <a:tcPr marL="36001" marR="36001" marT="0" marB="0" anchor="ctr"/>
                </a:tc>
                <a:tc>
                  <a:txBody>
                    <a:bodyPr/>
                    <a:lstStyle/>
                    <a:p>
                      <a:pPr algn="ctr">
                        <a:lnSpc>
                          <a:spcPct val="107000"/>
                        </a:lnSpc>
                        <a:spcAft>
                          <a:spcPts val="800"/>
                        </a:spcAft>
                      </a:pPr>
                      <a:r>
                        <a:rPr lang="en-GB" sz="1100" dirty="0">
                          <a:solidFill>
                            <a:srgbClr val="FF0000"/>
                          </a:solidFill>
                        </a:rPr>
                        <a:t>Change or comment</a:t>
                      </a:r>
                    </a:p>
                  </a:txBody>
                  <a:tcPr marL="36001" marR="36001" marT="0" marB="0" anchor="ctr"/>
                </a:tc>
                <a:extLst>
                  <a:ext uri="{0D108BD9-81ED-4DB2-BD59-A6C34878D82A}">
                    <a16:rowId xmlns:a16="http://schemas.microsoft.com/office/drawing/2014/main" val="385689174"/>
                  </a:ext>
                </a:extLst>
              </a:tr>
              <a:tr h="265183">
                <a:tc>
                  <a:txBody>
                    <a:bodyPr/>
                    <a:lstStyle/>
                    <a:p>
                      <a:pPr algn="r" fontAlgn="b"/>
                      <a:r>
                        <a:rPr lang="en-US" sz="1100" dirty="0">
                          <a:solidFill>
                            <a:schemeClr val="bg1"/>
                          </a:solidFill>
                        </a:rPr>
                        <a:t>1000016</a:t>
                      </a:r>
                    </a:p>
                  </a:txBody>
                  <a:tcPr marL="9525" marR="9525" marT="9525" marB="0" anchor="b"/>
                </a:tc>
                <a:tc>
                  <a:txBody>
                    <a:bodyPr/>
                    <a:lstStyle/>
                    <a:p>
                      <a:pPr algn="l" fontAlgn="b"/>
                      <a:r>
                        <a:rPr lang="en-US" sz="1100" dirty="0">
                          <a:solidFill>
                            <a:schemeClr val="tx1"/>
                          </a:solidFill>
                        </a:rPr>
                        <a:t>Feasibility Study on Film Grain synthesis</a:t>
                      </a:r>
                    </a:p>
                  </a:txBody>
                  <a:tcPr marL="9525" marR="9525" marT="9525" marB="0" anchor="b"/>
                </a:tc>
                <a:tc>
                  <a:txBody>
                    <a:bodyPr/>
                    <a:lstStyle/>
                    <a:p>
                      <a:pPr algn="l" fontAlgn="b"/>
                      <a:r>
                        <a:rPr lang="en-US" sz="1100" dirty="0">
                          <a:solidFill>
                            <a:schemeClr val="tx1"/>
                          </a:solidFill>
                        </a:rPr>
                        <a:t>FS_FGS </a:t>
                      </a:r>
                    </a:p>
                  </a:txBody>
                  <a:tcPr marL="9525" marR="9525" marT="9525" marB="0" anchor="b"/>
                </a:tc>
                <a:tc>
                  <a:txBody>
                    <a:bodyPr/>
                    <a:lstStyle/>
                    <a:p>
                      <a:pPr algn="r" fontAlgn="b"/>
                      <a:r>
                        <a:rPr lang="en-US" sz="1100" dirty="0">
                          <a:solidFill>
                            <a:schemeClr val="tx1"/>
                          </a:solidFill>
                        </a:rPr>
                        <a:t>3/3/2025</a:t>
                      </a:r>
                    </a:p>
                    <a:p>
                      <a:pPr algn="r" fontAlgn="b"/>
                      <a:r>
                        <a:rPr lang="en-US" sz="1100" dirty="0">
                          <a:solidFill>
                            <a:srgbClr val="FF0000"/>
                          </a:solidFill>
                        </a:rPr>
                        <a:t>-&gt;9/9/2024</a:t>
                      </a:r>
                    </a:p>
                  </a:txBody>
                  <a:tcPr marL="9525" marR="9525" marT="9525" marB="0" anchor="b"/>
                </a:tc>
                <a:tc>
                  <a:txBody>
                    <a:bodyPr/>
                    <a:lstStyle/>
                    <a:p>
                      <a:pPr algn="r">
                        <a:lnSpc>
                          <a:spcPct val="107000"/>
                        </a:lnSpc>
                        <a:spcAft>
                          <a:spcPts val="800"/>
                        </a:spcAft>
                      </a:pPr>
                      <a:r>
                        <a:rPr lang="en-GB" sz="1100" dirty="0">
                          <a:solidFill>
                            <a:schemeClr val="tx1"/>
                          </a:solidFill>
                        </a:rPr>
                        <a:t>30%</a:t>
                      </a:r>
                    </a:p>
                  </a:txBody>
                  <a:tcPr marL="36001" marR="36001" marT="0" marB="0" anchor="b"/>
                </a:tc>
                <a:tc>
                  <a:txBody>
                    <a:bodyPr/>
                    <a:lstStyle/>
                    <a:p>
                      <a:pPr algn="r" fontAlgn="b"/>
                      <a:r>
                        <a:rPr lang="en-US" sz="1100" b="0" i="0" u="none" kern="1200" dirty="0">
                          <a:solidFill>
                            <a:schemeClr val="dk1"/>
                          </a:solidFill>
                          <a:effectLst/>
                          <a:latin typeface="+mn-lt"/>
                          <a:ea typeface="+mn-ea"/>
                          <a:cs typeface="+mn-cs"/>
                          <a:hlinkClick r:id="rId2" action="ppaction://hlinkfile"/>
                        </a:rPr>
                        <a:t>SP-230539</a:t>
                      </a:r>
                      <a:endParaRPr lang="en-US" sz="1100" b="0" u="none" dirty="0">
                        <a:solidFill>
                          <a:schemeClr val="tx1"/>
                        </a:solidFill>
                      </a:endParaRPr>
                    </a:p>
                  </a:txBody>
                  <a:tcPr marL="9525" marR="9525" marT="9525" marB="0" anchor="b"/>
                </a:tc>
                <a:tc>
                  <a:txBody>
                    <a:bodyPr/>
                    <a:lstStyle/>
                    <a:p>
                      <a:pPr algn="r">
                        <a:lnSpc>
                          <a:spcPct val="107000"/>
                        </a:lnSpc>
                        <a:spcAft>
                          <a:spcPts val="800"/>
                        </a:spcAft>
                      </a:pPr>
                      <a:r>
                        <a:rPr lang="en-GB" sz="1100" dirty="0">
                          <a:solidFill>
                            <a:srgbClr val="FF0000"/>
                          </a:solidFill>
                        </a:rPr>
                        <a:t>100%</a:t>
                      </a:r>
                    </a:p>
                  </a:txBody>
                  <a:tcPr marL="36001" marR="36001" marT="0" marB="0" anchor="b"/>
                </a:tc>
                <a:tc>
                  <a:txBody>
                    <a:bodyPr/>
                    <a:lstStyle/>
                    <a:p>
                      <a:pPr marL="0" marR="0" lvl="0" indent="0" algn="r" defTabSz="914400" rtl="0" eaLnBrk="1" fontAlgn="auto" latinLnBrk="0" hangingPunct="1">
                        <a:lnSpc>
                          <a:spcPct val="107000"/>
                        </a:lnSpc>
                        <a:spcBef>
                          <a:spcPts val="0"/>
                        </a:spcBef>
                        <a:spcAft>
                          <a:spcPts val="800"/>
                        </a:spcAft>
                        <a:buClrTx/>
                        <a:buSzTx/>
                        <a:buFontTx/>
                        <a:buNone/>
                        <a:tabLst/>
                        <a:defRPr/>
                      </a:pPr>
                      <a:r>
                        <a:rPr lang="en-GB" sz="1100" dirty="0">
                          <a:solidFill>
                            <a:srgbClr val="FF0000"/>
                          </a:solidFill>
                        </a:rPr>
                        <a:t>SID revised and </a:t>
                      </a:r>
                      <a:r>
                        <a:rPr lang="en-GB" sz="1100" dirty="0">
                          <a:solidFill>
                            <a:srgbClr val="00B050"/>
                          </a:solidFill>
                        </a:rPr>
                        <a:t>complete!</a:t>
                      </a:r>
                    </a:p>
                  </a:txBody>
                  <a:tcPr marL="36001" marR="36001" marT="0" marB="0" anchor="b"/>
                </a:tc>
                <a:extLst>
                  <a:ext uri="{0D108BD9-81ED-4DB2-BD59-A6C34878D82A}">
                    <a16:rowId xmlns:a16="http://schemas.microsoft.com/office/drawing/2014/main" val="2427066551"/>
                  </a:ext>
                </a:extLst>
              </a:tr>
            </a:tbl>
          </a:graphicData>
        </a:graphic>
      </p:graphicFrame>
      <p:sp>
        <p:nvSpPr>
          <p:cNvPr id="5" name="Espace réservé du contenu 2">
            <a:extLst>
              <a:ext uri="{FF2B5EF4-FFF2-40B4-BE49-F238E27FC236}">
                <a16:creationId xmlns:a16="http://schemas.microsoft.com/office/drawing/2014/main" id="{462FE80A-FC48-F513-66A4-C2C71960FE50}"/>
              </a:ext>
            </a:extLst>
          </p:cNvPr>
          <p:cNvSpPr>
            <a:spLocks noGrp="1"/>
          </p:cNvSpPr>
          <p:nvPr>
            <p:ph idx="1"/>
          </p:nvPr>
        </p:nvSpPr>
        <p:spPr>
          <a:xfrm>
            <a:off x="647701" y="2388094"/>
            <a:ext cx="11068050" cy="3551068"/>
          </a:xfrm>
        </p:spPr>
        <p:txBody>
          <a:bodyPr/>
          <a:lstStyle/>
          <a:p>
            <a:pPr marL="287338" lvl="0" indent="-287338" fontAlgn="base">
              <a:lnSpc>
                <a:spcPct val="93000"/>
              </a:lnSpc>
              <a:spcBef>
                <a:spcPct val="15000"/>
              </a:spcBef>
              <a:spcAft>
                <a:spcPct val="15000"/>
              </a:spcAft>
              <a:buSzPct val="100000"/>
              <a:buNone/>
              <a:tabLst>
                <a:tab pos="285750" algn="l"/>
              </a:tabLst>
              <a:defRPr/>
            </a:pPr>
            <a:r>
              <a:rPr lang="en-GB" sz="1400" b="1" u="sng" dirty="0">
                <a:cs typeface="Arial" pitchFamily="34" charset="0"/>
              </a:rPr>
              <a:t>Purpose</a:t>
            </a:r>
          </a:p>
          <a:p>
            <a:pPr marL="287338" indent="-287338">
              <a:lnSpc>
                <a:spcPct val="93000"/>
              </a:lnSpc>
              <a:spcBef>
                <a:spcPct val="15000"/>
              </a:spcBef>
              <a:spcAft>
                <a:spcPct val="15000"/>
              </a:spcAft>
              <a:buSzPct val="100000"/>
              <a:tabLst>
                <a:tab pos="285750" algn="l"/>
              </a:tabLst>
              <a:defRPr/>
            </a:pPr>
            <a:r>
              <a:rPr lang="en-US" sz="1400" dirty="0">
                <a:solidFill>
                  <a:srgbClr val="000000"/>
                </a:solidFill>
                <a:effectLst/>
                <a:ea typeface="MS Mincho" panose="02020609040205080304" pitchFamily="49" charset="-128"/>
              </a:rPr>
              <a:t>This study aims to evaluate use of Film Grain Synthesis (FGS) in 5G video services.</a:t>
            </a:r>
          </a:p>
          <a:p>
            <a:pPr lvl="0" fontAlgn="base">
              <a:lnSpc>
                <a:spcPct val="93000"/>
              </a:lnSpc>
              <a:spcBef>
                <a:spcPct val="15000"/>
              </a:spcBef>
              <a:spcAft>
                <a:spcPct val="15000"/>
              </a:spcAft>
              <a:buSzPct val="100000"/>
              <a:buNone/>
              <a:tabLst>
                <a:tab pos="285750" algn="l"/>
              </a:tabLst>
              <a:defRPr/>
            </a:pPr>
            <a:r>
              <a:rPr lang="en-GB" sz="1400" b="1" u="sng" dirty="0">
                <a:cs typeface="Arial" pitchFamily="34" charset="0"/>
              </a:rPr>
              <a:t>Progress in the last quarter</a:t>
            </a:r>
          </a:p>
          <a:p>
            <a:pPr lvl="0" fontAlgn="base">
              <a:lnSpc>
                <a:spcPct val="93000"/>
              </a:lnSpc>
              <a:spcBef>
                <a:spcPct val="15000"/>
              </a:spcBef>
              <a:spcAft>
                <a:spcPct val="15000"/>
              </a:spcAft>
              <a:buSzPct val="100000"/>
              <a:tabLst>
                <a:tab pos="285750" algn="l"/>
              </a:tabLst>
              <a:defRPr/>
            </a:pPr>
            <a:r>
              <a:rPr lang="en-US" altLang="zh-CN" sz="1400" dirty="0">
                <a:cs typeface="Arial" pitchFamily="34" charset="0"/>
              </a:rPr>
              <a:t>During the study, it was observed a dependency with a similar ongoing work happening in the Joint Video Exploratory Team - JVET (Joint effort between ISO/IEC and ITU-T) on performance evaluation aspects. It was then decided to document the work done so far into a technical report and close the study until significant progress is shown. </a:t>
            </a:r>
          </a:p>
          <a:p>
            <a:pPr lvl="0" fontAlgn="base">
              <a:lnSpc>
                <a:spcPct val="93000"/>
              </a:lnSpc>
              <a:spcBef>
                <a:spcPct val="15000"/>
              </a:spcBef>
              <a:spcAft>
                <a:spcPct val="15000"/>
              </a:spcAft>
              <a:buSzPct val="100000"/>
              <a:tabLst>
                <a:tab pos="285750" algn="l"/>
              </a:tabLst>
              <a:defRPr/>
            </a:pPr>
            <a:r>
              <a:rPr lang="en-US" altLang="zh-CN" sz="1400" dirty="0">
                <a:cs typeface="Arial" pitchFamily="34" charset="0"/>
              </a:rPr>
              <a:t>Study Item revised (</a:t>
            </a:r>
            <a:r>
              <a:rPr lang="en-US" sz="1400" b="0" i="0" dirty="0">
                <a:solidFill>
                  <a:srgbClr val="000000"/>
                </a:solidFill>
                <a:effectLst/>
                <a:hlinkClick r:id="rId3"/>
              </a:rPr>
              <a:t>SP-241120</a:t>
            </a:r>
            <a:r>
              <a:rPr lang="en-US" altLang="zh-CN" sz="1400" dirty="0">
                <a:cs typeface="Arial" pitchFamily="34" charset="0"/>
              </a:rPr>
              <a:t>) to create a new internal TR 26.8xx </a:t>
            </a:r>
            <a:r>
              <a:rPr lang="en-US" altLang="zh-CN" sz="1400" i="1" dirty="0">
                <a:cs typeface="Arial" pitchFamily="34" charset="0"/>
              </a:rPr>
              <a:t>Film Grain Synthesis</a:t>
            </a:r>
            <a:r>
              <a:rPr lang="en-US" altLang="zh-CN" sz="1400" dirty="0">
                <a:cs typeface="Arial" pitchFamily="34" charset="0"/>
              </a:rPr>
              <a:t> (</a:t>
            </a:r>
            <a:r>
              <a:rPr lang="en-US" sz="1400" b="0" i="0" dirty="0">
                <a:solidFill>
                  <a:srgbClr val="000000"/>
                </a:solidFill>
                <a:effectLst/>
                <a:hlinkClick r:id="rId4"/>
              </a:rPr>
              <a:t>SP-241299</a:t>
            </a:r>
            <a:r>
              <a:rPr lang="en-US" altLang="zh-CN" sz="1400" dirty="0">
                <a:cs typeface="Arial" pitchFamily="34" charset="0"/>
              </a:rPr>
              <a:t>) to document findings to this date. The report provides a preliminary analysis  of the performance and the potential benefits of film grain synthesis technologies for video compression. This TR is ready for approval.</a:t>
            </a:r>
          </a:p>
          <a:p>
            <a:pPr lvl="0" fontAlgn="base">
              <a:lnSpc>
                <a:spcPct val="93000"/>
              </a:lnSpc>
              <a:spcBef>
                <a:spcPct val="15000"/>
              </a:spcBef>
              <a:spcAft>
                <a:spcPct val="15000"/>
              </a:spcAft>
              <a:buSzPct val="100000"/>
              <a:tabLst>
                <a:tab pos="285750" algn="l"/>
              </a:tabLst>
              <a:defRPr/>
            </a:pPr>
            <a:endParaRPr lang="en-US" altLang="zh-CN" sz="1400" dirty="0">
              <a:cs typeface="Arial" pitchFamily="34" charset="0"/>
            </a:endParaRPr>
          </a:p>
          <a:p>
            <a:pPr lvl="0" fontAlgn="base">
              <a:lnSpc>
                <a:spcPct val="93000"/>
              </a:lnSpc>
              <a:spcBef>
                <a:spcPct val="15000"/>
              </a:spcBef>
              <a:spcAft>
                <a:spcPct val="15000"/>
              </a:spcAft>
              <a:buSzPct val="100000"/>
              <a:tabLst>
                <a:tab pos="285750" algn="l"/>
              </a:tabLst>
              <a:defRPr/>
            </a:pPr>
            <a:endParaRPr lang="en-US" altLang="zh-CN" sz="1400" dirty="0">
              <a:cs typeface="Arial" pitchFamily="34" charset="0"/>
            </a:endParaRPr>
          </a:p>
          <a:p>
            <a:pPr marL="0" lvl="0" indent="0" fontAlgn="base">
              <a:lnSpc>
                <a:spcPct val="93000"/>
              </a:lnSpc>
              <a:spcBef>
                <a:spcPct val="15000"/>
              </a:spcBef>
              <a:spcAft>
                <a:spcPct val="15000"/>
              </a:spcAft>
              <a:buSzPct val="100000"/>
              <a:buNone/>
              <a:tabLst>
                <a:tab pos="285750" algn="l"/>
              </a:tabLst>
              <a:defRPr/>
            </a:pPr>
            <a:r>
              <a:rPr lang="en-GB" sz="1400" b="1" u="sng" dirty="0">
                <a:cs typeface="Arial" pitchFamily="34" charset="0"/>
              </a:rPr>
              <a:t>Next steps</a:t>
            </a:r>
          </a:p>
          <a:p>
            <a:pPr marL="342900" marR="0" lvl="0" indent="-342900" algn="l" defTabSz="914400" rtl="0" eaLnBrk="0" fontAlgn="base" latinLnBrk="0" hangingPunct="0">
              <a:lnSpc>
                <a:spcPct val="93000"/>
              </a:lnSpc>
              <a:spcBef>
                <a:spcPct val="15000"/>
              </a:spcBef>
              <a:spcAft>
                <a:spcPct val="15000"/>
              </a:spcAft>
              <a:buClrTx/>
              <a:buSzPct val="100000"/>
              <a:buFontTx/>
              <a:buBlip>
                <a:blip r:embed="rId5"/>
              </a:buBlip>
              <a:tabLst>
                <a:tab pos="285750" algn="l"/>
              </a:tabLst>
              <a:defRPr/>
            </a:pPr>
            <a:r>
              <a:rPr kumimoji="0" lang="en-US" altLang="zh-CN" sz="1400" b="0" i="0" u="none" strike="noStrike" kern="0" cap="none" spc="0" normalizeH="0" baseline="0" noProof="0" dirty="0">
                <a:ln>
                  <a:noFill/>
                </a:ln>
                <a:solidFill>
                  <a:prstClr val="black"/>
                </a:solidFill>
                <a:effectLst/>
                <a:uLnTx/>
                <a:uFillTx/>
                <a:ea typeface="宋体" panose="02010600030101010101" pitchFamily="2" charset="-122"/>
                <a:cs typeface="Arial" pitchFamily="34" charset="0"/>
              </a:rPr>
              <a:t>n/a</a:t>
            </a:r>
          </a:p>
          <a:p>
            <a:pPr marL="0" marR="0" lvl="0" indent="0" algn="l" defTabSz="914400" rtl="0" eaLnBrk="0" fontAlgn="base" latinLnBrk="0" hangingPunct="0">
              <a:lnSpc>
                <a:spcPct val="93000"/>
              </a:lnSpc>
              <a:spcBef>
                <a:spcPct val="15000"/>
              </a:spcBef>
              <a:spcAft>
                <a:spcPct val="15000"/>
              </a:spcAft>
              <a:buClrTx/>
              <a:buSzPct val="100000"/>
              <a:buNone/>
              <a:tabLst>
                <a:tab pos="285750" algn="l"/>
              </a:tabLst>
              <a:defRPr/>
            </a:pPr>
            <a:endParaRPr kumimoji="0" lang="en-US" altLang="zh-CN" sz="1400" b="0" i="0" u="none" strike="noStrike" kern="0" cap="none" spc="0" normalizeH="0" baseline="0" noProof="0" dirty="0">
              <a:ln>
                <a:noFill/>
              </a:ln>
              <a:solidFill>
                <a:prstClr val="black"/>
              </a:solidFill>
              <a:effectLst/>
              <a:uLnTx/>
              <a:uFillTx/>
              <a:ea typeface="宋体" panose="02010600030101010101" pitchFamily="2" charset="-122"/>
              <a:cs typeface="Arial" pitchFamily="34" charset="0"/>
            </a:endParaRPr>
          </a:p>
          <a:p>
            <a:pPr marL="287338" indent="-287338">
              <a:buNone/>
            </a:pPr>
            <a:endParaRPr lang="fr-FR" sz="1400" dirty="0"/>
          </a:p>
        </p:txBody>
      </p:sp>
    </p:spTree>
    <p:extLst>
      <p:ext uri="{BB962C8B-B14F-4D97-AF65-F5344CB8AC3E}">
        <p14:creationId xmlns:p14="http://schemas.microsoft.com/office/powerpoint/2010/main" val="3623828121"/>
      </p:ext>
    </p:extLst>
  </p:cSld>
  <p:clrMapOvr>
    <a:masterClrMapping/>
  </p:clrMapOvr>
  <p:transition spd="slow"/>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7" name="Title 1">
            <a:extLst>
              <a:ext uri="{FF2B5EF4-FFF2-40B4-BE49-F238E27FC236}">
                <a16:creationId xmlns:a16="http://schemas.microsoft.com/office/drawing/2014/main" id="{40AB3C44-8A1D-4921-A803-B5281B64AC81}"/>
              </a:ext>
            </a:extLst>
          </p:cNvPr>
          <p:cNvSpPr>
            <a:spLocks noGrp="1"/>
          </p:cNvSpPr>
          <p:nvPr>
            <p:ph type="title"/>
          </p:nvPr>
        </p:nvSpPr>
        <p:spPr>
          <a:xfrm>
            <a:off x="2012949" y="196850"/>
            <a:ext cx="7285055" cy="1143000"/>
          </a:xfrm>
        </p:spPr>
        <p:txBody>
          <a:bodyPr/>
          <a:lstStyle/>
          <a:p>
            <a:r>
              <a:rPr lang="en-US" sz="3200" dirty="0"/>
              <a:t>Feasibility Study on Avatars for Real-Time Communication </a:t>
            </a:r>
            <a:r>
              <a:rPr lang="en-US" altLang="en-US" dirty="0"/>
              <a:t>(</a:t>
            </a:r>
            <a:r>
              <a:rPr lang="en-US" sz="3200" dirty="0"/>
              <a:t>FS_AVATAR</a:t>
            </a:r>
            <a:r>
              <a:rPr lang="en-US" altLang="en-US" dirty="0"/>
              <a:t>)</a:t>
            </a:r>
          </a:p>
        </p:txBody>
      </p:sp>
      <p:graphicFrame>
        <p:nvGraphicFramePr>
          <p:cNvPr id="2" name="Table 1">
            <a:extLst>
              <a:ext uri="{FF2B5EF4-FFF2-40B4-BE49-F238E27FC236}">
                <a16:creationId xmlns:a16="http://schemas.microsoft.com/office/drawing/2014/main" id="{004C38DC-C29D-45E8-AF35-89281BD7F4E2}"/>
              </a:ext>
            </a:extLst>
          </p:cNvPr>
          <p:cNvGraphicFramePr>
            <a:graphicFrameLocks noGrp="1"/>
          </p:cNvGraphicFramePr>
          <p:nvPr>
            <p:extLst>
              <p:ext uri="{D42A27DB-BD31-4B8C-83A1-F6EECF244321}">
                <p14:modId xmlns:p14="http://schemas.microsoft.com/office/powerpoint/2010/main" val="1118812411"/>
              </p:ext>
            </p:extLst>
          </p:nvPr>
        </p:nvGraphicFramePr>
        <p:xfrm>
          <a:off x="647700" y="1454150"/>
          <a:ext cx="10084901" cy="616021"/>
        </p:xfrm>
        <a:graphic>
          <a:graphicData uri="http://schemas.openxmlformats.org/drawingml/2006/table">
            <a:tbl>
              <a:tblPr firstRow="1" firstCol="1" bandRow="1">
                <a:tableStyleId>{F5AB1C69-6EDB-4FF4-983F-18BD219EF322}</a:tableStyleId>
              </a:tblPr>
              <a:tblGrid>
                <a:gridCol w="601902">
                  <a:extLst>
                    <a:ext uri="{9D8B030D-6E8A-4147-A177-3AD203B41FA5}">
                      <a16:colId xmlns:a16="http://schemas.microsoft.com/office/drawing/2014/main" val="3341114364"/>
                    </a:ext>
                  </a:extLst>
                </a:gridCol>
                <a:gridCol w="3844407">
                  <a:extLst>
                    <a:ext uri="{9D8B030D-6E8A-4147-A177-3AD203B41FA5}">
                      <a16:colId xmlns:a16="http://schemas.microsoft.com/office/drawing/2014/main" val="598130756"/>
                    </a:ext>
                  </a:extLst>
                </a:gridCol>
                <a:gridCol w="1095473">
                  <a:extLst>
                    <a:ext uri="{9D8B030D-6E8A-4147-A177-3AD203B41FA5}">
                      <a16:colId xmlns:a16="http://schemas.microsoft.com/office/drawing/2014/main" val="545303104"/>
                    </a:ext>
                  </a:extLst>
                </a:gridCol>
                <a:gridCol w="903776">
                  <a:extLst>
                    <a:ext uri="{9D8B030D-6E8A-4147-A177-3AD203B41FA5}">
                      <a16:colId xmlns:a16="http://schemas.microsoft.com/office/drawing/2014/main" val="1647222598"/>
                    </a:ext>
                  </a:extLst>
                </a:gridCol>
                <a:gridCol w="455048">
                  <a:extLst>
                    <a:ext uri="{9D8B030D-6E8A-4147-A177-3AD203B41FA5}">
                      <a16:colId xmlns:a16="http://schemas.microsoft.com/office/drawing/2014/main" val="2410094054"/>
                    </a:ext>
                  </a:extLst>
                </a:gridCol>
                <a:gridCol w="643064">
                  <a:extLst>
                    <a:ext uri="{9D8B030D-6E8A-4147-A177-3AD203B41FA5}">
                      <a16:colId xmlns:a16="http://schemas.microsoft.com/office/drawing/2014/main" val="2623286339"/>
                    </a:ext>
                  </a:extLst>
                </a:gridCol>
                <a:gridCol w="643064">
                  <a:extLst>
                    <a:ext uri="{9D8B030D-6E8A-4147-A177-3AD203B41FA5}">
                      <a16:colId xmlns:a16="http://schemas.microsoft.com/office/drawing/2014/main" val="870915920"/>
                    </a:ext>
                  </a:extLst>
                </a:gridCol>
                <a:gridCol w="1898167">
                  <a:extLst>
                    <a:ext uri="{9D8B030D-6E8A-4147-A177-3AD203B41FA5}">
                      <a16:colId xmlns:a16="http://schemas.microsoft.com/office/drawing/2014/main" val="1657485886"/>
                    </a:ext>
                  </a:extLst>
                </a:gridCol>
              </a:tblGrid>
              <a:tr h="296861">
                <a:tc>
                  <a:txBody>
                    <a:bodyPr/>
                    <a:lstStyle/>
                    <a:p>
                      <a:pPr algn="ctr">
                        <a:lnSpc>
                          <a:spcPct val="107000"/>
                        </a:lnSpc>
                        <a:spcAft>
                          <a:spcPts val="800"/>
                        </a:spcAft>
                      </a:pPr>
                      <a:r>
                        <a:rPr lang="en-GB" sz="1100" dirty="0"/>
                        <a:t>UID</a:t>
                      </a:r>
                    </a:p>
                  </a:txBody>
                  <a:tcPr marL="36001" marR="36001" marT="0" marB="0" anchor="ctr"/>
                </a:tc>
                <a:tc>
                  <a:txBody>
                    <a:bodyPr/>
                    <a:lstStyle/>
                    <a:p>
                      <a:pPr algn="ctr">
                        <a:lnSpc>
                          <a:spcPct val="107000"/>
                        </a:lnSpc>
                        <a:spcAft>
                          <a:spcPts val="800"/>
                        </a:spcAft>
                      </a:pPr>
                      <a:r>
                        <a:rPr lang="en-GB" sz="1100" dirty="0"/>
                        <a:t>Name</a:t>
                      </a:r>
                    </a:p>
                  </a:txBody>
                  <a:tcPr marL="36001" marR="36001" marT="0" marB="0" anchor="ctr"/>
                </a:tc>
                <a:tc>
                  <a:txBody>
                    <a:bodyPr/>
                    <a:lstStyle/>
                    <a:p>
                      <a:pPr algn="ctr">
                        <a:lnSpc>
                          <a:spcPct val="107000"/>
                        </a:lnSpc>
                        <a:spcAft>
                          <a:spcPts val="800"/>
                        </a:spcAft>
                      </a:pPr>
                      <a:r>
                        <a:rPr lang="en-GB" sz="1100" dirty="0"/>
                        <a:t>Acronym</a:t>
                      </a:r>
                    </a:p>
                  </a:txBody>
                  <a:tcPr marL="36001" marR="36001" marT="0" marB="0" anchor="ctr"/>
                </a:tc>
                <a:tc>
                  <a:txBody>
                    <a:bodyPr/>
                    <a:lstStyle/>
                    <a:p>
                      <a:pPr algn="ctr">
                        <a:lnSpc>
                          <a:spcPct val="107000"/>
                        </a:lnSpc>
                        <a:spcAft>
                          <a:spcPts val="800"/>
                        </a:spcAft>
                      </a:pPr>
                      <a:r>
                        <a:rPr lang="en-GB" sz="1100" dirty="0"/>
                        <a:t>Target (mm/</a:t>
                      </a:r>
                      <a:r>
                        <a:rPr lang="en-GB" sz="1100" dirty="0" err="1"/>
                        <a:t>yyyy</a:t>
                      </a:r>
                      <a:r>
                        <a:rPr lang="en-GB" sz="1100" dirty="0"/>
                        <a:t>)</a:t>
                      </a:r>
                    </a:p>
                  </a:txBody>
                  <a:tcPr marL="36001" marR="36001" marT="0" marB="0" anchor="ctr"/>
                </a:tc>
                <a:tc>
                  <a:txBody>
                    <a:bodyPr/>
                    <a:lstStyle/>
                    <a:p>
                      <a:pPr algn="ctr">
                        <a:lnSpc>
                          <a:spcPct val="107000"/>
                        </a:lnSpc>
                        <a:spcAft>
                          <a:spcPts val="800"/>
                        </a:spcAft>
                      </a:pPr>
                      <a:r>
                        <a:rPr lang="en-GB" sz="1100" dirty="0"/>
                        <a:t>Old %</a:t>
                      </a:r>
                    </a:p>
                  </a:txBody>
                  <a:tcPr marL="36001" marR="36001" marT="0" marB="0" anchor="ctr"/>
                </a:tc>
                <a:tc>
                  <a:txBody>
                    <a:bodyPr/>
                    <a:lstStyle/>
                    <a:p>
                      <a:pPr algn="ctr">
                        <a:lnSpc>
                          <a:spcPct val="107000"/>
                        </a:lnSpc>
                        <a:spcAft>
                          <a:spcPts val="800"/>
                        </a:spcAft>
                      </a:pPr>
                      <a:r>
                        <a:rPr lang="en-GB" sz="1100" b="1" kern="1200" dirty="0">
                          <a:solidFill>
                            <a:schemeClr val="lt1"/>
                          </a:solidFill>
                          <a:latin typeface="+mn-lt"/>
                          <a:ea typeface="+mn-ea"/>
                          <a:cs typeface="+mn-cs"/>
                        </a:rPr>
                        <a:t>WID</a:t>
                      </a:r>
                      <a:endParaRPr lang="en-GB" sz="1100" dirty="0">
                        <a:solidFill>
                          <a:srgbClr val="FF0000"/>
                        </a:solidFill>
                      </a:endParaRPr>
                    </a:p>
                  </a:txBody>
                  <a:tcPr marL="36001" marR="36001" marT="0" marB="0" anchor="ctr"/>
                </a:tc>
                <a:tc>
                  <a:txBody>
                    <a:bodyPr/>
                    <a:lstStyle/>
                    <a:p>
                      <a:pPr algn="ctr">
                        <a:lnSpc>
                          <a:spcPct val="107000"/>
                        </a:lnSpc>
                        <a:spcAft>
                          <a:spcPts val="800"/>
                        </a:spcAft>
                      </a:pPr>
                      <a:r>
                        <a:rPr lang="en-GB" sz="1100" dirty="0">
                          <a:solidFill>
                            <a:srgbClr val="FF0000"/>
                          </a:solidFill>
                        </a:rPr>
                        <a:t>New %</a:t>
                      </a:r>
                      <a:endParaRPr lang="en-GB" sz="1100" b="1" kern="1200" dirty="0">
                        <a:solidFill>
                          <a:schemeClr val="lt1"/>
                        </a:solidFill>
                        <a:latin typeface="+mn-lt"/>
                        <a:ea typeface="+mn-ea"/>
                        <a:cs typeface="+mn-cs"/>
                      </a:endParaRPr>
                    </a:p>
                  </a:txBody>
                  <a:tcPr marL="36001" marR="36001" marT="0" marB="0" anchor="ctr"/>
                </a:tc>
                <a:tc>
                  <a:txBody>
                    <a:bodyPr/>
                    <a:lstStyle/>
                    <a:p>
                      <a:pPr algn="ctr">
                        <a:lnSpc>
                          <a:spcPct val="107000"/>
                        </a:lnSpc>
                        <a:spcAft>
                          <a:spcPts val="800"/>
                        </a:spcAft>
                      </a:pPr>
                      <a:r>
                        <a:rPr lang="en-GB" sz="1100" dirty="0">
                          <a:solidFill>
                            <a:srgbClr val="FF0000"/>
                          </a:solidFill>
                        </a:rPr>
                        <a:t>Change or comment</a:t>
                      </a:r>
                    </a:p>
                  </a:txBody>
                  <a:tcPr marL="36001" marR="36001" marT="0" marB="0" anchor="ctr"/>
                </a:tc>
                <a:extLst>
                  <a:ext uri="{0D108BD9-81ED-4DB2-BD59-A6C34878D82A}">
                    <a16:rowId xmlns:a16="http://schemas.microsoft.com/office/drawing/2014/main" val="385689174"/>
                  </a:ext>
                </a:extLst>
              </a:tr>
              <a:tr h="265183">
                <a:tc>
                  <a:txBody>
                    <a:bodyPr/>
                    <a:lstStyle/>
                    <a:p>
                      <a:pPr algn="r" fontAlgn="b"/>
                      <a:r>
                        <a:rPr lang="en-US" sz="1100" dirty="0">
                          <a:solidFill>
                            <a:schemeClr val="bg1"/>
                          </a:solidFill>
                        </a:rPr>
                        <a:t>1000019</a:t>
                      </a:r>
                    </a:p>
                  </a:txBody>
                  <a:tcPr marL="9525" marR="9525" marT="9525" marB="0" anchor="b"/>
                </a:tc>
                <a:tc>
                  <a:txBody>
                    <a:bodyPr/>
                    <a:lstStyle/>
                    <a:p>
                      <a:pPr algn="l" fontAlgn="b"/>
                      <a:r>
                        <a:rPr lang="en-US" sz="1100" dirty="0">
                          <a:solidFill>
                            <a:schemeClr val="tx1"/>
                          </a:solidFill>
                        </a:rPr>
                        <a:t>Feasibility Study on Avatars for Real-Time Communication</a:t>
                      </a:r>
                    </a:p>
                  </a:txBody>
                  <a:tcPr marL="9525" marR="9525" marT="9525" marB="0" anchor="b"/>
                </a:tc>
                <a:tc>
                  <a:txBody>
                    <a:bodyPr/>
                    <a:lstStyle/>
                    <a:p>
                      <a:pPr algn="l" fontAlgn="b"/>
                      <a:r>
                        <a:rPr lang="en-US" sz="1100" dirty="0">
                          <a:solidFill>
                            <a:schemeClr val="tx1"/>
                          </a:solidFill>
                        </a:rPr>
                        <a:t>FS_AVATAR </a:t>
                      </a:r>
                    </a:p>
                  </a:txBody>
                  <a:tcPr marL="9525" marR="9525" marT="9525" marB="0" anchor="b"/>
                </a:tc>
                <a:tc>
                  <a:txBody>
                    <a:bodyPr/>
                    <a:lstStyle/>
                    <a:p>
                      <a:pPr algn="r" fontAlgn="b"/>
                      <a:r>
                        <a:rPr lang="en-US" sz="1100" dirty="0">
                          <a:solidFill>
                            <a:schemeClr val="tx1"/>
                          </a:solidFill>
                        </a:rPr>
                        <a:t>12/12/2024</a:t>
                      </a:r>
                    </a:p>
                  </a:txBody>
                  <a:tcPr marL="9525" marR="9525" marT="9525" marB="0" anchor="b"/>
                </a:tc>
                <a:tc>
                  <a:txBody>
                    <a:bodyPr/>
                    <a:lstStyle/>
                    <a:p>
                      <a:pPr algn="r">
                        <a:lnSpc>
                          <a:spcPct val="107000"/>
                        </a:lnSpc>
                        <a:spcAft>
                          <a:spcPts val="800"/>
                        </a:spcAft>
                      </a:pPr>
                      <a:r>
                        <a:rPr lang="en-GB" sz="1100" dirty="0">
                          <a:solidFill>
                            <a:schemeClr val="tx1"/>
                          </a:solidFill>
                        </a:rPr>
                        <a:t>50%</a:t>
                      </a:r>
                    </a:p>
                  </a:txBody>
                  <a:tcPr marL="36001" marR="36001" marT="0" marB="0" anchor="b"/>
                </a:tc>
                <a:tc>
                  <a:txBody>
                    <a:bodyPr/>
                    <a:lstStyle/>
                    <a:p>
                      <a:pPr algn="r" fontAlgn="b"/>
                      <a:r>
                        <a:rPr lang="en-US" sz="1100" b="0" i="0" u="none" kern="1200" dirty="0">
                          <a:solidFill>
                            <a:schemeClr val="dk1"/>
                          </a:solidFill>
                          <a:effectLst/>
                          <a:latin typeface="+mn-lt"/>
                          <a:ea typeface="+mn-ea"/>
                          <a:cs typeface="+mn-cs"/>
                          <a:hlinkClick r:id="rId2" action="ppaction://hlinkfile"/>
                        </a:rPr>
                        <a:t>SP-230544</a:t>
                      </a:r>
                      <a:endParaRPr lang="en-US" sz="1100" b="0" u="none" dirty="0">
                        <a:solidFill>
                          <a:schemeClr val="tx1"/>
                        </a:solidFill>
                        <a:latin typeface="+mn-lt"/>
                      </a:endParaRPr>
                    </a:p>
                  </a:txBody>
                  <a:tcPr marL="9525" marR="9525" marT="9525" marB="0" anchor="b"/>
                </a:tc>
                <a:tc>
                  <a:txBody>
                    <a:bodyPr/>
                    <a:lstStyle/>
                    <a:p>
                      <a:pPr algn="r">
                        <a:lnSpc>
                          <a:spcPct val="107000"/>
                        </a:lnSpc>
                        <a:spcAft>
                          <a:spcPts val="800"/>
                        </a:spcAft>
                      </a:pPr>
                      <a:r>
                        <a:rPr lang="en-GB" sz="1100" dirty="0">
                          <a:solidFill>
                            <a:srgbClr val="FF0000"/>
                          </a:solidFill>
                        </a:rPr>
                        <a:t>55%</a:t>
                      </a:r>
                    </a:p>
                  </a:txBody>
                  <a:tcPr marL="36001" marR="36001" marT="0" marB="0" anchor="b"/>
                </a:tc>
                <a:tc>
                  <a:txBody>
                    <a:bodyPr/>
                    <a:lstStyle/>
                    <a:p>
                      <a:pPr algn="r">
                        <a:lnSpc>
                          <a:spcPct val="107000"/>
                        </a:lnSpc>
                        <a:spcAft>
                          <a:spcPts val="800"/>
                        </a:spcAft>
                      </a:pPr>
                      <a:endParaRPr lang="en-GB" sz="1100" dirty="0">
                        <a:solidFill>
                          <a:srgbClr val="FF0000"/>
                        </a:solidFill>
                      </a:endParaRPr>
                    </a:p>
                  </a:txBody>
                  <a:tcPr marL="36001" marR="36001" marT="0" marB="0" anchor="b"/>
                </a:tc>
                <a:extLst>
                  <a:ext uri="{0D108BD9-81ED-4DB2-BD59-A6C34878D82A}">
                    <a16:rowId xmlns:a16="http://schemas.microsoft.com/office/drawing/2014/main" val="2427066551"/>
                  </a:ext>
                </a:extLst>
              </a:tr>
            </a:tbl>
          </a:graphicData>
        </a:graphic>
      </p:graphicFrame>
      <p:sp>
        <p:nvSpPr>
          <p:cNvPr id="5" name="Espace réservé du contenu 2">
            <a:extLst>
              <a:ext uri="{FF2B5EF4-FFF2-40B4-BE49-F238E27FC236}">
                <a16:creationId xmlns:a16="http://schemas.microsoft.com/office/drawing/2014/main" id="{462FE80A-FC48-F513-66A4-C2C71960FE50}"/>
              </a:ext>
            </a:extLst>
          </p:cNvPr>
          <p:cNvSpPr>
            <a:spLocks noGrp="1"/>
          </p:cNvSpPr>
          <p:nvPr>
            <p:ph idx="1"/>
          </p:nvPr>
        </p:nvSpPr>
        <p:spPr>
          <a:xfrm>
            <a:off x="647701" y="2070171"/>
            <a:ext cx="11068050" cy="4214744"/>
          </a:xfrm>
        </p:spPr>
        <p:txBody>
          <a:bodyPr/>
          <a:lstStyle/>
          <a:p>
            <a:pPr marL="287338" lvl="0" indent="-287338" fontAlgn="base">
              <a:lnSpc>
                <a:spcPct val="93000"/>
              </a:lnSpc>
              <a:spcBef>
                <a:spcPct val="15000"/>
              </a:spcBef>
              <a:spcAft>
                <a:spcPct val="15000"/>
              </a:spcAft>
              <a:buSzPct val="100000"/>
              <a:buNone/>
              <a:tabLst>
                <a:tab pos="285750" algn="l"/>
              </a:tabLst>
              <a:defRPr/>
            </a:pPr>
            <a:r>
              <a:rPr lang="en-GB" sz="1400" b="1" u="sng" dirty="0">
                <a:cs typeface="Arial" pitchFamily="34" charset="0"/>
              </a:rPr>
              <a:t>Purpose</a:t>
            </a:r>
          </a:p>
          <a:p>
            <a:pPr marL="287338" indent="-287338">
              <a:lnSpc>
                <a:spcPct val="93000"/>
              </a:lnSpc>
              <a:spcBef>
                <a:spcPct val="15000"/>
              </a:spcBef>
              <a:spcAft>
                <a:spcPct val="15000"/>
              </a:spcAft>
              <a:buSzPct val="100000"/>
              <a:tabLst>
                <a:tab pos="285750" algn="l"/>
              </a:tabLst>
              <a:defRPr/>
            </a:pPr>
            <a:r>
              <a:rPr lang="en-US" sz="1400" dirty="0">
                <a:solidFill>
                  <a:srgbClr val="000000"/>
                </a:solidFill>
                <a:effectLst/>
                <a:ea typeface="MS Mincho" panose="02020609040205080304" pitchFamily="49" charset="-128"/>
              </a:rPr>
              <a:t>Based on relevant TR 22.856 use cases, the study item aims, among other objectives, to collect and document Avatar animation and representation approaches, document the requirements for an interoperable base Avatar format.</a:t>
            </a:r>
          </a:p>
          <a:p>
            <a:pPr marL="0" indent="0">
              <a:lnSpc>
                <a:spcPct val="93000"/>
              </a:lnSpc>
              <a:spcBef>
                <a:spcPct val="15000"/>
              </a:spcBef>
              <a:spcAft>
                <a:spcPct val="15000"/>
              </a:spcAft>
              <a:buSzPct val="100000"/>
              <a:buNone/>
              <a:tabLst>
                <a:tab pos="285750" algn="l"/>
              </a:tabLst>
              <a:defRPr/>
            </a:pPr>
            <a:r>
              <a:rPr lang="en-GB" sz="1400" b="1" u="sng" dirty="0">
                <a:cs typeface="Arial" pitchFamily="34" charset="0"/>
              </a:rPr>
              <a:t>Progress in the last quarter</a:t>
            </a:r>
          </a:p>
          <a:p>
            <a:pPr lvl="0" fontAlgn="base">
              <a:lnSpc>
                <a:spcPct val="93000"/>
              </a:lnSpc>
              <a:spcBef>
                <a:spcPct val="15000"/>
              </a:spcBef>
              <a:spcAft>
                <a:spcPct val="15000"/>
              </a:spcAft>
              <a:buSzPct val="100000"/>
              <a:tabLst>
                <a:tab pos="285750" algn="l"/>
              </a:tabLst>
              <a:defRPr/>
            </a:pPr>
            <a:r>
              <a:rPr lang="en-US" altLang="zh-CN" sz="1400" dirty="0">
                <a:cs typeface="Arial" pitchFamily="34" charset="0"/>
              </a:rPr>
              <a:t>agreed a description of the 3D-gaussian-splatting-based representation, even if acknowledged as a format not mature.</a:t>
            </a:r>
          </a:p>
          <a:p>
            <a:pPr lvl="0" fontAlgn="base">
              <a:lnSpc>
                <a:spcPct val="93000"/>
              </a:lnSpc>
              <a:spcBef>
                <a:spcPct val="15000"/>
              </a:spcBef>
              <a:spcAft>
                <a:spcPct val="15000"/>
              </a:spcAft>
              <a:buSzPct val="100000"/>
              <a:tabLst>
                <a:tab pos="285750" algn="l"/>
              </a:tabLst>
              <a:defRPr/>
            </a:pPr>
            <a:r>
              <a:rPr lang="en-US" altLang="zh-CN" sz="1400" dirty="0">
                <a:cs typeface="Arial" pitchFamily="34" charset="0"/>
              </a:rPr>
              <a:t>documented some mesh-based avatar protection approaches into the TR.</a:t>
            </a:r>
          </a:p>
          <a:p>
            <a:pPr lvl="0" fontAlgn="base">
              <a:lnSpc>
                <a:spcPct val="93000"/>
              </a:lnSpc>
              <a:spcBef>
                <a:spcPct val="15000"/>
              </a:spcBef>
              <a:spcAft>
                <a:spcPct val="15000"/>
              </a:spcAft>
              <a:buSzPct val="100000"/>
              <a:tabLst>
                <a:tab pos="285750" algn="l"/>
              </a:tabLst>
              <a:defRPr/>
            </a:pPr>
            <a:r>
              <a:rPr lang="en-US" altLang="zh-CN" sz="1400" dirty="0">
                <a:cs typeface="Arial" pitchFamily="34" charset="0"/>
              </a:rPr>
              <a:t>started to consider a mapping to IMS and noted a dependency with SA2</a:t>
            </a:r>
          </a:p>
          <a:p>
            <a:pPr lvl="0" fontAlgn="base">
              <a:lnSpc>
                <a:spcPct val="93000"/>
              </a:lnSpc>
              <a:spcBef>
                <a:spcPct val="15000"/>
              </a:spcBef>
              <a:spcAft>
                <a:spcPct val="15000"/>
              </a:spcAft>
              <a:buSzPct val="100000"/>
              <a:tabLst>
                <a:tab pos="285750" algn="l"/>
              </a:tabLst>
              <a:defRPr/>
            </a:pPr>
            <a:r>
              <a:rPr lang="en-US" altLang="zh-CN" sz="1400" dirty="0">
                <a:cs typeface="Arial" pitchFamily="34" charset="0"/>
              </a:rPr>
              <a:t>agreed a reference architecture for non-IMS services</a:t>
            </a:r>
          </a:p>
          <a:p>
            <a:pPr lvl="0" fontAlgn="base">
              <a:lnSpc>
                <a:spcPct val="93000"/>
              </a:lnSpc>
              <a:spcBef>
                <a:spcPct val="15000"/>
              </a:spcBef>
              <a:spcAft>
                <a:spcPct val="15000"/>
              </a:spcAft>
              <a:buSzPct val="100000"/>
              <a:tabLst>
                <a:tab pos="285750" algn="l"/>
              </a:tabLst>
              <a:defRPr/>
            </a:pPr>
            <a:r>
              <a:rPr lang="en-US" altLang="zh-CN" sz="1400" dirty="0">
                <a:cs typeface="Arial" pitchFamily="34" charset="0"/>
              </a:rPr>
              <a:t>agreed to rely on </a:t>
            </a:r>
            <a:r>
              <a:rPr lang="en-US" altLang="zh-CN" sz="1400" dirty="0" err="1">
                <a:cs typeface="Arial" pitchFamily="34" charset="0"/>
              </a:rPr>
              <a:t>OpenXR</a:t>
            </a:r>
            <a:r>
              <a:rPr lang="en-US" altLang="zh-CN" sz="1400" dirty="0">
                <a:cs typeface="Arial" pitchFamily="34" charset="0"/>
              </a:rPr>
              <a:t> API as the reference implementation, similarly to what we did with Media capabilities for AR.</a:t>
            </a:r>
          </a:p>
          <a:p>
            <a:pPr lvl="0" fontAlgn="base">
              <a:lnSpc>
                <a:spcPct val="93000"/>
              </a:lnSpc>
              <a:spcBef>
                <a:spcPct val="15000"/>
              </a:spcBef>
              <a:spcAft>
                <a:spcPct val="15000"/>
              </a:spcAft>
              <a:buSzPct val="100000"/>
              <a:tabLst>
                <a:tab pos="285750" algn="l"/>
              </a:tabLst>
              <a:defRPr/>
            </a:pPr>
            <a:r>
              <a:rPr lang="en-US" altLang="zh-CN" sz="1400" dirty="0">
                <a:cs typeface="Arial" pitchFamily="34" charset="0"/>
              </a:rPr>
              <a:t>TR 26.813 progressed to version 0.6.0</a:t>
            </a:r>
          </a:p>
          <a:p>
            <a:pPr marL="0" lvl="0" indent="0" fontAlgn="base">
              <a:lnSpc>
                <a:spcPct val="93000"/>
              </a:lnSpc>
              <a:spcBef>
                <a:spcPct val="15000"/>
              </a:spcBef>
              <a:spcAft>
                <a:spcPct val="15000"/>
              </a:spcAft>
              <a:buSzPct val="100000"/>
              <a:buNone/>
              <a:tabLst>
                <a:tab pos="285750" algn="l"/>
              </a:tabLst>
              <a:defRPr/>
            </a:pPr>
            <a:r>
              <a:rPr lang="en-GB" sz="1400" b="1" u="sng" dirty="0">
                <a:cs typeface="Arial" pitchFamily="34" charset="0"/>
              </a:rPr>
              <a:t>Next steps</a:t>
            </a:r>
          </a:p>
          <a:p>
            <a:pPr marL="342900" marR="0" lvl="0" indent="-342900" algn="l" defTabSz="914400" rtl="0" eaLnBrk="0" fontAlgn="base" latinLnBrk="0" hangingPunct="0">
              <a:lnSpc>
                <a:spcPct val="93000"/>
              </a:lnSpc>
              <a:spcBef>
                <a:spcPct val="15000"/>
              </a:spcBef>
              <a:spcAft>
                <a:spcPct val="15000"/>
              </a:spcAft>
              <a:buClrTx/>
              <a:buSzPct val="100000"/>
              <a:buFontTx/>
              <a:buBlip>
                <a:blip r:embed="rId3"/>
              </a:buBlip>
              <a:tabLst>
                <a:tab pos="285750" algn="l"/>
              </a:tabLst>
              <a:defRPr/>
            </a:pPr>
            <a:r>
              <a:rPr kumimoji="0" lang="en-US" altLang="zh-CN" sz="1400" b="0" i="0" u="none" strike="noStrike" kern="0" cap="none" spc="0" normalizeH="0" baseline="0" noProof="0" dirty="0">
                <a:ln>
                  <a:noFill/>
                </a:ln>
                <a:solidFill>
                  <a:prstClr val="black"/>
                </a:solidFill>
                <a:effectLst/>
                <a:uLnTx/>
                <a:uFillTx/>
                <a:latin typeface="Calibri"/>
                <a:ea typeface="宋体" panose="02010600030101010101" pitchFamily="2" charset="-122"/>
                <a:cs typeface="Arial" pitchFamily="34" charset="0"/>
              </a:rPr>
              <a:t>Finalize list of potential requirements for the selection of the Avatar representation format,</a:t>
            </a:r>
          </a:p>
          <a:p>
            <a:pPr marL="342900" marR="0" lvl="0" indent="-342900" algn="l" defTabSz="914400" rtl="0" eaLnBrk="0" fontAlgn="base" latinLnBrk="0" hangingPunct="0">
              <a:lnSpc>
                <a:spcPct val="93000"/>
              </a:lnSpc>
              <a:spcBef>
                <a:spcPct val="15000"/>
              </a:spcBef>
              <a:spcAft>
                <a:spcPct val="15000"/>
              </a:spcAft>
              <a:buClrTx/>
              <a:buSzPct val="100000"/>
              <a:buFontTx/>
              <a:buBlip>
                <a:blip r:embed="rId3"/>
              </a:buBlip>
              <a:tabLst>
                <a:tab pos="285750" algn="l"/>
              </a:tabLst>
              <a:defRPr/>
            </a:pPr>
            <a:r>
              <a:rPr kumimoji="0" lang="en-US" altLang="zh-CN" sz="1400" b="0" i="0" u="none" strike="noStrike" kern="0" cap="none" spc="0" normalizeH="0" baseline="0" noProof="0" dirty="0">
                <a:ln>
                  <a:noFill/>
                </a:ln>
                <a:solidFill>
                  <a:prstClr val="black"/>
                </a:solidFill>
                <a:effectLst/>
                <a:uLnTx/>
                <a:uFillTx/>
                <a:latin typeface="Calibri"/>
                <a:ea typeface="宋体" panose="02010600030101010101" pitchFamily="2" charset="-122"/>
                <a:cs typeface="Arial" pitchFamily="34" charset="0"/>
              </a:rPr>
              <a:t>Study the integration of Avatars into the RTC services (including WebRTC and IMS).</a:t>
            </a:r>
          </a:p>
          <a:p>
            <a:pPr marL="342900" marR="0" lvl="0" indent="-342900" algn="l" defTabSz="914400" rtl="0" eaLnBrk="0" fontAlgn="base" latinLnBrk="0" hangingPunct="0">
              <a:lnSpc>
                <a:spcPct val="93000"/>
              </a:lnSpc>
              <a:spcBef>
                <a:spcPct val="15000"/>
              </a:spcBef>
              <a:spcAft>
                <a:spcPct val="15000"/>
              </a:spcAft>
              <a:buClrTx/>
              <a:buSzPct val="100000"/>
              <a:buFontTx/>
              <a:buBlip>
                <a:blip r:embed="rId3"/>
              </a:buBlip>
              <a:tabLst>
                <a:tab pos="285750" algn="l"/>
              </a:tabLst>
              <a:defRPr/>
            </a:pPr>
            <a:r>
              <a:rPr kumimoji="0" lang="en-US" altLang="zh-CN" sz="1400" b="0" i="0" u="none" strike="noStrike" kern="0" cap="none" spc="0" normalizeH="0" baseline="0" noProof="0" dirty="0">
                <a:ln>
                  <a:noFill/>
                </a:ln>
                <a:solidFill>
                  <a:prstClr val="black"/>
                </a:solidFill>
                <a:effectLst/>
                <a:uLnTx/>
                <a:uFillTx/>
                <a:latin typeface="Calibri"/>
                <a:ea typeface="宋体" panose="02010600030101010101" pitchFamily="2" charset="-122"/>
                <a:cs typeface="Arial" pitchFamily="34" charset="0"/>
              </a:rPr>
              <a:t>Study the cross-operation with split rendering.</a:t>
            </a:r>
          </a:p>
          <a:p>
            <a:pPr marL="342900" marR="0" lvl="0" indent="-342900" algn="l" defTabSz="914400" rtl="0" eaLnBrk="0" fontAlgn="base" latinLnBrk="0" hangingPunct="0">
              <a:lnSpc>
                <a:spcPct val="93000"/>
              </a:lnSpc>
              <a:spcBef>
                <a:spcPct val="15000"/>
              </a:spcBef>
              <a:spcAft>
                <a:spcPct val="15000"/>
              </a:spcAft>
              <a:buClrTx/>
              <a:buSzPct val="100000"/>
              <a:buFontTx/>
              <a:buBlip>
                <a:blip r:embed="rId3"/>
              </a:buBlip>
              <a:tabLst>
                <a:tab pos="285750" algn="l"/>
              </a:tabLst>
              <a:defRPr/>
            </a:pPr>
            <a:r>
              <a:rPr kumimoji="0" lang="en-US" altLang="zh-CN" sz="1400" b="0" i="0" u="none" strike="noStrike" kern="0" cap="none" spc="0" normalizeH="0" baseline="0" noProof="0" dirty="0">
                <a:ln>
                  <a:noFill/>
                </a:ln>
                <a:solidFill>
                  <a:prstClr val="black"/>
                </a:solidFill>
                <a:effectLst/>
                <a:uLnTx/>
                <a:uFillTx/>
                <a:latin typeface="Calibri"/>
                <a:ea typeface="宋体" panose="02010600030101010101" pitchFamily="2" charset="-122"/>
                <a:cs typeface="Arial" pitchFamily="34" charset="0"/>
              </a:rPr>
              <a:t>Investigate the QoS, processing, and storage requirements for Avatars.</a:t>
            </a:r>
          </a:p>
          <a:p>
            <a:pPr marL="342900" marR="0" lvl="0" indent="-342900" algn="l" defTabSz="914400" rtl="0" eaLnBrk="0" fontAlgn="base" latinLnBrk="0" hangingPunct="0">
              <a:lnSpc>
                <a:spcPct val="93000"/>
              </a:lnSpc>
              <a:spcBef>
                <a:spcPct val="15000"/>
              </a:spcBef>
              <a:spcAft>
                <a:spcPct val="15000"/>
              </a:spcAft>
              <a:buClrTx/>
              <a:buSzPct val="100000"/>
              <a:buFontTx/>
              <a:buBlip>
                <a:blip r:embed="rId3"/>
              </a:buBlip>
              <a:tabLst>
                <a:tab pos="285750" algn="l"/>
              </a:tabLst>
              <a:defRPr/>
            </a:pPr>
            <a:r>
              <a:rPr kumimoji="0" lang="en-US" altLang="zh-CN" sz="1400" b="0" i="0" u="none" strike="noStrike" kern="0" cap="none" spc="0" normalizeH="0" baseline="0" noProof="0" dirty="0">
                <a:ln>
                  <a:noFill/>
                </a:ln>
                <a:solidFill>
                  <a:prstClr val="black"/>
                </a:solidFill>
                <a:effectLst/>
                <a:uLnTx/>
                <a:uFillTx/>
                <a:latin typeface="Calibri"/>
                <a:ea typeface="宋体" panose="02010600030101010101" pitchFamily="2" charset="-122"/>
                <a:cs typeface="Arial" pitchFamily="34" charset="0"/>
              </a:rPr>
              <a:t>In collaboration with SA3, investigate security aspects of Avatars, including authentication, privacy, DRM, …</a:t>
            </a:r>
          </a:p>
          <a:p>
            <a:pPr marL="342900" marR="0" lvl="0" indent="-342900" algn="l" defTabSz="914400" rtl="0" eaLnBrk="0" fontAlgn="base" latinLnBrk="0" hangingPunct="0">
              <a:lnSpc>
                <a:spcPct val="93000"/>
              </a:lnSpc>
              <a:spcBef>
                <a:spcPct val="15000"/>
              </a:spcBef>
              <a:spcAft>
                <a:spcPct val="15000"/>
              </a:spcAft>
              <a:buClrTx/>
              <a:buSzPct val="100000"/>
              <a:buFontTx/>
              <a:buBlip>
                <a:blip r:embed="rId3"/>
              </a:buBlip>
              <a:tabLst>
                <a:tab pos="285750" algn="l"/>
              </a:tabLst>
              <a:defRPr/>
            </a:pPr>
            <a:r>
              <a:rPr kumimoji="0" lang="en-US" altLang="zh-CN" sz="1400" b="0" i="0" u="none" strike="noStrike" kern="0" cap="none" spc="0" normalizeH="0" baseline="0" noProof="0" dirty="0">
                <a:ln>
                  <a:noFill/>
                </a:ln>
                <a:solidFill>
                  <a:prstClr val="black"/>
                </a:solidFill>
                <a:effectLst/>
                <a:uLnTx/>
                <a:uFillTx/>
                <a:latin typeface="Calibri"/>
                <a:ea typeface="宋体" panose="02010600030101010101" pitchFamily="2" charset="-122"/>
                <a:cs typeface="Arial" pitchFamily="34" charset="0"/>
              </a:rPr>
              <a:t>Document the network procedures and the impact on the 5G-RTC architecture.</a:t>
            </a:r>
          </a:p>
          <a:p>
            <a:pPr marL="342900" marR="0" lvl="0" indent="-342900" algn="l" defTabSz="914400" rtl="0" eaLnBrk="0" fontAlgn="base" latinLnBrk="0" hangingPunct="0">
              <a:lnSpc>
                <a:spcPct val="93000"/>
              </a:lnSpc>
              <a:spcBef>
                <a:spcPct val="15000"/>
              </a:spcBef>
              <a:spcAft>
                <a:spcPct val="15000"/>
              </a:spcAft>
              <a:buClrTx/>
              <a:buSzPct val="100000"/>
              <a:buFontTx/>
              <a:buBlip>
                <a:blip r:embed="rId3"/>
              </a:buBlip>
              <a:tabLst>
                <a:tab pos="285750" algn="l"/>
              </a:tabLst>
              <a:defRPr/>
            </a:pPr>
            <a:endParaRPr kumimoji="0" lang="en-US" altLang="zh-CN" sz="1400" b="0" i="0" u="none" strike="noStrike" kern="0" cap="none" spc="0" normalizeH="0" baseline="0" noProof="0" dirty="0">
              <a:ln>
                <a:noFill/>
              </a:ln>
              <a:solidFill>
                <a:prstClr val="black"/>
              </a:solidFill>
              <a:effectLst/>
              <a:uLnTx/>
              <a:uFillTx/>
              <a:latin typeface="Calibri"/>
              <a:ea typeface="宋体" panose="02010600030101010101" pitchFamily="2" charset="-122"/>
              <a:cs typeface="Arial" pitchFamily="34" charset="0"/>
            </a:endParaRPr>
          </a:p>
          <a:p>
            <a:pPr marL="342900" marR="0" lvl="0" indent="-342900" algn="l" defTabSz="914400" rtl="0" eaLnBrk="0" fontAlgn="base" latinLnBrk="0" hangingPunct="0">
              <a:lnSpc>
                <a:spcPct val="93000"/>
              </a:lnSpc>
              <a:spcBef>
                <a:spcPct val="15000"/>
              </a:spcBef>
              <a:spcAft>
                <a:spcPct val="15000"/>
              </a:spcAft>
              <a:buClrTx/>
              <a:buSzPct val="100000"/>
              <a:buFontTx/>
              <a:buBlip>
                <a:blip r:embed="rId3"/>
              </a:buBlip>
              <a:tabLst>
                <a:tab pos="285750" algn="l"/>
              </a:tabLst>
              <a:defRPr/>
            </a:pPr>
            <a:endParaRPr kumimoji="0" lang="en-US" altLang="zh-CN" sz="1400" b="0" i="0" u="none" strike="noStrike" kern="0" cap="none" spc="0" normalizeH="0" baseline="0" noProof="0" dirty="0">
              <a:ln>
                <a:noFill/>
              </a:ln>
              <a:solidFill>
                <a:prstClr val="black"/>
              </a:solidFill>
              <a:effectLst/>
              <a:uLnTx/>
              <a:uFillTx/>
              <a:latin typeface="Calibri"/>
              <a:ea typeface="宋体" panose="02010600030101010101" pitchFamily="2" charset="-122"/>
              <a:cs typeface="Arial" pitchFamily="34" charset="0"/>
            </a:endParaRPr>
          </a:p>
          <a:p>
            <a:pPr marL="287338" indent="-287338">
              <a:lnSpc>
                <a:spcPct val="93000"/>
              </a:lnSpc>
              <a:spcBef>
                <a:spcPct val="15000"/>
              </a:spcBef>
              <a:spcAft>
                <a:spcPct val="15000"/>
              </a:spcAft>
              <a:buSzPct val="100000"/>
              <a:tabLst>
                <a:tab pos="285750" algn="l"/>
              </a:tabLst>
              <a:defRPr/>
            </a:pPr>
            <a:endParaRPr lang="en-US" sz="1400" dirty="0">
              <a:solidFill>
                <a:srgbClr val="000000"/>
              </a:solidFill>
              <a:effectLst/>
              <a:ea typeface="MS Mincho" panose="02020609040205080304" pitchFamily="49" charset="-128"/>
            </a:endParaRPr>
          </a:p>
          <a:p>
            <a:pPr marL="287338" indent="-287338">
              <a:buNone/>
            </a:pPr>
            <a:endParaRPr lang="fr-FR" sz="1400" dirty="0"/>
          </a:p>
        </p:txBody>
      </p:sp>
    </p:spTree>
    <p:extLst>
      <p:ext uri="{BB962C8B-B14F-4D97-AF65-F5344CB8AC3E}">
        <p14:creationId xmlns:p14="http://schemas.microsoft.com/office/powerpoint/2010/main" val="2187930363"/>
      </p:ext>
    </p:extLst>
  </p:cSld>
  <p:clrMapOvr>
    <a:masterClrMapping/>
  </p:clrMapOvr>
  <p:transition spd="slow"/>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7" name="Title 1">
            <a:extLst>
              <a:ext uri="{FF2B5EF4-FFF2-40B4-BE49-F238E27FC236}">
                <a16:creationId xmlns:a16="http://schemas.microsoft.com/office/drawing/2014/main" id="{40AB3C44-8A1D-4921-A803-B5281B64AC81}"/>
              </a:ext>
            </a:extLst>
          </p:cNvPr>
          <p:cNvSpPr>
            <a:spLocks noGrp="1"/>
          </p:cNvSpPr>
          <p:nvPr>
            <p:ph type="title"/>
          </p:nvPr>
        </p:nvSpPr>
        <p:spPr>
          <a:xfrm>
            <a:off x="568171" y="196850"/>
            <a:ext cx="9250532" cy="1143000"/>
          </a:xfrm>
        </p:spPr>
        <p:txBody>
          <a:bodyPr/>
          <a:lstStyle/>
          <a:p>
            <a:r>
              <a:rPr lang="en-US" dirty="0"/>
              <a:t>Study on Media </a:t>
            </a:r>
            <a:r>
              <a:rPr lang="en-US" dirty="0" err="1"/>
              <a:t>enerGy</a:t>
            </a:r>
            <a:r>
              <a:rPr lang="en-US" dirty="0"/>
              <a:t> consumption </a:t>
            </a:r>
            <a:r>
              <a:rPr lang="en-US" dirty="0" err="1"/>
              <a:t>exposuRE</a:t>
            </a:r>
            <a:r>
              <a:rPr lang="en-US" dirty="0"/>
              <a:t> and </a:t>
            </a:r>
            <a:r>
              <a:rPr lang="en-US" dirty="0" err="1"/>
              <a:t>EvaluatioN</a:t>
            </a:r>
            <a:r>
              <a:rPr lang="en-US" dirty="0"/>
              <a:t> framework </a:t>
            </a:r>
            <a:r>
              <a:rPr lang="en-US" altLang="en-US" dirty="0"/>
              <a:t>(</a:t>
            </a:r>
            <a:r>
              <a:rPr lang="en-US" dirty="0" err="1"/>
              <a:t>FS_MediaEnergyGREEN</a:t>
            </a:r>
            <a:r>
              <a:rPr lang="en-US" altLang="en-US" dirty="0"/>
              <a:t>)</a:t>
            </a:r>
          </a:p>
        </p:txBody>
      </p:sp>
      <p:graphicFrame>
        <p:nvGraphicFramePr>
          <p:cNvPr id="2" name="Table 1">
            <a:extLst>
              <a:ext uri="{FF2B5EF4-FFF2-40B4-BE49-F238E27FC236}">
                <a16:creationId xmlns:a16="http://schemas.microsoft.com/office/drawing/2014/main" id="{004C38DC-C29D-45E8-AF35-89281BD7F4E2}"/>
              </a:ext>
            </a:extLst>
          </p:cNvPr>
          <p:cNvGraphicFramePr>
            <a:graphicFrameLocks noGrp="1"/>
          </p:cNvGraphicFramePr>
          <p:nvPr>
            <p:extLst>
              <p:ext uri="{D42A27DB-BD31-4B8C-83A1-F6EECF244321}">
                <p14:modId xmlns:p14="http://schemas.microsoft.com/office/powerpoint/2010/main" val="3703134250"/>
              </p:ext>
            </p:extLst>
          </p:nvPr>
        </p:nvGraphicFramePr>
        <p:xfrm>
          <a:off x="647700" y="1454150"/>
          <a:ext cx="10084901" cy="695643"/>
        </p:xfrm>
        <a:graphic>
          <a:graphicData uri="http://schemas.openxmlformats.org/drawingml/2006/table">
            <a:tbl>
              <a:tblPr firstRow="1" firstCol="1" bandRow="1">
                <a:tableStyleId>{F5AB1C69-6EDB-4FF4-983F-18BD219EF322}</a:tableStyleId>
              </a:tblPr>
              <a:tblGrid>
                <a:gridCol w="601902">
                  <a:extLst>
                    <a:ext uri="{9D8B030D-6E8A-4147-A177-3AD203B41FA5}">
                      <a16:colId xmlns:a16="http://schemas.microsoft.com/office/drawing/2014/main" val="3341114364"/>
                    </a:ext>
                  </a:extLst>
                </a:gridCol>
                <a:gridCol w="3844407">
                  <a:extLst>
                    <a:ext uri="{9D8B030D-6E8A-4147-A177-3AD203B41FA5}">
                      <a16:colId xmlns:a16="http://schemas.microsoft.com/office/drawing/2014/main" val="598130756"/>
                    </a:ext>
                  </a:extLst>
                </a:gridCol>
                <a:gridCol w="1095473">
                  <a:extLst>
                    <a:ext uri="{9D8B030D-6E8A-4147-A177-3AD203B41FA5}">
                      <a16:colId xmlns:a16="http://schemas.microsoft.com/office/drawing/2014/main" val="545303104"/>
                    </a:ext>
                  </a:extLst>
                </a:gridCol>
                <a:gridCol w="807092">
                  <a:extLst>
                    <a:ext uri="{9D8B030D-6E8A-4147-A177-3AD203B41FA5}">
                      <a16:colId xmlns:a16="http://schemas.microsoft.com/office/drawing/2014/main" val="1647222598"/>
                    </a:ext>
                  </a:extLst>
                </a:gridCol>
                <a:gridCol w="551732">
                  <a:extLst>
                    <a:ext uri="{9D8B030D-6E8A-4147-A177-3AD203B41FA5}">
                      <a16:colId xmlns:a16="http://schemas.microsoft.com/office/drawing/2014/main" val="2410094054"/>
                    </a:ext>
                  </a:extLst>
                </a:gridCol>
                <a:gridCol w="643064">
                  <a:extLst>
                    <a:ext uri="{9D8B030D-6E8A-4147-A177-3AD203B41FA5}">
                      <a16:colId xmlns:a16="http://schemas.microsoft.com/office/drawing/2014/main" val="2623286339"/>
                    </a:ext>
                  </a:extLst>
                </a:gridCol>
                <a:gridCol w="643064">
                  <a:extLst>
                    <a:ext uri="{9D8B030D-6E8A-4147-A177-3AD203B41FA5}">
                      <a16:colId xmlns:a16="http://schemas.microsoft.com/office/drawing/2014/main" val="870915920"/>
                    </a:ext>
                  </a:extLst>
                </a:gridCol>
                <a:gridCol w="1898167">
                  <a:extLst>
                    <a:ext uri="{9D8B030D-6E8A-4147-A177-3AD203B41FA5}">
                      <a16:colId xmlns:a16="http://schemas.microsoft.com/office/drawing/2014/main" val="1657485886"/>
                    </a:ext>
                  </a:extLst>
                </a:gridCol>
              </a:tblGrid>
              <a:tr h="296861">
                <a:tc>
                  <a:txBody>
                    <a:bodyPr/>
                    <a:lstStyle/>
                    <a:p>
                      <a:pPr algn="ctr">
                        <a:lnSpc>
                          <a:spcPct val="107000"/>
                        </a:lnSpc>
                        <a:spcAft>
                          <a:spcPts val="800"/>
                        </a:spcAft>
                      </a:pPr>
                      <a:r>
                        <a:rPr lang="en-GB" sz="1100" dirty="0"/>
                        <a:t>UID</a:t>
                      </a:r>
                    </a:p>
                  </a:txBody>
                  <a:tcPr marL="36001" marR="36001" marT="0" marB="0" anchor="ctr"/>
                </a:tc>
                <a:tc>
                  <a:txBody>
                    <a:bodyPr/>
                    <a:lstStyle/>
                    <a:p>
                      <a:pPr algn="ctr">
                        <a:lnSpc>
                          <a:spcPct val="107000"/>
                        </a:lnSpc>
                        <a:spcAft>
                          <a:spcPts val="800"/>
                        </a:spcAft>
                      </a:pPr>
                      <a:r>
                        <a:rPr lang="en-GB" sz="1100" dirty="0"/>
                        <a:t>Name</a:t>
                      </a:r>
                    </a:p>
                  </a:txBody>
                  <a:tcPr marL="36001" marR="36001" marT="0" marB="0" anchor="ctr"/>
                </a:tc>
                <a:tc>
                  <a:txBody>
                    <a:bodyPr/>
                    <a:lstStyle/>
                    <a:p>
                      <a:pPr algn="ctr">
                        <a:lnSpc>
                          <a:spcPct val="107000"/>
                        </a:lnSpc>
                        <a:spcAft>
                          <a:spcPts val="800"/>
                        </a:spcAft>
                      </a:pPr>
                      <a:r>
                        <a:rPr lang="en-GB" sz="1100" dirty="0"/>
                        <a:t>Acronym</a:t>
                      </a:r>
                    </a:p>
                  </a:txBody>
                  <a:tcPr marL="36001" marR="36001" marT="0" marB="0" anchor="ctr"/>
                </a:tc>
                <a:tc>
                  <a:txBody>
                    <a:bodyPr/>
                    <a:lstStyle/>
                    <a:p>
                      <a:pPr algn="ctr">
                        <a:lnSpc>
                          <a:spcPct val="107000"/>
                        </a:lnSpc>
                        <a:spcAft>
                          <a:spcPts val="800"/>
                        </a:spcAft>
                      </a:pPr>
                      <a:r>
                        <a:rPr lang="en-GB" sz="1100" dirty="0"/>
                        <a:t>Target (mm/</a:t>
                      </a:r>
                      <a:r>
                        <a:rPr lang="en-GB" sz="1100" dirty="0" err="1"/>
                        <a:t>yyyy</a:t>
                      </a:r>
                      <a:r>
                        <a:rPr lang="en-GB" sz="1100" dirty="0"/>
                        <a:t>)</a:t>
                      </a:r>
                    </a:p>
                  </a:txBody>
                  <a:tcPr marL="36001" marR="36001" marT="0" marB="0" anchor="ctr"/>
                </a:tc>
                <a:tc>
                  <a:txBody>
                    <a:bodyPr/>
                    <a:lstStyle/>
                    <a:p>
                      <a:pPr algn="ctr">
                        <a:lnSpc>
                          <a:spcPct val="107000"/>
                        </a:lnSpc>
                        <a:spcAft>
                          <a:spcPts val="800"/>
                        </a:spcAft>
                      </a:pPr>
                      <a:r>
                        <a:rPr lang="en-GB" sz="1100" dirty="0"/>
                        <a:t>Old %</a:t>
                      </a:r>
                    </a:p>
                  </a:txBody>
                  <a:tcPr marL="36001" marR="36001" marT="0" marB="0" anchor="ctr"/>
                </a:tc>
                <a:tc>
                  <a:txBody>
                    <a:bodyPr/>
                    <a:lstStyle/>
                    <a:p>
                      <a:pPr algn="ctr">
                        <a:lnSpc>
                          <a:spcPct val="107000"/>
                        </a:lnSpc>
                        <a:spcAft>
                          <a:spcPts val="800"/>
                        </a:spcAft>
                      </a:pPr>
                      <a:r>
                        <a:rPr lang="en-GB" sz="1100" b="1" kern="1200" dirty="0">
                          <a:solidFill>
                            <a:schemeClr val="lt1"/>
                          </a:solidFill>
                          <a:latin typeface="+mn-lt"/>
                          <a:ea typeface="+mn-ea"/>
                          <a:cs typeface="+mn-cs"/>
                        </a:rPr>
                        <a:t>WID</a:t>
                      </a:r>
                      <a:endParaRPr lang="en-GB" sz="1100" dirty="0">
                        <a:solidFill>
                          <a:srgbClr val="FF0000"/>
                        </a:solidFill>
                      </a:endParaRPr>
                    </a:p>
                  </a:txBody>
                  <a:tcPr marL="36001" marR="36001" marT="0" marB="0" anchor="ctr"/>
                </a:tc>
                <a:tc>
                  <a:txBody>
                    <a:bodyPr/>
                    <a:lstStyle/>
                    <a:p>
                      <a:pPr algn="ctr">
                        <a:lnSpc>
                          <a:spcPct val="107000"/>
                        </a:lnSpc>
                        <a:spcAft>
                          <a:spcPts val="800"/>
                        </a:spcAft>
                      </a:pPr>
                      <a:r>
                        <a:rPr lang="en-GB" sz="1100" dirty="0">
                          <a:solidFill>
                            <a:srgbClr val="FF0000"/>
                          </a:solidFill>
                        </a:rPr>
                        <a:t>New %</a:t>
                      </a:r>
                      <a:endParaRPr lang="en-GB" sz="1100" b="1" kern="1200" dirty="0">
                        <a:solidFill>
                          <a:schemeClr val="lt1"/>
                        </a:solidFill>
                        <a:latin typeface="+mn-lt"/>
                        <a:ea typeface="+mn-ea"/>
                        <a:cs typeface="+mn-cs"/>
                      </a:endParaRPr>
                    </a:p>
                  </a:txBody>
                  <a:tcPr marL="36001" marR="36001" marT="0" marB="0" anchor="ctr"/>
                </a:tc>
                <a:tc>
                  <a:txBody>
                    <a:bodyPr/>
                    <a:lstStyle/>
                    <a:p>
                      <a:pPr algn="ctr">
                        <a:lnSpc>
                          <a:spcPct val="107000"/>
                        </a:lnSpc>
                        <a:spcAft>
                          <a:spcPts val="800"/>
                        </a:spcAft>
                      </a:pPr>
                      <a:r>
                        <a:rPr lang="en-GB" sz="1100" dirty="0">
                          <a:solidFill>
                            <a:srgbClr val="FF0000"/>
                          </a:solidFill>
                        </a:rPr>
                        <a:t>Change or comment</a:t>
                      </a:r>
                    </a:p>
                  </a:txBody>
                  <a:tcPr marL="36001" marR="36001" marT="0" marB="0" anchor="ctr"/>
                </a:tc>
                <a:extLst>
                  <a:ext uri="{0D108BD9-81ED-4DB2-BD59-A6C34878D82A}">
                    <a16:rowId xmlns:a16="http://schemas.microsoft.com/office/drawing/2014/main" val="385689174"/>
                  </a:ext>
                </a:extLst>
              </a:tr>
              <a:tr h="265183">
                <a:tc>
                  <a:txBody>
                    <a:bodyPr/>
                    <a:lstStyle/>
                    <a:p>
                      <a:pPr algn="r" fontAlgn="b"/>
                      <a:r>
                        <a:rPr lang="en-US" sz="1100" dirty="0">
                          <a:solidFill>
                            <a:schemeClr val="bg1"/>
                          </a:solidFill>
                        </a:rPr>
                        <a:t>1030004</a:t>
                      </a:r>
                    </a:p>
                  </a:txBody>
                  <a:tcPr marL="9525" marR="9525" marT="9525" marB="0" anchor="b"/>
                </a:tc>
                <a:tc>
                  <a:txBody>
                    <a:bodyPr/>
                    <a:lstStyle/>
                    <a:p>
                      <a:pPr algn="l" fontAlgn="b"/>
                      <a:r>
                        <a:rPr lang="en-US" sz="1100" dirty="0">
                          <a:solidFill>
                            <a:schemeClr val="tx1"/>
                          </a:solidFill>
                        </a:rPr>
                        <a:t>Study on Media </a:t>
                      </a:r>
                      <a:r>
                        <a:rPr lang="en-US" sz="1100" dirty="0" err="1">
                          <a:solidFill>
                            <a:schemeClr val="tx1"/>
                          </a:solidFill>
                        </a:rPr>
                        <a:t>enerGy</a:t>
                      </a:r>
                      <a:r>
                        <a:rPr lang="en-US" sz="1100" dirty="0">
                          <a:solidFill>
                            <a:schemeClr val="tx1"/>
                          </a:solidFill>
                        </a:rPr>
                        <a:t> consumption </a:t>
                      </a:r>
                      <a:r>
                        <a:rPr lang="en-US" sz="1100" dirty="0" err="1">
                          <a:solidFill>
                            <a:schemeClr val="tx1"/>
                          </a:solidFill>
                        </a:rPr>
                        <a:t>exposuRE</a:t>
                      </a:r>
                      <a:r>
                        <a:rPr lang="en-US" sz="1100" dirty="0">
                          <a:solidFill>
                            <a:schemeClr val="tx1"/>
                          </a:solidFill>
                        </a:rPr>
                        <a:t> and </a:t>
                      </a:r>
                      <a:r>
                        <a:rPr lang="en-US" sz="1100" dirty="0" err="1">
                          <a:solidFill>
                            <a:schemeClr val="tx1"/>
                          </a:solidFill>
                        </a:rPr>
                        <a:t>EvaluatioN</a:t>
                      </a:r>
                      <a:r>
                        <a:rPr lang="en-US" sz="1100" dirty="0">
                          <a:solidFill>
                            <a:schemeClr val="tx1"/>
                          </a:solidFill>
                        </a:rPr>
                        <a:t> framework</a:t>
                      </a:r>
                    </a:p>
                  </a:txBody>
                  <a:tcPr marL="9525" marR="9525" marT="9525" marB="0" anchor="b"/>
                </a:tc>
                <a:tc>
                  <a:txBody>
                    <a:bodyPr/>
                    <a:lstStyle/>
                    <a:p>
                      <a:pPr algn="l" fontAlgn="b"/>
                      <a:r>
                        <a:rPr lang="en-US" sz="1100" dirty="0" err="1">
                          <a:solidFill>
                            <a:schemeClr val="tx1"/>
                          </a:solidFill>
                        </a:rPr>
                        <a:t>FS_MediaEnergyGREEN</a:t>
                      </a:r>
                      <a:endParaRPr lang="en-US" sz="1100" dirty="0">
                        <a:solidFill>
                          <a:schemeClr val="tx1"/>
                        </a:solidFill>
                      </a:endParaRPr>
                    </a:p>
                  </a:txBody>
                  <a:tcPr marL="9525" marR="9525" marT="9525" marB="0" anchor="b"/>
                </a:tc>
                <a:tc>
                  <a:txBody>
                    <a:bodyPr/>
                    <a:lstStyle/>
                    <a:p>
                      <a:pPr marL="0" marR="0" lvl="0" indent="0" algn="r" defTabSz="914400" rtl="0" eaLnBrk="1" fontAlgn="b" latinLnBrk="0" hangingPunct="1">
                        <a:lnSpc>
                          <a:spcPct val="100000"/>
                        </a:lnSpc>
                        <a:spcBef>
                          <a:spcPts val="0"/>
                        </a:spcBef>
                        <a:spcAft>
                          <a:spcPts val="0"/>
                        </a:spcAft>
                        <a:buClrTx/>
                        <a:buSzTx/>
                        <a:buFontTx/>
                        <a:buNone/>
                        <a:tabLst/>
                        <a:defRPr/>
                      </a:pPr>
                      <a:r>
                        <a:rPr lang="en-US" sz="1100" dirty="0">
                          <a:solidFill>
                            <a:schemeClr val="tx1"/>
                          </a:solidFill>
                        </a:rPr>
                        <a:t>3/3/2025</a:t>
                      </a:r>
                    </a:p>
                  </a:txBody>
                  <a:tcPr marL="9525" marR="9525" marT="9525" marB="0" anchor="b"/>
                </a:tc>
                <a:tc>
                  <a:txBody>
                    <a:bodyPr/>
                    <a:lstStyle/>
                    <a:p>
                      <a:pPr algn="r">
                        <a:lnSpc>
                          <a:spcPct val="107000"/>
                        </a:lnSpc>
                        <a:spcAft>
                          <a:spcPts val="800"/>
                        </a:spcAft>
                      </a:pPr>
                      <a:r>
                        <a:rPr lang="en-GB" sz="1100" dirty="0">
                          <a:solidFill>
                            <a:schemeClr val="tx1"/>
                          </a:solidFill>
                        </a:rPr>
                        <a:t>15%</a:t>
                      </a:r>
                    </a:p>
                  </a:txBody>
                  <a:tcPr marL="36001" marR="36001" marT="0" marB="0" anchor="b"/>
                </a:tc>
                <a:tc>
                  <a:txBody>
                    <a:bodyPr/>
                    <a:lstStyle/>
                    <a:p>
                      <a:pPr algn="r" fontAlgn="t"/>
                      <a:r>
                        <a:rPr lang="en-US" sz="1100" b="0" i="0" u="sng" strike="noStrike" dirty="0">
                          <a:solidFill>
                            <a:srgbClr val="0000FF"/>
                          </a:solidFill>
                          <a:effectLst/>
                          <a:latin typeface="+mn-lt"/>
                          <a:hlinkClick r:id="rId2"/>
                        </a:rPr>
                        <a:t>SP-240481</a:t>
                      </a:r>
                      <a:endParaRPr lang="en-US" sz="1100" b="0" i="0" u="sng" strike="noStrike" dirty="0">
                        <a:solidFill>
                          <a:srgbClr val="0000FF"/>
                        </a:solidFill>
                        <a:effectLst/>
                        <a:latin typeface="+mn-lt"/>
                      </a:endParaRPr>
                    </a:p>
                  </a:txBody>
                  <a:tcPr marL="0" marR="0" marT="0" marB="0"/>
                </a:tc>
                <a:tc>
                  <a:txBody>
                    <a:bodyPr/>
                    <a:lstStyle/>
                    <a:p>
                      <a:pPr algn="r">
                        <a:lnSpc>
                          <a:spcPct val="107000"/>
                        </a:lnSpc>
                        <a:spcAft>
                          <a:spcPts val="800"/>
                        </a:spcAft>
                      </a:pPr>
                      <a:r>
                        <a:rPr lang="en-GB" sz="1100" dirty="0">
                          <a:solidFill>
                            <a:srgbClr val="FF0000"/>
                          </a:solidFill>
                        </a:rPr>
                        <a:t>30%</a:t>
                      </a:r>
                    </a:p>
                  </a:txBody>
                  <a:tcPr marL="36001" marR="36001" marT="0" marB="0" anchor="b"/>
                </a:tc>
                <a:tc>
                  <a:txBody>
                    <a:bodyPr/>
                    <a:lstStyle/>
                    <a:p>
                      <a:pPr algn="r">
                        <a:lnSpc>
                          <a:spcPct val="107000"/>
                        </a:lnSpc>
                        <a:spcAft>
                          <a:spcPts val="800"/>
                        </a:spcAft>
                      </a:pPr>
                      <a:endParaRPr lang="en-GB" sz="1100" dirty="0">
                        <a:solidFill>
                          <a:srgbClr val="FF0000"/>
                        </a:solidFill>
                      </a:endParaRPr>
                    </a:p>
                  </a:txBody>
                  <a:tcPr marL="36001" marR="36001" marT="0" marB="0" anchor="b"/>
                </a:tc>
                <a:extLst>
                  <a:ext uri="{0D108BD9-81ED-4DB2-BD59-A6C34878D82A}">
                    <a16:rowId xmlns:a16="http://schemas.microsoft.com/office/drawing/2014/main" val="2427066551"/>
                  </a:ext>
                </a:extLst>
              </a:tr>
            </a:tbl>
          </a:graphicData>
        </a:graphic>
      </p:graphicFrame>
      <p:sp>
        <p:nvSpPr>
          <p:cNvPr id="5" name="Espace réservé du contenu 2">
            <a:extLst>
              <a:ext uri="{FF2B5EF4-FFF2-40B4-BE49-F238E27FC236}">
                <a16:creationId xmlns:a16="http://schemas.microsoft.com/office/drawing/2014/main" id="{462FE80A-FC48-F513-66A4-C2C71960FE50}"/>
              </a:ext>
            </a:extLst>
          </p:cNvPr>
          <p:cNvSpPr>
            <a:spLocks noGrp="1"/>
          </p:cNvSpPr>
          <p:nvPr>
            <p:ph idx="1"/>
          </p:nvPr>
        </p:nvSpPr>
        <p:spPr>
          <a:xfrm>
            <a:off x="647701" y="2254929"/>
            <a:ext cx="11068050" cy="4029986"/>
          </a:xfrm>
        </p:spPr>
        <p:txBody>
          <a:bodyPr/>
          <a:lstStyle/>
          <a:p>
            <a:pPr marL="287338" lvl="0" indent="-287338" fontAlgn="base">
              <a:lnSpc>
                <a:spcPct val="93000"/>
              </a:lnSpc>
              <a:spcBef>
                <a:spcPct val="15000"/>
              </a:spcBef>
              <a:spcAft>
                <a:spcPct val="15000"/>
              </a:spcAft>
              <a:buSzPct val="100000"/>
              <a:buNone/>
              <a:tabLst>
                <a:tab pos="285750" algn="l"/>
              </a:tabLst>
              <a:defRPr/>
            </a:pPr>
            <a:r>
              <a:rPr lang="en-GB" sz="1400" b="1" u="sng" dirty="0">
                <a:cs typeface="Arial" pitchFamily="34" charset="0"/>
              </a:rPr>
              <a:t>Purpose</a:t>
            </a:r>
          </a:p>
          <a:p>
            <a:pPr marL="0" marR="0"/>
            <a:r>
              <a:rPr lang="en-US" sz="1400" dirty="0">
                <a:effectLst/>
                <a:ea typeface="Times New Roman" panose="02020603050405020304" pitchFamily="18" charset="0"/>
              </a:rPr>
              <a:t>The study aims to identify sustainable media metrics, architectural impacts (APIs), functional extensions required for SA4 service enablers and evaluate the feasibility of an evaluation framework to facilitate efficient energy use and energy saving for media services. </a:t>
            </a:r>
          </a:p>
          <a:p>
            <a:pPr marL="0" indent="0">
              <a:lnSpc>
                <a:spcPct val="93000"/>
              </a:lnSpc>
              <a:spcBef>
                <a:spcPct val="15000"/>
              </a:spcBef>
              <a:spcAft>
                <a:spcPct val="15000"/>
              </a:spcAft>
              <a:buSzPct val="100000"/>
              <a:buNone/>
              <a:tabLst>
                <a:tab pos="285750" algn="l"/>
              </a:tabLst>
              <a:defRPr/>
            </a:pPr>
            <a:r>
              <a:rPr lang="en-GB" sz="1400" b="1" u="sng" dirty="0">
                <a:cs typeface="Arial" pitchFamily="34" charset="0"/>
              </a:rPr>
              <a:t>Progress in the last quarter</a:t>
            </a:r>
          </a:p>
          <a:p>
            <a:pPr lvl="0" fontAlgn="base">
              <a:lnSpc>
                <a:spcPct val="93000"/>
              </a:lnSpc>
              <a:spcBef>
                <a:spcPct val="15000"/>
              </a:spcBef>
              <a:spcAft>
                <a:spcPct val="15000"/>
              </a:spcAft>
              <a:buSzPct val="100000"/>
              <a:tabLst>
                <a:tab pos="285750" algn="l"/>
              </a:tabLst>
              <a:defRPr/>
            </a:pPr>
            <a:r>
              <a:rPr lang="en-US" altLang="zh-CN" sz="1400" dirty="0">
                <a:cs typeface="Arial" pitchFamily="34" charset="0"/>
              </a:rPr>
              <a:t>Progressed TR 26.942 with:</a:t>
            </a:r>
          </a:p>
          <a:p>
            <a:pPr lvl="1">
              <a:lnSpc>
                <a:spcPct val="93000"/>
              </a:lnSpc>
              <a:spcBef>
                <a:spcPct val="15000"/>
              </a:spcBef>
              <a:spcAft>
                <a:spcPct val="15000"/>
              </a:spcAft>
              <a:buSzPct val="100000"/>
              <a:tabLst>
                <a:tab pos="285750" algn="l"/>
              </a:tabLst>
              <a:defRPr/>
            </a:pPr>
            <a:r>
              <a:rPr lang="en-US" altLang="zh-CN" sz="1400" dirty="0">
                <a:cs typeface="Arial" pitchFamily="34" charset="0"/>
              </a:rPr>
              <a:t>Related work in ITU-R</a:t>
            </a:r>
          </a:p>
          <a:p>
            <a:pPr lvl="1">
              <a:lnSpc>
                <a:spcPct val="93000"/>
              </a:lnSpc>
              <a:spcBef>
                <a:spcPct val="15000"/>
              </a:spcBef>
              <a:spcAft>
                <a:spcPct val="15000"/>
              </a:spcAft>
              <a:buSzPct val="100000"/>
              <a:tabLst>
                <a:tab pos="285750" algn="l"/>
              </a:tabLst>
              <a:defRPr/>
            </a:pPr>
            <a:r>
              <a:rPr lang="en-US" altLang="zh-CN" sz="1400" dirty="0">
                <a:cs typeface="Arial" pitchFamily="34" charset="0"/>
              </a:rPr>
              <a:t>Energy-related information amendment</a:t>
            </a:r>
          </a:p>
          <a:p>
            <a:pPr lvl="1">
              <a:lnSpc>
                <a:spcPct val="93000"/>
              </a:lnSpc>
              <a:spcBef>
                <a:spcPct val="15000"/>
              </a:spcBef>
              <a:spcAft>
                <a:spcPct val="15000"/>
              </a:spcAft>
              <a:buSzPct val="100000"/>
              <a:tabLst>
                <a:tab pos="285750" algn="l"/>
              </a:tabLst>
              <a:defRPr/>
            </a:pPr>
            <a:r>
              <a:rPr lang="en-US" altLang="zh-CN" sz="1400" dirty="0">
                <a:cs typeface="Arial" pitchFamily="34" charset="0"/>
              </a:rPr>
              <a:t>Additional use cases defined by SA4</a:t>
            </a:r>
          </a:p>
          <a:p>
            <a:pPr lvl="1">
              <a:lnSpc>
                <a:spcPct val="93000"/>
              </a:lnSpc>
              <a:spcBef>
                <a:spcPct val="15000"/>
              </a:spcBef>
              <a:spcAft>
                <a:spcPct val="15000"/>
              </a:spcAft>
              <a:buSzPct val="100000"/>
              <a:tabLst>
                <a:tab pos="285750" algn="l"/>
              </a:tabLst>
              <a:defRPr/>
            </a:pPr>
            <a:r>
              <a:rPr lang="en-US" altLang="zh-CN" sz="1400" dirty="0">
                <a:cs typeface="Arial" pitchFamily="34" charset="0"/>
              </a:rPr>
              <a:t>Description of the existing collection and exposure of energy consumption information at NF </a:t>
            </a:r>
          </a:p>
          <a:p>
            <a:pPr lvl="1">
              <a:lnSpc>
                <a:spcPct val="93000"/>
              </a:lnSpc>
              <a:spcBef>
                <a:spcPct val="15000"/>
              </a:spcBef>
              <a:spcAft>
                <a:spcPct val="15000"/>
              </a:spcAft>
              <a:buSzPct val="100000"/>
              <a:tabLst>
                <a:tab pos="285750" algn="l"/>
              </a:tabLst>
              <a:defRPr/>
            </a:pPr>
            <a:r>
              <a:rPr lang="en-US" altLang="zh-CN" sz="1400" dirty="0">
                <a:cs typeface="Arial" pitchFamily="34" charset="0"/>
              </a:rPr>
              <a:t>Key Issue #3: Evaluation framework</a:t>
            </a:r>
            <a:endParaRPr lang="en-US" altLang="zh-CN" sz="1000" dirty="0">
              <a:cs typeface="Arial" pitchFamily="34" charset="0"/>
            </a:endParaRPr>
          </a:p>
          <a:p>
            <a:pPr marL="0" lvl="0" indent="0" fontAlgn="base">
              <a:lnSpc>
                <a:spcPct val="93000"/>
              </a:lnSpc>
              <a:spcBef>
                <a:spcPct val="15000"/>
              </a:spcBef>
              <a:spcAft>
                <a:spcPct val="15000"/>
              </a:spcAft>
              <a:buSzPct val="100000"/>
              <a:buNone/>
              <a:tabLst>
                <a:tab pos="285750" algn="l"/>
              </a:tabLst>
              <a:defRPr/>
            </a:pPr>
            <a:r>
              <a:rPr lang="en-GB" sz="1400" b="1" u="sng" dirty="0">
                <a:cs typeface="Arial" pitchFamily="34" charset="0"/>
              </a:rPr>
              <a:t>Next steps</a:t>
            </a:r>
          </a:p>
          <a:p>
            <a:pPr marL="342900" marR="0" lvl="0" indent="-342900" algn="l" defTabSz="914400" rtl="0" eaLnBrk="0" fontAlgn="base" latinLnBrk="0" hangingPunct="0">
              <a:lnSpc>
                <a:spcPct val="93000"/>
              </a:lnSpc>
              <a:spcBef>
                <a:spcPct val="15000"/>
              </a:spcBef>
              <a:spcAft>
                <a:spcPct val="15000"/>
              </a:spcAft>
              <a:buClrTx/>
              <a:buSzPct val="100000"/>
              <a:buFontTx/>
              <a:buBlip>
                <a:blip r:embed="rId3"/>
              </a:buBlip>
              <a:tabLst>
                <a:tab pos="285750" algn="l"/>
              </a:tabLst>
              <a:defRPr/>
            </a:pPr>
            <a:r>
              <a:rPr lang="en-US" altLang="zh-CN" sz="1400" dirty="0">
                <a:solidFill>
                  <a:prstClr val="black"/>
                </a:solidFill>
                <a:latin typeface="Calibri"/>
                <a:ea typeface="宋体" panose="02010600030101010101" pitchFamily="2" charset="-122"/>
                <a:cs typeface="Arial" pitchFamily="34" charset="0"/>
              </a:rPr>
              <a:t>Progress ongoing items</a:t>
            </a:r>
          </a:p>
          <a:p>
            <a:pPr marL="342900" marR="0" lvl="0" indent="-342900" algn="l" defTabSz="914400" rtl="0" eaLnBrk="0" fontAlgn="base" latinLnBrk="0" hangingPunct="0">
              <a:lnSpc>
                <a:spcPct val="93000"/>
              </a:lnSpc>
              <a:spcBef>
                <a:spcPct val="15000"/>
              </a:spcBef>
              <a:spcAft>
                <a:spcPct val="15000"/>
              </a:spcAft>
              <a:buClrTx/>
              <a:buSzPct val="100000"/>
              <a:buFontTx/>
              <a:buBlip>
                <a:blip r:embed="rId3"/>
              </a:buBlip>
              <a:tabLst>
                <a:tab pos="285750" algn="l"/>
              </a:tabLst>
              <a:defRPr/>
            </a:pPr>
            <a:r>
              <a:rPr lang="en-US" altLang="zh-CN" sz="1400" dirty="0">
                <a:solidFill>
                  <a:prstClr val="black"/>
                </a:solidFill>
                <a:latin typeface="Calibri"/>
                <a:ea typeface="宋体" panose="02010600030101010101" pitchFamily="2" charset="-122"/>
                <a:cs typeface="Arial" pitchFamily="34" charset="0"/>
              </a:rPr>
              <a:t>Initiate work on Conclusions and proposed next steps</a:t>
            </a:r>
          </a:p>
          <a:p>
            <a:pPr marL="342900" marR="0" lvl="0" indent="-342900" algn="l" defTabSz="914400" rtl="0" eaLnBrk="0" fontAlgn="base" latinLnBrk="0" hangingPunct="0">
              <a:lnSpc>
                <a:spcPct val="93000"/>
              </a:lnSpc>
              <a:spcBef>
                <a:spcPct val="15000"/>
              </a:spcBef>
              <a:spcAft>
                <a:spcPct val="15000"/>
              </a:spcAft>
              <a:buClrTx/>
              <a:buSzPct val="100000"/>
              <a:buFontTx/>
              <a:buBlip>
                <a:blip r:embed="rId3"/>
              </a:buBlip>
              <a:tabLst>
                <a:tab pos="285750" algn="l"/>
              </a:tabLst>
              <a:defRPr/>
            </a:pPr>
            <a:r>
              <a:rPr lang="en-US" altLang="zh-CN" sz="1400" dirty="0">
                <a:solidFill>
                  <a:prstClr val="black"/>
                </a:solidFill>
                <a:latin typeface="Calibri"/>
                <a:ea typeface="宋体" panose="02010600030101010101" pitchFamily="2" charset="-122"/>
                <a:cs typeface="Arial" pitchFamily="34" charset="0"/>
              </a:rPr>
              <a:t>Agree on TR 26.942 v1.0.0 to be sent to SA plenary for information.</a:t>
            </a:r>
            <a:endParaRPr lang="en-US" sz="1400" dirty="0">
              <a:solidFill>
                <a:srgbClr val="000000"/>
              </a:solidFill>
              <a:effectLst/>
              <a:ea typeface="MS Mincho" panose="02020609040205080304" pitchFamily="49" charset="-128"/>
            </a:endParaRPr>
          </a:p>
          <a:p>
            <a:pPr marL="287338" indent="-287338">
              <a:buNone/>
            </a:pPr>
            <a:endParaRPr lang="fr-FR" sz="1400" dirty="0"/>
          </a:p>
        </p:txBody>
      </p:sp>
    </p:spTree>
    <p:extLst>
      <p:ext uri="{BB962C8B-B14F-4D97-AF65-F5344CB8AC3E}">
        <p14:creationId xmlns:p14="http://schemas.microsoft.com/office/powerpoint/2010/main" val="1611488315"/>
      </p:ext>
    </p:extLst>
  </p:cSld>
  <p:clrMapOvr>
    <a:masterClrMapping/>
  </p:clrMapOvr>
  <p:transition spd="slow"/>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7" name="Title 1">
            <a:extLst>
              <a:ext uri="{FF2B5EF4-FFF2-40B4-BE49-F238E27FC236}">
                <a16:creationId xmlns:a16="http://schemas.microsoft.com/office/drawing/2014/main" id="{40AB3C44-8A1D-4921-A803-B5281B64AC81}"/>
              </a:ext>
            </a:extLst>
          </p:cNvPr>
          <p:cNvSpPr>
            <a:spLocks noGrp="1"/>
          </p:cNvSpPr>
          <p:nvPr>
            <p:ph type="title"/>
          </p:nvPr>
        </p:nvSpPr>
        <p:spPr>
          <a:xfrm>
            <a:off x="568171" y="196850"/>
            <a:ext cx="9250532" cy="1143000"/>
          </a:xfrm>
        </p:spPr>
        <p:txBody>
          <a:bodyPr/>
          <a:lstStyle/>
          <a:p>
            <a:r>
              <a:rPr lang="en-US" dirty="0"/>
              <a:t>Study on Media Messaging </a:t>
            </a:r>
            <a:r>
              <a:rPr lang="en-US" altLang="en-US" dirty="0"/>
              <a:t>(</a:t>
            </a:r>
            <a:r>
              <a:rPr lang="en-US" dirty="0" err="1"/>
              <a:t>FS_MeMe</a:t>
            </a:r>
            <a:r>
              <a:rPr lang="en-US" altLang="en-US" dirty="0"/>
              <a:t>)</a:t>
            </a:r>
          </a:p>
        </p:txBody>
      </p:sp>
      <p:graphicFrame>
        <p:nvGraphicFramePr>
          <p:cNvPr id="2" name="Table 1">
            <a:extLst>
              <a:ext uri="{FF2B5EF4-FFF2-40B4-BE49-F238E27FC236}">
                <a16:creationId xmlns:a16="http://schemas.microsoft.com/office/drawing/2014/main" id="{004C38DC-C29D-45E8-AF35-89281BD7F4E2}"/>
              </a:ext>
            </a:extLst>
          </p:cNvPr>
          <p:cNvGraphicFramePr>
            <a:graphicFrameLocks noGrp="1"/>
          </p:cNvGraphicFramePr>
          <p:nvPr>
            <p:extLst>
              <p:ext uri="{D42A27DB-BD31-4B8C-83A1-F6EECF244321}">
                <p14:modId xmlns:p14="http://schemas.microsoft.com/office/powerpoint/2010/main" val="626857739"/>
              </p:ext>
            </p:extLst>
          </p:nvPr>
        </p:nvGraphicFramePr>
        <p:xfrm>
          <a:off x="647700" y="1454150"/>
          <a:ext cx="10084901" cy="616021"/>
        </p:xfrm>
        <a:graphic>
          <a:graphicData uri="http://schemas.openxmlformats.org/drawingml/2006/table">
            <a:tbl>
              <a:tblPr firstRow="1" firstCol="1" bandRow="1">
                <a:tableStyleId>{F5AB1C69-6EDB-4FF4-983F-18BD219EF322}</a:tableStyleId>
              </a:tblPr>
              <a:tblGrid>
                <a:gridCol w="601902">
                  <a:extLst>
                    <a:ext uri="{9D8B030D-6E8A-4147-A177-3AD203B41FA5}">
                      <a16:colId xmlns:a16="http://schemas.microsoft.com/office/drawing/2014/main" val="3341114364"/>
                    </a:ext>
                  </a:extLst>
                </a:gridCol>
                <a:gridCol w="3844407">
                  <a:extLst>
                    <a:ext uri="{9D8B030D-6E8A-4147-A177-3AD203B41FA5}">
                      <a16:colId xmlns:a16="http://schemas.microsoft.com/office/drawing/2014/main" val="598130756"/>
                    </a:ext>
                  </a:extLst>
                </a:gridCol>
                <a:gridCol w="1095473">
                  <a:extLst>
                    <a:ext uri="{9D8B030D-6E8A-4147-A177-3AD203B41FA5}">
                      <a16:colId xmlns:a16="http://schemas.microsoft.com/office/drawing/2014/main" val="545303104"/>
                    </a:ext>
                  </a:extLst>
                </a:gridCol>
                <a:gridCol w="807092">
                  <a:extLst>
                    <a:ext uri="{9D8B030D-6E8A-4147-A177-3AD203B41FA5}">
                      <a16:colId xmlns:a16="http://schemas.microsoft.com/office/drawing/2014/main" val="1647222598"/>
                    </a:ext>
                  </a:extLst>
                </a:gridCol>
                <a:gridCol w="551732">
                  <a:extLst>
                    <a:ext uri="{9D8B030D-6E8A-4147-A177-3AD203B41FA5}">
                      <a16:colId xmlns:a16="http://schemas.microsoft.com/office/drawing/2014/main" val="2410094054"/>
                    </a:ext>
                  </a:extLst>
                </a:gridCol>
                <a:gridCol w="643064">
                  <a:extLst>
                    <a:ext uri="{9D8B030D-6E8A-4147-A177-3AD203B41FA5}">
                      <a16:colId xmlns:a16="http://schemas.microsoft.com/office/drawing/2014/main" val="2623286339"/>
                    </a:ext>
                  </a:extLst>
                </a:gridCol>
                <a:gridCol w="643064">
                  <a:extLst>
                    <a:ext uri="{9D8B030D-6E8A-4147-A177-3AD203B41FA5}">
                      <a16:colId xmlns:a16="http://schemas.microsoft.com/office/drawing/2014/main" val="870915920"/>
                    </a:ext>
                  </a:extLst>
                </a:gridCol>
                <a:gridCol w="1898167">
                  <a:extLst>
                    <a:ext uri="{9D8B030D-6E8A-4147-A177-3AD203B41FA5}">
                      <a16:colId xmlns:a16="http://schemas.microsoft.com/office/drawing/2014/main" val="1657485886"/>
                    </a:ext>
                  </a:extLst>
                </a:gridCol>
              </a:tblGrid>
              <a:tr h="296861">
                <a:tc>
                  <a:txBody>
                    <a:bodyPr/>
                    <a:lstStyle/>
                    <a:p>
                      <a:pPr algn="ctr">
                        <a:lnSpc>
                          <a:spcPct val="107000"/>
                        </a:lnSpc>
                        <a:spcAft>
                          <a:spcPts val="800"/>
                        </a:spcAft>
                      </a:pPr>
                      <a:r>
                        <a:rPr lang="en-GB" sz="1100" dirty="0"/>
                        <a:t>UID</a:t>
                      </a:r>
                    </a:p>
                  </a:txBody>
                  <a:tcPr marL="36001" marR="36001" marT="0" marB="0" anchor="ctr"/>
                </a:tc>
                <a:tc>
                  <a:txBody>
                    <a:bodyPr/>
                    <a:lstStyle/>
                    <a:p>
                      <a:pPr algn="ctr">
                        <a:lnSpc>
                          <a:spcPct val="107000"/>
                        </a:lnSpc>
                        <a:spcAft>
                          <a:spcPts val="800"/>
                        </a:spcAft>
                      </a:pPr>
                      <a:r>
                        <a:rPr lang="en-GB" sz="1100" dirty="0"/>
                        <a:t>Name</a:t>
                      </a:r>
                    </a:p>
                  </a:txBody>
                  <a:tcPr marL="36001" marR="36001" marT="0" marB="0" anchor="ctr"/>
                </a:tc>
                <a:tc>
                  <a:txBody>
                    <a:bodyPr/>
                    <a:lstStyle/>
                    <a:p>
                      <a:pPr algn="ctr">
                        <a:lnSpc>
                          <a:spcPct val="107000"/>
                        </a:lnSpc>
                        <a:spcAft>
                          <a:spcPts val="800"/>
                        </a:spcAft>
                      </a:pPr>
                      <a:r>
                        <a:rPr lang="en-GB" sz="1100" dirty="0"/>
                        <a:t>Acronym</a:t>
                      </a:r>
                    </a:p>
                  </a:txBody>
                  <a:tcPr marL="36001" marR="36001" marT="0" marB="0" anchor="ctr"/>
                </a:tc>
                <a:tc>
                  <a:txBody>
                    <a:bodyPr/>
                    <a:lstStyle/>
                    <a:p>
                      <a:pPr algn="ctr">
                        <a:lnSpc>
                          <a:spcPct val="107000"/>
                        </a:lnSpc>
                        <a:spcAft>
                          <a:spcPts val="800"/>
                        </a:spcAft>
                      </a:pPr>
                      <a:r>
                        <a:rPr lang="en-GB" sz="1100" dirty="0"/>
                        <a:t>Target (mm/</a:t>
                      </a:r>
                      <a:r>
                        <a:rPr lang="en-GB" sz="1100" dirty="0" err="1"/>
                        <a:t>yyyy</a:t>
                      </a:r>
                      <a:r>
                        <a:rPr lang="en-GB" sz="1100" dirty="0"/>
                        <a:t>)</a:t>
                      </a:r>
                    </a:p>
                  </a:txBody>
                  <a:tcPr marL="36001" marR="36001" marT="0" marB="0" anchor="ctr"/>
                </a:tc>
                <a:tc>
                  <a:txBody>
                    <a:bodyPr/>
                    <a:lstStyle/>
                    <a:p>
                      <a:pPr algn="ctr">
                        <a:lnSpc>
                          <a:spcPct val="107000"/>
                        </a:lnSpc>
                        <a:spcAft>
                          <a:spcPts val="800"/>
                        </a:spcAft>
                      </a:pPr>
                      <a:r>
                        <a:rPr lang="en-GB" sz="1100" dirty="0"/>
                        <a:t>Old %</a:t>
                      </a:r>
                    </a:p>
                  </a:txBody>
                  <a:tcPr marL="36001" marR="36001" marT="0" marB="0" anchor="ctr"/>
                </a:tc>
                <a:tc>
                  <a:txBody>
                    <a:bodyPr/>
                    <a:lstStyle/>
                    <a:p>
                      <a:pPr algn="ctr">
                        <a:lnSpc>
                          <a:spcPct val="107000"/>
                        </a:lnSpc>
                        <a:spcAft>
                          <a:spcPts val="800"/>
                        </a:spcAft>
                      </a:pPr>
                      <a:r>
                        <a:rPr lang="en-GB" sz="1100" b="1" kern="1200" dirty="0">
                          <a:solidFill>
                            <a:schemeClr val="lt1"/>
                          </a:solidFill>
                          <a:latin typeface="+mn-lt"/>
                          <a:ea typeface="+mn-ea"/>
                          <a:cs typeface="+mn-cs"/>
                        </a:rPr>
                        <a:t>WID</a:t>
                      </a:r>
                      <a:endParaRPr lang="en-GB" sz="1100" dirty="0">
                        <a:solidFill>
                          <a:srgbClr val="FF0000"/>
                        </a:solidFill>
                      </a:endParaRPr>
                    </a:p>
                  </a:txBody>
                  <a:tcPr marL="36001" marR="36001" marT="0" marB="0" anchor="ctr"/>
                </a:tc>
                <a:tc>
                  <a:txBody>
                    <a:bodyPr/>
                    <a:lstStyle/>
                    <a:p>
                      <a:pPr algn="ctr">
                        <a:lnSpc>
                          <a:spcPct val="107000"/>
                        </a:lnSpc>
                        <a:spcAft>
                          <a:spcPts val="800"/>
                        </a:spcAft>
                      </a:pPr>
                      <a:r>
                        <a:rPr lang="en-GB" sz="1100" dirty="0">
                          <a:solidFill>
                            <a:srgbClr val="FF0000"/>
                          </a:solidFill>
                        </a:rPr>
                        <a:t>New %</a:t>
                      </a:r>
                      <a:endParaRPr lang="en-GB" sz="1100" b="1" kern="1200" dirty="0">
                        <a:solidFill>
                          <a:schemeClr val="lt1"/>
                        </a:solidFill>
                        <a:latin typeface="+mn-lt"/>
                        <a:ea typeface="+mn-ea"/>
                        <a:cs typeface="+mn-cs"/>
                      </a:endParaRPr>
                    </a:p>
                  </a:txBody>
                  <a:tcPr marL="36001" marR="36001" marT="0" marB="0" anchor="ctr"/>
                </a:tc>
                <a:tc>
                  <a:txBody>
                    <a:bodyPr/>
                    <a:lstStyle/>
                    <a:p>
                      <a:pPr algn="ctr">
                        <a:lnSpc>
                          <a:spcPct val="107000"/>
                        </a:lnSpc>
                        <a:spcAft>
                          <a:spcPts val="800"/>
                        </a:spcAft>
                      </a:pPr>
                      <a:r>
                        <a:rPr lang="en-GB" sz="1100" dirty="0">
                          <a:solidFill>
                            <a:srgbClr val="FF0000"/>
                          </a:solidFill>
                        </a:rPr>
                        <a:t>Change or comment</a:t>
                      </a:r>
                    </a:p>
                  </a:txBody>
                  <a:tcPr marL="36001" marR="36001" marT="0" marB="0" anchor="ctr"/>
                </a:tc>
                <a:extLst>
                  <a:ext uri="{0D108BD9-81ED-4DB2-BD59-A6C34878D82A}">
                    <a16:rowId xmlns:a16="http://schemas.microsoft.com/office/drawing/2014/main" val="385689174"/>
                  </a:ext>
                </a:extLst>
              </a:tr>
              <a:tr h="265183">
                <a:tc>
                  <a:txBody>
                    <a:bodyPr/>
                    <a:lstStyle/>
                    <a:p>
                      <a:pPr algn="r" fontAlgn="b"/>
                      <a:r>
                        <a:rPr lang="en-US" sz="1100" dirty="0">
                          <a:solidFill>
                            <a:schemeClr val="bg1"/>
                          </a:solidFill>
                        </a:rPr>
                        <a:t>1030005</a:t>
                      </a:r>
                    </a:p>
                  </a:txBody>
                  <a:tcPr marL="9525" marR="9525" marT="9525" marB="0" anchor="b"/>
                </a:tc>
                <a:tc>
                  <a:txBody>
                    <a:bodyPr/>
                    <a:lstStyle/>
                    <a:p>
                      <a:pPr algn="l" fontAlgn="b"/>
                      <a:r>
                        <a:rPr lang="en-US" sz="1100" dirty="0">
                          <a:solidFill>
                            <a:schemeClr val="tx1"/>
                          </a:solidFill>
                        </a:rPr>
                        <a:t>Study on Media Messaging</a:t>
                      </a:r>
                    </a:p>
                  </a:txBody>
                  <a:tcPr marL="9525" marR="9525" marT="9525" marB="0" anchor="b"/>
                </a:tc>
                <a:tc>
                  <a:txBody>
                    <a:bodyPr/>
                    <a:lstStyle/>
                    <a:p>
                      <a:pPr algn="l" fontAlgn="b"/>
                      <a:r>
                        <a:rPr lang="en-US" sz="1100" dirty="0" err="1">
                          <a:solidFill>
                            <a:schemeClr val="tx1"/>
                          </a:solidFill>
                        </a:rPr>
                        <a:t>FS_MeMe</a:t>
                      </a:r>
                      <a:endParaRPr lang="en-US" sz="1100" dirty="0">
                        <a:solidFill>
                          <a:schemeClr val="tx1"/>
                        </a:solidFill>
                      </a:endParaRPr>
                    </a:p>
                  </a:txBody>
                  <a:tcPr marL="9525" marR="9525" marT="9525" marB="0" anchor="b"/>
                </a:tc>
                <a:tc>
                  <a:txBody>
                    <a:bodyPr/>
                    <a:lstStyle/>
                    <a:p>
                      <a:pPr marL="0" marR="0" lvl="0" indent="0" algn="r" defTabSz="914400" rtl="0" eaLnBrk="1" fontAlgn="b" latinLnBrk="0" hangingPunct="1">
                        <a:lnSpc>
                          <a:spcPct val="100000"/>
                        </a:lnSpc>
                        <a:spcBef>
                          <a:spcPts val="0"/>
                        </a:spcBef>
                        <a:spcAft>
                          <a:spcPts val="0"/>
                        </a:spcAft>
                        <a:buClrTx/>
                        <a:buSzTx/>
                        <a:buFontTx/>
                        <a:buNone/>
                        <a:tabLst/>
                        <a:defRPr/>
                      </a:pPr>
                      <a:r>
                        <a:rPr lang="en-US" sz="1100" dirty="0">
                          <a:solidFill>
                            <a:schemeClr val="tx1"/>
                          </a:solidFill>
                        </a:rPr>
                        <a:t>3/3/2025</a:t>
                      </a:r>
                    </a:p>
                  </a:txBody>
                  <a:tcPr marL="9525" marR="9525" marT="9525" marB="0" anchor="b"/>
                </a:tc>
                <a:tc>
                  <a:txBody>
                    <a:bodyPr/>
                    <a:lstStyle/>
                    <a:p>
                      <a:pPr algn="r">
                        <a:lnSpc>
                          <a:spcPct val="107000"/>
                        </a:lnSpc>
                        <a:spcAft>
                          <a:spcPts val="800"/>
                        </a:spcAft>
                      </a:pPr>
                      <a:r>
                        <a:rPr lang="en-GB" sz="1100" dirty="0">
                          <a:solidFill>
                            <a:schemeClr val="tx1"/>
                          </a:solidFill>
                        </a:rPr>
                        <a:t>10%</a:t>
                      </a:r>
                    </a:p>
                  </a:txBody>
                  <a:tcPr marL="36001" marR="36001" marT="0" marB="0" anchor="b"/>
                </a:tc>
                <a:tc>
                  <a:txBody>
                    <a:bodyPr/>
                    <a:lstStyle/>
                    <a:p>
                      <a:pPr algn="r" fontAlgn="t"/>
                      <a:r>
                        <a:rPr lang="en-US" sz="1100" b="0" i="0" u="sng" strike="noStrike" dirty="0">
                          <a:solidFill>
                            <a:srgbClr val="0000FF"/>
                          </a:solidFill>
                          <a:effectLst/>
                          <a:latin typeface="+mn-lt"/>
                          <a:hlinkClick r:id="rId2"/>
                        </a:rPr>
                        <a:t>SP-240477</a:t>
                      </a:r>
                      <a:endParaRPr lang="en-US" sz="1100" b="0" i="0" u="sng" strike="noStrike" dirty="0">
                        <a:solidFill>
                          <a:srgbClr val="0000FF"/>
                        </a:solidFill>
                        <a:effectLst/>
                        <a:latin typeface="+mn-lt"/>
                      </a:endParaRPr>
                    </a:p>
                  </a:txBody>
                  <a:tcPr marL="0" marR="0" marT="0" marB="0"/>
                </a:tc>
                <a:tc>
                  <a:txBody>
                    <a:bodyPr/>
                    <a:lstStyle/>
                    <a:p>
                      <a:pPr algn="r">
                        <a:lnSpc>
                          <a:spcPct val="107000"/>
                        </a:lnSpc>
                        <a:spcAft>
                          <a:spcPts val="800"/>
                        </a:spcAft>
                      </a:pPr>
                      <a:r>
                        <a:rPr lang="en-GB" sz="1100" dirty="0">
                          <a:solidFill>
                            <a:srgbClr val="FF0000"/>
                          </a:solidFill>
                        </a:rPr>
                        <a:t>30%</a:t>
                      </a:r>
                    </a:p>
                  </a:txBody>
                  <a:tcPr marL="36001" marR="36001" marT="0" marB="0" anchor="b"/>
                </a:tc>
                <a:tc>
                  <a:txBody>
                    <a:bodyPr/>
                    <a:lstStyle/>
                    <a:p>
                      <a:pPr algn="r">
                        <a:lnSpc>
                          <a:spcPct val="107000"/>
                        </a:lnSpc>
                        <a:spcAft>
                          <a:spcPts val="800"/>
                        </a:spcAft>
                      </a:pPr>
                      <a:endParaRPr lang="en-GB" sz="1100" dirty="0">
                        <a:solidFill>
                          <a:srgbClr val="FF0000"/>
                        </a:solidFill>
                      </a:endParaRPr>
                    </a:p>
                  </a:txBody>
                  <a:tcPr marL="36001" marR="36001" marT="0" marB="0" anchor="b"/>
                </a:tc>
                <a:extLst>
                  <a:ext uri="{0D108BD9-81ED-4DB2-BD59-A6C34878D82A}">
                    <a16:rowId xmlns:a16="http://schemas.microsoft.com/office/drawing/2014/main" val="2427066551"/>
                  </a:ext>
                </a:extLst>
              </a:tr>
            </a:tbl>
          </a:graphicData>
        </a:graphic>
      </p:graphicFrame>
      <p:sp>
        <p:nvSpPr>
          <p:cNvPr id="5" name="Espace réservé du contenu 2">
            <a:extLst>
              <a:ext uri="{FF2B5EF4-FFF2-40B4-BE49-F238E27FC236}">
                <a16:creationId xmlns:a16="http://schemas.microsoft.com/office/drawing/2014/main" id="{462FE80A-FC48-F513-66A4-C2C71960FE50}"/>
              </a:ext>
            </a:extLst>
          </p:cNvPr>
          <p:cNvSpPr>
            <a:spLocks noGrp="1"/>
          </p:cNvSpPr>
          <p:nvPr>
            <p:ph idx="1"/>
          </p:nvPr>
        </p:nvSpPr>
        <p:spPr>
          <a:xfrm>
            <a:off x="647701" y="2254929"/>
            <a:ext cx="11068050" cy="4029986"/>
          </a:xfrm>
        </p:spPr>
        <p:txBody>
          <a:bodyPr/>
          <a:lstStyle/>
          <a:p>
            <a:pPr marL="287338" lvl="0" indent="-287338" fontAlgn="base">
              <a:lnSpc>
                <a:spcPct val="93000"/>
              </a:lnSpc>
              <a:spcBef>
                <a:spcPct val="15000"/>
              </a:spcBef>
              <a:spcAft>
                <a:spcPct val="15000"/>
              </a:spcAft>
              <a:buSzPct val="100000"/>
              <a:buNone/>
              <a:tabLst>
                <a:tab pos="285750" algn="l"/>
              </a:tabLst>
              <a:defRPr/>
            </a:pPr>
            <a:r>
              <a:rPr lang="en-GB" sz="1400" b="1" u="sng" dirty="0">
                <a:cs typeface="Arial" pitchFamily="34" charset="0"/>
              </a:rPr>
              <a:t>Purpose</a:t>
            </a:r>
          </a:p>
          <a:p>
            <a:pPr marL="0" indent="0">
              <a:lnSpc>
                <a:spcPct val="93000"/>
              </a:lnSpc>
              <a:spcBef>
                <a:spcPct val="15000"/>
              </a:spcBef>
              <a:spcAft>
                <a:spcPct val="15000"/>
              </a:spcAft>
              <a:buSzPct val="100000"/>
              <a:buNone/>
              <a:tabLst>
                <a:tab pos="285750" algn="l"/>
              </a:tabLst>
              <a:defRPr/>
            </a:pPr>
            <a:r>
              <a:rPr lang="en-US" sz="1400" dirty="0">
                <a:solidFill>
                  <a:srgbClr val="000000"/>
                </a:solidFill>
                <a:effectLst/>
                <a:ea typeface="MS Mincho" panose="02020609040205080304" pitchFamily="49" charset="-128"/>
              </a:rPr>
              <a:t>Key topics to be studied: A) Integration of TS 26.143 Capabilities and Profiles into IETF MIMI, B) Support of advanced file format, C) Support of external body content and late binding, D) DRM and encrypted content,  E) Additional media experiences. In particular how they relate to the system and data models in TS 26.143 and collect additional industry requirements according to F) Additional industry requirements as above. Identify gaps and recommend potential normative work to enhance interoperability in Messaging Services.</a:t>
            </a:r>
          </a:p>
          <a:p>
            <a:pPr marL="0" indent="0">
              <a:lnSpc>
                <a:spcPct val="93000"/>
              </a:lnSpc>
              <a:spcBef>
                <a:spcPct val="15000"/>
              </a:spcBef>
              <a:spcAft>
                <a:spcPct val="15000"/>
              </a:spcAft>
              <a:buSzPct val="100000"/>
              <a:buNone/>
              <a:tabLst>
                <a:tab pos="285750" algn="l"/>
              </a:tabLst>
              <a:defRPr/>
            </a:pPr>
            <a:r>
              <a:rPr lang="en-GB" sz="1400" b="1" u="sng" dirty="0">
                <a:cs typeface="Arial" pitchFamily="34" charset="0"/>
              </a:rPr>
              <a:t>Progress in the last quarter</a:t>
            </a:r>
          </a:p>
          <a:p>
            <a:pPr marL="0" indent="0">
              <a:lnSpc>
                <a:spcPct val="93000"/>
              </a:lnSpc>
              <a:spcBef>
                <a:spcPct val="15000"/>
              </a:spcBef>
              <a:spcAft>
                <a:spcPct val="15000"/>
              </a:spcAft>
              <a:buSzPct val="100000"/>
              <a:buNone/>
              <a:tabLst>
                <a:tab pos="285750" algn="l"/>
              </a:tabLst>
              <a:defRPr/>
            </a:pPr>
            <a:r>
              <a:rPr lang="en-US" altLang="zh-CN" sz="1400" dirty="0">
                <a:solidFill>
                  <a:prstClr val="black"/>
                </a:solidFill>
                <a:ea typeface="宋体" panose="02010600030101010101" pitchFamily="2" charset="-122"/>
                <a:cs typeface="Arial" pitchFamily="34" charset="0"/>
              </a:rPr>
              <a:t>Progress the study the integration of TS 26.143 capabilities and profiles into IETF MIMI content formats</a:t>
            </a:r>
          </a:p>
          <a:p>
            <a:pPr marL="342900" marR="0" lvl="0" indent="-342900" algn="l" defTabSz="914400" rtl="0" eaLnBrk="0" fontAlgn="base" latinLnBrk="0" hangingPunct="0">
              <a:lnSpc>
                <a:spcPct val="93000"/>
              </a:lnSpc>
              <a:spcBef>
                <a:spcPct val="15000"/>
              </a:spcBef>
              <a:spcAft>
                <a:spcPct val="15000"/>
              </a:spcAft>
              <a:buClrTx/>
              <a:buSzPct val="100000"/>
              <a:buFontTx/>
              <a:buBlip>
                <a:blip r:embed="rId3"/>
              </a:buBlip>
              <a:tabLst>
                <a:tab pos="285750" algn="l"/>
              </a:tabLst>
              <a:defRPr/>
            </a:pPr>
            <a:r>
              <a:rPr lang="en-US" altLang="zh-CN" sz="1400" dirty="0">
                <a:solidFill>
                  <a:prstClr val="black"/>
                </a:solidFill>
                <a:ea typeface="宋体" panose="02010600030101010101" pitchFamily="2" charset="-122"/>
                <a:cs typeface="Arial" pitchFamily="34" charset="0"/>
              </a:rPr>
              <a:t>TR 26.841 progressed to v0.2.0 including 3 agreed </a:t>
            </a:r>
            <a:r>
              <a:rPr lang="en-US" altLang="zh-CN" sz="1400" dirty="0" err="1">
                <a:solidFill>
                  <a:prstClr val="black"/>
                </a:solidFill>
                <a:ea typeface="宋体" panose="02010600030101010101" pitchFamily="2" charset="-122"/>
                <a:cs typeface="Arial" pitchFamily="34" charset="0"/>
              </a:rPr>
              <a:t>pCRS</a:t>
            </a:r>
            <a:r>
              <a:rPr lang="en-US" altLang="zh-CN" sz="1400" dirty="0">
                <a:solidFill>
                  <a:prstClr val="black"/>
                </a:solidFill>
                <a:ea typeface="宋体" panose="02010600030101010101" pitchFamily="2" charset="-122"/>
                <a:cs typeface="Arial" pitchFamily="34" charset="0"/>
              </a:rPr>
              <a:t>: </a:t>
            </a:r>
            <a:r>
              <a:rPr lang="en-GB" sz="1400" dirty="0">
                <a:cs typeface="Arial" pitchFamily="34" charset="0"/>
              </a:rPr>
              <a:t>IETF MIMI and 3GPP Messaging; Media Messaging Format; 3D Video Messaging Format</a:t>
            </a:r>
            <a:endParaRPr lang="en-GB" sz="1400" b="1" u="sng" dirty="0">
              <a:cs typeface="Arial" pitchFamily="34" charset="0"/>
            </a:endParaRPr>
          </a:p>
          <a:p>
            <a:pPr marL="0" lvl="0" indent="0" fontAlgn="base">
              <a:lnSpc>
                <a:spcPct val="93000"/>
              </a:lnSpc>
              <a:spcBef>
                <a:spcPct val="15000"/>
              </a:spcBef>
              <a:spcAft>
                <a:spcPct val="15000"/>
              </a:spcAft>
              <a:buSzPct val="100000"/>
              <a:buNone/>
              <a:tabLst>
                <a:tab pos="285750" algn="l"/>
              </a:tabLst>
              <a:defRPr/>
            </a:pPr>
            <a:r>
              <a:rPr lang="en-GB" sz="1400" b="1" u="sng" dirty="0">
                <a:cs typeface="Arial" pitchFamily="34" charset="0"/>
              </a:rPr>
              <a:t>Next steps</a:t>
            </a:r>
          </a:p>
          <a:p>
            <a:pPr marL="342900" marR="0" lvl="0" indent="-342900" algn="l" defTabSz="914400" rtl="0" eaLnBrk="0" fontAlgn="base" latinLnBrk="0" hangingPunct="0">
              <a:lnSpc>
                <a:spcPct val="93000"/>
              </a:lnSpc>
              <a:spcBef>
                <a:spcPct val="15000"/>
              </a:spcBef>
              <a:spcAft>
                <a:spcPct val="15000"/>
              </a:spcAft>
              <a:buClrTx/>
              <a:buSzPct val="100000"/>
              <a:buFontTx/>
              <a:buBlip>
                <a:blip r:embed="rId3"/>
              </a:buBlip>
              <a:tabLst>
                <a:tab pos="285750" algn="l"/>
              </a:tabLst>
              <a:defRPr/>
            </a:pPr>
            <a:r>
              <a:rPr lang="en-US" altLang="zh-CN" sz="1400" dirty="0">
                <a:solidFill>
                  <a:prstClr val="black"/>
                </a:solidFill>
                <a:ea typeface="宋体" panose="02010600030101010101" pitchFamily="2" charset="-122"/>
                <a:cs typeface="Arial" pitchFamily="34" charset="0"/>
              </a:rPr>
              <a:t>Progress the study the integration of TS 26.143 capabilities and profiles into IETF MIMI content formats</a:t>
            </a:r>
          </a:p>
          <a:p>
            <a:pPr marL="342900" marR="0" lvl="0" indent="-342900" algn="l" defTabSz="914400" rtl="0" eaLnBrk="0" fontAlgn="base" latinLnBrk="0" hangingPunct="0">
              <a:lnSpc>
                <a:spcPct val="93000"/>
              </a:lnSpc>
              <a:spcBef>
                <a:spcPct val="15000"/>
              </a:spcBef>
              <a:spcAft>
                <a:spcPct val="15000"/>
              </a:spcAft>
              <a:buClrTx/>
              <a:buSzPct val="100000"/>
              <a:buFontTx/>
              <a:buBlip>
                <a:blip r:embed="rId3"/>
              </a:buBlip>
              <a:tabLst>
                <a:tab pos="285750" algn="l"/>
              </a:tabLst>
              <a:defRPr/>
            </a:pPr>
            <a:r>
              <a:rPr lang="en-US" altLang="zh-CN" sz="1400" dirty="0">
                <a:solidFill>
                  <a:prstClr val="black"/>
                </a:solidFill>
                <a:ea typeface="宋体" panose="02010600030101010101" pitchFamily="2" charset="-122"/>
                <a:cs typeface="Arial" pitchFamily="34" charset="0"/>
              </a:rPr>
              <a:t>Progress the study the suitability to enhance the specification of the MMBP Generator and MMBP Player in TS 26.143 by using the Media Service Enabler principles</a:t>
            </a:r>
          </a:p>
          <a:p>
            <a:pPr marL="342900" marR="0" lvl="0" indent="-342900" algn="l" defTabSz="914400" rtl="0" eaLnBrk="0" fontAlgn="base" latinLnBrk="0" hangingPunct="0">
              <a:lnSpc>
                <a:spcPct val="93000"/>
              </a:lnSpc>
              <a:spcBef>
                <a:spcPct val="15000"/>
              </a:spcBef>
              <a:spcAft>
                <a:spcPct val="15000"/>
              </a:spcAft>
              <a:buClrTx/>
              <a:buSzPct val="100000"/>
              <a:buFontTx/>
              <a:buBlip>
                <a:blip r:embed="rId3"/>
              </a:buBlip>
              <a:tabLst>
                <a:tab pos="285750" algn="l"/>
              </a:tabLst>
              <a:defRPr/>
            </a:pPr>
            <a:r>
              <a:rPr lang="en-US" altLang="zh-CN" sz="1400" dirty="0">
                <a:solidFill>
                  <a:prstClr val="black"/>
                </a:solidFill>
                <a:ea typeface="宋体" panose="02010600030101010101" pitchFamily="2" charset="-122"/>
                <a:cs typeface="Arial" pitchFamily="34" charset="0"/>
              </a:rPr>
              <a:t>Collaborate with MPEG to study the needs and functionalities for an advanced file format to be added to TS 26.143 based on bullet B above taking into account the key topics identified in objective 1.</a:t>
            </a:r>
          </a:p>
          <a:p>
            <a:pPr marL="342900" marR="0" lvl="0" indent="-342900" algn="l" defTabSz="914400" rtl="0" eaLnBrk="0" fontAlgn="base" latinLnBrk="0" hangingPunct="0">
              <a:lnSpc>
                <a:spcPct val="93000"/>
              </a:lnSpc>
              <a:spcBef>
                <a:spcPct val="15000"/>
              </a:spcBef>
              <a:spcAft>
                <a:spcPct val="15000"/>
              </a:spcAft>
              <a:buClrTx/>
              <a:buSzPct val="100000"/>
              <a:buFontTx/>
              <a:buBlip>
                <a:blip r:embed="rId3"/>
              </a:buBlip>
              <a:tabLst>
                <a:tab pos="285750" algn="l"/>
              </a:tabLst>
              <a:defRPr/>
            </a:pPr>
            <a:r>
              <a:rPr lang="en-US" altLang="zh-CN" sz="1400" dirty="0">
                <a:solidFill>
                  <a:prstClr val="black"/>
                </a:solidFill>
                <a:ea typeface="宋体" panose="02010600030101010101" pitchFamily="2" charset="-122"/>
                <a:cs typeface="Arial" pitchFamily="34" charset="0"/>
              </a:rPr>
              <a:t>Progress identifying gaps and recommend potential normative work to enhance interoperability in Messaging Services.</a:t>
            </a:r>
          </a:p>
          <a:p>
            <a:pPr marL="342900" marR="0" lvl="0" indent="-342900" algn="l" defTabSz="914400" rtl="0" eaLnBrk="0" fontAlgn="base" latinLnBrk="0" hangingPunct="0">
              <a:lnSpc>
                <a:spcPct val="93000"/>
              </a:lnSpc>
              <a:spcBef>
                <a:spcPct val="15000"/>
              </a:spcBef>
              <a:spcAft>
                <a:spcPct val="15000"/>
              </a:spcAft>
              <a:buClrTx/>
              <a:buSzPct val="100000"/>
              <a:buFontTx/>
              <a:buBlip>
                <a:blip r:embed="rId3"/>
              </a:buBlip>
              <a:tabLst>
                <a:tab pos="285750" algn="l"/>
              </a:tabLst>
              <a:defRPr/>
            </a:pPr>
            <a:r>
              <a:rPr lang="nn-NO" altLang="zh-CN" sz="1400" dirty="0">
                <a:solidFill>
                  <a:prstClr val="black"/>
                </a:solidFill>
                <a:ea typeface="宋体" panose="02010600030101010101" pitchFamily="2" charset="-122"/>
                <a:cs typeface="Arial" pitchFamily="34" charset="0"/>
              </a:rPr>
              <a:t>Present TR 26.841 v1.0.0 for information</a:t>
            </a:r>
            <a:endParaRPr lang="en-US" altLang="zh-CN" sz="1400" dirty="0">
              <a:solidFill>
                <a:prstClr val="black"/>
              </a:solidFill>
              <a:ea typeface="宋体" panose="02010600030101010101" pitchFamily="2" charset="-122"/>
              <a:cs typeface="Arial" pitchFamily="34" charset="0"/>
            </a:endParaRPr>
          </a:p>
          <a:p>
            <a:pPr marL="228600" indent="-228600">
              <a:lnSpc>
                <a:spcPct val="93000"/>
              </a:lnSpc>
              <a:spcBef>
                <a:spcPct val="15000"/>
              </a:spcBef>
              <a:spcAft>
                <a:spcPct val="15000"/>
              </a:spcAft>
              <a:buSzPct val="100000"/>
              <a:buAutoNum type="arabicPeriod" startAt="6"/>
              <a:tabLst>
                <a:tab pos="285750" algn="l"/>
              </a:tabLst>
              <a:defRPr/>
            </a:pPr>
            <a:endParaRPr lang="en-US" sz="1200" dirty="0">
              <a:solidFill>
                <a:srgbClr val="000000"/>
              </a:solidFill>
              <a:effectLst/>
              <a:ea typeface="MS Mincho" panose="02020609040205080304" pitchFamily="49" charset="-128"/>
            </a:endParaRPr>
          </a:p>
          <a:p>
            <a:pPr marL="287338" indent="-287338">
              <a:lnSpc>
                <a:spcPct val="93000"/>
              </a:lnSpc>
              <a:spcBef>
                <a:spcPct val="15000"/>
              </a:spcBef>
              <a:spcAft>
                <a:spcPct val="15000"/>
              </a:spcAft>
              <a:buSzPct val="100000"/>
              <a:tabLst>
                <a:tab pos="285750" algn="l"/>
              </a:tabLst>
              <a:defRPr/>
            </a:pPr>
            <a:endParaRPr lang="en-US" sz="1200" dirty="0">
              <a:solidFill>
                <a:srgbClr val="000000"/>
              </a:solidFill>
              <a:effectLst/>
              <a:ea typeface="MS Mincho" panose="02020609040205080304" pitchFamily="49" charset="-128"/>
            </a:endParaRPr>
          </a:p>
          <a:p>
            <a:pPr marL="287338" indent="-287338">
              <a:buNone/>
            </a:pPr>
            <a:endParaRPr lang="fr-FR" sz="1200" dirty="0"/>
          </a:p>
        </p:txBody>
      </p:sp>
    </p:spTree>
    <p:extLst>
      <p:ext uri="{BB962C8B-B14F-4D97-AF65-F5344CB8AC3E}">
        <p14:creationId xmlns:p14="http://schemas.microsoft.com/office/powerpoint/2010/main" val="3570907994"/>
      </p:ext>
    </p:extLst>
  </p:cSld>
  <p:clrMapOvr>
    <a:masterClrMapping/>
  </p:clrMapOvr>
  <p:transition spd="slow"/>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7" name="Title 1">
            <a:extLst>
              <a:ext uri="{FF2B5EF4-FFF2-40B4-BE49-F238E27FC236}">
                <a16:creationId xmlns:a16="http://schemas.microsoft.com/office/drawing/2014/main" id="{40AB3C44-8A1D-4921-A803-B5281B64AC81}"/>
              </a:ext>
            </a:extLst>
          </p:cNvPr>
          <p:cNvSpPr>
            <a:spLocks noGrp="1"/>
          </p:cNvSpPr>
          <p:nvPr>
            <p:ph type="title"/>
          </p:nvPr>
        </p:nvSpPr>
        <p:spPr>
          <a:xfrm>
            <a:off x="568171" y="196850"/>
            <a:ext cx="9250532" cy="1143000"/>
          </a:xfrm>
        </p:spPr>
        <p:txBody>
          <a:bodyPr/>
          <a:lstStyle/>
          <a:p>
            <a:r>
              <a:rPr lang="en-US" dirty="0"/>
              <a:t>Advanced Media Delivery </a:t>
            </a:r>
            <a:r>
              <a:rPr lang="en-US" altLang="en-US" dirty="0"/>
              <a:t>(</a:t>
            </a:r>
            <a:r>
              <a:rPr lang="en-US" dirty="0"/>
              <a:t>FS_AMD</a:t>
            </a:r>
            <a:r>
              <a:rPr lang="en-US" altLang="en-US" dirty="0"/>
              <a:t>)</a:t>
            </a:r>
          </a:p>
        </p:txBody>
      </p:sp>
      <p:graphicFrame>
        <p:nvGraphicFramePr>
          <p:cNvPr id="2" name="Table 1">
            <a:extLst>
              <a:ext uri="{FF2B5EF4-FFF2-40B4-BE49-F238E27FC236}">
                <a16:creationId xmlns:a16="http://schemas.microsoft.com/office/drawing/2014/main" id="{004C38DC-C29D-45E8-AF35-89281BD7F4E2}"/>
              </a:ext>
            </a:extLst>
          </p:cNvPr>
          <p:cNvGraphicFramePr>
            <a:graphicFrameLocks noGrp="1"/>
          </p:cNvGraphicFramePr>
          <p:nvPr>
            <p:extLst>
              <p:ext uri="{D42A27DB-BD31-4B8C-83A1-F6EECF244321}">
                <p14:modId xmlns:p14="http://schemas.microsoft.com/office/powerpoint/2010/main" val="2619561951"/>
              </p:ext>
            </p:extLst>
          </p:nvPr>
        </p:nvGraphicFramePr>
        <p:xfrm>
          <a:off x="647700" y="1454150"/>
          <a:ext cx="10084901" cy="616021"/>
        </p:xfrm>
        <a:graphic>
          <a:graphicData uri="http://schemas.openxmlformats.org/drawingml/2006/table">
            <a:tbl>
              <a:tblPr firstRow="1" firstCol="1" bandRow="1">
                <a:tableStyleId>{F5AB1C69-6EDB-4FF4-983F-18BD219EF322}</a:tableStyleId>
              </a:tblPr>
              <a:tblGrid>
                <a:gridCol w="601902">
                  <a:extLst>
                    <a:ext uri="{9D8B030D-6E8A-4147-A177-3AD203B41FA5}">
                      <a16:colId xmlns:a16="http://schemas.microsoft.com/office/drawing/2014/main" val="3341114364"/>
                    </a:ext>
                  </a:extLst>
                </a:gridCol>
                <a:gridCol w="3844407">
                  <a:extLst>
                    <a:ext uri="{9D8B030D-6E8A-4147-A177-3AD203B41FA5}">
                      <a16:colId xmlns:a16="http://schemas.microsoft.com/office/drawing/2014/main" val="598130756"/>
                    </a:ext>
                  </a:extLst>
                </a:gridCol>
                <a:gridCol w="1095473">
                  <a:extLst>
                    <a:ext uri="{9D8B030D-6E8A-4147-A177-3AD203B41FA5}">
                      <a16:colId xmlns:a16="http://schemas.microsoft.com/office/drawing/2014/main" val="545303104"/>
                    </a:ext>
                  </a:extLst>
                </a:gridCol>
                <a:gridCol w="807092">
                  <a:extLst>
                    <a:ext uri="{9D8B030D-6E8A-4147-A177-3AD203B41FA5}">
                      <a16:colId xmlns:a16="http://schemas.microsoft.com/office/drawing/2014/main" val="1647222598"/>
                    </a:ext>
                  </a:extLst>
                </a:gridCol>
                <a:gridCol w="551732">
                  <a:extLst>
                    <a:ext uri="{9D8B030D-6E8A-4147-A177-3AD203B41FA5}">
                      <a16:colId xmlns:a16="http://schemas.microsoft.com/office/drawing/2014/main" val="2410094054"/>
                    </a:ext>
                  </a:extLst>
                </a:gridCol>
                <a:gridCol w="643064">
                  <a:extLst>
                    <a:ext uri="{9D8B030D-6E8A-4147-A177-3AD203B41FA5}">
                      <a16:colId xmlns:a16="http://schemas.microsoft.com/office/drawing/2014/main" val="2623286339"/>
                    </a:ext>
                  </a:extLst>
                </a:gridCol>
                <a:gridCol w="643064">
                  <a:extLst>
                    <a:ext uri="{9D8B030D-6E8A-4147-A177-3AD203B41FA5}">
                      <a16:colId xmlns:a16="http://schemas.microsoft.com/office/drawing/2014/main" val="870915920"/>
                    </a:ext>
                  </a:extLst>
                </a:gridCol>
                <a:gridCol w="1898167">
                  <a:extLst>
                    <a:ext uri="{9D8B030D-6E8A-4147-A177-3AD203B41FA5}">
                      <a16:colId xmlns:a16="http://schemas.microsoft.com/office/drawing/2014/main" val="1657485886"/>
                    </a:ext>
                  </a:extLst>
                </a:gridCol>
              </a:tblGrid>
              <a:tr h="296861">
                <a:tc>
                  <a:txBody>
                    <a:bodyPr/>
                    <a:lstStyle/>
                    <a:p>
                      <a:pPr algn="ctr">
                        <a:lnSpc>
                          <a:spcPct val="107000"/>
                        </a:lnSpc>
                        <a:spcAft>
                          <a:spcPts val="800"/>
                        </a:spcAft>
                      </a:pPr>
                      <a:r>
                        <a:rPr lang="en-GB" sz="1100" dirty="0"/>
                        <a:t>UID</a:t>
                      </a:r>
                    </a:p>
                  </a:txBody>
                  <a:tcPr marL="36001" marR="36001" marT="0" marB="0" anchor="ctr"/>
                </a:tc>
                <a:tc>
                  <a:txBody>
                    <a:bodyPr/>
                    <a:lstStyle/>
                    <a:p>
                      <a:pPr algn="ctr">
                        <a:lnSpc>
                          <a:spcPct val="107000"/>
                        </a:lnSpc>
                        <a:spcAft>
                          <a:spcPts val="800"/>
                        </a:spcAft>
                      </a:pPr>
                      <a:r>
                        <a:rPr lang="en-GB" sz="1100" dirty="0"/>
                        <a:t>Name</a:t>
                      </a:r>
                    </a:p>
                  </a:txBody>
                  <a:tcPr marL="36001" marR="36001" marT="0" marB="0" anchor="ctr"/>
                </a:tc>
                <a:tc>
                  <a:txBody>
                    <a:bodyPr/>
                    <a:lstStyle/>
                    <a:p>
                      <a:pPr algn="ctr">
                        <a:lnSpc>
                          <a:spcPct val="107000"/>
                        </a:lnSpc>
                        <a:spcAft>
                          <a:spcPts val="800"/>
                        </a:spcAft>
                      </a:pPr>
                      <a:r>
                        <a:rPr lang="en-GB" sz="1100" dirty="0"/>
                        <a:t>Acronym</a:t>
                      </a:r>
                    </a:p>
                  </a:txBody>
                  <a:tcPr marL="36001" marR="36001" marT="0" marB="0" anchor="ctr"/>
                </a:tc>
                <a:tc>
                  <a:txBody>
                    <a:bodyPr/>
                    <a:lstStyle/>
                    <a:p>
                      <a:pPr algn="ctr">
                        <a:lnSpc>
                          <a:spcPct val="107000"/>
                        </a:lnSpc>
                        <a:spcAft>
                          <a:spcPts val="800"/>
                        </a:spcAft>
                      </a:pPr>
                      <a:r>
                        <a:rPr lang="en-GB" sz="1100" dirty="0"/>
                        <a:t>Target (mm/</a:t>
                      </a:r>
                      <a:r>
                        <a:rPr lang="en-GB" sz="1100" dirty="0" err="1"/>
                        <a:t>yyyy</a:t>
                      </a:r>
                      <a:r>
                        <a:rPr lang="en-GB" sz="1100" dirty="0"/>
                        <a:t>)</a:t>
                      </a:r>
                    </a:p>
                  </a:txBody>
                  <a:tcPr marL="36001" marR="36001" marT="0" marB="0" anchor="ctr"/>
                </a:tc>
                <a:tc>
                  <a:txBody>
                    <a:bodyPr/>
                    <a:lstStyle/>
                    <a:p>
                      <a:pPr algn="ctr">
                        <a:lnSpc>
                          <a:spcPct val="107000"/>
                        </a:lnSpc>
                        <a:spcAft>
                          <a:spcPts val="800"/>
                        </a:spcAft>
                      </a:pPr>
                      <a:r>
                        <a:rPr lang="en-GB" sz="1100" dirty="0"/>
                        <a:t>Old %</a:t>
                      </a:r>
                    </a:p>
                  </a:txBody>
                  <a:tcPr marL="36001" marR="36001" marT="0" marB="0" anchor="ctr"/>
                </a:tc>
                <a:tc>
                  <a:txBody>
                    <a:bodyPr/>
                    <a:lstStyle/>
                    <a:p>
                      <a:pPr algn="ctr">
                        <a:lnSpc>
                          <a:spcPct val="107000"/>
                        </a:lnSpc>
                        <a:spcAft>
                          <a:spcPts val="800"/>
                        </a:spcAft>
                      </a:pPr>
                      <a:r>
                        <a:rPr lang="en-GB" sz="1100" b="1" kern="1200" dirty="0">
                          <a:solidFill>
                            <a:schemeClr val="lt1"/>
                          </a:solidFill>
                          <a:latin typeface="+mn-lt"/>
                          <a:ea typeface="+mn-ea"/>
                          <a:cs typeface="+mn-cs"/>
                        </a:rPr>
                        <a:t>WID</a:t>
                      </a:r>
                      <a:endParaRPr lang="en-GB" sz="1100" dirty="0">
                        <a:solidFill>
                          <a:srgbClr val="FF0000"/>
                        </a:solidFill>
                      </a:endParaRPr>
                    </a:p>
                  </a:txBody>
                  <a:tcPr marL="36001" marR="36001" marT="0" marB="0" anchor="ctr"/>
                </a:tc>
                <a:tc>
                  <a:txBody>
                    <a:bodyPr/>
                    <a:lstStyle/>
                    <a:p>
                      <a:pPr algn="ctr">
                        <a:lnSpc>
                          <a:spcPct val="107000"/>
                        </a:lnSpc>
                        <a:spcAft>
                          <a:spcPts val="800"/>
                        </a:spcAft>
                      </a:pPr>
                      <a:r>
                        <a:rPr lang="en-GB" sz="1100" dirty="0">
                          <a:solidFill>
                            <a:srgbClr val="FF0000"/>
                          </a:solidFill>
                        </a:rPr>
                        <a:t>New %</a:t>
                      </a:r>
                      <a:endParaRPr lang="en-GB" sz="1100" b="1" kern="1200" dirty="0">
                        <a:solidFill>
                          <a:schemeClr val="lt1"/>
                        </a:solidFill>
                        <a:latin typeface="+mn-lt"/>
                        <a:ea typeface="+mn-ea"/>
                        <a:cs typeface="+mn-cs"/>
                      </a:endParaRPr>
                    </a:p>
                  </a:txBody>
                  <a:tcPr marL="36001" marR="36001" marT="0" marB="0" anchor="ctr"/>
                </a:tc>
                <a:tc>
                  <a:txBody>
                    <a:bodyPr/>
                    <a:lstStyle/>
                    <a:p>
                      <a:pPr algn="ctr">
                        <a:lnSpc>
                          <a:spcPct val="107000"/>
                        </a:lnSpc>
                        <a:spcAft>
                          <a:spcPts val="800"/>
                        </a:spcAft>
                      </a:pPr>
                      <a:r>
                        <a:rPr lang="en-GB" sz="1100" dirty="0">
                          <a:solidFill>
                            <a:srgbClr val="FF0000"/>
                          </a:solidFill>
                        </a:rPr>
                        <a:t>Change or comment</a:t>
                      </a:r>
                    </a:p>
                  </a:txBody>
                  <a:tcPr marL="36001" marR="36001" marT="0" marB="0" anchor="ctr"/>
                </a:tc>
                <a:extLst>
                  <a:ext uri="{0D108BD9-81ED-4DB2-BD59-A6C34878D82A}">
                    <a16:rowId xmlns:a16="http://schemas.microsoft.com/office/drawing/2014/main" val="385689174"/>
                  </a:ext>
                </a:extLst>
              </a:tr>
              <a:tr h="265183">
                <a:tc>
                  <a:txBody>
                    <a:bodyPr/>
                    <a:lstStyle/>
                    <a:p>
                      <a:pPr algn="r" fontAlgn="b"/>
                      <a:r>
                        <a:rPr lang="en-US" sz="1100" dirty="0">
                          <a:solidFill>
                            <a:schemeClr val="bg1"/>
                          </a:solidFill>
                        </a:rPr>
                        <a:t>1030006</a:t>
                      </a:r>
                    </a:p>
                  </a:txBody>
                  <a:tcPr marL="9525" marR="9525" marT="9525" marB="0" anchor="b"/>
                </a:tc>
                <a:tc>
                  <a:txBody>
                    <a:bodyPr/>
                    <a:lstStyle/>
                    <a:p>
                      <a:pPr algn="l" fontAlgn="b"/>
                      <a:r>
                        <a:rPr lang="en-US" sz="1100" dirty="0">
                          <a:solidFill>
                            <a:schemeClr val="tx1"/>
                          </a:solidFill>
                        </a:rPr>
                        <a:t>Study on Advanced Media Delivery</a:t>
                      </a:r>
                    </a:p>
                  </a:txBody>
                  <a:tcPr marL="9525" marR="9525" marT="9525" marB="0" anchor="b"/>
                </a:tc>
                <a:tc>
                  <a:txBody>
                    <a:bodyPr/>
                    <a:lstStyle/>
                    <a:p>
                      <a:pPr algn="l" fontAlgn="b"/>
                      <a:r>
                        <a:rPr lang="en-US" sz="1100" dirty="0">
                          <a:solidFill>
                            <a:schemeClr val="tx1"/>
                          </a:solidFill>
                        </a:rPr>
                        <a:t>FS_AMD</a:t>
                      </a:r>
                    </a:p>
                  </a:txBody>
                  <a:tcPr marL="9525" marR="9525" marT="9525" marB="0" anchor="b"/>
                </a:tc>
                <a:tc>
                  <a:txBody>
                    <a:bodyPr/>
                    <a:lstStyle/>
                    <a:p>
                      <a:pPr algn="r" fontAlgn="b"/>
                      <a:r>
                        <a:rPr lang="en-US" sz="1100" dirty="0">
                          <a:solidFill>
                            <a:schemeClr val="tx1"/>
                          </a:solidFill>
                        </a:rPr>
                        <a:t>12/12/2024</a:t>
                      </a:r>
                    </a:p>
                  </a:txBody>
                  <a:tcPr marL="9525" marR="9525" marT="9525" marB="0" anchor="b"/>
                </a:tc>
                <a:tc>
                  <a:txBody>
                    <a:bodyPr/>
                    <a:lstStyle/>
                    <a:p>
                      <a:pPr algn="r">
                        <a:lnSpc>
                          <a:spcPct val="107000"/>
                        </a:lnSpc>
                        <a:spcAft>
                          <a:spcPts val="800"/>
                        </a:spcAft>
                      </a:pPr>
                      <a:r>
                        <a:rPr lang="en-GB" sz="1100" dirty="0">
                          <a:solidFill>
                            <a:schemeClr val="tx1"/>
                          </a:solidFill>
                        </a:rPr>
                        <a:t>15%</a:t>
                      </a:r>
                    </a:p>
                  </a:txBody>
                  <a:tcPr marL="36001" marR="36001" marT="0" marB="0" anchor="b"/>
                </a:tc>
                <a:tc>
                  <a:txBody>
                    <a:bodyPr/>
                    <a:lstStyle/>
                    <a:p>
                      <a:pPr algn="r" fontAlgn="t"/>
                      <a:r>
                        <a:rPr lang="en-US" sz="1100" b="0" i="0" u="sng" strike="noStrike" dirty="0">
                          <a:solidFill>
                            <a:srgbClr val="0000FF"/>
                          </a:solidFill>
                          <a:effectLst/>
                          <a:latin typeface="+mn-lt"/>
                          <a:hlinkClick r:id="rId2"/>
                        </a:rPr>
                        <a:t>SP-241011</a:t>
                      </a:r>
                      <a:endParaRPr lang="en-US" sz="1100" b="0" i="0" u="sng" strike="noStrike" dirty="0">
                        <a:solidFill>
                          <a:srgbClr val="0000FF"/>
                        </a:solidFill>
                        <a:effectLst/>
                        <a:latin typeface="+mn-lt"/>
                      </a:endParaRPr>
                    </a:p>
                  </a:txBody>
                  <a:tcPr marL="0" marR="0" marT="0" marB="0"/>
                </a:tc>
                <a:tc>
                  <a:txBody>
                    <a:bodyPr/>
                    <a:lstStyle/>
                    <a:p>
                      <a:pPr algn="r">
                        <a:lnSpc>
                          <a:spcPct val="107000"/>
                        </a:lnSpc>
                        <a:spcAft>
                          <a:spcPts val="800"/>
                        </a:spcAft>
                      </a:pPr>
                      <a:r>
                        <a:rPr lang="en-GB" sz="1100" dirty="0">
                          <a:solidFill>
                            <a:srgbClr val="FF0000"/>
                          </a:solidFill>
                        </a:rPr>
                        <a:t>30%</a:t>
                      </a:r>
                    </a:p>
                  </a:txBody>
                  <a:tcPr marL="36001" marR="36001" marT="0" marB="0" anchor="b"/>
                </a:tc>
                <a:tc>
                  <a:txBody>
                    <a:bodyPr/>
                    <a:lstStyle/>
                    <a:p>
                      <a:pPr algn="r">
                        <a:lnSpc>
                          <a:spcPct val="107000"/>
                        </a:lnSpc>
                        <a:spcAft>
                          <a:spcPts val="800"/>
                        </a:spcAft>
                      </a:pPr>
                      <a:endParaRPr lang="en-GB" sz="1100" dirty="0">
                        <a:solidFill>
                          <a:srgbClr val="FF0000"/>
                        </a:solidFill>
                      </a:endParaRPr>
                    </a:p>
                  </a:txBody>
                  <a:tcPr marL="36001" marR="36001" marT="0" marB="0" anchor="b"/>
                </a:tc>
                <a:extLst>
                  <a:ext uri="{0D108BD9-81ED-4DB2-BD59-A6C34878D82A}">
                    <a16:rowId xmlns:a16="http://schemas.microsoft.com/office/drawing/2014/main" val="2427066551"/>
                  </a:ext>
                </a:extLst>
              </a:tr>
            </a:tbl>
          </a:graphicData>
        </a:graphic>
      </p:graphicFrame>
      <p:sp>
        <p:nvSpPr>
          <p:cNvPr id="5" name="Espace réservé du contenu 2">
            <a:extLst>
              <a:ext uri="{FF2B5EF4-FFF2-40B4-BE49-F238E27FC236}">
                <a16:creationId xmlns:a16="http://schemas.microsoft.com/office/drawing/2014/main" id="{462FE80A-FC48-F513-66A4-C2C71960FE50}"/>
              </a:ext>
            </a:extLst>
          </p:cNvPr>
          <p:cNvSpPr>
            <a:spLocks noGrp="1"/>
          </p:cNvSpPr>
          <p:nvPr>
            <p:ph idx="1"/>
          </p:nvPr>
        </p:nvSpPr>
        <p:spPr>
          <a:xfrm>
            <a:off x="647700" y="2254929"/>
            <a:ext cx="5448299" cy="4029986"/>
          </a:xfrm>
        </p:spPr>
        <p:txBody>
          <a:bodyPr/>
          <a:lstStyle/>
          <a:p>
            <a:pPr marL="287338" lvl="0" indent="-287338" fontAlgn="base">
              <a:lnSpc>
                <a:spcPct val="93000"/>
              </a:lnSpc>
              <a:spcBef>
                <a:spcPct val="15000"/>
              </a:spcBef>
              <a:spcAft>
                <a:spcPct val="15000"/>
              </a:spcAft>
              <a:buSzPct val="100000"/>
              <a:buNone/>
              <a:tabLst>
                <a:tab pos="285750" algn="l"/>
              </a:tabLst>
              <a:defRPr/>
            </a:pPr>
            <a:r>
              <a:rPr lang="en-GB" sz="1200" b="1" u="sng" dirty="0">
                <a:cs typeface="Arial" pitchFamily="34" charset="0"/>
              </a:rPr>
              <a:t>Purpose</a:t>
            </a:r>
          </a:p>
          <a:p>
            <a:pPr marL="342900" marR="0" lvl="0" indent="-342900" algn="l" defTabSz="914400" rtl="0" eaLnBrk="0" fontAlgn="base" latinLnBrk="0" hangingPunct="0">
              <a:lnSpc>
                <a:spcPct val="93000"/>
              </a:lnSpc>
              <a:spcBef>
                <a:spcPct val="15000"/>
              </a:spcBef>
              <a:spcAft>
                <a:spcPct val="15000"/>
              </a:spcAft>
              <a:buClrTx/>
              <a:buSzPct val="100000"/>
              <a:buFontTx/>
              <a:buBlip>
                <a:blip r:embed="rId3"/>
              </a:buBlip>
              <a:tabLst>
                <a:tab pos="285750" algn="l"/>
              </a:tabLst>
              <a:defRPr/>
            </a:pPr>
            <a:r>
              <a:rPr lang="en-US" altLang="zh-CN" sz="1200" dirty="0">
                <a:solidFill>
                  <a:prstClr val="black"/>
                </a:solidFill>
                <a:ea typeface="宋体" panose="02010600030101010101" pitchFamily="2" charset="-122"/>
                <a:cs typeface="Arial" pitchFamily="34" charset="0"/>
              </a:rPr>
              <a:t>Study the following topics</a:t>
            </a:r>
          </a:p>
          <a:p>
            <a:pPr marL="342900" marR="0" lvl="0" indent="-342900" algn="l" defTabSz="914400" rtl="0" eaLnBrk="0" fontAlgn="base" latinLnBrk="0" hangingPunct="0">
              <a:lnSpc>
                <a:spcPct val="93000"/>
              </a:lnSpc>
              <a:spcBef>
                <a:spcPct val="15000"/>
              </a:spcBef>
              <a:spcAft>
                <a:spcPct val="15000"/>
              </a:spcAft>
              <a:buClrTx/>
              <a:buSzPct val="100000"/>
              <a:buFontTx/>
              <a:buBlip>
                <a:blip r:embed="rId3"/>
              </a:buBlip>
              <a:tabLst>
                <a:tab pos="285750" algn="l"/>
              </a:tabLst>
              <a:defRPr/>
            </a:pPr>
            <a:endParaRPr lang="en-US" sz="1200" b="1" u="sng" dirty="0">
              <a:solidFill>
                <a:prstClr val="black"/>
              </a:solidFill>
              <a:ea typeface="宋体" panose="02010600030101010101" pitchFamily="2" charset="-122"/>
              <a:cs typeface="Arial" pitchFamily="34" charset="0"/>
            </a:endParaRPr>
          </a:p>
          <a:p>
            <a:pPr marL="342900" marR="0" lvl="0" indent="-342900" algn="l" defTabSz="914400" rtl="0" eaLnBrk="0" fontAlgn="base" latinLnBrk="0" hangingPunct="0">
              <a:lnSpc>
                <a:spcPct val="93000"/>
              </a:lnSpc>
              <a:spcBef>
                <a:spcPct val="15000"/>
              </a:spcBef>
              <a:spcAft>
                <a:spcPct val="15000"/>
              </a:spcAft>
              <a:buClrTx/>
              <a:buSzPct val="100000"/>
              <a:buFontTx/>
              <a:buBlip>
                <a:blip r:embed="rId3"/>
              </a:buBlip>
              <a:tabLst>
                <a:tab pos="285750" algn="l"/>
              </a:tabLst>
              <a:defRPr/>
            </a:pPr>
            <a:endParaRPr lang="en-US" sz="1200" b="1" u="sng" dirty="0">
              <a:solidFill>
                <a:prstClr val="black"/>
              </a:solidFill>
              <a:ea typeface="宋体" panose="02010600030101010101" pitchFamily="2" charset="-122"/>
              <a:cs typeface="Arial" pitchFamily="34" charset="0"/>
            </a:endParaRPr>
          </a:p>
          <a:p>
            <a:pPr marL="342900" marR="0" lvl="0" indent="-342900" algn="l" defTabSz="914400" rtl="0" eaLnBrk="0" fontAlgn="base" latinLnBrk="0" hangingPunct="0">
              <a:lnSpc>
                <a:spcPct val="93000"/>
              </a:lnSpc>
              <a:spcBef>
                <a:spcPct val="15000"/>
              </a:spcBef>
              <a:spcAft>
                <a:spcPct val="15000"/>
              </a:spcAft>
              <a:buClrTx/>
              <a:buSzPct val="100000"/>
              <a:buFontTx/>
              <a:buBlip>
                <a:blip r:embed="rId3"/>
              </a:buBlip>
              <a:tabLst>
                <a:tab pos="285750" algn="l"/>
              </a:tabLst>
              <a:defRPr/>
            </a:pPr>
            <a:endParaRPr lang="en-US" sz="1200" b="1" u="sng" dirty="0">
              <a:solidFill>
                <a:prstClr val="black"/>
              </a:solidFill>
              <a:ea typeface="宋体" panose="02010600030101010101" pitchFamily="2" charset="-122"/>
              <a:cs typeface="Arial" pitchFamily="34" charset="0"/>
            </a:endParaRPr>
          </a:p>
          <a:p>
            <a:pPr marL="342900" marR="0" lvl="0" indent="-342900" algn="l" defTabSz="914400" rtl="0" eaLnBrk="0" fontAlgn="base" latinLnBrk="0" hangingPunct="0">
              <a:lnSpc>
                <a:spcPct val="93000"/>
              </a:lnSpc>
              <a:spcBef>
                <a:spcPct val="15000"/>
              </a:spcBef>
              <a:spcAft>
                <a:spcPct val="15000"/>
              </a:spcAft>
              <a:buClrTx/>
              <a:buSzPct val="100000"/>
              <a:buFontTx/>
              <a:buBlip>
                <a:blip r:embed="rId3"/>
              </a:buBlip>
              <a:tabLst>
                <a:tab pos="285750" algn="l"/>
              </a:tabLst>
              <a:defRPr/>
            </a:pPr>
            <a:endParaRPr lang="en-US" sz="1200" b="1" u="sng" dirty="0">
              <a:solidFill>
                <a:prstClr val="black"/>
              </a:solidFill>
              <a:ea typeface="宋体" panose="02010600030101010101" pitchFamily="2" charset="-122"/>
              <a:cs typeface="Arial" pitchFamily="34" charset="0"/>
            </a:endParaRPr>
          </a:p>
          <a:p>
            <a:pPr marL="342900" marR="0" lvl="0" indent="-342900" algn="l" defTabSz="914400" rtl="0" eaLnBrk="0" fontAlgn="base" latinLnBrk="0" hangingPunct="0">
              <a:lnSpc>
                <a:spcPct val="93000"/>
              </a:lnSpc>
              <a:spcBef>
                <a:spcPct val="15000"/>
              </a:spcBef>
              <a:spcAft>
                <a:spcPct val="15000"/>
              </a:spcAft>
              <a:buClrTx/>
              <a:buSzPct val="100000"/>
              <a:buFontTx/>
              <a:buBlip>
                <a:blip r:embed="rId3"/>
              </a:buBlip>
              <a:tabLst>
                <a:tab pos="285750" algn="l"/>
              </a:tabLst>
              <a:defRPr/>
            </a:pPr>
            <a:endParaRPr lang="en-US" sz="1200" b="1" u="sng" dirty="0">
              <a:solidFill>
                <a:prstClr val="black"/>
              </a:solidFill>
              <a:ea typeface="宋体" panose="02010600030101010101" pitchFamily="2" charset="-122"/>
              <a:cs typeface="Arial" pitchFamily="34" charset="0"/>
            </a:endParaRPr>
          </a:p>
          <a:p>
            <a:pPr marL="342900" marR="0" lvl="0" indent="-342900" algn="l" defTabSz="914400" rtl="0" eaLnBrk="0" fontAlgn="base" latinLnBrk="0" hangingPunct="0">
              <a:lnSpc>
                <a:spcPct val="93000"/>
              </a:lnSpc>
              <a:spcBef>
                <a:spcPct val="15000"/>
              </a:spcBef>
              <a:spcAft>
                <a:spcPct val="15000"/>
              </a:spcAft>
              <a:buClrTx/>
              <a:buSzPct val="100000"/>
              <a:buFontTx/>
              <a:buBlip>
                <a:blip r:embed="rId3"/>
              </a:buBlip>
              <a:tabLst>
                <a:tab pos="285750" algn="l"/>
              </a:tabLst>
              <a:defRPr/>
            </a:pPr>
            <a:endParaRPr lang="en-US" sz="1200" b="1" u="sng" dirty="0">
              <a:solidFill>
                <a:prstClr val="black"/>
              </a:solidFill>
              <a:ea typeface="宋体" panose="02010600030101010101" pitchFamily="2" charset="-122"/>
              <a:cs typeface="Arial" pitchFamily="34" charset="0"/>
            </a:endParaRPr>
          </a:p>
          <a:p>
            <a:pPr marL="342900" marR="0" lvl="0" indent="-342900" algn="l" defTabSz="914400" rtl="0" eaLnBrk="0" fontAlgn="base" latinLnBrk="0" hangingPunct="0">
              <a:lnSpc>
                <a:spcPct val="93000"/>
              </a:lnSpc>
              <a:spcBef>
                <a:spcPct val="15000"/>
              </a:spcBef>
              <a:spcAft>
                <a:spcPct val="15000"/>
              </a:spcAft>
              <a:buClrTx/>
              <a:buSzPct val="100000"/>
              <a:buFontTx/>
              <a:buBlip>
                <a:blip r:embed="rId3"/>
              </a:buBlip>
              <a:tabLst>
                <a:tab pos="285750" algn="l"/>
              </a:tabLst>
              <a:defRPr/>
            </a:pPr>
            <a:endParaRPr lang="en-US" sz="1200" b="1" u="sng" dirty="0">
              <a:solidFill>
                <a:prstClr val="black"/>
              </a:solidFill>
              <a:ea typeface="宋体" panose="02010600030101010101" pitchFamily="2" charset="-122"/>
              <a:cs typeface="Arial" pitchFamily="34" charset="0"/>
            </a:endParaRPr>
          </a:p>
          <a:p>
            <a:pPr marL="342900" marR="0" lvl="0" indent="-342900" algn="l" defTabSz="914400" rtl="0" eaLnBrk="0" fontAlgn="base" latinLnBrk="0" hangingPunct="0">
              <a:lnSpc>
                <a:spcPct val="93000"/>
              </a:lnSpc>
              <a:spcBef>
                <a:spcPct val="15000"/>
              </a:spcBef>
              <a:spcAft>
                <a:spcPct val="15000"/>
              </a:spcAft>
              <a:buClrTx/>
              <a:buSzPct val="100000"/>
              <a:buFontTx/>
              <a:buBlip>
                <a:blip r:embed="rId3"/>
              </a:buBlip>
              <a:tabLst>
                <a:tab pos="285750" algn="l"/>
              </a:tabLst>
              <a:defRPr/>
            </a:pPr>
            <a:endParaRPr lang="en-US" sz="1200" b="1" u="sng" dirty="0">
              <a:solidFill>
                <a:prstClr val="black"/>
              </a:solidFill>
              <a:ea typeface="宋体" panose="02010600030101010101" pitchFamily="2" charset="-122"/>
              <a:cs typeface="Arial" pitchFamily="34" charset="0"/>
            </a:endParaRPr>
          </a:p>
          <a:p>
            <a:pPr marL="0" indent="0">
              <a:lnSpc>
                <a:spcPct val="93000"/>
              </a:lnSpc>
              <a:spcBef>
                <a:spcPct val="15000"/>
              </a:spcBef>
              <a:spcAft>
                <a:spcPct val="15000"/>
              </a:spcAft>
              <a:buSzPct val="100000"/>
              <a:buNone/>
              <a:tabLst>
                <a:tab pos="285750" algn="l"/>
              </a:tabLst>
              <a:defRPr/>
            </a:pPr>
            <a:endParaRPr lang="en-GB" sz="1200" b="1" u="sng" dirty="0">
              <a:cs typeface="Arial" pitchFamily="34" charset="0"/>
            </a:endParaRPr>
          </a:p>
          <a:p>
            <a:pPr marL="0" indent="0">
              <a:lnSpc>
                <a:spcPct val="93000"/>
              </a:lnSpc>
              <a:spcBef>
                <a:spcPct val="15000"/>
              </a:spcBef>
              <a:spcAft>
                <a:spcPct val="15000"/>
              </a:spcAft>
              <a:buSzPct val="100000"/>
              <a:buNone/>
              <a:tabLst>
                <a:tab pos="285750" algn="l"/>
              </a:tabLst>
              <a:defRPr/>
            </a:pPr>
            <a:endParaRPr lang="en-GB" sz="1200" b="1" u="sng" dirty="0">
              <a:cs typeface="Arial" pitchFamily="34" charset="0"/>
            </a:endParaRPr>
          </a:p>
          <a:p>
            <a:pPr marL="0" indent="0">
              <a:lnSpc>
                <a:spcPct val="93000"/>
              </a:lnSpc>
              <a:spcBef>
                <a:spcPct val="15000"/>
              </a:spcBef>
              <a:spcAft>
                <a:spcPct val="15000"/>
              </a:spcAft>
              <a:buSzPct val="100000"/>
              <a:buNone/>
              <a:tabLst>
                <a:tab pos="285750" algn="l"/>
              </a:tabLst>
              <a:defRPr/>
            </a:pPr>
            <a:r>
              <a:rPr lang="en-GB" sz="1200" b="1" u="sng" dirty="0">
                <a:cs typeface="Arial" pitchFamily="34" charset="0"/>
              </a:rPr>
              <a:t>Progress in the last quarter</a:t>
            </a:r>
          </a:p>
          <a:p>
            <a:pPr marL="342900" marR="0" lvl="0" indent="-342900" algn="l" defTabSz="914400" rtl="0" eaLnBrk="0" fontAlgn="base" latinLnBrk="0" hangingPunct="0">
              <a:lnSpc>
                <a:spcPct val="93000"/>
              </a:lnSpc>
              <a:spcBef>
                <a:spcPct val="15000"/>
              </a:spcBef>
              <a:spcAft>
                <a:spcPct val="15000"/>
              </a:spcAft>
              <a:buClrTx/>
              <a:buSzPct val="100000"/>
              <a:buFontTx/>
              <a:buBlip>
                <a:blip r:embed="rId3"/>
              </a:buBlip>
              <a:tabLst>
                <a:tab pos="285750" algn="l"/>
              </a:tabLst>
              <a:defRPr/>
            </a:pPr>
            <a:r>
              <a:rPr lang="en-US" altLang="zh-CN" sz="1200" dirty="0">
                <a:solidFill>
                  <a:prstClr val="black"/>
                </a:solidFill>
                <a:ea typeface="宋体" panose="02010600030101010101" pitchFamily="2" charset="-122"/>
                <a:cs typeface="Arial" pitchFamily="34" charset="0"/>
              </a:rPr>
              <a:t>16 endorsed CRS to progress items 1, 2, 3, 4, 5, 6, 7, 8, 9, 12, 13 and new topic 14 (</a:t>
            </a:r>
            <a:r>
              <a:rPr lang="en-US" altLang="zh-CN" sz="1200" dirty="0" err="1">
                <a:solidFill>
                  <a:prstClr val="black"/>
                </a:solidFill>
                <a:ea typeface="宋体" panose="02010600030101010101" pitchFamily="2" charset="-122"/>
                <a:cs typeface="Arial" pitchFamily="34" charset="0"/>
              </a:rPr>
              <a:t>Inband</a:t>
            </a:r>
            <a:r>
              <a:rPr lang="en-US" altLang="zh-CN" sz="1200" dirty="0">
                <a:solidFill>
                  <a:prstClr val="black"/>
                </a:solidFill>
                <a:ea typeface="宋体" panose="02010600030101010101" pitchFamily="2" charset="-122"/>
                <a:cs typeface="Arial" pitchFamily="34" charset="0"/>
              </a:rPr>
              <a:t> Signaling of QoS for 5G Media Streaming) and 15 (Multi AS dynamic content generation and a sample solution). Several CRS noted for which we expect revisions. </a:t>
            </a:r>
          </a:p>
          <a:p>
            <a:pPr marL="342900" marR="0" lvl="0" indent="-342900" algn="l" defTabSz="914400" rtl="0" eaLnBrk="0" fontAlgn="base" latinLnBrk="0" hangingPunct="0">
              <a:lnSpc>
                <a:spcPct val="93000"/>
              </a:lnSpc>
              <a:spcBef>
                <a:spcPct val="15000"/>
              </a:spcBef>
              <a:spcAft>
                <a:spcPct val="15000"/>
              </a:spcAft>
              <a:buClrTx/>
              <a:buSzPct val="100000"/>
              <a:buFontTx/>
              <a:buBlip>
                <a:blip r:embed="rId3"/>
              </a:buBlip>
              <a:tabLst>
                <a:tab pos="285750" algn="l"/>
              </a:tabLst>
              <a:defRPr/>
            </a:pPr>
            <a:endParaRPr lang="en-GB" sz="1400" b="1" u="sng" dirty="0">
              <a:cs typeface="Arial" pitchFamily="34" charset="0"/>
            </a:endParaRPr>
          </a:p>
          <a:p>
            <a:pPr marL="0" indent="0">
              <a:lnSpc>
                <a:spcPct val="93000"/>
              </a:lnSpc>
              <a:spcBef>
                <a:spcPct val="15000"/>
              </a:spcBef>
              <a:spcAft>
                <a:spcPct val="15000"/>
              </a:spcAft>
              <a:buSzPct val="100000"/>
              <a:buNone/>
              <a:tabLst>
                <a:tab pos="285750" algn="l"/>
              </a:tabLst>
              <a:defRPr/>
            </a:pPr>
            <a:endParaRPr lang="en-GB" sz="1200" b="1" u="sng" dirty="0">
              <a:cs typeface="Arial" pitchFamily="34" charset="0"/>
            </a:endParaRPr>
          </a:p>
          <a:p>
            <a:pPr marL="287338" lvl="0" indent="-287338" fontAlgn="base">
              <a:lnSpc>
                <a:spcPct val="93000"/>
              </a:lnSpc>
              <a:spcBef>
                <a:spcPct val="15000"/>
              </a:spcBef>
              <a:spcAft>
                <a:spcPct val="15000"/>
              </a:spcAft>
              <a:buSzPct val="100000"/>
              <a:buNone/>
              <a:tabLst>
                <a:tab pos="285750" algn="l"/>
              </a:tabLst>
              <a:defRPr/>
            </a:pPr>
            <a:endParaRPr lang="en-GB" sz="1200" b="1" u="sng" dirty="0">
              <a:cs typeface="Arial" pitchFamily="34" charset="0"/>
            </a:endParaRPr>
          </a:p>
        </p:txBody>
      </p:sp>
      <p:graphicFrame>
        <p:nvGraphicFramePr>
          <p:cNvPr id="3" name="Table 2">
            <a:extLst>
              <a:ext uri="{FF2B5EF4-FFF2-40B4-BE49-F238E27FC236}">
                <a16:creationId xmlns:a16="http://schemas.microsoft.com/office/drawing/2014/main" id="{DB2D4B04-224A-9B8B-2259-E4CE8BEB362F}"/>
              </a:ext>
            </a:extLst>
          </p:cNvPr>
          <p:cNvGraphicFramePr>
            <a:graphicFrameLocks noGrp="1"/>
          </p:cNvGraphicFramePr>
          <p:nvPr>
            <p:extLst>
              <p:ext uri="{D42A27DB-BD31-4B8C-83A1-F6EECF244321}">
                <p14:modId xmlns:p14="http://schemas.microsoft.com/office/powerpoint/2010/main" val="226043717"/>
              </p:ext>
            </p:extLst>
          </p:nvPr>
        </p:nvGraphicFramePr>
        <p:xfrm>
          <a:off x="890071" y="2772722"/>
          <a:ext cx="4100570" cy="2057400"/>
        </p:xfrm>
        <a:graphic>
          <a:graphicData uri="http://schemas.openxmlformats.org/drawingml/2006/table">
            <a:tbl>
              <a:tblPr firstRow="1" bandRow="1">
                <a:tableStyleId>{5C22544A-7EE6-4342-B048-85BDC9FD1C3A}</a:tableStyleId>
              </a:tblPr>
              <a:tblGrid>
                <a:gridCol w="300962">
                  <a:extLst>
                    <a:ext uri="{9D8B030D-6E8A-4147-A177-3AD203B41FA5}">
                      <a16:colId xmlns:a16="http://schemas.microsoft.com/office/drawing/2014/main" val="197069885"/>
                    </a:ext>
                  </a:extLst>
                </a:gridCol>
                <a:gridCol w="3799608">
                  <a:extLst>
                    <a:ext uri="{9D8B030D-6E8A-4147-A177-3AD203B41FA5}">
                      <a16:colId xmlns:a16="http://schemas.microsoft.com/office/drawing/2014/main" val="944285760"/>
                    </a:ext>
                  </a:extLst>
                </a:gridCol>
              </a:tblGrid>
              <a:tr h="0">
                <a:tc>
                  <a:txBody>
                    <a:bodyPr/>
                    <a:lstStyle/>
                    <a:p>
                      <a:pPr marL="0" marR="0" hangingPunct="0">
                        <a:spcBef>
                          <a:spcPts val="0"/>
                        </a:spcBef>
                        <a:spcAft>
                          <a:spcPts val="0"/>
                        </a:spcAft>
                      </a:pPr>
                      <a:r>
                        <a:rPr lang="en-US" sz="900">
                          <a:effectLst/>
                        </a:rPr>
                        <a:t>0</a:t>
                      </a:r>
                      <a:endParaRPr lang="en-US" sz="900">
                        <a:effectLst/>
                        <a:latin typeface="Arial" panose="020B0604020202020204" pitchFamily="34" charset="0"/>
                        <a:ea typeface="MS Mincho" panose="02020609040205080304" pitchFamily="49" charset="-128"/>
                        <a:cs typeface="Times New Roman" panose="02020603050405020304" pitchFamily="18" charset="0"/>
                      </a:endParaRPr>
                    </a:p>
                  </a:txBody>
                  <a:tcPr marL="68580" marR="68580" marT="0" marB="0"/>
                </a:tc>
                <a:tc>
                  <a:txBody>
                    <a:bodyPr/>
                    <a:lstStyle/>
                    <a:p>
                      <a:pPr marL="0" marR="0" hangingPunct="0">
                        <a:spcBef>
                          <a:spcPts val="0"/>
                        </a:spcBef>
                        <a:spcAft>
                          <a:spcPts val="0"/>
                        </a:spcAft>
                      </a:pPr>
                      <a:r>
                        <a:rPr lang="en-US" sz="900">
                          <a:effectLst/>
                        </a:rPr>
                        <a:t>Specification Structure</a:t>
                      </a:r>
                      <a:endParaRPr lang="en-US" sz="900">
                        <a:effectLst/>
                        <a:latin typeface="Arial" panose="020B0604020202020204" pitchFamily="34" charset="0"/>
                        <a:ea typeface="MS Mincho" panose="02020609040205080304" pitchFamily="49" charset="-128"/>
                        <a:cs typeface="Times New Roman" panose="02020603050405020304" pitchFamily="18" charset="0"/>
                      </a:endParaRPr>
                    </a:p>
                  </a:txBody>
                  <a:tcPr marL="68580" marR="68580" marT="0" marB="0"/>
                </a:tc>
                <a:extLst>
                  <a:ext uri="{0D108BD9-81ED-4DB2-BD59-A6C34878D82A}">
                    <a16:rowId xmlns:a16="http://schemas.microsoft.com/office/drawing/2014/main" val="456951130"/>
                  </a:ext>
                </a:extLst>
              </a:tr>
              <a:tr h="0">
                <a:tc>
                  <a:txBody>
                    <a:bodyPr/>
                    <a:lstStyle/>
                    <a:p>
                      <a:pPr marL="0" marR="0" hangingPunct="0">
                        <a:spcBef>
                          <a:spcPts val="0"/>
                        </a:spcBef>
                        <a:spcAft>
                          <a:spcPts val="0"/>
                        </a:spcAft>
                      </a:pPr>
                      <a:r>
                        <a:rPr lang="en-US" sz="900">
                          <a:effectLst/>
                        </a:rPr>
                        <a:t>1</a:t>
                      </a:r>
                      <a:endParaRPr lang="en-US" sz="900">
                        <a:effectLst/>
                        <a:latin typeface="Arial" panose="020B0604020202020204" pitchFamily="34" charset="0"/>
                        <a:ea typeface="MS Mincho" panose="02020609040205080304" pitchFamily="49" charset="-128"/>
                        <a:cs typeface="Times New Roman" panose="02020603050405020304" pitchFamily="18" charset="0"/>
                      </a:endParaRPr>
                    </a:p>
                  </a:txBody>
                  <a:tcPr marL="68580" marR="68580" marT="0" marB="0"/>
                </a:tc>
                <a:tc>
                  <a:txBody>
                    <a:bodyPr/>
                    <a:lstStyle/>
                    <a:p>
                      <a:pPr marL="0" marR="0" hangingPunct="0">
                        <a:spcBef>
                          <a:spcPts val="0"/>
                        </a:spcBef>
                        <a:spcAft>
                          <a:spcPts val="0"/>
                        </a:spcAft>
                      </a:pPr>
                      <a:r>
                        <a:rPr lang="en-US" sz="900">
                          <a:effectLst/>
                        </a:rPr>
                        <a:t>Common Client Metadata</a:t>
                      </a:r>
                      <a:endParaRPr lang="en-US" sz="900">
                        <a:effectLst/>
                        <a:latin typeface="Arial" panose="020B0604020202020204" pitchFamily="34" charset="0"/>
                        <a:ea typeface="MS Mincho" panose="02020609040205080304" pitchFamily="49" charset="-128"/>
                        <a:cs typeface="Times New Roman" panose="02020603050405020304" pitchFamily="18" charset="0"/>
                      </a:endParaRPr>
                    </a:p>
                  </a:txBody>
                  <a:tcPr marL="68580" marR="68580" marT="0" marB="0"/>
                </a:tc>
                <a:extLst>
                  <a:ext uri="{0D108BD9-81ED-4DB2-BD59-A6C34878D82A}">
                    <a16:rowId xmlns:a16="http://schemas.microsoft.com/office/drawing/2014/main" val="2783243804"/>
                  </a:ext>
                </a:extLst>
              </a:tr>
              <a:tr h="0">
                <a:tc>
                  <a:txBody>
                    <a:bodyPr/>
                    <a:lstStyle/>
                    <a:p>
                      <a:pPr marL="0" marR="0" hangingPunct="0">
                        <a:spcBef>
                          <a:spcPts val="0"/>
                        </a:spcBef>
                        <a:spcAft>
                          <a:spcPts val="0"/>
                        </a:spcAft>
                      </a:pPr>
                      <a:r>
                        <a:rPr lang="en-US" sz="900">
                          <a:effectLst/>
                        </a:rPr>
                        <a:t>2</a:t>
                      </a:r>
                      <a:endParaRPr lang="en-US" sz="900">
                        <a:effectLst/>
                        <a:latin typeface="Arial" panose="020B0604020202020204" pitchFamily="34" charset="0"/>
                        <a:ea typeface="MS Mincho" panose="02020609040205080304" pitchFamily="49" charset="-128"/>
                        <a:cs typeface="Times New Roman" panose="02020603050405020304" pitchFamily="18" charset="0"/>
                      </a:endParaRPr>
                    </a:p>
                  </a:txBody>
                  <a:tcPr marL="68580" marR="68580" marT="0" marB="0"/>
                </a:tc>
                <a:tc>
                  <a:txBody>
                    <a:bodyPr/>
                    <a:lstStyle/>
                    <a:p>
                      <a:pPr marL="0" marR="0" hangingPunct="0">
                        <a:spcBef>
                          <a:spcPts val="0"/>
                        </a:spcBef>
                        <a:spcAft>
                          <a:spcPts val="0"/>
                        </a:spcAft>
                      </a:pPr>
                      <a:r>
                        <a:rPr lang="en-US" sz="900">
                          <a:effectLst/>
                        </a:rPr>
                        <a:t>Common Server-and Network-Assisted Streaming.</a:t>
                      </a:r>
                      <a:endParaRPr lang="en-US" sz="900">
                        <a:effectLst/>
                        <a:latin typeface="Arial" panose="020B0604020202020204" pitchFamily="34" charset="0"/>
                        <a:ea typeface="MS Mincho" panose="02020609040205080304" pitchFamily="49" charset="-128"/>
                        <a:cs typeface="Times New Roman" panose="02020603050405020304" pitchFamily="18" charset="0"/>
                      </a:endParaRPr>
                    </a:p>
                  </a:txBody>
                  <a:tcPr marL="68580" marR="68580" marT="0" marB="0"/>
                </a:tc>
                <a:extLst>
                  <a:ext uri="{0D108BD9-81ED-4DB2-BD59-A6C34878D82A}">
                    <a16:rowId xmlns:a16="http://schemas.microsoft.com/office/drawing/2014/main" val="3620487525"/>
                  </a:ext>
                </a:extLst>
              </a:tr>
              <a:tr h="0">
                <a:tc>
                  <a:txBody>
                    <a:bodyPr/>
                    <a:lstStyle/>
                    <a:p>
                      <a:pPr marL="0" marR="0" hangingPunct="0">
                        <a:spcBef>
                          <a:spcPts val="0"/>
                        </a:spcBef>
                        <a:spcAft>
                          <a:spcPts val="0"/>
                        </a:spcAft>
                      </a:pPr>
                      <a:r>
                        <a:rPr lang="en-US" sz="900">
                          <a:effectLst/>
                        </a:rPr>
                        <a:t>3a</a:t>
                      </a:r>
                      <a:endParaRPr lang="en-US" sz="900">
                        <a:effectLst/>
                        <a:latin typeface="Arial" panose="020B0604020202020204" pitchFamily="34" charset="0"/>
                        <a:ea typeface="MS Mincho" panose="02020609040205080304" pitchFamily="49" charset="-128"/>
                        <a:cs typeface="Times New Roman" panose="02020603050405020304" pitchFamily="18" charset="0"/>
                      </a:endParaRPr>
                    </a:p>
                  </a:txBody>
                  <a:tcPr marL="68580" marR="68580" marT="0" marB="0"/>
                </a:tc>
                <a:tc>
                  <a:txBody>
                    <a:bodyPr/>
                    <a:lstStyle/>
                    <a:p>
                      <a:pPr marL="0" marR="0" hangingPunct="0">
                        <a:spcBef>
                          <a:spcPts val="0"/>
                        </a:spcBef>
                        <a:spcAft>
                          <a:spcPts val="0"/>
                        </a:spcAft>
                      </a:pPr>
                      <a:r>
                        <a:rPr lang="en-US" sz="900">
                          <a:effectLst/>
                        </a:rPr>
                        <a:t>Multi-CDN and Multi-Access Media Delivery.</a:t>
                      </a:r>
                      <a:endParaRPr lang="en-US" sz="900">
                        <a:effectLst/>
                        <a:latin typeface="Arial" panose="020B0604020202020204" pitchFamily="34" charset="0"/>
                        <a:ea typeface="MS Mincho" panose="02020609040205080304" pitchFamily="49" charset="-128"/>
                        <a:cs typeface="Times New Roman" panose="02020603050405020304" pitchFamily="18" charset="0"/>
                      </a:endParaRPr>
                    </a:p>
                  </a:txBody>
                  <a:tcPr marL="68580" marR="68580" marT="0" marB="0"/>
                </a:tc>
                <a:extLst>
                  <a:ext uri="{0D108BD9-81ED-4DB2-BD59-A6C34878D82A}">
                    <a16:rowId xmlns:a16="http://schemas.microsoft.com/office/drawing/2014/main" val="3697019072"/>
                  </a:ext>
                </a:extLst>
              </a:tr>
              <a:tr h="0">
                <a:tc>
                  <a:txBody>
                    <a:bodyPr/>
                    <a:lstStyle/>
                    <a:p>
                      <a:pPr marL="0" marR="0" hangingPunct="0">
                        <a:spcBef>
                          <a:spcPts val="0"/>
                        </a:spcBef>
                        <a:spcAft>
                          <a:spcPts val="0"/>
                        </a:spcAft>
                      </a:pPr>
                      <a:r>
                        <a:rPr lang="en-US" sz="900">
                          <a:effectLst/>
                        </a:rPr>
                        <a:t>3b</a:t>
                      </a:r>
                      <a:endParaRPr lang="en-US" sz="900">
                        <a:effectLst/>
                        <a:latin typeface="Arial" panose="020B0604020202020204" pitchFamily="34" charset="0"/>
                        <a:ea typeface="MS Mincho" panose="02020609040205080304" pitchFamily="49" charset="-128"/>
                        <a:cs typeface="Times New Roman" panose="02020603050405020304" pitchFamily="18" charset="0"/>
                      </a:endParaRPr>
                    </a:p>
                  </a:txBody>
                  <a:tcPr marL="68580" marR="68580" marT="0" marB="0"/>
                </a:tc>
                <a:tc>
                  <a:txBody>
                    <a:bodyPr/>
                    <a:lstStyle/>
                    <a:p>
                      <a:pPr marL="0" marR="0" hangingPunct="0">
                        <a:spcBef>
                          <a:spcPts val="0"/>
                        </a:spcBef>
                        <a:spcAft>
                          <a:spcPts val="0"/>
                        </a:spcAft>
                      </a:pPr>
                      <a:r>
                        <a:rPr lang="en-US" sz="900">
                          <a:effectLst/>
                        </a:rPr>
                        <a:t>Multi-Access with ATSSS</a:t>
                      </a:r>
                      <a:endParaRPr lang="en-US" sz="900">
                        <a:effectLst/>
                        <a:latin typeface="Arial" panose="020B0604020202020204" pitchFamily="34" charset="0"/>
                        <a:ea typeface="MS Mincho" panose="02020609040205080304" pitchFamily="49" charset="-128"/>
                        <a:cs typeface="Times New Roman" panose="02020603050405020304" pitchFamily="18" charset="0"/>
                      </a:endParaRPr>
                    </a:p>
                  </a:txBody>
                  <a:tcPr marL="68580" marR="68580" marT="0" marB="0"/>
                </a:tc>
                <a:extLst>
                  <a:ext uri="{0D108BD9-81ED-4DB2-BD59-A6C34878D82A}">
                    <a16:rowId xmlns:a16="http://schemas.microsoft.com/office/drawing/2014/main" val="892479990"/>
                  </a:ext>
                </a:extLst>
              </a:tr>
              <a:tr h="0">
                <a:tc>
                  <a:txBody>
                    <a:bodyPr/>
                    <a:lstStyle/>
                    <a:p>
                      <a:pPr marL="0" marR="0" hangingPunct="0">
                        <a:spcBef>
                          <a:spcPts val="0"/>
                        </a:spcBef>
                        <a:spcAft>
                          <a:spcPts val="0"/>
                        </a:spcAft>
                      </a:pPr>
                      <a:r>
                        <a:rPr lang="en-US" sz="900">
                          <a:effectLst/>
                        </a:rPr>
                        <a:t>4</a:t>
                      </a:r>
                      <a:endParaRPr lang="en-US" sz="900">
                        <a:effectLst/>
                        <a:latin typeface="Arial" panose="020B0604020202020204" pitchFamily="34" charset="0"/>
                        <a:ea typeface="MS Mincho" panose="02020609040205080304" pitchFamily="49" charset="-128"/>
                        <a:cs typeface="Times New Roman" panose="02020603050405020304" pitchFamily="18" charset="0"/>
                      </a:endParaRPr>
                    </a:p>
                  </a:txBody>
                  <a:tcPr marL="68580" marR="68580" marT="0" marB="0"/>
                </a:tc>
                <a:tc>
                  <a:txBody>
                    <a:bodyPr/>
                    <a:lstStyle/>
                    <a:p>
                      <a:pPr marL="0" marR="0" hangingPunct="0">
                        <a:spcBef>
                          <a:spcPts val="0"/>
                        </a:spcBef>
                        <a:spcAft>
                          <a:spcPts val="0"/>
                        </a:spcAft>
                      </a:pPr>
                      <a:r>
                        <a:rPr lang="en-US" sz="900">
                          <a:effectLst/>
                        </a:rPr>
                        <a:t>Modem Usage Optimized Media Streaming.</a:t>
                      </a:r>
                      <a:endParaRPr lang="en-US" sz="900">
                        <a:effectLst/>
                        <a:latin typeface="Arial" panose="020B0604020202020204" pitchFamily="34" charset="0"/>
                        <a:ea typeface="MS Mincho" panose="02020609040205080304" pitchFamily="49" charset="-128"/>
                        <a:cs typeface="Times New Roman" panose="02020603050405020304" pitchFamily="18" charset="0"/>
                      </a:endParaRPr>
                    </a:p>
                  </a:txBody>
                  <a:tcPr marL="68580" marR="68580" marT="0" marB="0"/>
                </a:tc>
                <a:extLst>
                  <a:ext uri="{0D108BD9-81ED-4DB2-BD59-A6C34878D82A}">
                    <a16:rowId xmlns:a16="http://schemas.microsoft.com/office/drawing/2014/main" val="536298022"/>
                  </a:ext>
                </a:extLst>
              </a:tr>
              <a:tr h="0">
                <a:tc>
                  <a:txBody>
                    <a:bodyPr/>
                    <a:lstStyle/>
                    <a:p>
                      <a:pPr marL="0" marR="0" hangingPunct="0">
                        <a:spcBef>
                          <a:spcPts val="0"/>
                        </a:spcBef>
                        <a:spcAft>
                          <a:spcPts val="0"/>
                        </a:spcAft>
                      </a:pPr>
                      <a:r>
                        <a:rPr lang="en-US" sz="900">
                          <a:effectLst/>
                        </a:rPr>
                        <a:t>5</a:t>
                      </a:r>
                      <a:endParaRPr lang="en-US" sz="900">
                        <a:effectLst/>
                        <a:latin typeface="Arial" panose="020B0604020202020204" pitchFamily="34" charset="0"/>
                        <a:ea typeface="MS Mincho" panose="02020609040205080304" pitchFamily="49" charset="-128"/>
                        <a:cs typeface="Times New Roman" panose="02020603050405020304" pitchFamily="18" charset="0"/>
                      </a:endParaRPr>
                    </a:p>
                  </a:txBody>
                  <a:tcPr marL="68580" marR="68580" marT="0" marB="0"/>
                </a:tc>
                <a:tc>
                  <a:txBody>
                    <a:bodyPr/>
                    <a:lstStyle/>
                    <a:p>
                      <a:pPr marL="0" marR="0" hangingPunct="0">
                        <a:spcBef>
                          <a:spcPts val="0"/>
                        </a:spcBef>
                        <a:spcAft>
                          <a:spcPts val="0"/>
                        </a:spcAft>
                      </a:pPr>
                      <a:r>
                        <a:rPr lang="en-US" sz="900">
                          <a:effectLst/>
                        </a:rPr>
                        <a:t>DRM and Conditional Access.</a:t>
                      </a:r>
                      <a:endParaRPr lang="en-US" sz="900">
                        <a:effectLst/>
                        <a:latin typeface="Arial" panose="020B0604020202020204" pitchFamily="34" charset="0"/>
                        <a:ea typeface="MS Mincho" panose="02020609040205080304" pitchFamily="49" charset="-128"/>
                        <a:cs typeface="Times New Roman" panose="02020603050405020304" pitchFamily="18" charset="0"/>
                      </a:endParaRPr>
                    </a:p>
                  </a:txBody>
                  <a:tcPr marL="68580" marR="68580" marT="0" marB="0"/>
                </a:tc>
                <a:extLst>
                  <a:ext uri="{0D108BD9-81ED-4DB2-BD59-A6C34878D82A}">
                    <a16:rowId xmlns:a16="http://schemas.microsoft.com/office/drawing/2014/main" val="249245851"/>
                  </a:ext>
                </a:extLst>
              </a:tr>
              <a:tr h="0">
                <a:tc>
                  <a:txBody>
                    <a:bodyPr/>
                    <a:lstStyle/>
                    <a:p>
                      <a:pPr marL="0" marR="0" hangingPunct="0">
                        <a:spcBef>
                          <a:spcPts val="0"/>
                        </a:spcBef>
                        <a:spcAft>
                          <a:spcPts val="0"/>
                        </a:spcAft>
                      </a:pPr>
                      <a:r>
                        <a:rPr lang="en-US" sz="900">
                          <a:effectLst/>
                        </a:rPr>
                        <a:t>6</a:t>
                      </a:r>
                      <a:endParaRPr lang="en-US" sz="900">
                        <a:effectLst/>
                        <a:latin typeface="Arial" panose="020B0604020202020204" pitchFamily="34" charset="0"/>
                        <a:ea typeface="MS Mincho" panose="02020609040205080304" pitchFamily="49" charset="-128"/>
                        <a:cs typeface="Times New Roman" panose="02020603050405020304" pitchFamily="18" charset="0"/>
                      </a:endParaRPr>
                    </a:p>
                  </a:txBody>
                  <a:tcPr marL="68580" marR="68580" marT="0" marB="0"/>
                </a:tc>
                <a:tc>
                  <a:txBody>
                    <a:bodyPr/>
                    <a:lstStyle/>
                    <a:p>
                      <a:pPr marL="0" marR="0" hangingPunct="0">
                        <a:spcBef>
                          <a:spcPts val="0"/>
                        </a:spcBef>
                        <a:spcAft>
                          <a:spcPts val="0"/>
                        </a:spcAft>
                      </a:pPr>
                      <a:r>
                        <a:rPr lang="en-US" sz="900">
                          <a:effectLst/>
                        </a:rPr>
                        <a:t>In-session Unicast Repair for MBS Object Distribution.</a:t>
                      </a:r>
                      <a:endParaRPr lang="en-US" sz="900">
                        <a:effectLst/>
                        <a:latin typeface="Arial" panose="020B0604020202020204" pitchFamily="34" charset="0"/>
                        <a:ea typeface="MS Mincho" panose="02020609040205080304" pitchFamily="49" charset="-128"/>
                        <a:cs typeface="Times New Roman" panose="02020603050405020304" pitchFamily="18" charset="0"/>
                      </a:endParaRPr>
                    </a:p>
                  </a:txBody>
                  <a:tcPr marL="68580" marR="68580" marT="0" marB="0"/>
                </a:tc>
                <a:extLst>
                  <a:ext uri="{0D108BD9-81ED-4DB2-BD59-A6C34878D82A}">
                    <a16:rowId xmlns:a16="http://schemas.microsoft.com/office/drawing/2014/main" val="2654441616"/>
                  </a:ext>
                </a:extLst>
              </a:tr>
              <a:tr h="0">
                <a:tc>
                  <a:txBody>
                    <a:bodyPr/>
                    <a:lstStyle/>
                    <a:p>
                      <a:pPr marL="0" marR="0" hangingPunct="0">
                        <a:spcBef>
                          <a:spcPts val="0"/>
                        </a:spcBef>
                        <a:spcAft>
                          <a:spcPts val="0"/>
                        </a:spcAft>
                      </a:pPr>
                      <a:r>
                        <a:rPr lang="en-US" sz="900">
                          <a:effectLst/>
                        </a:rPr>
                        <a:t>7</a:t>
                      </a:r>
                      <a:endParaRPr lang="en-US" sz="900">
                        <a:effectLst/>
                        <a:latin typeface="Arial" panose="020B0604020202020204" pitchFamily="34" charset="0"/>
                        <a:ea typeface="MS Mincho" panose="02020609040205080304" pitchFamily="49" charset="-128"/>
                        <a:cs typeface="Times New Roman" panose="02020603050405020304" pitchFamily="18" charset="0"/>
                      </a:endParaRPr>
                    </a:p>
                  </a:txBody>
                  <a:tcPr marL="68580" marR="68580" marT="0" marB="0"/>
                </a:tc>
                <a:tc>
                  <a:txBody>
                    <a:bodyPr/>
                    <a:lstStyle/>
                    <a:p>
                      <a:pPr marL="0" marR="0" hangingPunct="0">
                        <a:spcBef>
                          <a:spcPts val="0"/>
                        </a:spcBef>
                        <a:spcAft>
                          <a:spcPts val="0"/>
                        </a:spcAft>
                      </a:pPr>
                      <a:r>
                        <a:rPr lang="en-US" sz="900">
                          <a:effectLst/>
                        </a:rPr>
                        <a:t>MBS User Service and Delivery Protocols for eMBMS.</a:t>
                      </a:r>
                      <a:endParaRPr lang="en-US" sz="900">
                        <a:effectLst/>
                        <a:latin typeface="Arial" panose="020B0604020202020204" pitchFamily="34" charset="0"/>
                        <a:ea typeface="MS Mincho" panose="02020609040205080304" pitchFamily="49" charset="-128"/>
                        <a:cs typeface="Times New Roman" panose="02020603050405020304" pitchFamily="18" charset="0"/>
                      </a:endParaRPr>
                    </a:p>
                  </a:txBody>
                  <a:tcPr marL="68580" marR="68580" marT="0" marB="0"/>
                </a:tc>
                <a:extLst>
                  <a:ext uri="{0D108BD9-81ED-4DB2-BD59-A6C34878D82A}">
                    <a16:rowId xmlns:a16="http://schemas.microsoft.com/office/drawing/2014/main" val="139261925"/>
                  </a:ext>
                </a:extLst>
              </a:tr>
              <a:tr h="0">
                <a:tc>
                  <a:txBody>
                    <a:bodyPr/>
                    <a:lstStyle/>
                    <a:p>
                      <a:pPr marL="0" marR="0" hangingPunct="0">
                        <a:spcBef>
                          <a:spcPts val="0"/>
                        </a:spcBef>
                        <a:spcAft>
                          <a:spcPts val="0"/>
                        </a:spcAft>
                      </a:pPr>
                      <a:r>
                        <a:rPr lang="en-US" sz="900">
                          <a:effectLst/>
                        </a:rPr>
                        <a:t>8</a:t>
                      </a:r>
                      <a:endParaRPr lang="en-US" sz="900">
                        <a:effectLst/>
                        <a:latin typeface="Arial" panose="020B0604020202020204" pitchFamily="34" charset="0"/>
                        <a:ea typeface="MS Mincho" panose="02020609040205080304" pitchFamily="49" charset="-128"/>
                        <a:cs typeface="Times New Roman" panose="02020603050405020304" pitchFamily="18" charset="0"/>
                      </a:endParaRPr>
                    </a:p>
                  </a:txBody>
                  <a:tcPr marL="68580" marR="68580" marT="0" marB="0"/>
                </a:tc>
                <a:tc>
                  <a:txBody>
                    <a:bodyPr/>
                    <a:lstStyle/>
                    <a:p>
                      <a:pPr marL="0" marR="0" hangingPunct="0">
                        <a:spcBef>
                          <a:spcPts val="0"/>
                        </a:spcBef>
                        <a:spcAft>
                          <a:spcPts val="0"/>
                        </a:spcAft>
                      </a:pPr>
                      <a:r>
                        <a:rPr lang="en-US" sz="900">
                          <a:effectLst/>
                        </a:rPr>
                        <a:t>Selected MBMS Functionalities not supported in MBS.</a:t>
                      </a:r>
                      <a:endParaRPr lang="en-US" sz="900">
                        <a:effectLst/>
                        <a:latin typeface="Arial" panose="020B0604020202020204" pitchFamily="34" charset="0"/>
                        <a:ea typeface="MS Mincho" panose="02020609040205080304" pitchFamily="49" charset="-128"/>
                        <a:cs typeface="Times New Roman" panose="02020603050405020304" pitchFamily="18" charset="0"/>
                      </a:endParaRPr>
                    </a:p>
                  </a:txBody>
                  <a:tcPr marL="68580" marR="68580" marT="0" marB="0"/>
                </a:tc>
                <a:extLst>
                  <a:ext uri="{0D108BD9-81ED-4DB2-BD59-A6C34878D82A}">
                    <a16:rowId xmlns:a16="http://schemas.microsoft.com/office/drawing/2014/main" val="1380296222"/>
                  </a:ext>
                </a:extLst>
              </a:tr>
              <a:tr h="0">
                <a:tc>
                  <a:txBody>
                    <a:bodyPr/>
                    <a:lstStyle/>
                    <a:p>
                      <a:pPr marL="0" marR="0" hangingPunct="0">
                        <a:spcBef>
                          <a:spcPts val="0"/>
                        </a:spcBef>
                        <a:spcAft>
                          <a:spcPts val="0"/>
                        </a:spcAft>
                      </a:pPr>
                      <a:r>
                        <a:rPr lang="en-US" sz="900">
                          <a:effectLst/>
                        </a:rPr>
                        <a:t>9</a:t>
                      </a:r>
                      <a:endParaRPr lang="en-US" sz="900">
                        <a:effectLst/>
                        <a:latin typeface="Arial" panose="020B0604020202020204" pitchFamily="34" charset="0"/>
                        <a:ea typeface="MS Mincho" panose="02020609040205080304" pitchFamily="49" charset="-128"/>
                        <a:cs typeface="Times New Roman" panose="02020603050405020304" pitchFamily="18" charset="0"/>
                      </a:endParaRPr>
                    </a:p>
                  </a:txBody>
                  <a:tcPr marL="68580" marR="68580" marT="0" marB="0"/>
                </a:tc>
                <a:tc>
                  <a:txBody>
                    <a:bodyPr/>
                    <a:lstStyle/>
                    <a:p>
                      <a:pPr marL="0" marR="0" hangingPunct="0">
                        <a:spcBef>
                          <a:spcPts val="0"/>
                        </a:spcBef>
                        <a:spcAft>
                          <a:spcPts val="0"/>
                        </a:spcAft>
                      </a:pPr>
                      <a:r>
                        <a:rPr lang="en-US" sz="900" dirty="0">
                          <a:effectLst/>
                        </a:rPr>
                        <a:t>DASH/HLS Interoperability.</a:t>
                      </a:r>
                      <a:endParaRPr lang="en-US" sz="900" dirty="0">
                        <a:effectLst/>
                        <a:latin typeface="Arial" panose="020B0604020202020204" pitchFamily="34" charset="0"/>
                        <a:ea typeface="MS Mincho" panose="02020609040205080304" pitchFamily="49" charset="-128"/>
                        <a:cs typeface="Times New Roman" panose="02020603050405020304" pitchFamily="18" charset="0"/>
                      </a:endParaRPr>
                    </a:p>
                  </a:txBody>
                  <a:tcPr marL="68580" marR="68580" marT="0" marB="0"/>
                </a:tc>
                <a:extLst>
                  <a:ext uri="{0D108BD9-81ED-4DB2-BD59-A6C34878D82A}">
                    <a16:rowId xmlns:a16="http://schemas.microsoft.com/office/drawing/2014/main" val="4035805231"/>
                  </a:ext>
                </a:extLst>
              </a:tr>
              <a:tr h="0">
                <a:tc>
                  <a:txBody>
                    <a:bodyPr/>
                    <a:lstStyle/>
                    <a:p>
                      <a:pPr marL="0" marR="0" hangingPunct="0">
                        <a:spcBef>
                          <a:spcPts val="0"/>
                        </a:spcBef>
                        <a:spcAft>
                          <a:spcPts val="0"/>
                        </a:spcAft>
                      </a:pPr>
                      <a:r>
                        <a:rPr lang="en-US" sz="900">
                          <a:effectLst/>
                        </a:rPr>
                        <a:t>10</a:t>
                      </a:r>
                      <a:endParaRPr lang="en-US" sz="900">
                        <a:effectLst/>
                        <a:latin typeface="Arial" panose="020B0604020202020204" pitchFamily="34" charset="0"/>
                        <a:ea typeface="MS Mincho" panose="02020609040205080304" pitchFamily="49" charset="-128"/>
                        <a:cs typeface="Times New Roman" panose="02020603050405020304" pitchFamily="18" charset="0"/>
                      </a:endParaRPr>
                    </a:p>
                  </a:txBody>
                  <a:tcPr marL="68580" marR="68580" marT="0" marB="0"/>
                </a:tc>
                <a:tc>
                  <a:txBody>
                    <a:bodyPr/>
                    <a:lstStyle/>
                    <a:p>
                      <a:pPr marL="0" marR="0" hangingPunct="0">
                        <a:spcBef>
                          <a:spcPts val="0"/>
                        </a:spcBef>
                        <a:spcAft>
                          <a:spcPts val="0"/>
                        </a:spcAft>
                      </a:pPr>
                      <a:r>
                        <a:rPr lang="en-US" sz="900">
                          <a:effectLst/>
                        </a:rPr>
                        <a:t>Further harmonization of RTC and Streaming for Advanced Media Delivery.</a:t>
                      </a:r>
                      <a:endParaRPr lang="en-US" sz="900">
                        <a:effectLst/>
                        <a:latin typeface="Arial" panose="020B0604020202020204" pitchFamily="34" charset="0"/>
                        <a:ea typeface="MS Mincho" panose="02020609040205080304" pitchFamily="49" charset="-128"/>
                        <a:cs typeface="Times New Roman" panose="02020603050405020304" pitchFamily="18" charset="0"/>
                      </a:endParaRPr>
                    </a:p>
                  </a:txBody>
                  <a:tcPr marL="68580" marR="68580" marT="0" marB="0"/>
                </a:tc>
                <a:extLst>
                  <a:ext uri="{0D108BD9-81ED-4DB2-BD59-A6C34878D82A}">
                    <a16:rowId xmlns:a16="http://schemas.microsoft.com/office/drawing/2014/main" val="2073142036"/>
                  </a:ext>
                </a:extLst>
              </a:tr>
              <a:tr h="0">
                <a:tc>
                  <a:txBody>
                    <a:bodyPr/>
                    <a:lstStyle/>
                    <a:p>
                      <a:pPr marL="0" marR="0" hangingPunct="0">
                        <a:spcBef>
                          <a:spcPts val="0"/>
                        </a:spcBef>
                        <a:spcAft>
                          <a:spcPts val="0"/>
                        </a:spcAft>
                      </a:pPr>
                      <a:r>
                        <a:rPr lang="en-US" sz="900">
                          <a:effectLst/>
                        </a:rPr>
                        <a:t>11</a:t>
                      </a:r>
                      <a:endParaRPr lang="en-US" sz="900">
                        <a:effectLst/>
                        <a:latin typeface="Arial" panose="020B0604020202020204" pitchFamily="34" charset="0"/>
                        <a:ea typeface="MS Mincho" panose="02020609040205080304" pitchFamily="49" charset="-128"/>
                        <a:cs typeface="Times New Roman" panose="02020603050405020304" pitchFamily="18" charset="0"/>
                      </a:endParaRPr>
                    </a:p>
                  </a:txBody>
                  <a:tcPr marL="68580" marR="68580" marT="0" marB="0"/>
                </a:tc>
                <a:tc>
                  <a:txBody>
                    <a:bodyPr/>
                    <a:lstStyle/>
                    <a:p>
                      <a:pPr marL="0" marR="0" hangingPunct="0">
                        <a:spcBef>
                          <a:spcPts val="0"/>
                        </a:spcBef>
                        <a:spcAft>
                          <a:spcPts val="0"/>
                        </a:spcAft>
                      </a:pPr>
                      <a:r>
                        <a:rPr lang="en-US" sz="900">
                          <a:effectLst/>
                        </a:rPr>
                        <a:t>Issues identified by Market Representation Partners.</a:t>
                      </a:r>
                      <a:endParaRPr lang="en-US" sz="900">
                        <a:effectLst/>
                        <a:latin typeface="Arial" panose="020B0604020202020204" pitchFamily="34" charset="0"/>
                        <a:ea typeface="MS Mincho" panose="02020609040205080304" pitchFamily="49" charset="-128"/>
                        <a:cs typeface="Times New Roman" panose="02020603050405020304" pitchFamily="18" charset="0"/>
                      </a:endParaRPr>
                    </a:p>
                  </a:txBody>
                  <a:tcPr marL="68580" marR="68580" marT="0" marB="0"/>
                </a:tc>
                <a:extLst>
                  <a:ext uri="{0D108BD9-81ED-4DB2-BD59-A6C34878D82A}">
                    <a16:rowId xmlns:a16="http://schemas.microsoft.com/office/drawing/2014/main" val="1045604430"/>
                  </a:ext>
                </a:extLst>
              </a:tr>
              <a:tr h="0">
                <a:tc>
                  <a:txBody>
                    <a:bodyPr/>
                    <a:lstStyle/>
                    <a:p>
                      <a:pPr marL="0" marR="0" hangingPunct="0">
                        <a:spcBef>
                          <a:spcPts val="0"/>
                        </a:spcBef>
                        <a:spcAft>
                          <a:spcPts val="0"/>
                        </a:spcAft>
                      </a:pPr>
                      <a:r>
                        <a:rPr lang="en-US" sz="900">
                          <a:effectLst/>
                        </a:rPr>
                        <a:t>12</a:t>
                      </a:r>
                      <a:endParaRPr lang="en-US" sz="900">
                        <a:effectLst/>
                        <a:latin typeface="Arial" panose="020B0604020202020204" pitchFamily="34" charset="0"/>
                        <a:ea typeface="MS Mincho" panose="02020609040205080304" pitchFamily="49" charset="-128"/>
                        <a:cs typeface="Times New Roman" panose="02020603050405020304" pitchFamily="18" charset="0"/>
                      </a:endParaRPr>
                    </a:p>
                  </a:txBody>
                  <a:tcPr marL="68580" marR="68580" marT="0" marB="0"/>
                </a:tc>
                <a:tc>
                  <a:txBody>
                    <a:bodyPr/>
                    <a:lstStyle/>
                    <a:p>
                      <a:pPr marL="0" marR="0" hangingPunct="0">
                        <a:spcBef>
                          <a:spcPts val="0"/>
                        </a:spcBef>
                        <a:spcAft>
                          <a:spcPts val="0"/>
                        </a:spcAft>
                      </a:pPr>
                      <a:r>
                        <a:rPr lang="en-US" sz="900">
                          <a:effectLst/>
                        </a:rPr>
                        <a:t>Improved QoS support</a:t>
                      </a:r>
                      <a:endParaRPr lang="en-US" sz="900">
                        <a:effectLst/>
                        <a:latin typeface="Arial" panose="020B0604020202020204" pitchFamily="34" charset="0"/>
                        <a:ea typeface="MS Mincho" panose="02020609040205080304" pitchFamily="49" charset="-128"/>
                        <a:cs typeface="Times New Roman" panose="02020603050405020304" pitchFamily="18" charset="0"/>
                      </a:endParaRPr>
                    </a:p>
                  </a:txBody>
                  <a:tcPr marL="68580" marR="68580" marT="0" marB="0"/>
                </a:tc>
                <a:extLst>
                  <a:ext uri="{0D108BD9-81ED-4DB2-BD59-A6C34878D82A}">
                    <a16:rowId xmlns:a16="http://schemas.microsoft.com/office/drawing/2014/main" val="2892166873"/>
                  </a:ext>
                </a:extLst>
              </a:tr>
              <a:tr h="0">
                <a:tc>
                  <a:txBody>
                    <a:bodyPr/>
                    <a:lstStyle/>
                    <a:p>
                      <a:pPr marL="0" marR="0" hangingPunct="0">
                        <a:spcBef>
                          <a:spcPts val="0"/>
                        </a:spcBef>
                        <a:spcAft>
                          <a:spcPts val="0"/>
                        </a:spcAft>
                      </a:pPr>
                      <a:r>
                        <a:rPr lang="en-US" sz="900" dirty="0">
                          <a:effectLst/>
                        </a:rPr>
                        <a:t>13</a:t>
                      </a:r>
                      <a:endParaRPr lang="en-US" sz="900" dirty="0">
                        <a:effectLst/>
                        <a:latin typeface="Arial" panose="020B0604020202020204" pitchFamily="34" charset="0"/>
                        <a:ea typeface="MS Mincho" panose="02020609040205080304" pitchFamily="49" charset="-128"/>
                        <a:cs typeface="Times New Roman" panose="02020603050405020304" pitchFamily="18" charset="0"/>
                      </a:endParaRPr>
                    </a:p>
                  </a:txBody>
                  <a:tcPr marL="68580" marR="68580" marT="0" marB="0"/>
                </a:tc>
                <a:tc>
                  <a:txBody>
                    <a:bodyPr/>
                    <a:lstStyle/>
                    <a:p>
                      <a:pPr marL="0" marR="0" hangingPunct="0">
                        <a:spcBef>
                          <a:spcPts val="0"/>
                        </a:spcBef>
                        <a:spcAft>
                          <a:spcPts val="0"/>
                        </a:spcAft>
                      </a:pPr>
                      <a:r>
                        <a:rPr lang="en-US" sz="900" dirty="0">
                          <a:effectLst/>
                        </a:rPr>
                        <a:t>Impacts and opportunities of QUIC for segmented content delivery</a:t>
                      </a:r>
                      <a:endParaRPr lang="en-US" sz="900" dirty="0">
                        <a:effectLst/>
                        <a:latin typeface="Arial" panose="020B0604020202020204" pitchFamily="34" charset="0"/>
                        <a:ea typeface="MS Mincho" panose="02020609040205080304" pitchFamily="49" charset="-128"/>
                        <a:cs typeface="Times New Roman" panose="02020603050405020304" pitchFamily="18" charset="0"/>
                      </a:endParaRPr>
                    </a:p>
                  </a:txBody>
                  <a:tcPr marL="68580" marR="68580" marT="0" marB="0"/>
                </a:tc>
                <a:extLst>
                  <a:ext uri="{0D108BD9-81ED-4DB2-BD59-A6C34878D82A}">
                    <a16:rowId xmlns:a16="http://schemas.microsoft.com/office/drawing/2014/main" val="4222701424"/>
                  </a:ext>
                </a:extLst>
              </a:tr>
            </a:tbl>
          </a:graphicData>
        </a:graphic>
      </p:graphicFrame>
      <p:sp>
        <p:nvSpPr>
          <p:cNvPr id="4" name="Espace réservé du contenu 2">
            <a:extLst>
              <a:ext uri="{FF2B5EF4-FFF2-40B4-BE49-F238E27FC236}">
                <a16:creationId xmlns:a16="http://schemas.microsoft.com/office/drawing/2014/main" id="{FE559B1D-35CC-DDAD-B3ED-187A678D07F9}"/>
              </a:ext>
            </a:extLst>
          </p:cNvPr>
          <p:cNvSpPr txBox="1">
            <a:spLocks/>
          </p:cNvSpPr>
          <p:nvPr/>
        </p:nvSpPr>
        <p:spPr bwMode="auto">
          <a:xfrm>
            <a:off x="6440737" y="2297336"/>
            <a:ext cx="5213272" cy="40299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Blip>
                <a:blip r:embed="rId3"/>
              </a:buBlip>
              <a:defRPr sz="2800">
                <a:solidFill>
                  <a:schemeClr val="tx1"/>
                </a:solidFill>
                <a:latin typeface="+mn-lt"/>
                <a:ea typeface="+mn-ea"/>
                <a:cs typeface="+mn-cs"/>
              </a:defRPr>
            </a:lvl1pPr>
            <a:lvl2pPr marL="742950" indent="-285750" algn="l" rtl="0" eaLnBrk="0" fontAlgn="base" hangingPunct="0">
              <a:spcBef>
                <a:spcPct val="20000"/>
              </a:spcBef>
              <a:spcAft>
                <a:spcPct val="0"/>
              </a:spcAft>
              <a:buClr>
                <a:srgbClr val="C00000"/>
              </a:buClr>
              <a:buFont typeface="Arial" panose="020B0604020202020204" pitchFamily="34" charset="0"/>
              <a:buChar char="•"/>
              <a:defRPr sz="2400">
                <a:solidFill>
                  <a:schemeClr val="tx1"/>
                </a:solidFill>
                <a:latin typeface="+mn-lt"/>
              </a:defRPr>
            </a:lvl2pPr>
            <a:lvl3pPr marL="1143000" indent="-228600" algn="l" rtl="0" eaLnBrk="0" fontAlgn="base" hangingPunct="0">
              <a:spcBef>
                <a:spcPct val="20000"/>
              </a:spcBef>
              <a:spcAft>
                <a:spcPct val="0"/>
              </a:spcAft>
              <a:buFont typeface="Arial" panose="020B0604020202020204" pitchFamily="34" charset="0"/>
              <a:buChar char="•"/>
              <a:defRPr sz="2000">
                <a:solidFill>
                  <a:schemeClr val="tx1"/>
                </a:solidFill>
                <a:latin typeface="+mn-lt"/>
              </a:defRPr>
            </a:lvl3pPr>
            <a:lvl4pPr marL="1600200" indent="-228600" algn="l" rtl="0" eaLnBrk="0" fontAlgn="base" hangingPunct="0">
              <a:spcBef>
                <a:spcPct val="20000"/>
              </a:spcBef>
              <a:spcAft>
                <a:spcPct val="0"/>
              </a:spcAft>
              <a:buFont typeface="Arial" panose="020B0604020202020204" pitchFamily="34" charset="0"/>
              <a:buChar char="–"/>
              <a:defRPr sz="2000">
                <a:solidFill>
                  <a:schemeClr val="tx1"/>
                </a:solidFill>
                <a:latin typeface="+mn-lt"/>
              </a:defRPr>
            </a:lvl4pPr>
            <a:lvl5pPr marL="2057400" indent="-228600" algn="l" rtl="0" eaLnBrk="0" fontAlgn="base" hangingPunct="0">
              <a:spcBef>
                <a:spcPct val="20000"/>
              </a:spcBef>
              <a:spcAft>
                <a:spcPct val="0"/>
              </a:spcAft>
              <a:buFont typeface="Arial" panose="020B0604020202020204" pitchFamily="34" charset="0"/>
              <a:buChar char="»"/>
              <a:defRPr sz="1600">
                <a:solidFill>
                  <a:schemeClr val="tx1"/>
                </a:solidFill>
                <a:latin typeface="+mn-lt"/>
              </a:defRPr>
            </a:lvl5pPr>
            <a:lvl6pPr marL="2514600" indent="-228600" algn="l" rtl="0" eaLnBrk="0" fontAlgn="base" hangingPunct="0">
              <a:spcBef>
                <a:spcPct val="20000"/>
              </a:spcBef>
              <a:spcAft>
                <a:spcPct val="0"/>
              </a:spcAft>
              <a:buFont typeface="Arial" charset="0"/>
              <a:buChar char="»"/>
              <a:defRPr sz="1600">
                <a:solidFill>
                  <a:schemeClr val="tx1"/>
                </a:solidFill>
                <a:latin typeface="+mn-lt"/>
              </a:defRPr>
            </a:lvl6pPr>
            <a:lvl7pPr marL="2971800" indent="-228600" algn="l" rtl="0" eaLnBrk="0" fontAlgn="base" hangingPunct="0">
              <a:spcBef>
                <a:spcPct val="20000"/>
              </a:spcBef>
              <a:spcAft>
                <a:spcPct val="0"/>
              </a:spcAft>
              <a:buFont typeface="Arial" charset="0"/>
              <a:buChar char="»"/>
              <a:defRPr sz="1600">
                <a:solidFill>
                  <a:schemeClr val="tx1"/>
                </a:solidFill>
                <a:latin typeface="+mn-lt"/>
              </a:defRPr>
            </a:lvl7pPr>
            <a:lvl8pPr marL="3429000" indent="-228600" algn="l" rtl="0" eaLnBrk="0" fontAlgn="base" hangingPunct="0">
              <a:spcBef>
                <a:spcPct val="20000"/>
              </a:spcBef>
              <a:spcAft>
                <a:spcPct val="0"/>
              </a:spcAft>
              <a:buFont typeface="Arial" charset="0"/>
              <a:buChar char="»"/>
              <a:defRPr sz="1600">
                <a:solidFill>
                  <a:schemeClr val="tx1"/>
                </a:solidFill>
                <a:latin typeface="+mn-lt"/>
              </a:defRPr>
            </a:lvl8pPr>
            <a:lvl9pPr marL="3886200" indent="-228600" algn="l" rtl="0" eaLnBrk="0" fontAlgn="base" hangingPunct="0">
              <a:spcBef>
                <a:spcPct val="20000"/>
              </a:spcBef>
              <a:spcAft>
                <a:spcPct val="0"/>
              </a:spcAft>
              <a:buFont typeface="Arial" charset="0"/>
              <a:buChar char="»"/>
              <a:defRPr sz="1600">
                <a:solidFill>
                  <a:schemeClr val="tx1"/>
                </a:solidFill>
                <a:latin typeface="+mn-lt"/>
              </a:defRPr>
            </a:lvl9pPr>
          </a:lstStyle>
          <a:p>
            <a:pPr marL="0" indent="0">
              <a:lnSpc>
                <a:spcPct val="93000"/>
              </a:lnSpc>
              <a:spcBef>
                <a:spcPct val="15000"/>
              </a:spcBef>
              <a:spcAft>
                <a:spcPct val="15000"/>
              </a:spcAft>
              <a:buSzPct val="100000"/>
              <a:buFontTx/>
              <a:buNone/>
              <a:tabLst>
                <a:tab pos="285750" algn="l"/>
              </a:tabLst>
              <a:defRPr/>
            </a:pPr>
            <a:endParaRPr lang="en-GB" sz="1200" b="1" u="sng" kern="0" dirty="0">
              <a:cs typeface="Arial" pitchFamily="34" charset="0"/>
            </a:endParaRPr>
          </a:p>
          <a:p>
            <a:pPr marL="0" indent="0">
              <a:lnSpc>
                <a:spcPct val="93000"/>
              </a:lnSpc>
              <a:spcBef>
                <a:spcPct val="15000"/>
              </a:spcBef>
              <a:spcAft>
                <a:spcPct val="15000"/>
              </a:spcAft>
              <a:buSzPct val="100000"/>
              <a:buFontTx/>
              <a:buNone/>
              <a:tabLst>
                <a:tab pos="285750" algn="l"/>
              </a:tabLst>
              <a:defRPr/>
            </a:pPr>
            <a:r>
              <a:rPr lang="en-GB" sz="1200" b="1" u="sng" kern="0" dirty="0">
                <a:cs typeface="Arial" pitchFamily="34" charset="0"/>
              </a:rPr>
              <a:t>Next steps</a:t>
            </a:r>
            <a:endParaRPr lang="en-US" sz="1200" b="1" u="sng" kern="0" dirty="0">
              <a:solidFill>
                <a:prstClr val="black"/>
              </a:solidFill>
              <a:ea typeface="宋体" panose="02010600030101010101" pitchFamily="2" charset="-122"/>
              <a:cs typeface="Arial" pitchFamily="34" charset="0"/>
            </a:endParaRPr>
          </a:p>
          <a:p>
            <a:pPr>
              <a:lnSpc>
                <a:spcPct val="93000"/>
              </a:lnSpc>
              <a:spcBef>
                <a:spcPct val="15000"/>
              </a:spcBef>
              <a:spcAft>
                <a:spcPct val="15000"/>
              </a:spcAft>
              <a:buSzPct val="100000"/>
              <a:tabLst>
                <a:tab pos="285750" algn="l"/>
              </a:tabLst>
              <a:defRPr/>
            </a:pPr>
            <a:r>
              <a:rPr lang="en-US" sz="1200" kern="0" dirty="0">
                <a:cs typeface="Arial" pitchFamily="34" charset="0"/>
              </a:rPr>
              <a:t>MBS SWG ad hoc e-meeting scheduled 16-18 October in addition to 3 telcos.</a:t>
            </a:r>
          </a:p>
          <a:p>
            <a:pPr>
              <a:lnSpc>
                <a:spcPct val="93000"/>
              </a:lnSpc>
              <a:spcBef>
                <a:spcPct val="15000"/>
              </a:spcBef>
              <a:spcAft>
                <a:spcPct val="15000"/>
              </a:spcAft>
              <a:buSzPct val="100000"/>
              <a:tabLst>
                <a:tab pos="285750" algn="l"/>
              </a:tabLst>
              <a:defRPr/>
            </a:pPr>
            <a:r>
              <a:rPr lang="en-US" sz="1200" kern="0" dirty="0">
                <a:cs typeface="Arial" pitchFamily="34" charset="0"/>
              </a:rPr>
              <a:t>Progress candidate solutions including call flows, protocols and APIs for each of the identified issues.</a:t>
            </a:r>
          </a:p>
          <a:p>
            <a:pPr>
              <a:lnSpc>
                <a:spcPct val="93000"/>
              </a:lnSpc>
              <a:spcBef>
                <a:spcPct val="15000"/>
              </a:spcBef>
              <a:spcAft>
                <a:spcPct val="15000"/>
              </a:spcAft>
              <a:buSzPct val="100000"/>
              <a:tabLst>
                <a:tab pos="285750" algn="l"/>
              </a:tabLst>
              <a:defRPr/>
            </a:pPr>
            <a:r>
              <a:rPr lang="en-US" sz="1200" kern="0" dirty="0">
                <a:cs typeface="Arial" pitchFamily="34" charset="0"/>
              </a:rPr>
              <a:t>Progress identifying gaps for stage-3 for relevant work topics.</a:t>
            </a:r>
          </a:p>
          <a:p>
            <a:pPr>
              <a:lnSpc>
                <a:spcPct val="93000"/>
              </a:lnSpc>
              <a:spcBef>
                <a:spcPct val="15000"/>
              </a:spcBef>
              <a:spcAft>
                <a:spcPct val="15000"/>
              </a:spcAft>
              <a:buSzPct val="100000"/>
              <a:tabLst>
                <a:tab pos="285750" algn="l"/>
              </a:tabLst>
              <a:defRPr/>
            </a:pPr>
            <a:r>
              <a:rPr lang="en-US" sz="1200" kern="0" dirty="0">
                <a:cs typeface="Arial" pitchFamily="34" charset="0"/>
              </a:rPr>
              <a:t>Progress CRs relevant for potential issues related to stage-3</a:t>
            </a:r>
          </a:p>
          <a:p>
            <a:pPr>
              <a:lnSpc>
                <a:spcPct val="93000"/>
              </a:lnSpc>
              <a:spcBef>
                <a:spcPct val="15000"/>
              </a:spcBef>
              <a:spcAft>
                <a:spcPct val="15000"/>
              </a:spcAft>
              <a:buSzPct val="100000"/>
              <a:tabLst>
                <a:tab pos="285750" algn="l"/>
              </a:tabLst>
              <a:defRPr/>
            </a:pPr>
            <a:r>
              <a:rPr lang="en-US" sz="1200" kern="0" dirty="0">
                <a:cs typeface="Arial" pitchFamily="34" charset="0"/>
              </a:rPr>
              <a:t>Communicate with other 3GPP working groups and external organizations, in particular 5G-MAG, on need basis</a:t>
            </a:r>
          </a:p>
          <a:p>
            <a:pPr>
              <a:lnSpc>
                <a:spcPct val="93000"/>
              </a:lnSpc>
              <a:spcBef>
                <a:spcPct val="15000"/>
              </a:spcBef>
              <a:spcAft>
                <a:spcPct val="15000"/>
              </a:spcAft>
              <a:buSzPct val="100000"/>
              <a:tabLst>
                <a:tab pos="285750" algn="l"/>
              </a:tabLst>
              <a:defRPr/>
            </a:pPr>
            <a:r>
              <a:rPr lang="en-US" sz="1200" kern="0" dirty="0">
                <a:cs typeface="Arial" pitchFamily="34" charset="0"/>
              </a:rPr>
              <a:t>For October 17, 2024, a joint session with 5G-MAG from 15:00 to 16:30 is planned.</a:t>
            </a:r>
          </a:p>
          <a:p>
            <a:pPr>
              <a:lnSpc>
                <a:spcPct val="93000"/>
              </a:lnSpc>
              <a:spcBef>
                <a:spcPct val="15000"/>
              </a:spcBef>
              <a:spcAft>
                <a:spcPct val="15000"/>
              </a:spcAft>
              <a:buSzPct val="100000"/>
              <a:tabLst>
                <a:tab pos="285750" algn="l"/>
              </a:tabLst>
              <a:defRPr/>
            </a:pPr>
            <a:endParaRPr lang="en-GB" sz="1200" kern="0" dirty="0">
              <a:cs typeface="Arial" pitchFamily="34" charset="0"/>
            </a:endParaRPr>
          </a:p>
          <a:p>
            <a:pPr marL="287338" indent="-287338">
              <a:lnSpc>
                <a:spcPct val="93000"/>
              </a:lnSpc>
              <a:spcBef>
                <a:spcPct val="15000"/>
              </a:spcBef>
              <a:spcAft>
                <a:spcPct val="15000"/>
              </a:spcAft>
              <a:buSzPct val="100000"/>
              <a:buFontTx/>
              <a:buNone/>
              <a:tabLst>
                <a:tab pos="285750" algn="l"/>
              </a:tabLst>
              <a:defRPr/>
            </a:pPr>
            <a:endParaRPr lang="en-GB" sz="1200" b="1" u="sng" kern="0" dirty="0">
              <a:cs typeface="Arial" pitchFamily="34" charset="0"/>
            </a:endParaRPr>
          </a:p>
          <a:p>
            <a:pPr marL="287338" indent="-287338">
              <a:lnSpc>
                <a:spcPct val="93000"/>
              </a:lnSpc>
              <a:spcBef>
                <a:spcPct val="15000"/>
              </a:spcBef>
              <a:spcAft>
                <a:spcPct val="15000"/>
              </a:spcAft>
              <a:buSzPct val="100000"/>
              <a:buFontTx/>
              <a:buNone/>
              <a:tabLst>
                <a:tab pos="285750" algn="l"/>
              </a:tabLst>
              <a:defRPr/>
            </a:pPr>
            <a:endParaRPr lang="en-GB" sz="1200" b="1" u="sng" kern="0" dirty="0">
              <a:cs typeface="Arial" pitchFamily="34" charset="0"/>
            </a:endParaRPr>
          </a:p>
        </p:txBody>
      </p:sp>
    </p:spTree>
    <p:extLst>
      <p:ext uri="{BB962C8B-B14F-4D97-AF65-F5344CB8AC3E}">
        <p14:creationId xmlns:p14="http://schemas.microsoft.com/office/powerpoint/2010/main" val="2046531324"/>
      </p:ext>
    </p:extLst>
  </p:cSld>
  <p:clrMapOvr>
    <a:masterClrMapping/>
  </p:clrMapOvr>
  <p:transition spd="slow"/>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7" name="Title 1">
            <a:extLst>
              <a:ext uri="{FF2B5EF4-FFF2-40B4-BE49-F238E27FC236}">
                <a16:creationId xmlns:a16="http://schemas.microsoft.com/office/drawing/2014/main" id="{40AB3C44-8A1D-4921-A803-B5281B64AC81}"/>
              </a:ext>
            </a:extLst>
          </p:cNvPr>
          <p:cNvSpPr>
            <a:spLocks noGrp="1"/>
          </p:cNvSpPr>
          <p:nvPr>
            <p:ph type="title"/>
          </p:nvPr>
        </p:nvSpPr>
        <p:spPr>
          <a:xfrm>
            <a:off x="568171" y="196850"/>
            <a:ext cx="9250532" cy="1143000"/>
          </a:xfrm>
        </p:spPr>
        <p:txBody>
          <a:bodyPr/>
          <a:lstStyle/>
          <a:p>
            <a:r>
              <a:rPr lang="en-US" dirty="0"/>
              <a:t>5G Real-time Transport Protocol Configurations, </a:t>
            </a:r>
            <a:br>
              <a:rPr lang="en-US" dirty="0"/>
            </a:br>
            <a:r>
              <a:rPr lang="en-US" dirty="0"/>
              <a:t>Phase 2 </a:t>
            </a:r>
            <a:r>
              <a:rPr lang="en-US" altLang="en-US" dirty="0"/>
              <a:t>(</a:t>
            </a:r>
            <a:r>
              <a:rPr lang="en-US" dirty="0"/>
              <a:t>FS_5G_RTP_Ph2</a:t>
            </a:r>
            <a:r>
              <a:rPr lang="en-US" altLang="en-US" dirty="0"/>
              <a:t>)</a:t>
            </a:r>
          </a:p>
        </p:txBody>
      </p:sp>
      <p:graphicFrame>
        <p:nvGraphicFramePr>
          <p:cNvPr id="2" name="Table 1">
            <a:extLst>
              <a:ext uri="{FF2B5EF4-FFF2-40B4-BE49-F238E27FC236}">
                <a16:creationId xmlns:a16="http://schemas.microsoft.com/office/drawing/2014/main" id="{004C38DC-C29D-45E8-AF35-89281BD7F4E2}"/>
              </a:ext>
            </a:extLst>
          </p:cNvPr>
          <p:cNvGraphicFramePr>
            <a:graphicFrameLocks noGrp="1"/>
          </p:cNvGraphicFramePr>
          <p:nvPr>
            <p:extLst>
              <p:ext uri="{D42A27DB-BD31-4B8C-83A1-F6EECF244321}">
                <p14:modId xmlns:p14="http://schemas.microsoft.com/office/powerpoint/2010/main" val="813844320"/>
              </p:ext>
            </p:extLst>
          </p:nvPr>
        </p:nvGraphicFramePr>
        <p:xfrm>
          <a:off x="647700" y="1454150"/>
          <a:ext cx="10084901" cy="616021"/>
        </p:xfrm>
        <a:graphic>
          <a:graphicData uri="http://schemas.openxmlformats.org/drawingml/2006/table">
            <a:tbl>
              <a:tblPr firstRow="1" firstCol="1" bandRow="1">
                <a:tableStyleId>{F5AB1C69-6EDB-4FF4-983F-18BD219EF322}</a:tableStyleId>
              </a:tblPr>
              <a:tblGrid>
                <a:gridCol w="601902">
                  <a:extLst>
                    <a:ext uri="{9D8B030D-6E8A-4147-A177-3AD203B41FA5}">
                      <a16:colId xmlns:a16="http://schemas.microsoft.com/office/drawing/2014/main" val="3341114364"/>
                    </a:ext>
                  </a:extLst>
                </a:gridCol>
                <a:gridCol w="3844407">
                  <a:extLst>
                    <a:ext uri="{9D8B030D-6E8A-4147-A177-3AD203B41FA5}">
                      <a16:colId xmlns:a16="http://schemas.microsoft.com/office/drawing/2014/main" val="598130756"/>
                    </a:ext>
                  </a:extLst>
                </a:gridCol>
                <a:gridCol w="1095473">
                  <a:extLst>
                    <a:ext uri="{9D8B030D-6E8A-4147-A177-3AD203B41FA5}">
                      <a16:colId xmlns:a16="http://schemas.microsoft.com/office/drawing/2014/main" val="545303104"/>
                    </a:ext>
                  </a:extLst>
                </a:gridCol>
                <a:gridCol w="807092">
                  <a:extLst>
                    <a:ext uri="{9D8B030D-6E8A-4147-A177-3AD203B41FA5}">
                      <a16:colId xmlns:a16="http://schemas.microsoft.com/office/drawing/2014/main" val="1647222598"/>
                    </a:ext>
                  </a:extLst>
                </a:gridCol>
                <a:gridCol w="551732">
                  <a:extLst>
                    <a:ext uri="{9D8B030D-6E8A-4147-A177-3AD203B41FA5}">
                      <a16:colId xmlns:a16="http://schemas.microsoft.com/office/drawing/2014/main" val="2410094054"/>
                    </a:ext>
                  </a:extLst>
                </a:gridCol>
                <a:gridCol w="643064">
                  <a:extLst>
                    <a:ext uri="{9D8B030D-6E8A-4147-A177-3AD203B41FA5}">
                      <a16:colId xmlns:a16="http://schemas.microsoft.com/office/drawing/2014/main" val="2623286339"/>
                    </a:ext>
                  </a:extLst>
                </a:gridCol>
                <a:gridCol w="643064">
                  <a:extLst>
                    <a:ext uri="{9D8B030D-6E8A-4147-A177-3AD203B41FA5}">
                      <a16:colId xmlns:a16="http://schemas.microsoft.com/office/drawing/2014/main" val="870915920"/>
                    </a:ext>
                  </a:extLst>
                </a:gridCol>
                <a:gridCol w="1898167">
                  <a:extLst>
                    <a:ext uri="{9D8B030D-6E8A-4147-A177-3AD203B41FA5}">
                      <a16:colId xmlns:a16="http://schemas.microsoft.com/office/drawing/2014/main" val="1657485886"/>
                    </a:ext>
                  </a:extLst>
                </a:gridCol>
              </a:tblGrid>
              <a:tr h="296861">
                <a:tc>
                  <a:txBody>
                    <a:bodyPr/>
                    <a:lstStyle/>
                    <a:p>
                      <a:pPr algn="ctr">
                        <a:lnSpc>
                          <a:spcPct val="107000"/>
                        </a:lnSpc>
                        <a:spcAft>
                          <a:spcPts val="800"/>
                        </a:spcAft>
                      </a:pPr>
                      <a:r>
                        <a:rPr lang="en-GB" sz="1100" dirty="0"/>
                        <a:t>UID</a:t>
                      </a:r>
                    </a:p>
                  </a:txBody>
                  <a:tcPr marL="36001" marR="36001" marT="0" marB="0" anchor="ctr"/>
                </a:tc>
                <a:tc>
                  <a:txBody>
                    <a:bodyPr/>
                    <a:lstStyle/>
                    <a:p>
                      <a:pPr algn="ctr">
                        <a:lnSpc>
                          <a:spcPct val="107000"/>
                        </a:lnSpc>
                        <a:spcAft>
                          <a:spcPts val="800"/>
                        </a:spcAft>
                      </a:pPr>
                      <a:r>
                        <a:rPr lang="en-GB" sz="1100" dirty="0"/>
                        <a:t>Name</a:t>
                      </a:r>
                    </a:p>
                  </a:txBody>
                  <a:tcPr marL="36001" marR="36001" marT="0" marB="0" anchor="ctr"/>
                </a:tc>
                <a:tc>
                  <a:txBody>
                    <a:bodyPr/>
                    <a:lstStyle/>
                    <a:p>
                      <a:pPr algn="ctr">
                        <a:lnSpc>
                          <a:spcPct val="107000"/>
                        </a:lnSpc>
                        <a:spcAft>
                          <a:spcPts val="800"/>
                        </a:spcAft>
                      </a:pPr>
                      <a:r>
                        <a:rPr lang="en-GB" sz="1100" dirty="0"/>
                        <a:t>Acronym</a:t>
                      </a:r>
                    </a:p>
                  </a:txBody>
                  <a:tcPr marL="36001" marR="36001" marT="0" marB="0" anchor="ctr"/>
                </a:tc>
                <a:tc>
                  <a:txBody>
                    <a:bodyPr/>
                    <a:lstStyle/>
                    <a:p>
                      <a:pPr algn="ctr">
                        <a:lnSpc>
                          <a:spcPct val="107000"/>
                        </a:lnSpc>
                        <a:spcAft>
                          <a:spcPts val="800"/>
                        </a:spcAft>
                      </a:pPr>
                      <a:r>
                        <a:rPr lang="en-GB" sz="1100" dirty="0"/>
                        <a:t>Target (mm/</a:t>
                      </a:r>
                      <a:r>
                        <a:rPr lang="en-GB" sz="1100" dirty="0" err="1"/>
                        <a:t>yyyy</a:t>
                      </a:r>
                      <a:r>
                        <a:rPr lang="en-GB" sz="1100" dirty="0"/>
                        <a:t>)</a:t>
                      </a:r>
                    </a:p>
                  </a:txBody>
                  <a:tcPr marL="36001" marR="36001" marT="0" marB="0" anchor="ctr"/>
                </a:tc>
                <a:tc>
                  <a:txBody>
                    <a:bodyPr/>
                    <a:lstStyle/>
                    <a:p>
                      <a:pPr algn="ctr">
                        <a:lnSpc>
                          <a:spcPct val="107000"/>
                        </a:lnSpc>
                        <a:spcAft>
                          <a:spcPts val="800"/>
                        </a:spcAft>
                      </a:pPr>
                      <a:r>
                        <a:rPr lang="en-GB" sz="1100" dirty="0"/>
                        <a:t>Old %</a:t>
                      </a:r>
                    </a:p>
                  </a:txBody>
                  <a:tcPr marL="36001" marR="36001" marT="0" marB="0" anchor="ctr"/>
                </a:tc>
                <a:tc>
                  <a:txBody>
                    <a:bodyPr/>
                    <a:lstStyle/>
                    <a:p>
                      <a:pPr algn="ctr">
                        <a:lnSpc>
                          <a:spcPct val="107000"/>
                        </a:lnSpc>
                        <a:spcAft>
                          <a:spcPts val="800"/>
                        </a:spcAft>
                      </a:pPr>
                      <a:r>
                        <a:rPr lang="en-GB" sz="1100" b="1" kern="1200" dirty="0">
                          <a:solidFill>
                            <a:schemeClr val="lt1"/>
                          </a:solidFill>
                          <a:latin typeface="+mn-lt"/>
                          <a:ea typeface="+mn-ea"/>
                          <a:cs typeface="+mn-cs"/>
                        </a:rPr>
                        <a:t>WID</a:t>
                      </a:r>
                      <a:endParaRPr lang="en-GB" sz="1100" dirty="0">
                        <a:solidFill>
                          <a:srgbClr val="FF0000"/>
                        </a:solidFill>
                      </a:endParaRPr>
                    </a:p>
                  </a:txBody>
                  <a:tcPr marL="36001" marR="36001" marT="0" marB="0" anchor="ctr"/>
                </a:tc>
                <a:tc>
                  <a:txBody>
                    <a:bodyPr/>
                    <a:lstStyle/>
                    <a:p>
                      <a:pPr algn="ctr">
                        <a:lnSpc>
                          <a:spcPct val="107000"/>
                        </a:lnSpc>
                        <a:spcAft>
                          <a:spcPts val="800"/>
                        </a:spcAft>
                      </a:pPr>
                      <a:r>
                        <a:rPr lang="en-GB" sz="1100" dirty="0">
                          <a:solidFill>
                            <a:srgbClr val="FF0000"/>
                          </a:solidFill>
                        </a:rPr>
                        <a:t>New %</a:t>
                      </a:r>
                      <a:endParaRPr lang="en-GB" sz="1100" b="1" kern="1200" dirty="0">
                        <a:solidFill>
                          <a:schemeClr val="lt1"/>
                        </a:solidFill>
                        <a:latin typeface="+mn-lt"/>
                        <a:ea typeface="+mn-ea"/>
                        <a:cs typeface="+mn-cs"/>
                      </a:endParaRPr>
                    </a:p>
                  </a:txBody>
                  <a:tcPr marL="36001" marR="36001" marT="0" marB="0" anchor="ctr"/>
                </a:tc>
                <a:tc>
                  <a:txBody>
                    <a:bodyPr/>
                    <a:lstStyle/>
                    <a:p>
                      <a:pPr algn="ctr">
                        <a:lnSpc>
                          <a:spcPct val="107000"/>
                        </a:lnSpc>
                        <a:spcAft>
                          <a:spcPts val="800"/>
                        </a:spcAft>
                      </a:pPr>
                      <a:r>
                        <a:rPr lang="en-GB" sz="1100" dirty="0">
                          <a:solidFill>
                            <a:srgbClr val="FF0000"/>
                          </a:solidFill>
                        </a:rPr>
                        <a:t>Change or comment</a:t>
                      </a:r>
                    </a:p>
                  </a:txBody>
                  <a:tcPr marL="36001" marR="36001" marT="0" marB="0" anchor="ctr"/>
                </a:tc>
                <a:extLst>
                  <a:ext uri="{0D108BD9-81ED-4DB2-BD59-A6C34878D82A}">
                    <a16:rowId xmlns:a16="http://schemas.microsoft.com/office/drawing/2014/main" val="385689174"/>
                  </a:ext>
                </a:extLst>
              </a:tr>
              <a:tr h="265183">
                <a:tc>
                  <a:txBody>
                    <a:bodyPr/>
                    <a:lstStyle/>
                    <a:p>
                      <a:pPr algn="r" fontAlgn="b"/>
                      <a:r>
                        <a:rPr lang="en-US" sz="1100" dirty="0">
                          <a:solidFill>
                            <a:schemeClr val="bg1"/>
                          </a:solidFill>
                        </a:rPr>
                        <a:t>1030007</a:t>
                      </a:r>
                    </a:p>
                  </a:txBody>
                  <a:tcPr marL="9525" marR="9525" marT="9525" marB="0" anchor="b"/>
                </a:tc>
                <a:tc>
                  <a:txBody>
                    <a:bodyPr/>
                    <a:lstStyle/>
                    <a:p>
                      <a:pPr algn="l" fontAlgn="b"/>
                      <a:r>
                        <a:rPr lang="en-US" sz="1100" dirty="0">
                          <a:solidFill>
                            <a:schemeClr val="tx1"/>
                          </a:solidFill>
                        </a:rPr>
                        <a:t>Study of 5G Real-time Transport Protocol Configurations, Phase 2</a:t>
                      </a:r>
                    </a:p>
                  </a:txBody>
                  <a:tcPr marL="9525" marR="9525" marT="9525" marB="0" anchor="b"/>
                </a:tc>
                <a:tc>
                  <a:txBody>
                    <a:bodyPr/>
                    <a:lstStyle/>
                    <a:p>
                      <a:pPr algn="l" fontAlgn="b"/>
                      <a:r>
                        <a:rPr lang="en-US" sz="1100" dirty="0">
                          <a:solidFill>
                            <a:schemeClr val="tx1"/>
                          </a:solidFill>
                        </a:rPr>
                        <a:t>FS_5G_RTP_Ph2</a:t>
                      </a:r>
                    </a:p>
                  </a:txBody>
                  <a:tcPr marL="9525" marR="9525" marT="9525" marB="0" anchor="b"/>
                </a:tc>
                <a:tc>
                  <a:txBody>
                    <a:bodyPr/>
                    <a:lstStyle/>
                    <a:p>
                      <a:pPr marL="0" marR="0" lvl="0" indent="0" algn="r" defTabSz="914400" rtl="0" eaLnBrk="1" fontAlgn="b" latinLnBrk="0" hangingPunct="1">
                        <a:lnSpc>
                          <a:spcPct val="100000"/>
                        </a:lnSpc>
                        <a:spcBef>
                          <a:spcPts val="0"/>
                        </a:spcBef>
                        <a:spcAft>
                          <a:spcPts val="0"/>
                        </a:spcAft>
                        <a:buClrTx/>
                        <a:buSzTx/>
                        <a:buFontTx/>
                        <a:buNone/>
                        <a:tabLst/>
                        <a:defRPr/>
                      </a:pPr>
                      <a:r>
                        <a:rPr lang="en-US" sz="1100" dirty="0">
                          <a:solidFill>
                            <a:schemeClr val="tx1"/>
                          </a:solidFill>
                        </a:rPr>
                        <a:t>12/12/2024</a:t>
                      </a:r>
                    </a:p>
                  </a:txBody>
                  <a:tcPr marL="9525" marR="9525" marT="9525" marB="0" anchor="b"/>
                </a:tc>
                <a:tc>
                  <a:txBody>
                    <a:bodyPr/>
                    <a:lstStyle/>
                    <a:p>
                      <a:pPr algn="r">
                        <a:lnSpc>
                          <a:spcPct val="107000"/>
                        </a:lnSpc>
                        <a:spcAft>
                          <a:spcPts val="800"/>
                        </a:spcAft>
                      </a:pPr>
                      <a:r>
                        <a:rPr lang="en-GB" sz="1100" dirty="0">
                          <a:solidFill>
                            <a:schemeClr val="tx1"/>
                          </a:solidFill>
                        </a:rPr>
                        <a:t>40%</a:t>
                      </a:r>
                    </a:p>
                  </a:txBody>
                  <a:tcPr marL="36001" marR="36001" marT="0" marB="0" anchor="b"/>
                </a:tc>
                <a:tc>
                  <a:txBody>
                    <a:bodyPr/>
                    <a:lstStyle/>
                    <a:p>
                      <a:pPr algn="r" fontAlgn="t"/>
                      <a:r>
                        <a:rPr lang="en-US" sz="1100" b="0" i="0" u="sng" strike="noStrike" dirty="0">
                          <a:solidFill>
                            <a:srgbClr val="0000FF"/>
                          </a:solidFill>
                          <a:effectLst/>
                          <a:latin typeface="+mn-lt"/>
                          <a:hlinkClick r:id="rId2"/>
                        </a:rPr>
                        <a:t>SP-240482</a:t>
                      </a:r>
                      <a:endParaRPr lang="en-US" sz="1100" b="0" i="0" u="sng" strike="noStrike" dirty="0">
                        <a:solidFill>
                          <a:srgbClr val="0000FF"/>
                        </a:solidFill>
                        <a:effectLst/>
                        <a:latin typeface="+mn-lt"/>
                      </a:endParaRPr>
                    </a:p>
                  </a:txBody>
                  <a:tcPr marL="0" marR="0" marT="0" marB="0"/>
                </a:tc>
                <a:tc>
                  <a:txBody>
                    <a:bodyPr/>
                    <a:lstStyle/>
                    <a:p>
                      <a:pPr algn="r">
                        <a:lnSpc>
                          <a:spcPct val="107000"/>
                        </a:lnSpc>
                        <a:spcAft>
                          <a:spcPts val="800"/>
                        </a:spcAft>
                      </a:pPr>
                      <a:r>
                        <a:rPr lang="en-GB" sz="1100" dirty="0">
                          <a:solidFill>
                            <a:srgbClr val="FF0000"/>
                          </a:solidFill>
                        </a:rPr>
                        <a:t>65%</a:t>
                      </a:r>
                    </a:p>
                  </a:txBody>
                  <a:tcPr marL="36001" marR="36001" marT="0" marB="0" anchor="b"/>
                </a:tc>
                <a:tc>
                  <a:txBody>
                    <a:bodyPr/>
                    <a:lstStyle/>
                    <a:p>
                      <a:pPr algn="r">
                        <a:lnSpc>
                          <a:spcPct val="107000"/>
                        </a:lnSpc>
                        <a:spcAft>
                          <a:spcPts val="800"/>
                        </a:spcAft>
                      </a:pPr>
                      <a:endParaRPr lang="en-GB" sz="1100" dirty="0">
                        <a:solidFill>
                          <a:srgbClr val="FF0000"/>
                        </a:solidFill>
                      </a:endParaRPr>
                    </a:p>
                  </a:txBody>
                  <a:tcPr marL="36001" marR="36001" marT="0" marB="0" anchor="b"/>
                </a:tc>
                <a:extLst>
                  <a:ext uri="{0D108BD9-81ED-4DB2-BD59-A6C34878D82A}">
                    <a16:rowId xmlns:a16="http://schemas.microsoft.com/office/drawing/2014/main" val="2427066551"/>
                  </a:ext>
                </a:extLst>
              </a:tr>
            </a:tbl>
          </a:graphicData>
        </a:graphic>
      </p:graphicFrame>
      <p:sp>
        <p:nvSpPr>
          <p:cNvPr id="5" name="Espace réservé du contenu 2">
            <a:extLst>
              <a:ext uri="{FF2B5EF4-FFF2-40B4-BE49-F238E27FC236}">
                <a16:creationId xmlns:a16="http://schemas.microsoft.com/office/drawing/2014/main" id="{462FE80A-FC48-F513-66A4-C2C71960FE50}"/>
              </a:ext>
            </a:extLst>
          </p:cNvPr>
          <p:cNvSpPr>
            <a:spLocks noGrp="1"/>
          </p:cNvSpPr>
          <p:nvPr>
            <p:ph idx="1"/>
          </p:nvPr>
        </p:nvSpPr>
        <p:spPr>
          <a:xfrm>
            <a:off x="647701" y="2254929"/>
            <a:ext cx="11068050" cy="4029986"/>
          </a:xfrm>
        </p:spPr>
        <p:txBody>
          <a:bodyPr/>
          <a:lstStyle/>
          <a:p>
            <a:pPr marL="287338" lvl="0" indent="-287338" fontAlgn="base">
              <a:lnSpc>
                <a:spcPct val="93000"/>
              </a:lnSpc>
              <a:spcBef>
                <a:spcPct val="15000"/>
              </a:spcBef>
              <a:spcAft>
                <a:spcPct val="15000"/>
              </a:spcAft>
              <a:buSzPct val="100000"/>
              <a:buNone/>
              <a:tabLst>
                <a:tab pos="285750" algn="l"/>
              </a:tabLst>
              <a:defRPr/>
            </a:pPr>
            <a:r>
              <a:rPr lang="en-GB" sz="1200" b="1" u="sng" dirty="0">
                <a:cs typeface="Arial" pitchFamily="34" charset="0"/>
              </a:rPr>
              <a:t>Purpose</a:t>
            </a:r>
          </a:p>
          <a:p>
            <a:pPr>
              <a:lnSpc>
                <a:spcPct val="93000"/>
              </a:lnSpc>
              <a:spcBef>
                <a:spcPct val="15000"/>
              </a:spcBef>
              <a:spcAft>
                <a:spcPct val="15000"/>
              </a:spcAft>
              <a:buSzPct val="100000"/>
              <a:tabLst>
                <a:tab pos="285750" algn="l"/>
              </a:tabLst>
              <a:defRPr/>
            </a:pPr>
            <a:r>
              <a:rPr lang="en-US" sz="1400" kern="0" dirty="0">
                <a:cs typeface="Arial" pitchFamily="34" charset="0"/>
              </a:rPr>
              <a:t>Study </a:t>
            </a:r>
            <a:r>
              <a:rPr lang="en-US" sz="1400" dirty="0">
                <a:effectLst/>
                <a:ea typeface="SimSun" panose="02010600030101010101" pitchFamily="2" charset="-122"/>
              </a:rPr>
              <a:t>the following Key Issues in more detail, and in particular how they relate to RTP and RTCP for WebRTC and IMS-based XR services: Inaccuracy of the PDU Set Size (</a:t>
            </a:r>
            <a:r>
              <a:rPr lang="en-US" sz="1400" dirty="0" err="1">
                <a:effectLst/>
                <a:ea typeface="SimSun" panose="02010600030101010101" pitchFamily="2" charset="-122"/>
              </a:rPr>
              <a:t>PSSize</a:t>
            </a:r>
            <a:r>
              <a:rPr lang="en-US" sz="1400" dirty="0">
                <a:effectLst/>
                <a:ea typeface="SimSun" panose="02010600030101010101" pitchFamily="2" charset="-122"/>
              </a:rPr>
              <a:t>) information, Issues around "lonely” PDU, as identified by SA2</a:t>
            </a:r>
            <a:r>
              <a:rPr lang="en-US" sz="1400" dirty="0">
                <a:ea typeface="SimSun" panose="02010600030101010101" pitchFamily="2" charset="-122"/>
              </a:rPr>
              <a:t>, </a:t>
            </a:r>
            <a:r>
              <a:rPr lang="en-US" sz="1400" dirty="0">
                <a:effectLst/>
                <a:ea typeface="SimSun" panose="02010600030101010101" pitchFamily="2" charset="-122"/>
              </a:rPr>
              <a:t>Enhancements for application-layer FEC support (e.g., for split rendering); Application-layer FEC awareness for PDU Set handling; RTP transport of XR metadata; PDU Set marking for XR streams with RTP end-to-end encryption; RTCP messages to better support XR services in 5G</a:t>
            </a:r>
            <a:r>
              <a:rPr lang="en-US" sz="1400" dirty="0">
                <a:ea typeface="SimSun" panose="02010600030101010101" pitchFamily="2" charset="-122"/>
              </a:rPr>
              <a:t>; </a:t>
            </a:r>
            <a:r>
              <a:rPr lang="en-US" sz="1400" dirty="0">
                <a:effectLst/>
                <a:ea typeface="SimSun" panose="02010600030101010101" pitchFamily="2" charset="-122"/>
              </a:rPr>
              <a:t>RTP retransmission for supporting XR services in 5G; Feasibility of RTP multiplexing options for transport of XR media streams; Document use cases and intended deployment scenarios of enhancements for RTP header extension for PDU Set marking; Enhancements of RTP header extension for PDU Set marking; End of Data Burst Marking.</a:t>
            </a:r>
          </a:p>
          <a:p>
            <a:pPr marL="0" indent="0">
              <a:lnSpc>
                <a:spcPct val="93000"/>
              </a:lnSpc>
              <a:spcBef>
                <a:spcPct val="15000"/>
              </a:spcBef>
              <a:spcAft>
                <a:spcPct val="15000"/>
              </a:spcAft>
              <a:buSzPct val="100000"/>
              <a:buNone/>
              <a:tabLst>
                <a:tab pos="285750" algn="l"/>
              </a:tabLst>
              <a:defRPr/>
            </a:pPr>
            <a:r>
              <a:rPr lang="en-GB" sz="1400" b="1" u="sng" dirty="0">
                <a:cs typeface="Arial" pitchFamily="34" charset="0"/>
              </a:rPr>
              <a:t>Progress in the last quarter</a:t>
            </a:r>
            <a:endParaRPr lang="en-US" altLang="zh-CN" sz="1400" dirty="0">
              <a:solidFill>
                <a:prstClr val="black"/>
              </a:solidFill>
              <a:ea typeface="宋体" panose="02010600030101010101" pitchFamily="2" charset="-122"/>
              <a:cs typeface="Arial" pitchFamily="34" charset="0"/>
            </a:endParaRPr>
          </a:p>
          <a:p>
            <a:pPr marL="342900" marR="0" lvl="0" indent="-342900" algn="l" defTabSz="914400" rtl="0" eaLnBrk="0" fontAlgn="base" latinLnBrk="0" hangingPunct="0">
              <a:lnSpc>
                <a:spcPct val="93000"/>
              </a:lnSpc>
              <a:spcBef>
                <a:spcPct val="15000"/>
              </a:spcBef>
              <a:spcAft>
                <a:spcPct val="15000"/>
              </a:spcAft>
              <a:buClrTx/>
              <a:buSzPct val="100000"/>
              <a:buFontTx/>
              <a:buBlip>
                <a:blip r:embed="rId3"/>
              </a:buBlip>
              <a:tabLst>
                <a:tab pos="285750" algn="l"/>
              </a:tabLst>
              <a:defRPr/>
            </a:pPr>
            <a:r>
              <a:rPr lang="en-US" altLang="zh-CN" sz="1400" dirty="0">
                <a:solidFill>
                  <a:prstClr val="black"/>
                </a:solidFill>
                <a:ea typeface="宋体" panose="02010600030101010101" pitchFamily="2" charset="-122"/>
                <a:cs typeface="Arial" pitchFamily="34" charset="0"/>
              </a:rPr>
              <a:t>Agreed inputs to TR 26.822 v1.0.0 on </a:t>
            </a:r>
          </a:p>
          <a:p>
            <a:pPr marL="342900" marR="0" lvl="0" indent="-342900" algn="l" defTabSz="914400" rtl="0" eaLnBrk="0" fontAlgn="base" latinLnBrk="0" hangingPunct="0">
              <a:lnSpc>
                <a:spcPct val="93000"/>
              </a:lnSpc>
              <a:spcBef>
                <a:spcPct val="15000"/>
              </a:spcBef>
              <a:spcAft>
                <a:spcPct val="15000"/>
              </a:spcAft>
              <a:buClrTx/>
              <a:buSzPct val="100000"/>
              <a:buFontTx/>
              <a:buBlip>
                <a:blip r:embed="rId3"/>
              </a:buBlip>
              <a:tabLst>
                <a:tab pos="285750" algn="l"/>
              </a:tabLst>
              <a:defRPr/>
            </a:pPr>
            <a:r>
              <a:rPr lang="en-US" altLang="zh-CN" sz="1400" dirty="0">
                <a:solidFill>
                  <a:prstClr val="black"/>
                </a:solidFill>
                <a:ea typeface="宋体" panose="02010600030101010101" pitchFamily="2" charset="-122"/>
                <a:cs typeface="Arial" pitchFamily="34" charset="0"/>
              </a:rPr>
              <a:t>Terms and abbreviations</a:t>
            </a:r>
          </a:p>
          <a:p>
            <a:pPr marL="342900" marR="0" lvl="0" indent="-342900" algn="l" defTabSz="914400" rtl="0" eaLnBrk="0" fontAlgn="base" latinLnBrk="0" hangingPunct="0">
              <a:lnSpc>
                <a:spcPct val="93000"/>
              </a:lnSpc>
              <a:spcBef>
                <a:spcPct val="15000"/>
              </a:spcBef>
              <a:spcAft>
                <a:spcPct val="15000"/>
              </a:spcAft>
              <a:buClrTx/>
              <a:buSzPct val="100000"/>
              <a:buFontTx/>
              <a:buBlip>
                <a:blip r:embed="rId3"/>
              </a:buBlip>
              <a:tabLst>
                <a:tab pos="285750" algn="l"/>
              </a:tabLst>
              <a:defRPr/>
            </a:pPr>
            <a:r>
              <a:rPr lang="en-US" altLang="zh-CN" sz="1400" dirty="0">
                <a:solidFill>
                  <a:prstClr val="black"/>
                </a:solidFill>
                <a:ea typeface="宋体" panose="02010600030101010101" pitchFamily="2" charset="-122"/>
                <a:cs typeface="Arial" pitchFamily="34" charset="0"/>
              </a:rPr>
              <a:t>MID packet filtering</a:t>
            </a:r>
          </a:p>
          <a:p>
            <a:pPr marL="342900" marR="0" lvl="0" indent="-342900" algn="l" defTabSz="914400" rtl="0" eaLnBrk="0" fontAlgn="base" latinLnBrk="0" hangingPunct="0">
              <a:lnSpc>
                <a:spcPct val="93000"/>
              </a:lnSpc>
              <a:spcBef>
                <a:spcPct val="15000"/>
              </a:spcBef>
              <a:spcAft>
                <a:spcPct val="15000"/>
              </a:spcAft>
              <a:buClrTx/>
              <a:buSzPct val="100000"/>
              <a:buFontTx/>
              <a:buBlip>
                <a:blip r:embed="rId3"/>
              </a:buBlip>
              <a:tabLst>
                <a:tab pos="285750" algn="l"/>
              </a:tabLst>
              <a:defRPr/>
            </a:pPr>
            <a:r>
              <a:rPr lang="en-US" altLang="zh-CN" sz="1400" dirty="0">
                <a:solidFill>
                  <a:prstClr val="black"/>
                </a:solidFill>
                <a:ea typeface="宋体" panose="02010600030101010101" pitchFamily="2" charset="-122"/>
                <a:cs typeface="Arial" pitchFamily="34" charset="0"/>
              </a:rPr>
              <a:t>PDU Set size</a:t>
            </a:r>
          </a:p>
          <a:p>
            <a:pPr marL="342900" marR="0" lvl="0" indent="-342900" algn="l" defTabSz="914400" rtl="0" eaLnBrk="0" fontAlgn="base" latinLnBrk="0" hangingPunct="0">
              <a:lnSpc>
                <a:spcPct val="93000"/>
              </a:lnSpc>
              <a:spcBef>
                <a:spcPct val="15000"/>
              </a:spcBef>
              <a:spcAft>
                <a:spcPct val="15000"/>
              </a:spcAft>
              <a:buClrTx/>
              <a:buSzPct val="100000"/>
              <a:buFontTx/>
              <a:buBlip>
                <a:blip r:embed="rId3"/>
              </a:buBlip>
              <a:tabLst>
                <a:tab pos="285750" algn="l"/>
              </a:tabLst>
              <a:defRPr/>
            </a:pPr>
            <a:r>
              <a:rPr lang="en-US" altLang="zh-CN" sz="1400" dirty="0">
                <a:solidFill>
                  <a:prstClr val="black"/>
                </a:solidFill>
                <a:ea typeface="宋体" panose="02010600030101010101" pitchFamily="2" charset="-122"/>
                <a:cs typeface="Arial" pitchFamily="34" charset="0"/>
              </a:rPr>
              <a:t>Lonely PDUs</a:t>
            </a:r>
          </a:p>
          <a:p>
            <a:pPr marL="342900" marR="0" lvl="0" indent="-342900" algn="l" defTabSz="914400" rtl="0" eaLnBrk="0" fontAlgn="base" latinLnBrk="0" hangingPunct="0">
              <a:lnSpc>
                <a:spcPct val="93000"/>
              </a:lnSpc>
              <a:spcBef>
                <a:spcPct val="15000"/>
              </a:spcBef>
              <a:spcAft>
                <a:spcPct val="15000"/>
              </a:spcAft>
              <a:buClrTx/>
              <a:buSzPct val="100000"/>
              <a:buFontTx/>
              <a:buBlip>
                <a:blip r:embed="rId3"/>
              </a:buBlip>
              <a:tabLst>
                <a:tab pos="285750" algn="l"/>
              </a:tabLst>
              <a:defRPr/>
            </a:pPr>
            <a:r>
              <a:rPr lang="en-US" altLang="zh-CN" sz="1400" dirty="0">
                <a:solidFill>
                  <a:prstClr val="black"/>
                </a:solidFill>
                <a:ea typeface="宋体" panose="02010600030101010101" pitchFamily="2" charset="-122"/>
                <a:cs typeface="Arial" pitchFamily="34" charset="0"/>
              </a:rPr>
              <a:t>RTP multiplexing</a:t>
            </a:r>
          </a:p>
          <a:p>
            <a:pPr marL="342900" marR="0" lvl="0" indent="-342900" algn="l" defTabSz="914400" rtl="0" eaLnBrk="0" fontAlgn="base" latinLnBrk="0" hangingPunct="0">
              <a:lnSpc>
                <a:spcPct val="93000"/>
              </a:lnSpc>
              <a:spcBef>
                <a:spcPct val="15000"/>
              </a:spcBef>
              <a:spcAft>
                <a:spcPct val="15000"/>
              </a:spcAft>
              <a:buClrTx/>
              <a:buSzPct val="100000"/>
              <a:buFontTx/>
              <a:buBlip>
                <a:blip r:embed="rId3"/>
              </a:buBlip>
              <a:tabLst>
                <a:tab pos="285750" algn="l"/>
              </a:tabLst>
              <a:defRPr/>
            </a:pPr>
            <a:r>
              <a:rPr lang="en-US" altLang="zh-CN" sz="1400" dirty="0">
                <a:solidFill>
                  <a:prstClr val="black"/>
                </a:solidFill>
                <a:ea typeface="宋体" panose="02010600030101010101" pitchFamily="2" charset="-122"/>
                <a:cs typeface="Arial" pitchFamily="34" charset="0"/>
              </a:rPr>
              <a:t>Delivery over multiple sessions</a:t>
            </a:r>
          </a:p>
          <a:p>
            <a:pPr>
              <a:lnSpc>
                <a:spcPct val="93000"/>
              </a:lnSpc>
              <a:spcBef>
                <a:spcPct val="15000"/>
              </a:spcBef>
              <a:spcAft>
                <a:spcPct val="15000"/>
              </a:spcAft>
              <a:buSzPct val="100000"/>
              <a:tabLst>
                <a:tab pos="285750" algn="l"/>
              </a:tabLst>
              <a:defRPr/>
            </a:pPr>
            <a:r>
              <a:rPr lang="en-US" altLang="zh-CN" sz="1400" dirty="0">
                <a:solidFill>
                  <a:prstClr val="black"/>
                </a:solidFill>
                <a:ea typeface="宋体" panose="02010600030101010101" pitchFamily="2" charset="-122"/>
                <a:cs typeface="Arial" pitchFamily="34" charset="0"/>
              </a:rPr>
              <a:t>Data burst marking</a:t>
            </a:r>
          </a:p>
        </p:txBody>
      </p:sp>
      <p:sp>
        <p:nvSpPr>
          <p:cNvPr id="3" name="Espace réservé du contenu 2">
            <a:extLst>
              <a:ext uri="{FF2B5EF4-FFF2-40B4-BE49-F238E27FC236}">
                <a16:creationId xmlns:a16="http://schemas.microsoft.com/office/drawing/2014/main" id="{FE7C4D8D-2F31-7B72-AD9C-66B0DF3FB52D}"/>
              </a:ext>
            </a:extLst>
          </p:cNvPr>
          <p:cNvSpPr txBox="1">
            <a:spLocks/>
          </p:cNvSpPr>
          <p:nvPr/>
        </p:nvSpPr>
        <p:spPr bwMode="auto">
          <a:xfrm>
            <a:off x="4857748" y="4256961"/>
            <a:ext cx="6686551" cy="26010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Blip>
                <a:blip r:embed="rId3"/>
              </a:buBlip>
              <a:defRPr sz="2800">
                <a:solidFill>
                  <a:schemeClr val="tx1"/>
                </a:solidFill>
                <a:latin typeface="+mn-lt"/>
                <a:ea typeface="+mn-ea"/>
                <a:cs typeface="+mn-cs"/>
              </a:defRPr>
            </a:lvl1pPr>
            <a:lvl2pPr marL="742950" indent="-285750" algn="l" rtl="0" eaLnBrk="0" fontAlgn="base" hangingPunct="0">
              <a:spcBef>
                <a:spcPct val="20000"/>
              </a:spcBef>
              <a:spcAft>
                <a:spcPct val="0"/>
              </a:spcAft>
              <a:buClr>
                <a:srgbClr val="C00000"/>
              </a:buClr>
              <a:buFont typeface="Arial" panose="020B0604020202020204" pitchFamily="34" charset="0"/>
              <a:buChar char="•"/>
              <a:defRPr sz="2400">
                <a:solidFill>
                  <a:schemeClr val="tx1"/>
                </a:solidFill>
                <a:latin typeface="+mn-lt"/>
              </a:defRPr>
            </a:lvl2pPr>
            <a:lvl3pPr marL="1143000" indent="-228600" algn="l" rtl="0" eaLnBrk="0" fontAlgn="base" hangingPunct="0">
              <a:spcBef>
                <a:spcPct val="20000"/>
              </a:spcBef>
              <a:spcAft>
                <a:spcPct val="0"/>
              </a:spcAft>
              <a:buFont typeface="Arial" panose="020B0604020202020204" pitchFamily="34" charset="0"/>
              <a:buChar char="•"/>
              <a:defRPr sz="2000">
                <a:solidFill>
                  <a:schemeClr val="tx1"/>
                </a:solidFill>
                <a:latin typeface="+mn-lt"/>
              </a:defRPr>
            </a:lvl3pPr>
            <a:lvl4pPr marL="1600200" indent="-228600" algn="l" rtl="0" eaLnBrk="0" fontAlgn="base" hangingPunct="0">
              <a:spcBef>
                <a:spcPct val="20000"/>
              </a:spcBef>
              <a:spcAft>
                <a:spcPct val="0"/>
              </a:spcAft>
              <a:buFont typeface="Arial" panose="020B0604020202020204" pitchFamily="34" charset="0"/>
              <a:buChar char="–"/>
              <a:defRPr sz="2000">
                <a:solidFill>
                  <a:schemeClr val="tx1"/>
                </a:solidFill>
                <a:latin typeface="+mn-lt"/>
              </a:defRPr>
            </a:lvl4pPr>
            <a:lvl5pPr marL="2057400" indent="-228600" algn="l" rtl="0" eaLnBrk="0" fontAlgn="base" hangingPunct="0">
              <a:spcBef>
                <a:spcPct val="20000"/>
              </a:spcBef>
              <a:spcAft>
                <a:spcPct val="0"/>
              </a:spcAft>
              <a:buFont typeface="Arial" panose="020B0604020202020204" pitchFamily="34" charset="0"/>
              <a:buChar char="»"/>
              <a:defRPr sz="1600">
                <a:solidFill>
                  <a:schemeClr val="tx1"/>
                </a:solidFill>
                <a:latin typeface="+mn-lt"/>
              </a:defRPr>
            </a:lvl5pPr>
            <a:lvl6pPr marL="2514600" indent="-228600" algn="l" rtl="0" eaLnBrk="0" fontAlgn="base" hangingPunct="0">
              <a:spcBef>
                <a:spcPct val="20000"/>
              </a:spcBef>
              <a:spcAft>
                <a:spcPct val="0"/>
              </a:spcAft>
              <a:buFont typeface="Arial" charset="0"/>
              <a:buChar char="»"/>
              <a:defRPr sz="1600">
                <a:solidFill>
                  <a:schemeClr val="tx1"/>
                </a:solidFill>
                <a:latin typeface="+mn-lt"/>
              </a:defRPr>
            </a:lvl6pPr>
            <a:lvl7pPr marL="2971800" indent="-228600" algn="l" rtl="0" eaLnBrk="0" fontAlgn="base" hangingPunct="0">
              <a:spcBef>
                <a:spcPct val="20000"/>
              </a:spcBef>
              <a:spcAft>
                <a:spcPct val="0"/>
              </a:spcAft>
              <a:buFont typeface="Arial" charset="0"/>
              <a:buChar char="»"/>
              <a:defRPr sz="1600">
                <a:solidFill>
                  <a:schemeClr val="tx1"/>
                </a:solidFill>
                <a:latin typeface="+mn-lt"/>
              </a:defRPr>
            </a:lvl7pPr>
            <a:lvl8pPr marL="3429000" indent="-228600" algn="l" rtl="0" eaLnBrk="0" fontAlgn="base" hangingPunct="0">
              <a:spcBef>
                <a:spcPct val="20000"/>
              </a:spcBef>
              <a:spcAft>
                <a:spcPct val="0"/>
              </a:spcAft>
              <a:buFont typeface="Arial" charset="0"/>
              <a:buChar char="»"/>
              <a:defRPr sz="1600">
                <a:solidFill>
                  <a:schemeClr val="tx1"/>
                </a:solidFill>
                <a:latin typeface="+mn-lt"/>
              </a:defRPr>
            </a:lvl8pPr>
            <a:lvl9pPr marL="3886200" indent="-228600" algn="l" rtl="0" eaLnBrk="0" fontAlgn="base" hangingPunct="0">
              <a:spcBef>
                <a:spcPct val="20000"/>
              </a:spcBef>
              <a:spcAft>
                <a:spcPct val="0"/>
              </a:spcAft>
              <a:buFont typeface="Arial" charset="0"/>
              <a:buChar char="»"/>
              <a:defRPr sz="1600">
                <a:solidFill>
                  <a:schemeClr val="tx1"/>
                </a:solidFill>
                <a:latin typeface="+mn-lt"/>
              </a:defRPr>
            </a:lvl9pPr>
          </a:lstStyle>
          <a:p>
            <a:pPr marL="342900" marR="0" lvl="0" indent="-342900" algn="l" defTabSz="914400" rtl="0" eaLnBrk="0" fontAlgn="base" latinLnBrk="0" hangingPunct="0">
              <a:lnSpc>
                <a:spcPct val="93000"/>
              </a:lnSpc>
              <a:spcBef>
                <a:spcPct val="15000"/>
              </a:spcBef>
              <a:spcAft>
                <a:spcPct val="15000"/>
              </a:spcAft>
              <a:buClrTx/>
              <a:buSzPct val="100000"/>
              <a:buFontTx/>
              <a:buBlip>
                <a:blip r:embed="rId3"/>
              </a:buBlip>
              <a:tabLst>
                <a:tab pos="285750" algn="l"/>
              </a:tabLst>
              <a:defRPr/>
            </a:pPr>
            <a:r>
              <a:rPr lang="en-US" altLang="zh-CN" sz="1400" dirty="0">
                <a:solidFill>
                  <a:prstClr val="black"/>
                </a:solidFill>
                <a:ea typeface="宋体" panose="02010600030101010101" pitchFamily="2" charset="-122"/>
                <a:cs typeface="Arial" pitchFamily="34" charset="0"/>
              </a:rPr>
              <a:t>RTP retransmission</a:t>
            </a:r>
          </a:p>
          <a:p>
            <a:pPr marL="342900" marR="0" lvl="0" indent="-342900" algn="l" defTabSz="914400" rtl="0" eaLnBrk="0" fontAlgn="base" latinLnBrk="0" hangingPunct="0">
              <a:lnSpc>
                <a:spcPct val="93000"/>
              </a:lnSpc>
              <a:spcBef>
                <a:spcPct val="15000"/>
              </a:spcBef>
              <a:spcAft>
                <a:spcPct val="15000"/>
              </a:spcAft>
              <a:buClrTx/>
              <a:buSzPct val="100000"/>
              <a:buFontTx/>
              <a:buBlip>
                <a:blip r:embed="rId3"/>
              </a:buBlip>
              <a:tabLst>
                <a:tab pos="285750" algn="l"/>
              </a:tabLst>
              <a:defRPr/>
            </a:pPr>
            <a:r>
              <a:rPr lang="en-US" altLang="zh-CN" sz="1400" dirty="0">
                <a:solidFill>
                  <a:prstClr val="black"/>
                </a:solidFill>
                <a:ea typeface="宋体" panose="02010600030101010101" pitchFamily="2" charset="-122"/>
                <a:cs typeface="Arial" pitchFamily="34" charset="0"/>
              </a:rPr>
              <a:t>Application Layer FEC</a:t>
            </a:r>
          </a:p>
          <a:p>
            <a:pPr marL="342900" marR="0" lvl="0" indent="-342900" algn="l" defTabSz="914400" rtl="0" eaLnBrk="0" fontAlgn="base" latinLnBrk="0" hangingPunct="0">
              <a:lnSpc>
                <a:spcPct val="93000"/>
              </a:lnSpc>
              <a:spcBef>
                <a:spcPct val="15000"/>
              </a:spcBef>
              <a:spcAft>
                <a:spcPct val="15000"/>
              </a:spcAft>
              <a:buClrTx/>
              <a:buSzPct val="100000"/>
              <a:buFontTx/>
              <a:buBlip>
                <a:blip r:embed="rId3"/>
              </a:buBlip>
              <a:tabLst>
                <a:tab pos="285750" algn="l"/>
              </a:tabLst>
              <a:defRPr/>
            </a:pPr>
            <a:r>
              <a:rPr lang="en-US" altLang="zh-CN" sz="1400" dirty="0">
                <a:solidFill>
                  <a:prstClr val="black"/>
                </a:solidFill>
                <a:ea typeface="宋体" panose="02010600030101010101" pitchFamily="2" charset="-122"/>
                <a:cs typeface="Arial" pitchFamily="34" charset="0"/>
              </a:rPr>
              <a:t>Support of XR services in 5G</a:t>
            </a:r>
          </a:p>
          <a:p>
            <a:pPr marL="342900" marR="0" lvl="0" indent="-342900" algn="l" defTabSz="914400" rtl="0" eaLnBrk="0" fontAlgn="base" latinLnBrk="0" hangingPunct="0">
              <a:lnSpc>
                <a:spcPct val="93000"/>
              </a:lnSpc>
              <a:spcBef>
                <a:spcPct val="15000"/>
              </a:spcBef>
              <a:spcAft>
                <a:spcPct val="15000"/>
              </a:spcAft>
              <a:buClrTx/>
              <a:buSzPct val="100000"/>
              <a:buFontTx/>
              <a:buBlip>
                <a:blip r:embed="rId3"/>
              </a:buBlip>
              <a:tabLst>
                <a:tab pos="285750" algn="l"/>
              </a:tabLst>
              <a:defRPr/>
            </a:pPr>
            <a:r>
              <a:rPr lang="en-US" altLang="zh-CN" sz="1400" dirty="0">
                <a:solidFill>
                  <a:prstClr val="black"/>
                </a:solidFill>
                <a:ea typeface="宋体" panose="02010600030101010101" pitchFamily="2" charset="-122"/>
                <a:cs typeface="Arial" pitchFamily="34" charset="0"/>
              </a:rPr>
              <a:t>TR 26.822 presented to SA for information (</a:t>
            </a:r>
            <a:r>
              <a:rPr lang="en-US" sz="1400" b="0" i="0" dirty="0">
                <a:solidFill>
                  <a:srgbClr val="000000"/>
                </a:solidFill>
                <a:effectLst/>
                <a:hlinkClick r:id="rId4"/>
              </a:rPr>
              <a:t>SP-241298</a:t>
            </a:r>
            <a:r>
              <a:rPr lang="en-US" altLang="zh-CN" sz="1400" dirty="0">
                <a:solidFill>
                  <a:prstClr val="black"/>
                </a:solidFill>
                <a:ea typeface="宋体" panose="02010600030101010101" pitchFamily="2" charset="-122"/>
                <a:cs typeface="Arial" pitchFamily="34" charset="0"/>
              </a:rPr>
              <a:t>)</a:t>
            </a:r>
            <a:endParaRPr lang="en-GB" sz="1400" b="1" u="sng" kern="0" dirty="0">
              <a:cs typeface="Arial" pitchFamily="34" charset="0"/>
            </a:endParaRPr>
          </a:p>
          <a:p>
            <a:pPr marL="0" indent="0">
              <a:lnSpc>
                <a:spcPct val="93000"/>
              </a:lnSpc>
              <a:spcBef>
                <a:spcPct val="15000"/>
              </a:spcBef>
              <a:spcAft>
                <a:spcPct val="15000"/>
              </a:spcAft>
              <a:buSzPct val="100000"/>
              <a:buFontTx/>
              <a:buNone/>
              <a:tabLst>
                <a:tab pos="285750" algn="l"/>
              </a:tabLst>
              <a:defRPr/>
            </a:pPr>
            <a:r>
              <a:rPr lang="en-GB" sz="1400" b="1" u="sng" kern="0" dirty="0">
                <a:cs typeface="Arial" pitchFamily="34" charset="0"/>
              </a:rPr>
              <a:t>Next steps</a:t>
            </a:r>
          </a:p>
          <a:p>
            <a:pPr>
              <a:lnSpc>
                <a:spcPct val="93000"/>
              </a:lnSpc>
              <a:spcBef>
                <a:spcPct val="15000"/>
              </a:spcBef>
              <a:spcAft>
                <a:spcPct val="15000"/>
              </a:spcAft>
              <a:buSzPct val="100000"/>
              <a:tabLst>
                <a:tab pos="285750" algn="l"/>
              </a:tabLst>
              <a:defRPr/>
            </a:pPr>
            <a:r>
              <a:rPr lang="en-US" altLang="zh-CN" sz="1400" kern="0" dirty="0">
                <a:solidFill>
                  <a:prstClr val="black"/>
                </a:solidFill>
                <a:ea typeface="宋体" panose="02010600030101010101" pitchFamily="2" charset="-122"/>
                <a:cs typeface="Arial" pitchFamily="34" charset="0"/>
              </a:rPr>
              <a:t>Identify gaps that require solutions for each of the key issues.</a:t>
            </a:r>
          </a:p>
          <a:p>
            <a:pPr>
              <a:lnSpc>
                <a:spcPct val="93000"/>
              </a:lnSpc>
              <a:spcBef>
                <a:spcPct val="15000"/>
              </a:spcBef>
              <a:spcAft>
                <a:spcPct val="15000"/>
              </a:spcAft>
              <a:buSzPct val="100000"/>
              <a:tabLst>
                <a:tab pos="285750" algn="l"/>
              </a:tabLst>
              <a:defRPr/>
            </a:pPr>
            <a:r>
              <a:rPr lang="en-US" altLang="zh-CN" sz="1400" kern="0" dirty="0">
                <a:solidFill>
                  <a:prstClr val="black"/>
                </a:solidFill>
                <a:ea typeface="宋体" panose="02010600030101010101" pitchFamily="2" charset="-122"/>
                <a:cs typeface="Arial" pitchFamily="34" charset="0"/>
              </a:rPr>
              <a:t>Discuss and agree on candidate solutions for the key issues requiring solutions.</a:t>
            </a:r>
          </a:p>
          <a:p>
            <a:pPr>
              <a:lnSpc>
                <a:spcPct val="93000"/>
              </a:lnSpc>
              <a:spcBef>
                <a:spcPct val="15000"/>
              </a:spcBef>
              <a:spcAft>
                <a:spcPct val="15000"/>
              </a:spcAft>
              <a:buSzPct val="100000"/>
              <a:tabLst>
                <a:tab pos="285750" algn="l"/>
              </a:tabLst>
              <a:defRPr/>
            </a:pPr>
            <a:r>
              <a:rPr lang="en-US" altLang="zh-CN" sz="1400" kern="0" dirty="0">
                <a:solidFill>
                  <a:prstClr val="black"/>
                </a:solidFill>
                <a:ea typeface="宋体" panose="02010600030101010101" pitchFamily="2" charset="-122"/>
                <a:cs typeface="Arial" pitchFamily="34" charset="0"/>
              </a:rPr>
              <a:t>Send TR 26.822 to SA for information</a:t>
            </a:r>
          </a:p>
        </p:txBody>
      </p:sp>
    </p:spTree>
    <p:extLst>
      <p:ext uri="{BB962C8B-B14F-4D97-AF65-F5344CB8AC3E}">
        <p14:creationId xmlns:p14="http://schemas.microsoft.com/office/powerpoint/2010/main" val="606357753"/>
      </p:ext>
    </p:extLst>
  </p:cSld>
  <p:clrMapOvr>
    <a:masterClrMapping/>
  </p:clrMapOvr>
  <p:transition spd="slow"/>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7" name="Title 1">
            <a:extLst>
              <a:ext uri="{FF2B5EF4-FFF2-40B4-BE49-F238E27FC236}">
                <a16:creationId xmlns:a16="http://schemas.microsoft.com/office/drawing/2014/main" id="{40AB3C44-8A1D-4921-A803-B5281B64AC81}"/>
              </a:ext>
            </a:extLst>
          </p:cNvPr>
          <p:cNvSpPr>
            <a:spLocks noGrp="1"/>
          </p:cNvSpPr>
          <p:nvPr>
            <p:ph type="title"/>
          </p:nvPr>
        </p:nvSpPr>
        <p:spPr>
          <a:xfrm>
            <a:off x="568171" y="196850"/>
            <a:ext cx="9250532" cy="1143000"/>
          </a:xfrm>
        </p:spPr>
        <p:txBody>
          <a:bodyPr/>
          <a:lstStyle/>
          <a:p>
            <a:r>
              <a:rPr lang="en-US" dirty="0"/>
              <a:t>Beyond 2D Video</a:t>
            </a:r>
            <a:br>
              <a:rPr lang="en-US" dirty="0"/>
            </a:br>
            <a:r>
              <a:rPr lang="en-US" altLang="en-US" dirty="0"/>
              <a:t>(</a:t>
            </a:r>
            <a:r>
              <a:rPr lang="en-US" dirty="0"/>
              <a:t>FS_Beyond2D</a:t>
            </a:r>
            <a:r>
              <a:rPr lang="en-US" altLang="en-US" dirty="0"/>
              <a:t>)</a:t>
            </a:r>
          </a:p>
        </p:txBody>
      </p:sp>
      <p:graphicFrame>
        <p:nvGraphicFramePr>
          <p:cNvPr id="2" name="Table 1">
            <a:extLst>
              <a:ext uri="{FF2B5EF4-FFF2-40B4-BE49-F238E27FC236}">
                <a16:creationId xmlns:a16="http://schemas.microsoft.com/office/drawing/2014/main" id="{004C38DC-C29D-45E8-AF35-89281BD7F4E2}"/>
              </a:ext>
            </a:extLst>
          </p:cNvPr>
          <p:cNvGraphicFramePr>
            <a:graphicFrameLocks noGrp="1"/>
          </p:cNvGraphicFramePr>
          <p:nvPr>
            <p:extLst>
              <p:ext uri="{D42A27DB-BD31-4B8C-83A1-F6EECF244321}">
                <p14:modId xmlns:p14="http://schemas.microsoft.com/office/powerpoint/2010/main" val="4020386717"/>
              </p:ext>
            </p:extLst>
          </p:nvPr>
        </p:nvGraphicFramePr>
        <p:xfrm>
          <a:off x="647700" y="1454150"/>
          <a:ext cx="10084901" cy="616021"/>
        </p:xfrm>
        <a:graphic>
          <a:graphicData uri="http://schemas.openxmlformats.org/drawingml/2006/table">
            <a:tbl>
              <a:tblPr firstRow="1" firstCol="1" bandRow="1">
                <a:tableStyleId>{F5AB1C69-6EDB-4FF4-983F-18BD219EF322}</a:tableStyleId>
              </a:tblPr>
              <a:tblGrid>
                <a:gridCol w="601902">
                  <a:extLst>
                    <a:ext uri="{9D8B030D-6E8A-4147-A177-3AD203B41FA5}">
                      <a16:colId xmlns:a16="http://schemas.microsoft.com/office/drawing/2014/main" val="3341114364"/>
                    </a:ext>
                  </a:extLst>
                </a:gridCol>
                <a:gridCol w="3844407">
                  <a:extLst>
                    <a:ext uri="{9D8B030D-6E8A-4147-A177-3AD203B41FA5}">
                      <a16:colId xmlns:a16="http://schemas.microsoft.com/office/drawing/2014/main" val="598130756"/>
                    </a:ext>
                  </a:extLst>
                </a:gridCol>
                <a:gridCol w="1095473">
                  <a:extLst>
                    <a:ext uri="{9D8B030D-6E8A-4147-A177-3AD203B41FA5}">
                      <a16:colId xmlns:a16="http://schemas.microsoft.com/office/drawing/2014/main" val="545303104"/>
                    </a:ext>
                  </a:extLst>
                </a:gridCol>
                <a:gridCol w="807092">
                  <a:extLst>
                    <a:ext uri="{9D8B030D-6E8A-4147-A177-3AD203B41FA5}">
                      <a16:colId xmlns:a16="http://schemas.microsoft.com/office/drawing/2014/main" val="1647222598"/>
                    </a:ext>
                  </a:extLst>
                </a:gridCol>
                <a:gridCol w="551732">
                  <a:extLst>
                    <a:ext uri="{9D8B030D-6E8A-4147-A177-3AD203B41FA5}">
                      <a16:colId xmlns:a16="http://schemas.microsoft.com/office/drawing/2014/main" val="2410094054"/>
                    </a:ext>
                  </a:extLst>
                </a:gridCol>
                <a:gridCol w="643064">
                  <a:extLst>
                    <a:ext uri="{9D8B030D-6E8A-4147-A177-3AD203B41FA5}">
                      <a16:colId xmlns:a16="http://schemas.microsoft.com/office/drawing/2014/main" val="2623286339"/>
                    </a:ext>
                  </a:extLst>
                </a:gridCol>
                <a:gridCol w="643064">
                  <a:extLst>
                    <a:ext uri="{9D8B030D-6E8A-4147-A177-3AD203B41FA5}">
                      <a16:colId xmlns:a16="http://schemas.microsoft.com/office/drawing/2014/main" val="870915920"/>
                    </a:ext>
                  </a:extLst>
                </a:gridCol>
                <a:gridCol w="1898167">
                  <a:extLst>
                    <a:ext uri="{9D8B030D-6E8A-4147-A177-3AD203B41FA5}">
                      <a16:colId xmlns:a16="http://schemas.microsoft.com/office/drawing/2014/main" val="1657485886"/>
                    </a:ext>
                  </a:extLst>
                </a:gridCol>
              </a:tblGrid>
              <a:tr h="296861">
                <a:tc>
                  <a:txBody>
                    <a:bodyPr/>
                    <a:lstStyle/>
                    <a:p>
                      <a:pPr algn="ctr">
                        <a:lnSpc>
                          <a:spcPct val="107000"/>
                        </a:lnSpc>
                        <a:spcAft>
                          <a:spcPts val="800"/>
                        </a:spcAft>
                      </a:pPr>
                      <a:r>
                        <a:rPr lang="en-GB" sz="1100" dirty="0"/>
                        <a:t>UID</a:t>
                      </a:r>
                    </a:p>
                  </a:txBody>
                  <a:tcPr marL="36001" marR="36001" marT="0" marB="0" anchor="ctr"/>
                </a:tc>
                <a:tc>
                  <a:txBody>
                    <a:bodyPr/>
                    <a:lstStyle/>
                    <a:p>
                      <a:pPr algn="ctr">
                        <a:lnSpc>
                          <a:spcPct val="107000"/>
                        </a:lnSpc>
                        <a:spcAft>
                          <a:spcPts val="800"/>
                        </a:spcAft>
                      </a:pPr>
                      <a:r>
                        <a:rPr lang="en-GB" sz="1100" dirty="0"/>
                        <a:t>Name</a:t>
                      </a:r>
                    </a:p>
                  </a:txBody>
                  <a:tcPr marL="36001" marR="36001" marT="0" marB="0" anchor="ctr"/>
                </a:tc>
                <a:tc>
                  <a:txBody>
                    <a:bodyPr/>
                    <a:lstStyle/>
                    <a:p>
                      <a:pPr algn="ctr">
                        <a:lnSpc>
                          <a:spcPct val="107000"/>
                        </a:lnSpc>
                        <a:spcAft>
                          <a:spcPts val="800"/>
                        </a:spcAft>
                      </a:pPr>
                      <a:r>
                        <a:rPr lang="en-GB" sz="1100" dirty="0"/>
                        <a:t>Acronym</a:t>
                      </a:r>
                    </a:p>
                  </a:txBody>
                  <a:tcPr marL="36001" marR="36001" marT="0" marB="0" anchor="ctr"/>
                </a:tc>
                <a:tc>
                  <a:txBody>
                    <a:bodyPr/>
                    <a:lstStyle/>
                    <a:p>
                      <a:pPr algn="ctr">
                        <a:lnSpc>
                          <a:spcPct val="107000"/>
                        </a:lnSpc>
                        <a:spcAft>
                          <a:spcPts val="800"/>
                        </a:spcAft>
                      </a:pPr>
                      <a:r>
                        <a:rPr lang="en-GB" sz="1100" dirty="0"/>
                        <a:t>Target (mm/</a:t>
                      </a:r>
                      <a:r>
                        <a:rPr lang="en-GB" sz="1100" dirty="0" err="1"/>
                        <a:t>yyyy</a:t>
                      </a:r>
                      <a:r>
                        <a:rPr lang="en-GB" sz="1100" dirty="0"/>
                        <a:t>)</a:t>
                      </a:r>
                    </a:p>
                  </a:txBody>
                  <a:tcPr marL="36001" marR="36001" marT="0" marB="0" anchor="ctr"/>
                </a:tc>
                <a:tc>
                  <a:txBody>
                    <a:bodyPr/>
                    <a:lstStyle/>
                    <a:p>
                      <a:pPr algn="ctr">
                        <a:lnSpc>
                          <a:spcPct val="107000"/>
                        </a:lnSpc>
                        <a:spcAft>
                          <a:spcPts val="800"/>
                        </a:spcAft>
                      </a:pPr>
                      <a:r>
                        <a:rPr lang="en-GB" sz="1100" dirty="0"/>
                        <a:t>Old %</a:t>
                      </a:r>
                    </a:p>
                  </a:txBody>
                  <a:tcPr marL="36001" marR="36001" marT="0" marB="0" anchor="ctr"/>
                </a:tc>
                <a:tc>
                  <a:txBody>
                    <a:bodyPr/>
                    <a:lstStyle/>
                    <a:p>
                      <a:pPr algn="ctr">
                        <a:lnSpc>
                          <a:spcPct val="107000"/>
                        </a:lnSpc>
                        <a:spcAft>
                          <a:spcPts val="800"/>
                        </a:spcAft>
                      </a:pPr>
                      <a:r>
                        <a:rPr lang="en-GB" sz="1100" b="1" kern="1200" dirty="0">
                          <a:solidFill>
                            <a:schemeClr val="lt1"/>
                          </a:solidFill>
                          <a:latin typeface="+mn-lt"/>
                          <a:ea typeface="+mn-ea"/>
                          <a:cs typeface="+mn-cs"/>
                        </a:rPr>
                        <a:t>WID</a:t>
                      </a:r>
                      <a:endParaRPr lang="en-GB" sz="1100" dirty="0">
                        <a:solidFill>
                          <a:srgbClr val="FF0000"/>
                        </a:solidFill>
                      </a:endParaRPr>
                    </a:p>
                  </a:txBody>
                  <a:tcPr marL="36001" marR="36001" marT="0" marB="0" anchor="ctr"/>
                </a:tc>
                <a:tc>
                  <a:txBody>
                    <a:bodyPr/>
                    <a:lstStyle/>
                    <a:p>
                      <a:pPr algn="ctr">
                        <a:lnSpc>
                          <a:spcPct val="107000"/>
                        </a:lnSpc>
                        <a:spcAft>
                          <a:spcPts val="800"/>
                        </a:spcAft>
                      </a:pPr>
                      <a:r>
                        <a:rPr lang="en-GB" sz="1100" dirty="0">
                          <a:solidFill>
                            <a:srgbClr val="FF0000"/>
                          </a:solidFill>
                        </a:rPr>
                        <a:t>New %</a:t>
                      </a:r>
                      <a:endParaRPr lang="en-GB" sz="1100" b="1" kern="1200" dirty="0">
                        <a:solidFill>
                          <a:schemeClr val="lt1"/>
                        </a:solidFill>
                        <a:latin typeface="+mn-lt"/>
                        <a:ea typeface="+mn-ea"/>
                        <a:cs typeface="+mn-cs"/>
                      </a:endParaRPr>
                    </a:p>
                  </a:txBody>
                  <a:tcPr marL="36001" marR="36001" marT="0" marB="0" anchor="ctr"/>
                </a:tc>
                <a:tc>
                  <a:txBody>
                    <a:bodyPr/>
                    <a:lstStyle/>
                    <a:p>
                      <a:pPr algn="ctr">
                        <a:lnSpc>
                          <a:spcPct val="107000"/>
                        </a:lnSpc>
                        <a:spcAft>
                          <a:spcPts val="800"/>
                        </a:spcAft>
                      </a:pPr>
                      <a:r>
                        <a:rPr lang="en-GB" sz="1100" dirty="0">
                          <a:solidFill>
                            <a:srgbClr val="FF0000"/>
                          </a:solidFill>
                        </a:rPr>
                        <a:t>Change or comment</a:t>
                      </a:r>
                    </a:p>
                  </a:txBody>
                  <a:tcPr marL="36001" marR="36001" marT="0" marB="0" anchor="ctr"/>
                </a:tc>
                <a:extLst>
                  <a:ext uri="{0D108BD9-81ED-4DB2-BD59-A6C34878D82A}">
                    <a16:rowId xmlns:a16="http://schemas.microsoft.com/office/drawing/2014/main" val="385689174"/>
                  </a:ext>
                </a:extLst>
              </a:tr>
              <a:tr h="265183">
                <a:tc>
                  <a:txBody>
                    <a:bodyPr/>
                    <a:lstStyle/>
                    <a:p>
                      <a:pPr algn="r" fontAlgn="b"/>
                      <a:r>
                        <a:rPr lang="en-US" sz="1100" dirty="0">
                          <a:solidFill>
                            <a:schemeClr val="bg1"/>
                          </a:solidFill>
                        </a:rPr>
                        <a:t>1030008</a:t>
                      </a:r>
                    </a:p>
                  </a:txBody>
                  <a:tcPr marL="9525" marR="9525" marT="9525" marB="0" anchor="b"/>
                </a:tc>
                <a:tc>
                  <a:txBody>
                    <a:bodyPr/>
                    <a:lstStyle/>
                    <a:p>
                      <a:pPr algn="l" fontAlgn="b"/>
                      <a:r>
                        <a:rPr lang="en-US" sz="1100" dirty="0">
                          <a:solidFill>
                            <a:schemeClr val="tx1"/>
                          </a:solidFill>
                        </a:rPr>
                        <a:t>Study on Beyond 2D Video</a:t>
                      </a:r>
                    </a:p>
                  </a:txBody>
                  <a:tcPr marL="9525" marR="9525" marT="9525" marB="0" anchor="b"/>
                </a:tc>
                <a:tc>
                  <a:txBody>
                    <a:bodyPr/>
                    <a:lstStyle/>
                    <a:p>
                      <a:pPr algn="l" fontAlgn="b"/>
                      <a:r>
                        <a:rPr lang="en-US" sz="1100" dirty="0">
                          <a:solidFill>
                            <a:schemeClr val="tx1"/>
                          </a:solidFill>
                        </a:rPr>
                        <a:t>FS_Beyond2D</a:t>
                      </a:r>
                    </a:p>
                  </a:txBody>
                  <a:tcPr marL="9525" marR="9525" marT="9525" marB="0" anchor="b"/>
                </a:tc>
                <a:tc>
                  <a:txBody>
                    <a:bodyPr/>
                    <a:lstStyle/>
                    <a:p>
                      <a:pPr marL="0" marR="0" lvl="0" indent="0" algn="r" defTabSz="914400" rtl="0" eaLnBrk="1" fontAlgn="b" latinLnBrk="0" hangingPunct="1">
                        <a:lnSpc>
                          <a:spcPct val="100000"/>
                        </a:lnSpc>
                        <a:spcBef>
                          <a:spcPts val="0"/>
                        </a:spcBef>
                        <a:spcAft>
                          <a:spcPts val="0"/>
                        </a:spcAft>
                        <a:buClrTx/>
                        <a:buSzTx/>
                        <a:buFontTx/>
                        <a:buNone/>
                        <a:tabLst/>
                        <a:defRPr/>
                      </a:pPr>
                      <a:r>
                        <a:rPr lang="en-US" sz="1100" dirty="0">
                          <a:solidFill>
                            <a:schemeClr val="tx1"/>
                          </a:solidFill>
                        </a:rPr>
                        <a:t>3/3/2025</a:t>
                      </a:r>
                    </a:p>
                  </a:txBody>
                  <a:tcPr marL="9525" marR="9525" marT="9525" marB="0" anchor="b"/>
                </a:tc>
                <a:tc>
                  <a:txBody>
                    <a:bodyPr/>
                    <a:lstStyle/>
                    <a:p>
                      <a:pPr algn="r">
                        <a:lnSpc>
                          <a:spcPct val="107000"/>
                        </a:lnSpc>
                        <a:spcAft>
                          <a:spcPts val="800"/>
                        </a:spcAft>
                      </a:pPr>
                      <a:r>
                        <a:rPr lang="en-GB" sz="1100" dirty="0">
                          <a:solidFill>
                            <a:schemeClr val="tx1"/>
                          </a:solidFill>
                        </a:rPr>
                        <a:t>10%</a:t>
                      </a:r>
                    </a:p>
                  </a:txBody>
                  <a:tcPr marL="36001" marR="36001" marT="0" marB="0" anchor="b"/>
                </a:tc>
                <a:tc>
                  <a:txBody>
                    <a:bodyPr/>
                    <a:lstStyle/>
                    <a:p>
                      <a:pPr algn="r" fontAlgn="t"/>
                      <a:r>
                        <a:rPr lang="en-US" sz="1100" b="0" i="0" u="sng" strike="noStrike" dirty="0">
                          <a:solidFill>
                            <a:srgbClr val="0000FF"/>
                          </a:solidFill>
                          <a:effectLst/>
                          <a:latin typeface="+mn-lt"/>
                          <a:hlinkClick r:id="rId2"/>
                        </a:rPr>
                        <a:t>SP-240479</a:t>
                      </a:r>
                      <a:endParaRPr lang="en-US" sz="1100" b="0" i="0" u="sng" strike="noStrike" dirty="0">
                        <a:solidFill>
                          <a:srgbClr val="0000FF"/>
                        </a:solidFill>
                        <a:effectLst/>
                        <a:latin typeface="+mn-lt"/>
                      </a:endParaRPr>
                    </a:p>
                  </a:txBody>
                  <a:tcPr marL="0" marR="0" marT="0" marB="0"/>
                </a:tc>
                <a:tc>
                  <a:txBody>
                    <a:bodyPr/>
                    <a:lstStyle/>
                    <a:p>
                      <a:pPr algn="r">
                        <a:lnSpc>
                          <a:spcPct val="107000"/>
                        </a:lnSpc>
                        <a:spcAft>
                          <a:spcPts val="800"/>
                        </a:spcAft>
                      </a:pPr>
                      <a:r>
                        <a:rPr lang="en-GB" sz="1100" dirty="0">
                          <a:solidFill>
                            <a:srgbClr val="FF0000"/>
                          </a:solidFill>
                        </a:rPr>
                        <a:t>17%</a:t>
                      </a:r>
                    </a:p>
                  </a:txBody>
                  <a:tcPr marL="36001" marR="36001" marT="0" marB="0" anchor="b"/>
                </a:tc>
                <a:tc>
                  <a:txBody>
                    <a:bodyPr/>
                    <a:lstStyle/>
                    <a:p>
                      <a:pPr algn="r">
                        <a:lnSpc>
                          <a:spcPct val="107000"/>
                        </a:lnSpc>
                        <a:spcAft>
                          <a:spcPts val="800"/>
                        </a:spcAft>
                      </a:pPr>
                      <a:endParaRPr lang="en-GB" sz="1100" dirty="0">
                        <a:solidFill>
                          <a:srgbClr val="FF0000"/>
                        </a:solidFill>
                      </a:endParaRPr>
                    </a:p>
                  </a:txBody>
                  <a:tcPr marL="36001" marR="36001" marT="0" marB="0" anchor="b"/>
                </a:tc>
                <a:extLst>
                  <a:ext uri="{0D108BD9-81ED-4DB2-BD59-A6C34878D82A}">
                    <a16:rowId xmlns:a16="http://schemas.microsoft.com/office/drawing/2014/main" val="2427066551"/>
                  </a:ext>
                </a:extLst>
              </a:tr>
            </a:tbl>
          </a:graphicData>
        </a:graphic>
      </p:graphicFrame>
      <p:sp>
        <p:nvSpPr>
          <p:cNvPr id="5" name="Espace réservé du contenu 2">
            <a:extLst>
              <a:ext uri="{FF2B5EF4-FFF2-40B4-BE49-F238E27FC236}">
                <a16:creationId xmlns:a16="http://schemas.microsoft.com/office/drawing/2014/main" id="{462FE80A-FC48-F513-66A4-C2C71960FE50}"/>
              </a:ext>
            </a:extLst>
          </p:cNvPr>
          <p:cNvSpPr>
            <a:spLocks noGrp="1"/>
          </p:cNvSpPr>
          <p:nvPr>
            <p:ph idx="1"/>
          </p:nvPr>
        </p:nvSpPr>
        <p:spPr>
          <a:xfrm>
            <a:off x="647701" y="2254929"/>
            <a:ext cx="11068050" cy="4029986"/>
          </a:xfrm>
        </p:spPr>
        <p:txBody>
          <a:bodyPr/>
          <a:lstStyle/>
          <a:p>
            <a:pPr marL="287338" lvl="0" indent="-287338" fontAlgn="base">
              <a:lnSpc>
                <a:spcPct val="93000"/>
              </a:lnSpc>
              <a:spcBef>
                <a:spcPct val="15000"/>
              </a:spcBef>
              <a:spcAft>
                <a:spcPct val="15000"/>
              </a:spcAft>
              <a:buSzPct val="100000"/>
              <a:buNone/>
              <a:tabLst>
                <a:tab pos="285750" algn="l"/>
              </a:tabLst>
              <a:defRPr/>
            </a:pPr>
            <a:r>
              <a:rPr lang="en-GB" sz="1400" b="1" u="sng" dirty="0">
                <a:cs typeface="Arial" pitchFamily="34" charset="0"/>
              </a:rPr>
              <a:t>Purpose</a:t>
            </a:r>
          </a:p>
          <a:p>
            <a:pPr>
              <a:lnSpc>
                <a:spcPct val="93000"/>
              </a:lnSpc>
              <a:spcBef>
                <a:spcPct val="15000"/>
              </a:spcBef>
              <a:spcAft>
                <a:spcPct val="15000"/>
              </a:spcAft>
              <a:buSzPct val="100000"/>
              <a:tabLst>
                <a:tab pos="285750" algn="l"/>
              </a:tabLst>
              <a:defRPr/>
            </a:pPr>
            <a:r>
              <a:rPr lang="en-US" sz="1400" dirty="0">
                <a:effectLst/>
                <a:ea typeface="Times New Roman" panose="02020603050405020304" pitchFamily="18" charset="0"/>
              </a:rPr>
              <a:t>Identify and document beyond 2D formats, that are market-relevant</a:t>
            </a:r>
            <a:r>
              <a:rPr lang="en-GB" sz="1400" dirty="0">
                <a:effectLst/>
                <a:ea typeface="Times New Roman" panose="02020603050405020304" pitchFamily="18" charset="0"/>
              </a:rPr>
              <a:t> within the next years</a:t>
            </a:r>
            <a:r>
              <a:rPr lang="en-US" sz="1400" dirty="0">
                <a:effectLst/>
                <a:ea typeface="Times New Roman" panose="02020603050405020304" pitchFamily="18" charset="0"/>
              </a:rPr>
              <a:t>, generated from established and emerging capturing systems </a:t>
            </a:r>
            <a:r>
              <a:rPr lang="en-GB" sz="1400" dirty="0">
                <a:effectLst/>
                <a:ea typeface="Times New Roman" panose="02020603050405020304" pitchFamily="18" charset="0"/>
              </a:rPr>
              <a:t>(including cameras for spatial video capturing)</a:t>
            </a:r>
            <a:r>
              <a:rPr lang="en-US" sz="1400" dirty="0">
                <a:effectLst/>
                <a:ea typeface="Times New Roman" panose="02020603050405020304" pitchFamily="18" charset="0"/>
              </a:rPr>
              <a:t>, contribution, and usable on display technologies</a:t>
            </a:r>
            <a:r>
              <a:rPr lang="en-GB" sz="1400" dirty="0">
                <a:effectLst/>
                <a:ea typeface="Times New Roman" panose="02020603050405020304" pitchFamily="18" charset="0"/>
              </a:rPr>
              <a:t> (smartphones, VR HMDs, AR glasses, autostereoscopic and </a:t>
            </a:r>
            <a:r>
              <a:rPr lang="en-GB" sz="1400" dirty="0" err="1">
                <a:effectLst/>
                <a:ea typeface="Times New Roman" panose="02020603050405020304" pitchFamily="18" charset="0"/>
              </a:rPr>
              <a:t>multiscopic</a:t>
            </a:r>
            <a:r>
              <a:rPr lang="en-GB" sz="1400" dirty="0">
                <a:effectLst/>
                <a:ea typeface="Times New Roman" panose="02020603050405020304" pitchFamily="18" charset="0"/>
              </a:rPr>
              <a:t> displays)</a:t>
            </a:r>
            <a:r>
              <a:rPr lang="en-US" sz="1400" dirty="0">
                <a:effectLst/>
                <a:ea typeface="Times New Roman" panose="02020603050405020304" pitchFamily="18" charset="0"/>
              </a:rPr>
              <a:t>. Establish and document a set of beyond 2D video end-to-end reference scenarios; Define concrete evaluation framework per scenario; </a:t>
            </a:r>
            <a:r>
              <a:rPr lang="en-GB" sz="1400" dirty="0">
                <a:effectLst/>
                <a:ea typeface="Times New Roman" panose="02020603050405020304" pitchFamily="18" charset="0"/>
              </a:rPr>
              <a:t>Identify potential areas for normative work as the next phase and communicate with other 3GPP WGs regarding</a:t>
            </a:r>
            <a:r>
              <a:rPr lang="en-US" sz="1400" dirty="0">
                <a:effectLst/>
                <a:ea typeface="SimSun" panose="02010600030101010101" pitchFamily="2" charset="-122"/>
              </a:rPr>
              <a:t> r</a:t>
            </a:r>
            <a:r>
              <a:rPr lang="en-GB" sz="1400" dirty="0" err="1">
                <a:effectLst/>
                <a:ea typeface="Times New Roman" panose="02020603050405020304" pitchFamily="18" charset="0"/>
              </a:rPr>
              <a:t>elevant</a:t>
            </a:r>
            <a:r>
              <a:rPr lang="en-GB" sz="1400" dirty="0">
                <a:effectLst/>
                <a:ea typeface="Times New Roman" panose="02020603050405020304" pitchFamily="18" charset="0"/>
              </a:rPr>
              <a:t> aspects related to the study to the extent needed.</a:t>
            </a:r>
          </a:p>
          <a:p>
            <a:pPr marL="0" indent="0">
              <a:lnSpc>
                <a:spcPct val="93000"/>
              </a:lnSpc>
              <a:spcBef>
                <a:spcPct val="15000"/>
              </a:spcBef>
              <a:spcAft>
                <a:spcPct val="15000"/>
              </a:spcAft>
              <a:buSzPct val="100000"/>
              <a:buNone/>
              <a:tabLst>
                <a:tab pos="285750" algn="l"/>
              </a:tabLst>
              <a:defRPr/>
            </a:pPr>
            <a:r>
              <a:rPr lang="en-GB" sz="1400" b="1" u="sng" dirty="0">
                <a:cs typeface="Arial" pitchFamily="34" charset="0"/>
              </a:rPr>
              <a:t>Progress in the last quarter</a:t>
            </a:r>
            <a:endParaRPr lang="en-US" altLang="zh-CN" sz="1400" dirty="0">
              <a:solidFill>
                <a:prstClr val="black"/>
              </a:solidFill>
              <a:ea typeface="宋体" panose="02010600030101010101" pitchFamily="2" charset="-122"/>
              <a:cs typeface="Arial" pitchFamily="34" charset="0"/>
            </a:endParaRPr>
          </a:p>
          <a:p>
            <a:pPr>
              <a:lnSpc>
                <a:spcPct val="93000"/>
              </a:lnSpc>
              <a:spcBef>
                <a:spcPct val="15000"/>
              </a:spcBef>
              <a:spcAft>
                <a:spcPct val="15000"/>
              </a:spcAft>
              <a:buSzPct val="100000"/>
              <a:tabLst>
                <a:tab pos="285750" algn="l"/>
              </a:tabLst>
              <a:defRPr/>
            </a:pPr>
            <a:r>
              <a:rPr lang="en-US" sz="1400" dirty="0">
                <a:effectLst/>
                <a:ea typeface="Times New Roman" panose="02020603050405020304" pitchFamily="18" charset="0"/>
              </a:rPr>
              <a:t>TR 26.956 progressed to version 0.1.0</a:t>
            </a:r>
          </a:p>
          <a:p>
            <a:pPr>
              <a:lnSpc>
                <a:spcPct val="93000"/>
              </a:lnSpc>
              <a:spcBef>
                <a:spcPct val="15000"/>
              </a:spcBef>
              <a:spcAft>
                <a:spcPct val="15000"/>
              </a:spcAft>
              <a:buSzPct val="100000"/>
              <a:tabLst>
                <a:tab pos="285750" algn="l"/>
              </a:tabLst>
              <a:defRPr/>
            </a:pPr>
            <a:r>
              <a:rPr lang="en-US" sz="1400" dirty="0">
                <a:effectLst/>
                <a:ea typeface="Times New Roman" panose="02020603050405020304" pitchFamily="18" charset="0"/>
              </a:rPr>
              <a:t>Good progress made on the representation formats for stereoscopic video and point cloud representations. </a:t>
            </a:r>
          </a:p>
          <a:p>
            <a:pPr>
              <a:lnSpc>
                <a:spcPct val="93000"/>
              </a:lnSpc>
              <a:spcBef>
                <a:spcPct val="15000"/>
              </a:spcBef>
              <a:spcAft>
                <a:spcPct val="15000"/>
              </a:spcAft>
              <a:buSzPct val="100000"/>
              <a:tabLst>
                <a:tab pos="285750" algn="l"/>
              </a:tabLst>
              <a:defRPr/>
            </a:pPr>
            <a:r>
              <a:rPr lang="en-US" sz="1400" dirty="0">
                <a:effectLst/>
                <a:ea typeface="Times New Roman" panose="02020603050405020304" pitchFamily="18" charset="0"/>
              </a:rPr>
              <a:t>Agreed to document NERF and 3D gaussian splats as more advanced formats, unlikely to be considered in release 19.</a:t>
            </a:r>
          </a:p>
          <a:p>
            <a:pPr>
              <a:lnSpc>
                <a:spcPct val="93000"/>
              </a:lnSpc>
              <a:spcBef>
                <a:spcPct val="15000"/>
              </a:spcBef>
              <a:spcAft>
                <a:spcPct val="15000"/>
              </a:spcAft>
              <a:buSzPct val="100000"/>
              <a:tabLst>
                <a:tab pos="285750" algn="l"/>
              </a:tabLst>
              <a:defRPr/>
            </a:pPr>
            <a:r>
              <a:rPr lang="en-US" sz="1400" dirty="0">
                <a:effectLst/>
                <a:ea typeface="Times New Roman" panose="02020603050405020304" pitchFamily="18" charset="0"/>
              </a:rPr>
              <a:t>Reviewed quality example for the point cloud representations documented into the PD and considered quality metrics for stereoscopic video and candidate source sequences.</a:t>
            </a:r>
          </a:p>
          <a:p>
            <a:pPr marL="0" lvl="0" indent="0" fontAlgn="base">
              <a:lnSpc>
                <a:spcPct val="93000"/>
              </a:lnSpc>
              <a:spcBef>
                <a:spcPct val="15000"/>
              </a:spcBef>
              <a:spcAft>
                <a:spcPct val="15000"/>
              </a:spcAft>
              <a:buSzPct val="100000"/>
              <a:buNone/>
              <a:tabLst>
                <a:tab pos="285750" algn="l"/>
              </a:tabLst>
              <a:defRPr/>
            </a:pPr>
            <a:r>
              <a:rPr lang="en-GB" sz="1400" b="1" u="sng" dirty="0">
                <a:cs typeface="Arial" pitchFamily="34" charset="0"/>
              </a:rPr>
              <a:t>Next steps</a:t>
            </a:r>
          </a:p>
          <a:p>
            <a:pPr marL="342900" marR="0" lvl="0" indent="-342900" algn="l" defTabSz="914400" rtl="0" eaLnBrk="0" fontAlgn="base" latinLnBrk="0" hangingPunct="0">
              <a:lnSpc>
                <a:spcPct val="93000"/>
              </a:lnSpc>
              <a:spcBef>
                <a:spcPct val="15000"/>
              </a:spcBef>
              <a:spcAft>
                <a:spcPct val="15000"/>
              </a:spcAft>
              <a:buClrTx/>
              <a:buSzPct val="100000"/>
              <a:buFontTx/>
              <a:buBlip>
                <a:blip r:embed="rId3"/>
              </a:buBlip>
              <a:tabLst>
                <a:tab pos="285750" algn="l"/>
              </a:tabLst>
              <a:defRPr/>
            </a:pPr>
            <a:r>
              <a:rPr lang="en-US" altLang="zh-CN" sz="1400" dirty="0">
                <a:solidFill>
                  <a:prstClr val="black"/>
                </a:solidFill>
                <a:ea typeface="宋体" panose="02010600030101010101" pitchFamily="2" charset="-122"/>
                <a:cs typeface="Arial" pitchFamily="34" charset="0"/>
              </a:rPr>
              <a:t>For each agreed scenario:</a:t>
            </a:r>
          </a:p>
          <a:p>
            <a:pPr lvl="1" indent="-342900">
              <a:lnSpc>
                <a:spcPct val="93000"/>
              </a:lnSpc>
              <a:spcBef>
                <a:spcPct val="15000"/>
              </a:spcBef>
              <a:spcAft>
                <a:spcPct val="15000"/>
              </a:spcAft>
              <a:buClrTx/>
              <a:buSzPct val="100000"/>
              <a:buBlip>
                <a:blip r:embed="rId3"/>
              </a:buBlip>
              <a:tabLst>
                <a:tab pos="285750" algn="l"/>
              </a:tabLst>
              <a:defRPr/>
            </a:pPr>
            <a:r>
              <a:rPr lang="en-US" altLang="zh-CN" sz="1000" dirty="0">
                <a:solidFill>
                  <a:prstClr val="black"/>
                </a:solidFill>
                <a:ea typeface="宋体" panose="02010600030101010101" pitchFamily="2" charset="-122"/>
                <a:cs typeface="Arial" pitchFamily="34" charset="0"/>
              </a:rPr>
              <a:t>Define test conditions and evaluation framework per scenario.</a:t>
            </a:r>
          </a:p>
          <a:p>
            <a:pPr lvl="1" indent="-342900">
              <a:lnSpc>
                <a:spcPct val="93000"/>
              </a:lnSpc>
              <a:spcBef>
                <a:spcPct val="15000"/>
              </a:spcBef>
              <a:spcAft>
                <a:spcPct val="15000"/>
              </a:spcAft>
              <a:buClrTx/>
              <a:buSzPct val="100000"/>
              <a:buBlip>
                <a:blip r:embed="rId3"/>
              </a:buBlip>
              <a:tabLst>
                <a:tab pos="285750" algn="l"/>
              </a:tabLst>
              <a:defRPr/>
            </a:pPr>
            <a:r>
              <a:rPr lang="en-US" altLang="zh-CN" sz="1000" dirty="0">
                <a:solidFill>
                  <a:prstClr val="black"/>
                </a:solidFill>
                <a:ea typeface="宋体" panose="02010600030101010101" pitchFamily="2" charset="-122"/>
                <a:cs typeface="Arial" pitchFamily="34" charset="0"/>
              </a:rPr>
              <a:t>Collect and review test material, including test sequences, reference software tools and etc.</a:t>
            </a:r>
          </a:p>
          <a:p>
            <a:pPr lvl="1" indent="-342900">
              <a:lnSpc>
                <a:spcPct val="93000"/>
              </a:lnSpc>
              <a:spcBef>
                <a:spcPct val="15000"/>
              </a:spcBef>
              <a:spcAft>
                <a:spcPct val="15000"/>
              </a:spcAft>
              <a:buClrTx/>
              <a:buSzPct val="100000"/>
              <a:buBlip>
                <a:blip r:embed="rId3"/>
              </a:buBlip>
              <a:tabLst>
                <a:tab pos="285750" algn="l"/>
              </a:tabLst>
              <a:defRPr/>
            </a:pPr>
            <a:r>
              <a:rPr lang="en-US" altLang="zh-CN" sz="1000" dirty="0">
                <a:solidFill>
                  <a:prstClr val="black"/>
                </a:solidFill>
                <a:ea typeface="宋体" panose="02010600030101010101" pitchFamily="2" charset="-122"/>
                <a:cs typeface="Arial" pitchFamily="34" charset="0"/>
              </a:rPr>
              <a:t>Define performance metrics for each scenarios, communication with external groups, e.g., MPEG, to ask for potential metrics may be done.</a:t>
            </a:r>
          </a:p>
          <a:p>
            <a:pPr lvl="1" indent="-342900">
              <a:lnSpc>
                <a:spcPct val="93000"/>
              </a:lnSpc>
              <a:spcBef>
                <a:spcPct val="15000"/>
              </a:spcBef>
              <a:spcAft>
                <a:spcPct val="15000"/>
              </a:spcAft>
              <a:buClrTx/>
              <a:buSzPct val="100000"/>
              <a:buBlip>
                <a:blip r:embed="rId3"/>
              </a:buBlip>
              <a:tabLst>
                <a:tab pos="285750" algn="l"/>
              </a:tabLst>
              <a:defRPr/>
            </a:pPr>
            <a:r>
              <a:rPr lang="en-US" altLang="zh-CN" sz="1000" dirty="0">
                <a:solidFill>
                  <a:prstClr val="black"/>
                </a:solidFill>
                <a:ea typeface="宋体" panose="02010600030101010101" pitchFamily="2" charset="-122"/>
                <a:cs typeface="Arial" pitchFamily="34" charset="0"/>
              </a:rPr>
              <a:t>Evaluate the feasibility and performance of existing 3GPP codecs (H.265/HEVC) as well as potentially new codecs to support the scenarios.</a:t>
            </a:r>
          </a:p>
          <a:p>
            <a:pPr marL="342900" marR="0" lvl="0" indent="-342900">
              <a:spcBef>
                <a:spcPts val="0"/>
              </a:spcBef>
              <a:spcAft>
                <a:spcPts val="900"/>
              </a:spcAft>
              <a:buFont typeface="+mj-lt"/>
              <a:buAutoNum type="arabicPeriod" startAt="5"/>
            </a:pPr>
            <a:endParaRPr lang="en-US" sz="1100" dirty="0">
              <a:effectLst/>
              <a:ea typeface="Times New Roman" panose="02020603050405020304" pitchFamily="18" charset="0"/>
            </a:endParaRPr>
          </a:p>
          <a:p>
            <a:pPr marL="342900" marR="0" lvl="0" indent="-342900" fontAlgn="auto" hangingPunct="1">
              <a:spcBef>
                <a:spcPts val="0"/>
              </a:spcBef>
              <a:spcAft>
                <a:spcPts val="0"/>
              </a:spcAft>
              <a:buFont typeface="+mj-lt"/>
              <a:buAutoNum type="alphaUcPeriod"/>
            </a:pPr>
            <a:endParaRPr lang="en-US" sz="1100" dirty="0">
              <a:effectLst/>
              <a:ea typeface="SimSun" panose="02010600030101010101" pitchFamily="2" charset="-122"/>
            </a:endParaRPr>
          </a:p>
        </p:txBody>
      </p:sp>
    </p:spTree>
    <p:extLst>
      <p:ext uri="{BB962C8B-B14F-4D97-AF65-F5344CB8AC3E}">
        <p14:creationId xmlns:p14="http://schemas.microsoft.com/office/powerpoint/2010/main" val="442270582"/>
      </p:ext>
    </p:extLst>
  </p:cSld>
  <p:clrMapOvr>
    <a:masterClrMapping/>
  </p:clrMapOvr>
  <p:transition spd="slow"/>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7" name="Title 1">
            <a:extLst>
              <a:ext uri="{FF2B5EF4-FFF2-40B4-BE49-F238E27FC236}">
                <a16:creationId xmlns:a16="http://schemas.microsoft.com/office/drawing/2014/main" id="{40AB3C44-8A1D-4921-A803-B5281B64AC81}"/>
              </a:ext>
            </a:extLst>
          </p:cNvPr>
          <p:cNvSpPr>
            <a:spLocks noGrp="1"/>
          </p:cNvSpPr>
          <p:nvPr>
            <p:ph type="title"/>
          </p:nvPr>
        </p:nvSpPr>
        <p:spPr>
          <a:xfrm>
            <a:off x="568171" y="196850"/>
            <a:ext cx="9250532" cy="1143000"/>
          </a:xfrm>
        </p:spPr>
        <p:txBody>
          <a:bodyPr/>
          <a:lstStyle/>
          <a:p>
            <a:r>
              <a:rPr lang="en-US" dirty="0"/>
              <a:t>Audio Codec APIs</a:t>
            </a:r>
            <a:br>
              <a:rPr lang="en-US" dirty="0"/>
            </a:br>
            <a:r>
              <a:rPr lang="en-US" altLang="en-US" dirty="0"/>
              <a:t>(</a:t>
            </a:r>
            <a:r>
              <a:rPr lang="en-US" dirty="0"/>
              <a:t>FS_ACAPI</a:t>
            </a:r>
            <a:r>
              <a:rPr lang="en-US" altLang="en-US" dirty="0"/>
              <a:t>)</a:t>
            </a:r>
          </a:p>
        </p:txBody>
      </p:sp>
      <p:graphicFrame>
        <p:nvGraphicFramePr>
          <p:cNvPr id="2" name="Table 1">
            <a:extLst>
              <a:ext uri="{FF2B5EF4-FFF2-40B4-BE49-F238E27FC236}">
                <a16:creationId xmlns:a16="http://schemas.microsoft.com/office/drawing/2014/main" id="{004C38DC-C29D-45E8-AF35-89281BD7F4E2}"/>
              </a:ext>
            </a:extLst>
          </p:cNvPr>
          <p:cNvGraphicFramePr>
            <a:graphicFrameLocks noGrp="1"/>
          </p:cNvGraphicFramePr>
          <p:nvPr>
            <p:extLst>
              <p:ext uri="{D42A27DB-BD31-4B8C-83A1-F6EECF244321}">
                <p14:modId xmlns:p14="http://schemas.microsoft.com/office/powerpoint/2010/main" val="2918083314"/>
              </p:ext>
            </p:extLst>
          </p:nvPr>
        </p:nvGraphicFramePr>
        <p:xfrm>
          <a:off x="647700" y="1454150"/>
          <a:ext cx="10084901" cy="616021"/>
        </p:xfrm>
        <a:graphic>
          <a:graphicData uri="http://schemas.openxmlformats.org/drawingml/2006/table">
            <a:tbl>
              <a:tblPr firstRow="1" firstCol="1" bandRow="1">
                <a:tableStyleId>{F5AB1C69-6EDB-4FF4-983F-18BD219EF322}</a:tableStyleId>
              </a:tblPr>
              <a:tblGrid>
                <a:gridCol w="601902">
                  <a:extLst>
                    <a:ext uri="{9D8B030D-6E8A-4147-A177-3AD203B41FA5}">
                      <a16:colId xmlns:a16="http://schemas.microsoft.com/office/drawing/2014/main" val="3341114364"/>
                    </a:ext>
                  </a:extLst>
                </a:gridCol>
                <a:gridCol w="3844407">
                  <a:extLst>
                    <a:ext uri="{9D8B030D-6E8A-4147-A177-3AD203B41FA5}">
                      <a16:colId xmlns:a16="http://schemas.microsoft.com/office/drawing/2014/main" val="598130756"/>
                    </a:ext>
                  </a:extLst>
                </a:gridCol>
                <a:gridCol w="1095473">
                  <a:extLst>
                    <a:ext uri="{9D8B030D-6E8A-4147-A177-3AD203B41FA5}">
                      <a16:colId xmlns:a16="http://schemas.microsoft.com/office/drawing/2014/main" val="545303104"/>
                    </a:ext>
                  </a:extLst>
                </a:gridCol>
                <a:gridCol w="807092">
                  <a:extLst>
                    <a:ext uri="{9D8B030D-6E8A-4147-A177-3AD203B41FA5}">
                      <a16:colId xmlns:a16="http://schemas.microsoft.com/office/drawing/2014/main" val="1647222598"/>
                    </a:ext>
                  </a:extLst>
                </a:gridCol>
                <a:gridCol w="551732">
                  <a:extLst>
                    <a:ext uri="{9D8B030D-6E8A-4147-A177-3AD203B41FA5}">
                      <a16:colId xmlns:a16="http://schemas.microsoft.com/office/drawing/2014/main" val="2410094054"/>
                    </a:ext>
                  </a:extLst>
                </a:gridCol>
                <a:gridCol w="643064">
                  <a:extLst>
                    <a:ext uri="{9D8B030D-6E8A-4147-A177-3AD203B41FA5}">
                      <a16:colId xmlns:a16="http://schemas.microsoft.com/office/drawing/2014/main" val="2623286339"/>
                    </a:ext>
                  </a:extLst>
                </a:gridCol>
                <a:gridCol w="643064">
                  <a:extLst>
                    <a:ext uri="{9D8B030D-6E8A-4147-A177-3AD203B41FA5}">
                      <a16:colId xmlns:a16="http://schemas.microsoft.com/office/drawing/2014/main" val="870915920"/>
                    </a:ext>
                  </a:extLst>
                </a:gridCol>
                <a:gridCol w="1898167">
                  <a:extLst>
                    <a:ext uri="{9D8B030D-6E8A-4147-A177-3AD203B41FA5}">
                      <a16:colId xmlns:a16="http://schemas.microsoft.com/office/drawing/2014/main" val="1657485886"/>
                    </a:ext>
                  </a:extLst>
                </a:gridCol>
              </a:tblGrid>
              <a:tr h="296861">
                <a:tc>
                  <a:txBody>
                    <a:bodyPr/>
                    <a:lstStyle/>
                    <a:p>
                      <a:pPr algn="ctr">
                        <a:lnSpc>
                          <a:spcPct val="107000"/>
                        </a:lnSpc>
                        <a:spcAft>
                          <a:spcPts val="800"/>
                        </a:spcAft>
                      </a:pPr>
                      <a:r>
                        <a:rPr lang="en-GB" sz="1100" dirty="0"/>
                        <a:t>UID</a:t>
                      </a:r>
                    </a:p>
                  </a:txBody>
                  <a:tcPr marL="36001" marR="36001" marT="0" marB="0" anchor="ctr"/>
                </a:tc>
                <a:tc>
                  <a:txBody>
                    <a:bodyPr/>
                    <a:lstStyle/>
                    <a:p>
                      <a:pPr algn="ctr">
                        <a:lnSpc>
                          <a:spcPct val="107000"/>
                        </a:lnSpc>
                        <a:spcAft>
                          <a:spcPts val="800"/>
                        </a:spcAft>
                      </a:pPr>
                      <a:r>
                        <a:rPr lang="en-GB" sz="1100" dirty="0"/>
                        <a:t>Name</a:t>
                      </a:r>
                    </a:p>
                  </a:txBody>
                  <a:tcPr marL="36001" marR="36001" marT="0" marB="0" anchor="ctr"/>
                </a:tc>
                <a:tc>
                  <a:txBody>
                    <a:bodyPr/>
                    <a:lstStyle/>
                    <a:p>
                      <a:pPr algn="ctr">
                        <a:lnSpc>
                          <a:spcPct val="107000"/>
                        </a:lnSpc>
                        <a:spcAft>
                          <a:spcPts val="800"/>
                        </a:spcAft>
                      </a:pPr>
                      <a:r>
                        <a:rPr lang="en-GB" sz="1100" dirty="0"/>
                        <a:t>Acronym</a:t>
                      </a:r>
                    </a:p>
                  </a:txBody>
                  <a:tcPr marL="36001" marR="36001" marT="0" marB="0" anchor="ctr"/>
                </a:tc>
                <a:tc>
                  <a:txBody>
                    <a:bodyPr/>
                    <a:lstStyle/>
                    <a:p>
                      <a:pPr algn="ctr">
                        <a:lnSpc>
                          <a:spcPct val="107000"/>
                        </a:lnSpc>
                        <a:spcAft>
                          <a:spcPts val="800"/>
                        </a:spcAft>
                      </a:pPr>
                      <a:r>
                        <a:rPr lang="en-GB" sz="1100" dirty="0"/>
                        <a:t>Target (mm/</a:t>
                      </a:r>
                      <a:r>
                        <a:rPr lang="en-GB" sz="1100" dirty="0" err="1"/>
                        <a:t>yyyy</a:t>
                      </a:r>
                      <a:r>
                        <a:rPr lang="en-GB" sz="1100" dirty="0"/>
                        <a:t>)</a:t>
                      </a:r>
                    </a:p>
                  </a:txBody>
                  <a:tcPr marL="36001" marR="36001" marT="0" marB="0" anchor="ctr"/>
                </a:tc>
                <a:tc>
                  <a:txBody>
                    <a:bodyPr/>
                    <a:lstStyle/>
                    <a:p>
                      <a:pPr algn="ctr">
                        <a:lnSpc>
                          <a:spcPct val="107000"/>
                        </a:lnSpc>
                        <a:spcAft>
                          <a:spcPts val="800"/>
                        </a:spcAft>
                      </a:pPr>
                      <a:r>
                        <a:rPr lang="en-GB" sz="1100" dirty="0"/>
                        <a:t>Old %</a:t>
                      </a:r>
                    </a:p>
                  </a:txBody>
                  <a:tcPr marL="36001" marR="36001" marT="0" marB="0" anchor="ctr"/>
                </a:tc>
                <a:tc>
                  <a:txBody>
                    <a:bodyPr/>
                    <a:lstStyle/>
                    <a:p>
                      <a:pPr algn="ctr">
                        <a:lnSpc>
                          <a:spcPct val="107000"/>
                        </a:lnSpc>
                        <a:spcAft>
                          <a:spcPts val="800"/>
                        </a:spcAft>
                      </a:pPr>
                      <a:r>
                        <a:rPr lang="en-GB" sz="1100" b="1" kern="1200" dirty="0">
                          <a:solidFill>
                            <a:schemeClr val="lt1"/>
                          </a:solidFill>
                          <a:latin typeface="+mn-lt"/>
                          <a:ea typeface="+mn-ea"/>
                          <a:cs typeface="+mn-cs"/>
                        </a:rPr>
                        <a:t>WID</a:t>
                      </a:r>
                      <a:endParaRPr lang="en-GB" sz="1100" dirty="0">
                        <a:solidFill>
                          <a:srgbClr val="FF0000"/>
                        </a:solidFill>
                      </a:endParaRPr>
                    </a:p>
                  </a:txBody>
                  <a:tcPr marL="36001" marR="36001" marT="0" marB="0" anchor="ctr"/>
                </a:tc>
                <a:tc>
                  <a:txBody>
                    <a:bodyPr/>
                    <a:lstStyle/>
                    <a:p>
                      <a:pPr algn="ctr">
                        <a:lnSpc>
                          <a:spcPct val="107000"/>
                        </a:lnSpc>
                        <a:spcAft>
                          <a:spcPts val="800"/>
                        </a:spcAft>
                      </a:pPr>
                      <a:r>
                        <a:rPr lang="en-GB" sz="1100" dirty="0">
                          <a:solidFill>
                            <a:srgbClr val="FF0000"/>
                          </a:solidFill>
                        </a:rPr>
                        <a:t>New %</a:t>
                      </a:r>
                      <a:endParaRPr lang="en-GB" sz="1100" b="1" kern="1200" dirty="0">
                        <a:solidFill>
                          <a:schemeClr val="lt1"/>
                        </a:solidFill>
                        <a:latin typeface="+mn-lt"/>
                        <a:ea typeface="+mn-ea"/>
                        <a:cs typeface="+mn-cs"/>
                      </a:endParaRPr>
                    </a:p>
                  </a:txBody>
                  <a:tcPr marL="36001" marR="36001" marT="0" marB="0" anchor="ctr"/>
                </a:tc>
                <a:tc>
                  <a:txBody>
                    <a:bodyPr/>
                    <a:lstStyle/>
                    <a:p>
                      <a:pPr algn="ctr">
                        <a:lnSpc>
                          <a:spcPct val="107000"/>
                        </a:lnSpc>
                        <a:spcAft>
                          <a:spcPts val="800"/>
                        </a:spcAft>
                      </a:pPr>
                      <a:r>
                        <a:rPr lang="en-GB" sz="1100" dirty="0">
                          <a:solidFill>
                            <a:srgbClr val="FF0000"/>
                          </a:solidFill>
                        </a:rPr>
                        <a:t>Change or comment</a:t>
                      </a:r>
                    </a:p>
                  </a:txBody>
                  <a:tcPr marL="36001" marR="36001" marT="0" marB="0" anchor="ctr"/>
                </a:tc>
                <a:extLst>
                  <a:ext uri="{0D108BD9-81ED-4DB2-BD59-A6C34878D82A}">
                    <a16:rowId xmlns:a16="http://schemas.microsoft.com/office/drawing/2014/main" val="385689174"/>
                  </a:ext>
                </a:extLst>
              </a:tr>
              <a:tr h="265183">
                <a:tc>
                  <a:txBody>
                    <a:bodyPr/>
                    <a:lstStyle/>
                    <a:p>
                      <a:pPr algn="r" fontAlgn="b"/>
                      <a:r>
                        <a:rPr lang="en-US" sz="1100" dirty="0">
                          <a:solidFill>
                            <a:schemeClr val="bg1"/>
                          </a:solidFill>
                        </a:rPr>
                        <a:t>1030009</a:t>
                      </a:r>
                    </a:p>
                  </a:txBody>
                  <a:tcPr marL="9525" marR="9525" marT="9525" marB="0" anchor="b"/>
                </a:tc>
                <a:tc>
                  <a:txBody>
                    <a:bodyPr/>
                    <a:lstStyle/>
                    <a:p>
                      <a:pPr algn="l" fontAlgn="b"/>
                      <a:r>
                        <a:rPr lang="en-US" sz="1100" dirty="0">
                          <a:solidFill>
                            <a:schemeClr val="tx1"/>
                          </a:solidFill>
                        </a:rPr>
                        <a:t>Study on Audio Codec APIs</a:t>
                      </a:r>
                    </a:p>
                  </a:txBody>
                  <a:tcPr marL="9525" marR="9525" marT="9525" marB="0" anchor="b"/>
                </a:tc>
                <a:tc>
                  <a:txBody>
                    <a:bodyPr/>
                    <a:lstStyle/>
                    <a:p>
                      <a:pPr algn="l" fontAlgn="b"/>
                      <a:r>
                        <a:rPr lang="en-US" sz="1100" dirty="0">
                          <a:solidFill>
                            <a:schemeClr val="tx1"/>
                          </a:solidFill>
                        </a:rPr>
                        <a:t>FS_ACAPI</a:t>
                      </a:r>
                    </a:p>
                  </a:txBody>
                  <a:tcPr marL="9525" marR="9525" marT="9525" marB="0" anchor="b"/>
                </a:tc>
                <a:tc>
                  <a:txBody>
                    <a:bodyPr/>
                    <a:lstStyle/>
                    <a:p>
                      <a:pPr marL="0" marR="0" lvl="0" indent="0" algn="r" defTabSz="914400" rtl="0" eaLnBrk="1" fontAlgn="b" latinLnBrk="0" hangingPunct="1">
                        <a:lnSpc>
                          <a:spcPct val="100000"/>
                        </a:lnSpc>
                        <a:spcBef>
                          <a:spcPts val="0"/>
                        </a:spcBef>
                        <a:spcAft>
                          <a:spcPts val="0"/>
                        </a:spcAft>
                        <a:buClrTx/>
                        <a:buSzTx/>
                        <a:buFontTx/>
                        <a:buNone/>
                        <a:tabLst/>
                        <a:defRPr/>
                      </a:pPr>
                      <a:r>
                        <a:rPr lang="en-US" sz="1100" dirty="0">
                          <a:solidFill>
                            <a:schemeClr val="tx1"/>
                          </a:solidFill>
                        </a:rPr>
                        <a:t>3/3/2025</a:t>
                      </a:r>
                    </a:p>
                  </a:txBody>
                  <a:tcPr marL="9525" marR="9525" marT="9525" marB="0" anchor="b"/>
                </a:tc>
                <a:tc>
                  <a:txBody>
                    <a:bodyPr/>
                    <a:lstStyle/>
                    <a:p>
                      <a:pPr algn="r">
                        <a:lnSpc>
                          <a:spcPct val="107000"/>
                        </a:lnSpc>
                        <a:spcAft>
                          <a:spcPts val="800"/>
                        </a:spcAft>
                      </a:pPr>
                      <a:r>
                        <a:rPr lang="en-GB" sz="1100" dirty="0">
                          <a:solidFill>
                            <a:schemeClr val="tx1"/>
                          </a:solidFill>
                        </a:rPr>
                        <a:t>10%</a:t>
                      </a:r>
                    </a:p>
                  </a:txBody>
                  <a:tcPr marL="36001" marR="36001" marT="0" marB="0" anchor="b"/>
                </a:tc>
                <a:tc>
                  <a:txBody>
                    <a:bodyPr/>
                    <a:lstStyle/>
                    <a:p>
                      <a:pPr algn="r" fontAlgn="t"/>
                      <a:r>
                        <a:rPr lang="en-US" sz="1100" b="0" i="0" u="sng" strike="noStrike" dirty="0">
                          <a:solidFill>
                            <a:srgbClr val="0000FF"/>
                          </a:solidFill>
                          <a:effectLst/>
                          <a:latin typeface="+mn-lt"/>
                          <a:hlinkClick r:id="rId2"/>
                        </a:rPr>
                        <a:t>SP-240480</a:t>
                      </a:r>
                      <a:endParaRPr lang="en-US" sz="1100" b="0" i="0" u="sng" strike="noStrike" dirty="0">
                        <a:solidFill>
                          <a:srgbClr val="0000FF"/>
                        </a:solidFill>
                        <a:effectLst/>
                        <a:latin typeface="+mn-lt"/>
                      </a:endParaRPr>
                    </a:p>
                  </a:txBody>
                  <a:tcPr marL="0" marR="0" marT="0" marB="0"/>
                </a:tc>
                <a:tc>
                  <a:txBody>
                    <a:bodyPr/>
                    <a:lstStyle/>
                    <a:p>
                      <a:pPr algn="r">
                        <a:lnSpc>
                          <a:spcPct val="107000"/>
                        </a:lnSpc>
                        <a:spcAft>
                          <a:spcPts val="800"/>
                        </a:spcAft>
                      </a:pPr>
                      <a:r>
                        <a:rPr lang="en-GB" sz="1100" dirty="0">
                          <a:solidFill>
                            <a:srgbClr val="FF0000"/>
                          </a:solidFill>
                        </a:rPr>
                        <a:t>10%</a:t>
                      </a:r>
                    </a:p>
                  </a:txBody>
                  <a:tcPr marL="36001" marR="36001" marT="0" marB="0" anchor="b"/>
                </a:tc>
                <a:tc>
                  <a:txBody>
                    <a:bodyPr/>
                    <a:lstStyle/>
                    <a:p>
                      <a:pPr algn="r">
                        <a:lnSpc>
                          <a:spcPct val="107000"/>
                        </a:lnSpc>
                        <a:spcAft>
                          <a:spcPts val="800"/>
                        </a:spcAft>
                      </a:pPr>
                      <a:endParaRPr lang="en-GB" sz="1100" dirty="0">
                        <a:solidFill>
                          <a:srgbClr val="FF0000"/>
                        </a:solidFill>
                      </a:endParaRPr>
                    </a:p>
                  </a:txBody>
                  <a:tcPr marL="36001" marR="36001" marT="0" marB="0" anchor="b"/>
                </a:tc>
                <a:extLst>
                  <a:ext uri="{0D108BD9-81ED-4DB2-BD59-A6C34878D82A}">
                    <a16:rowId xmlns:a16="http://schemas.microsoft.com/office/drawing/2014/main" val="2427066551"/>
                  </a:ext>
                </a:extLst>
              </a:tr>
            </a:tbl>
          </a:graphicData>
        </a:graphic>
      </p:graphicFrame>
      <p:sp>
        <p:nvSpPr>
          <p:cNvPr id="5" name="Espace réservé du contenu 2">
            <a:extLst>
              <a:ext uri="{FF2B5EF4-FFF2-40B4-BE49-F238E27FC236}">
                <a16:creationId xmlns:a16="http://schemas.microsoft.com/office/drawing/2014/main" id="{462FE80A-FC48-F513-66A4-C2C71960FE50}"/>
              </a:ext>
            </a:extLst>
          </p:cNvPr>
          <p:cNvSpPr>
            <a:spLocks noGrp="1"/>
          </p:cNvSpPr>
          <p:nvPr>
            <p:ph idx="1"/>
          </p:nvPr>
        </p:nvSpPr>
        <p:spPr>
          <a:xfrm>
            <a:off x="647701" y="2254929"/>
            <a:ext cx="11068050" cy="4029986"/>
          </a:xfrm>
        </p:spPr>
        <p:txBody>
          <a:bodyPr/>
          <a:lstStyle/>
          <a:p>
            <a:pPr marL="287338" lvl="0" indent="-287338" fontAlgn="base">
              <a:lnSpc>
                <a:spcPct val="93000"/>
              </a:lnSpc>
              <a:spcBef>
                <a:spcPct val="15000"/>
              </a:spcBef>
              <a:spcAft>
                <a:spcPct val="15000"/>
              </a:spcAft>
              <a:buSzPct val="100000"/>
              <a:buNone/>
              <a:tabLst>
                <a:tab pos="285750" algn="l"/>
              </a:tabLst>
              <a:defRPr/>
            </a:pPr>
            <a:r>
              <a:rPr lang="en-GB" sz="1400" b="1" u="sng" dirty="0">
                <a:cs typeface="Arial" pitchFamily="34" charset="0"/>
              </a:rPr>
              <a:t>Purpose</a:t>
            </a:r>
          </a:p>
          <a:p>
            <a:pPr marL="0" marR="0" indent="0">
              <a:spcBef>
                <a:spcPts val="0"/>
              </a:spcBef>
              <a:spcAft>
                <a:spcPts val="0"/>
              </a:spcAft>
              <a:buNone/>
            </a:pPr>
            <a:r>
              <a:rPr lang="en-GB" sz="1400" dirty="0">
                <a:effectLst/>
                <a:ea typeface="Times New Roman" panose="02020603050405020304" pitchFamily="18" charset="0"/>
              </a:rPr>
              <a:t>The overall objective of this study item is to study APIs to provide support for 3GPP's speech and audio codecs in TS 26.114 and TS 26.117 for enhanced Web-based applications over 3GPP networks.</a:t>
            </a:r>
          </a:p>
          <a:p>
            <a:pPr marL="0" indent="0">
              <a:lnSpc>
                <a:spcPct val="93000"/>
              </a:lnSpc>
              <a:spcBef>
                <a:spcPct val="15000"/>
              </a:spcBef>
              <a:spcAft>
                <a:spcPct val="15000"/>
              </a:spcAft>
              <a:buSzPct val="100000"/>
              <a:buNone/>
              <a:tabLst>
                <a:tab pos="285750" algn="l"/>
              </a:tabLst>
              <a:defRPr/>
            </a:pPr>
            <a:r>
              <a:rPr lang="en-GB" sz="1400" b="1" u="sng" dirty="0">
                <a:cs typeface="Arial" pitchFamily="34" charset="0"/>
              </a:rPr>
              <a:t>Progress in the last quarter</a:t>
            </a:r>
            <a:endParaRPr lang="en-US" altLang="zh-CN" sz="1400" dirty="0">
              <a:solidFill>
                <a:prstClr val="black"/>
              </a:solidFill>
              <a:ea typeface="宋体" panose="02010600030101010101" pitchFamily="2" charset="-122"/>
              <a:cs typeface="Arial" pitchFamily="34" charset="0"/>
            </a:endParaRPr>
          </a:p>
          <a:p>
            <a:pPr>
              <a:lnSpc>
                <a:spcPct val="93000"/>
              </a:lnSpc>
              <a:spcBef>
                <a:spcPct val="15000"/>
              </a:spcBef>
              <a:spcAft>
                <a:spcPct val="15000"/>
              </a:spcAft>
              <a:buSzPct val="100000"/>
              <a:tabLst>
                <a:tab pos="285750" algn="l"/>
              </a:tabLst>
              <a:defRPr/>
            </a:pPr>
            <a:r>
              <a:rPr lang="en-US" sz="1400" dirty="0">
                <a:effectLst/>
                <a:ea typeface="Times New Roman" panose="02020603050405020304" pitchFamily="18" charset="0"/>
              </a:rPr>
              <a:t>While the TR wasn’t progressed, SA4 agreed proposal on 3GPP Codecs registration as W3C </a:t>
            </a:r>
            <a:r>
              <a:rPr lang="en-US" sz="1400" dirty="0" err="1">
                <a:effectLst/>
                <a:ea typeface="Times New Roman" panose="02020603050405020304" pitchFamily="18" charset="0"/>
              </a:rPr>
              <a:t>WebCodecs</a:t>
            </a:r>
            <a:r>
              <a:rPr lang="en-US" sz="1400" dirty="0">
                <a:effectLst/>
                <a:ea typeface="Times New Roman" panose="02020603050405020304" pitchFamily="18" charset="0"/>
              </a:rPr>
              <a:t>.</a:t>
            </a:r>
          </a:p>
          <a:p>
            <a:pPr lvl="1">
              <a:lnSpc>
                <a:spcPct val="93000"/>
              </a:lnSpc>
              <a:spcBef>
                <a:spcPct val="15000"/>
              </a:spcBef>
              <a:spcAft>
                <a:spcPct val="15000"/>
              </a:spcAft>
              <a:buSzPct val="100000"/>
              <a:tabLst>
                <a:tab pos="285750" algn="l"/>
              </a:tabLst>
              <a:defRPr/>
            </a:pPr>
            <a:r>
              <a:rPr lang="en-US" sz="1400" dirty="0">
                <a:effectLst/>
                <a:ea typeface="Times New Roman" panose="02020603050405020304" pitchFamily="18" charset="0"/>
              </a:rPr>
              <a:t>To register relevant 3GPP audio codecs as web codecs</a:t>
            </a:r>
          </a:p>
          <a:p>
            <a:pPr lvl="1">
              <a:lnSpc>
                <a:spcPct val="93000"/>
              </a:lnSpc>
              <a:spcBef>
                <a:spcPct val="15000"/>
              </a:spcBef>
              <a:spcAft>
                <a:spcPct val="15000"/>
              </a:spcAft>
              <a:buSzPct val="100000"/>
              <a:tabLst>
                <a:tab pos="285750" algn="l"/>
              </a:tabLst>
              <a:defRPr/>
            </a:pPr>
            <a:r>
              <a:rPr lang="en-US" sz="1400" dirty="0">
                <a:effectLst/>
                <a:ea typeface="Times New Roman" panose="02020603050405020304" pitchFamily="18" charset="0"/>
              </a:rPr>
              <a:t>To support registration of relevant 3GPP video codecs (including AVC, HEVC, MV-HEVC) together with MPEG as web codecs including</a:t>
            </a:r>
          </a:p>
          <a:p>
            <a:pPr lvl="1">
              <a:lnSpc>
                <a:spcPct val="93000"/>
              </a:lnSpc>
              <a:spcBef>
                <a:spcPct val="15000"/>
              </a:spcBef>
              <a:spcAft>
                <a:spcPct val="15000"/>
              </a:spcAft>
              <a:buSzPct val="100000"/>
              <a:tabLst>
                <a:tab pos="285750" algn="l"/>
              </a:tabLst>
              <a:defRPr/>
            </a:pPr>
            <a:r>
              <a:rPr lang="en-US" sz="1400" dirty="0">
                <a:effectLst/>
                <a:ea typeface="Times New Roman" panose="02020603050405020304" pitchFamily="18" charset="0"/>
              </a:rPr>
              <a:t>Consider to document codecs with MSE principles and support testing of codecs.</a:t>
            </a:r>
          </a:p>
          <a:p>
            <a:pPr>
              <a:lnSpc>
                <a:spcPct val="93000"/>
              </a:lnSpc>
              <a:spcBef>
                <a:spcPct val="15000"/>
              </a:spcBef>
              <a:spcAft>
                <a:spcPct val="15000"/>
              </a:spcAft>
              <a:buSzPct val="100000"/>
              <a:tabLst>
                <a:tab pos="285750" algn="l"/>
              </a:tabLst>
              <a:defRPr/>
            </a:pPr>
            <a:r>
              <a:rPr lang="en-US" sz="1400" dirty="0">
                <a:ea typeface="Times New Roman" panose="02020603050405020304" pitchFamily="18" charset="0"/>
              </a:rPr>
              <a:t>Such information will be added to the TR.</a:t>
            </a:r>
          </a:p>
          <a:p>
            <a:pPr>
              <a:lnSpc>
                <a:spcPct val="93000"/>
              </a:lnSpc>
              <a:spcBef>
                <a:spcPct val="15000"/>
              </a:spcBef>
              <a:spcAft>
                <a:spcPct val="15000"/>
              </a:spcAft>
              <a:buSzPct val="100000"/>
              <a:tabLst>
                <a:tab pos="285750" algn="l"/>
              </a:tabLst>
              <a:defRPr/>
            </a:pPr>
            <a:r>
              <a:rPr lang="en-US" sz="1400" dirty="0">
                <a:effectLst/>
                <a:ea typeface="Times New Roman" panose="02020603050405020304" pitchFamily="18" charset="0"/>
              </a:rPr>
              <a:t>A registry will be created as part of </a:t>
            </a:r>
            <a:r>
              <a:rPr lang="en-US" sz="1400" dirty="0">
                <a:ea typeface="Times New Roman" panose="02020603050405020304" pitchFamily="18" charset="0"/>
              </a:rPr>
              <a:t>3GPP </a:t>
            </a:r>
            <a:r>
              <a:rPr lang="en-US" sz="1400" dirty="0" err="1">
                <a:ea typeface="Times New Roman" panose="02020603050405020304" pitchFamily="18" charset="0"/>
              </a:rPr>
              <a:t>githubs</a:t>
            </a:r>
            <a:r>
              <a:rPr lang="en-US" sz="1400" dirty="0">
                <a:ea typeface="Times New Roman" panose="02020603050405020304" pitchFamily="18" charset="0"/>
              </a:rPr>
              <a:t>.</a:t>
            </a:r>
            <a:endParaRPr lang="en-US" sz="1400" dirty="0">
              <a:effectLst/>
              <a:ea typeface="Times New Roman" panose="02020603050405020304" pitchFamily="18" charset="0"/>
            </a:endParaRPr>
          </a:p>
          <a:p>
            <a:pPr marL="0" indent="0">
              <a:lnSpc>
                <a:spcPct val="93000"/>
              </a:lnSpc>
              <a:spcBef>
                <a:spcPct val="15000"/>
              </a:spcBef>
              <a:spcAft>
                <a:spcPct val="15000"/>
              </a:spcAft>
              <a:buSzPct val="100000"/>
              <a:buNone/>
              <a:tabLst>
                <a:tab pos="285750" algn="l"/>
              </a:tabLst>
              <a:defRPr/>
            </a:pPr>
            <a:r>
              <a:rPr lang="en-GB" sz="1400" b="1" u="sng" dirty="0">
                <a:cs typeface="Arial" pitchFamily="34" charset="0"/>
              </a:rPr>
              <a:t>Next steps</a:t>
            </a:r>
          </a:p>
          <a:p>
            <a:pPr marL="342900" marR="0" lvl="0" indent="-342900" algn="l" defTabSz="914400" rtl="0" eaLnBrk="0" fontAlgn="base" latinLnBrk="0" hangingPunct="0">
              <a:lnSpc>
                <a:spcPct val="93000"/>
              </a:lnSpc>
              <a:spcBef>
                <a:spcPct val="15000"/>
              </a:spcBef>
              <a:spcAft>
                <a:spcPct val="15000"/>
              </a:spcAft>
              <a:buClrTx/>
              <a:buSzPct val="100000"/>
              <a:buFontTx/>
              <a:buBlip>
                <a:blip r:embed="rId3"/>
              </a:buBlip>
              <a:tabLst>
                <a:tab pos="285750" algn="l"/>
              </a:tabLst>
              <a:defRPr/>
            </a:pPr>
            <a:r>
              <a:rPr lang="en-US" altLang="zh-CN" sz="1400" dirty="0">
                <a:solidFill>
                  <a:prstClr val="black"/>
                </a:solidFill>
                <a:ea typeface="宋体" panose="02010600030101010101" pitchFamily="2" charset="-122"/>
                <a:cs typeface="Arial" pitchFamily="34" charset="0"/>
              </a:rPr>
              <a:t>Identify relevant interfaces on hardware/firmware platforms to the (supported) relevant codecs defined in TS 26.114 and TS 26.117 and other common pre- and postprocessing blocks, including capture front end and renderer, and characterize signal (including control signal and metadata) flows on these interfaces.</a:t>
            </a:r>
          </a:p>
          <a:p>
            <a:pPr marL="342900" marR="0" lvl="0" indent="-342900" algn="l" defTabSz="914400" rtl="0" eaLnBrk="0" fontAlgn="base" latinLnBrk="0" hangingPunct="0">
              <a:lnSpc>
                <a:spcPct val="93000"/>
              </a:lnSpc>
              <a:spcBef>
                <a:spcPct val="15000"/>
              </a:spcBef>
              <a:spcAft>
                <a:spcPct val="15000"/>
              </a:spcAft>
              <a:buClrTx/>
              <a:buSzPct val="100000"/>
              <a:buFontTx/>
              <a:buBlip>
                <a:blip r:embed="rId3"/>
              </a:buBlip>
              <a:tabLst>
                <a:tab pos="285750" algn="l"/>
              </a:tabLst>
              <a:defRPr/>
            </a:pPr>
            <a:r>
              <a:rPr lang="en-US" altLang="zh-CN" sz="1400" dirty="0">
                <a:solidFill>
                  <a:prstClr val="black"/>
                </a:solidFill>
                <a:ea typeface="宋体" panose="02010600030101010101" pitchFamily="2" charset="-122"/>
                <a:cs typeface="Arial" pitchFamily="34" charset="0"/>
              </a:rPr>
              <a:t>Continue to identify potential gaps in the 3GPP and W3C specifications to enable and simplify the use of the codecs in TS 26.114 and TS 26.117 in </a:t>
            </a:r>
            <a:r>
              <a:rPr lang="en-US" altLang="zh-CN" sz="1400" dirty="0" err="1">
                <a:solidFill>
                  <a:prstClr val="black"/>
                </a:solidFill>
                <a:ea typeface="宋体" panose="02010600030101010101" pitchFamily="2" charset="-122"/>
                <a:cs typeface="Arial" pitchFamily="34" charset="0"/>
              </a:rPr>
              <a:t>WebCodecs</a:t>
            </a:r>
            <a:r>
              <a:rPr lang="en-US" altLang="zh-CN" sz="1400" dirty="0">
                <a:solidFill>
                  <a:prstClr val="black"/>
                </a:solidFill>
                <a:ea typeface="宋体" panose="02010600030101010101" pitchFamily="2" charset="-122"/>
                <a:cs typeface="Arial" pitchFamily="34" charset="0"/>
              </a:rPr>
              <a:t> and WebRTC. Continue to identify common APIs for the relevant codecs defined in TS 26.114 and TS 26.117 and other common pre- and postprocessing blocks, including capture front end and renderer, that are useable to expose the identified interfaces.</a:t>
            </a:r>
            <a:endParaRPr lang="en-GB" sz="1100" dirty="0">
              <a:effectLst/>
              <a:ea typeface="Times New Roman" panose="02020603050405020304" pitchFamily="18" charset="0"/>
            </a:endParaRPr>
          </a:p>
          <a:p>
            <a:pPr marL="0" marR="0" indent="0">
              <a:spcBef>
                <a:spcPts val="0"/>
              </a:spcBef>
              <a:spcAft>
                <a:spcPts val="0"/>
              </a:spcAft>
              <a:buNone/>
            </a:pPr>
            <a:endParaRPr lang="en-US" sz="1100" dirty="0">
              <a:effectLst/>
              <a:ea typeface="Times New Roman" panose="02020603050405020304" pitchFamily="18" charset="0"/>
            </a:endParaRPr>
          </a:p>
          <a:p>
            <a:pPr marL="342900" marR="0" lvl="0" indent="-342900" fontAlgn="auto" hangingPunct="1">
              <a:spcBef>
                <a:spcPts val="0"/>
              </a:spcBef>
              <a:spcAft>
                <a:spcPts val="0"/>
              </a:spcAft>
              <a:buFont typeface="+mj-lt"/>
              <a:buAutoNum type="alphaUcPeriod"/>
            </a:pPr>
            <a:endParaRPr lang="en-US" sz="1100" dirty="0">
              <a:effectLst/>
              <a:ea typeface="SimSun" panose="02010600030101010101" pitchFamily="2" charset="-122"/>
            </a:endParaRPr>
          </a:p>
        </p:txBody>
      </p:sp>
    </p:spTree>
    <p:extLst>
      <p:ext uri="{BB962C8B-B14F-4D97-AF65-F5344CB8AC3E}">
        <p14:creationId xmlns:p14="http://schemas.microsoft.com/office/powerpoint/2010/main" val="3555150503"/>
      </p:ext>
    </p:extLst>
  </p:cSld>
  <p:clrMapOvr>
    <a:masterClrMapping/>
  </p:clrMapOvr>
  <p:transition spd="slow"/>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7" name="Title 1">
            <a:extLst>
              <a:ext uri="{FF2B5EF4-FFF2-40B4-BE49-F238E27FC236}">
                <a16:creationId xmlns:a16="http://schemas.microsoft.com/office/drawing/2014/main" id="{40AB3C44-8A1D-4921-A803-B5281B64AC81}"/>
              </a:ext>
            </a:extLst>
          </p:cNvPr>
          <p:cNvSpPr>
            <a:spLocks noGrp="1"/>
          </p:cNvSpPr>
          <p:nvPr>
            <p:ph type="title"/>
          </p:nvPr>
        </p:nvSpPr>
        <p:spPr>
          <a:xfrm>
            <a:off x="568171" y="196850"/>
            <a:ext cx="9250532" cy="1143000"/>
          </a:xfrm>
        </p:spPr>
        <p:txBody>
          <a:bodyPr/>
          <a:lstStyle/>
          <a:p>
            <a:r>
              <a:rPr lang="en-US" sz="3200" b="0" dirty="0">
                <a:latin typeface="+mn-lt"/>
              </a:rPr>
              <a:t>Study on Haptics in 5G Media Services</a:t>
            </a:r>
            <a:br>
              <a:rPr lang="en-US" dirty="0"/>
            </a:br>
            <a:r>
              <a:rPr lang="en-US" altLang="en-US" dirty="0"/>
              <a:t>(</a:t>
            </a:r>
            <a:r>
              <a:rPr lang="en-US" dirty="0" err="1"/>
              <a:t>FS_HapticsMedia</a:t>
            </a:r>
            <a:r>
              <a:rPr lang="en-US" altLang="en-US" dirty="0"/>
              <a:t>)</a:t>
            </a:r>
          </a:p>
        </p:txBody>
      </p:sp>
      <p:graphicFrame>
        <p:nvGraphicFramePr>
          <p:cNvPr id="2" name="Table 1">
            <a:extLst>
              <a:ext uri="{FF2B5EF4-FFF2-40B4-BE49-F238E27FC236}">
                <a16:creationId xmlns:a16="http://schemas.microsoft.com/office/drawing/2014/main" id="{004C38DC-C29D-45E8-AF35-89281BD7F4E2}"/>
              </a:ext>
            </a:extLst>
          </p:cNvPr>
          <p:cNvGraphicFramePr>
            <a:graphicFrameLocks noGrp="1"/>
          </p:cNvGraphicFramePr>
          <p:nvPr>
            <p:extLst>
              <p:ext uri="{D42A27DB-BD31-4B8C-83A1-F6EECF244321}">
                <p14:modId xmlns:p14="http://schemas.microsoft.com/office/powerpoint/2010/main" val="3918540118"/>
              </p:ext>
            </p:extLst>
          </p:nvPr>
        </p:nvGraphicFramePr>
        <p:xfrm>
          <a:off x="647700" y="1454150"/>
          <a:ext cx="10084901" cy="875030"/>
        </p:xfrm>
        <a:graphic>
          <a:graphicData uri="http://schemas.openxmlformats.org/drawingml/2006/table">
            <a:tbl>
              <a:tblPr firstRow="1" firstCol="1" bandRow="1">
                <a:tableStyleId>{F5AB1C69-6EDB-4FF4-983F-18BD219EF322}</a:tableStyleId>
              </a:tblPr>
              <a:tblGrid>
                <a:gridCol w="601902">
                  <a:extLst>
                    <a:ext uri="{9D8B030D-6E8A-4147-A177-3AD203B41FA5}">
                      <a16:colId xmlns:a16="http://schemas.microsoft.com/office/drawing/2014/main" val="3341114364"/>
                    </a:ext>
                  </a:extLst>
                </a:gridCol>
                <a:gridCol w="3844407">
                  <a:extLst>
                    <a:ext uri="{9D8B030D-6E8A-4147-A177-3AD203B41FA5}">
                      <a16:colId xmlns:a16="http://schemas.microsoft.com/office/drawing/2014/main" val="598130756"/>
                    </a:ext>
                  </a:extLst>
                </a:gridCol>
                <a:gridCol w="1201688">
                  <a:extLst>
                    <a:ext uri="{9D8B030D-6E8A-4147-A177-3AD203B41FA5}">
                      <a16:colId xmlns:a16="http://schemas.microsoft.com/office/drawing/2014/main" val="545303104"/>
                    </a:ext>
                  </a:extLst>
                </a:gridCol>
                <a:gridCol w="700877">
                  <a:extLst>
                    <a:ext uri="{9D8B030D-6E8A-4147-A177-3AD203B41FA5}">
                      <a16:colId xmlns:a16="http://schemas.microsoft.com/office/drawing/2014/main" val="1647222598"/>
                    </a:ext>
                  </a:extLst>
                </a:gridCol>
                <a:gridCol w="551732">
                  <a:extLst>
                    <a:ext uri="{9D8B030D-6E8A-4147-A177-3AD203B41FA5}">
                      <a16:colId xmlns:a16="http://schemas.microsoft.com/office/drawing/2014/main" val="2410094054"/>
                    </a:ext>
                  </a:extLst>
                </a:gridCol>
                <a:gridCol w="765377">
                  <a:extLst>
                    <a:ext uri="{9D8B030D-6E8A-4147-A177-3AD203B41FA5}">
                      <a16:colId xmlns:a16="http://schemas.microsoft.com/office/drawing/2014/main" val="2623286339"/>
                    </a:ext>
                  </a:extLst>
                </a:gridCol>
                <a:gridCol w="520751">
                  <a:extLst>
                    <a:ext uri="{9D8B030D-6E8A-4147-A177-3AD203B41FA5}">
                      <a16:colId xmlns:a16="http://schemas.microsoft.com/office/drawing/2014/main" val="870915920"/>
                    </a:ext>
                  </a:extLst>
                </a:gridCol>
                <a:gridCol w="1898167">
                  <a:extLst>
                    <a:ext uri="{9D8B030D-6E8A-4147-A177-3AD203B41FA5}">
                      <a16:colId xmlns:a16="http://schemas.microsoft.com/office/drawing/2014/main" val="1657485886"/>
                    </a:ext>
                  </a:extLst>
                </a:gridCol>
              </a:tblGrid>
              <a:tr h="296861">
                <a:tc>
                  <a:txBody>
                    <a:bodyPr/>
                    <a:lstStyle/>
                    <a:p>
                      <a:pPr algn="ctr">
                        <a:lnSpc>
                          <a:spcPct val="107000"/>
                        </a:lnSpc>
                        <a:spcAft>
                          <a:spcPts val="800"/>
                        </a:spcAft>
                      </a:pPr>
                      <a:r>
                        <a:rPr lang="en-GB" sz="1100" dirty="0"/>
                        <a:t>UID</a:t>
                      </a:r>
                    </a:p>
                  </a:txBody>
                  <a:tcPr marL="36001" marR="36001" marT="0" marB="0" anchor="ctr"/>
                </a:tc>
                <a:tc>
                  <a:txBody>
                    <a:bodyPr/>
                    <a:lstStyle/>
                    <a:p>
                      <a:pPr algn="ctr">
                        <a:lnSpc>
                          <a:spcPct val="107000"/>
                        </a:lnSpc>
                        <a:spcAft>
                          <a:spcPts val="800"/>
                        </a:spcAft>
                      </a:pPr>
                      <a:r>
                        <a:rPr lang="en-GB" sz="1100" dirty="0"/>
                        <a:t>Name</a:t>
                      </a:r>
                    </a:p>
                  </a:txBody>
                  <a:tcPr marL="36001" marR="36001" marT="0" marB="0" anchor="ctr"/>
                </a:tc>
                <a:tc>
                  <a:txBody>
                    <a:bodyPr/>
                    <a:lstStyle/>
                    <a:p>
                      <a:pPr algn="ctr">
                        <a:lnSpc>
                          <a:spcPct val="107000"/>
                        </a:lnSpc>
                        <a:spcAft>
                          <a:spcPts val="800"/>
                        </a:spcAft>
                      </a:pPr>
                      <a:r>
                        <a:rPr lang="en-GB" sz="1100" dirty="0"/>
                        <a:t>Acronym</a:t>
                      </a:r>
                    </a:p>
                  </a:txBody>
                  <a:tcPr marL="36001" marR="36001" marT="0" marB="0" anchor="ctr"/>
                </a:tc>
                <a:tc>
                  <a:txBody>
                    <a:bodyPr/>
                    <a:lstStyle/>
                    <a:p>
                      <a:pPr algn="ctr">
                        <a:lnSpc>
                          <a:spcPct val="107000"/>
                        </a:lnSpc>
                        <a:spcAft>
                          <a:spcPts val="800"/>
                        </a:spcAft>
                      </a:pPr>
                      <a:r>
                        <a:rPr lang="en-GB" sz="1100" dirty="0"/>
                        <a:t>Target (mm/</a:t>
                      </a:r>
                      <a:r>
                        <a:rPr lang="en-GB" sz="1100" dirty="0" err="1"/>
                        <a:t>yyyy</a:t>
                      </a:r>
                      <a:r>
                        <a:rPr lang="en-GB" sz="1100" dirty="0"/>
                        <a:t>)</a:t>
                      </a:r>
                    </a:p>
                  </a:txBody>
                  <a:tcPr marL="36001" marR="36001" marT="0" marB="0" anchor="ctr"/>
                </a:tc>
                <a:tc>
                  <a:txBody>
                    <a:bodyPr/>
                    <a:lstStyle/>
                    <a:p>
                      <a:pPr algn="ctr">
                        <a:lnSpc>
                          <a:spcPct val="107000"/>
                        </a:lnSpc>
                        <a:spcAft>
                          <a:spcPts val="800"/>
                        </a:spcAft>
                      </a:pPr>
                      <a:r>
                        <a:rPr lang="en-GB" sz="1100" dirty="0"/>
                        <a:t>Old %</a:t>
                      </a:r>
                    </a:p>
                  </a:txBody>
                  <a:tcPr marL="36001" marR="36001" marT="0" marB="0" anchor="ctr"/>
                </a:tc>
                <a:tc>
                  <a:txBody>
                    <a:bodyPr/>
                    <a:lstStyle/>
                    <a:p>
                      <a:pPr algn="ctr">
                        <a:lnSpc>
                          <a:spcPct val="107000"/>
                        </a:lnSpc>
                        <a:spcAft>
                          <a:spcPts val="800"/>
                        </a:spcAft>
                      </a:pPr>
                      <a:r>
                        <a:rPr lang="en-GB" sz="1100" b="1" kern="1200" dirty="0">
                          <a:solidFill>
                            <a:schemeClr val="lt1"/>
                          </a:solidFill>
                          <a:latin typeface="+mn-lt"/>
                          <a:ea typeface="+mn-ea"/>
                          <a:cs typeface="+mn-cs"/>
                        </a:rPr>
                        <a:t>WID</a:t>
                      </a:r>
                      <a:endParaRPr lang="en-GB" sz="1100" dirty="0">
                        <a:solidFill>
                          <a:srgbClr val="FF0000"/>
                        </a:solidFill>
                      </a:endParaRPr>
                    </a:p>
                  </a:txBody>
                  <a:tcPr marL="36001" marR="36001" marT="0" marB="0" anchor="ctr"/>
                </a:tc>
                <a:tc>
                  <a:txBody>
                    <a:bodyPr/>
                    <a:lstStyle/>
                    <a:p>
                      <a:pPr algn="ctr">
                        <a:lnSpc>
                          <a:spcPct val="107000"/>
                        </a:lnSpc>
                        <a:spcAft>
                          <a:spcPts val="800"/>
                        </a:spcAft>
                      </a:pPr>
                      <a:r>
                        <a:rPr lang="en-GB" sz="1100" dirty="0">
                          <a:solidFill>
                            <a:srgbClr val="FF0000"/>
                          </a:solidFill>
                        </a:rPr>
                        <a:t>New %</a:t>
                      </a:r>
                      <a:endParaRPr lang="en-GB" sz="1100" b="1" kern="1200" dirty="0">
                        <a:solidFill>
                          <a:schemeClr val="lt1"/>
                        </a:solidFill>
                        <a:latin typeface="+mn-lt"/>
                        <a:ea typeface="+mn-ea"/>
                        <a:cs typeface="+mn-cs"/>
                      </a:endParaRPr>
                    </a:p>
                  </a:txBody>
                  <a:tcPr marL="36001" marR="36001" marT="0" marB="0" anchor="ctr"/>
                </a:tc>
                <a:tc>
                  <a:txBody>
                    <a:bodyPr/>
                    <a:lstStyle/>
                    <a:p>
                      <a:pPr algn="ctr">
                        <a:lnSpc>
                          <a:spcPct val="107000"/>
                        </a:lnSpc>
                        <a:spcAft>
                          <a:spcPts val="800"/>
                        </a:spcAft>
                      </a:pPr>
                      <a:r>
                        <a:rPr lang="en-GB" sz="1100" dirty="0">
                          <a:solidFill>
                            <a:srgbClr val="FF0000"/>
                          </a:solidFill>
                        </a:rPr>
                        <a:t>Change or comment</a:t>
                      </a:r>
                    </a:p>
                  </a:txBody>
                  <a:tcPr marL="36001" marR="36001" marT="0" marB="0" anchor="ctr"/>
                </a:tc>
                <a:extLst>
                  <a:ext uri="{0D108BD9-81ED-4DB2-BD59-A6C34878D82A}">
                    <a16:rowId xmlns:a16="http://schemas.microsoft.com/office/drawing/2014/main" val="385689174"/>
                  </a:ext>
                </a:extLst>
              </a:tr>
              <a:tr h="265183">
                <a:tc>
                  <a:txBody>
                    <a:bodyPr/>
                    <a:lstStyle/>
                    <a:p>
                      <a:pPr algn="r" fontAlgn="b"/>
                      <a:r>
                        <a:rPr lang="en-US" sz="1100" b="1" dirty="0">
                          <a:latin typeface="+mn-lt"/>
                        </a:rPr>
                        <a:t>1030002</a:t>
                      </a:r>
                    </a:p>
                  </a:txBody>
                  <a:tcPr marL="9525" marR="9525" marT="9525" marB="0" anchor="b"/>
                </a:tc>
                <a:tc>
                  <a:txBody>
                    <a:bodyPr/>
                    <a:lstStyle/>
                    <a:p>
                      <a:pPr algn="l" fontAlgn="b"/>
                      <a:r>
                        <a:rPr lang="en-US" sz="1100" b="0" dirty="0">
                          <a:latin typeface="+mn-lt"/>
                        </a:rPr>
                        <a:t>Study on Haptics in 5G Media Services</a:t>
                      </a:r>
                    </a:p>
                  </a:txBody>
                  <a:tcPr marL="9525" marR="9525" marT="9525" marB="0" anchor="b"/>
                </a:tc>
                <a:tc>
                  <a:txBody>
                    <a:bodyPr/>
                    <a:lstStyle/>
                    <a:p>
                      <a:pPr algn="l" fontAlgn="b"/>
                      <a:r>
                        <a:rPr lang="en-US" sz="1100" b="0" dirty="0" err="1">
                          <a:latin typeface="+mn-lt"/>
                        </a:rPr>
                        <a:t>FS_HapticsMed</a:t>
                      </a:r>
                      <a:br>
                        <a:rPr lang="en-US" sz="1100" b="0" dirty="0">
                          <a:latin typeface="+mn-lt"/>
                        </a:rPr>
                      </a:br>
                      <a:r>
                        <a:rPr lang="en-US" sz="1100" b="0" dirty="0">
                          <a:solidFill>
                            <a:srgbClr val="FF0000"/>
                          </a:solidFill>
                          <a:latin typeface="+mn-lt"/>
                        </a:rPr>
                        <a:t>-&gt; </a:t>
                      </a:r>
                      <a:r>
                        <a:rPr lang="en-US" sz="1100" b="0" dirty="0" err="1">
                          <a:solidFill>
                            <a:srgbClr val="FF0000"/>
                          </a:solidFill>
                          <a:latin typeface="+mn-lt"/>
                        </a:rPr>
                        <a:t>FS_HapticsMedia</a:t>
                      </a:r>
                      <a:endParaRPr lang="en-US" sz="1100" b="0" dirty="0">
                        <a:solidFill>
                          <a:srgbClr val="FF0000"/>
                        </a:solidFill>
                        <a:latin typeface="+mn-lt"/>
                      </a:endParaRPr>
                    </a:p>
                  </a:txBody>
                  <a:tcPr marL="9525" marR="9525" marT="9525" marB="0" anchor="b"/>
                </a:tc>
                <a:tc>
                  <a:txBody>
                    <a:bodyPr/>
                    <a:lstStyle/>
                    <a:p>
                      <a:pPr algn="r" fontAlgn="b"/>
                      <a:r>
                        <a:rPr lang="en-US" sz="1100" b="0" dirty="0">
                          <a:solidFill>
                            <a:schemeClr val="tx1"/>
                          </a:solidFill>
                          <a:latin typeface="+mn-lt"/>
                        </a:rPr>
                        <a:t>3/3/2025</a:t>
                      </a:r>
                    </a:p>
                  </a:txBody>
                  <a:tcPr marL="9525" marR="9525" marT="9525" marB="0" anchor="b"/>
                </a:tc>
                <a:tc>
                  <a:txBody>
                    <a:bodyPr/>
                    <a:lstStyle/>
                    <a:p>
                      <a:pPr algn="r">
                        <a:lnSpc>
                          <a:spcPct val="107000"/>
                        </a:lnSpc>
                        <a:spcAft>
                          <a:spcPts val="800"/>
                        </a:spcAft>
                      </a:pPr>
                      <a:r>
                        <a:rPr lang="en-GB" sz="1100" b="0" dirty="0">
                          <a:solidFill>
                            <a:schemeClr val="tx1"/>
                          </a:solidFill>
                          <a:latin typeface="+mn-lt"/>
                        </a:rPr>
                        <a:t>0%</a:t>
                      </a:r>
                    </a:p>
                  </a:txBody>
                  <a:tcPr marL="36001" marR="36001" marT="0" marB="0" anchor="b"/>
                </a:tc>
                <a:tc>
                  <a:txBody>
                    <a:bodyPr/>
                    <a:lstStyle/>
                    <a:p>
                      <a:pPr algn="r" fontAlgn="t"/>
                      <a:r>
                        <a:rPr lang="en-US" sz="1100" b="0" i="0" u="sng" strike="noStrike" dirty="0">
                          <a:solidFill>
                            <a:srgbClr val="0000FF"/>
                          </a:solidFill>
                          <a:effectLst/>
                          <a:latin typeface="+mn-lt"/>
                          <a:hlinkClick r:id="rId2"/>
                        </a:rPr>
                        <a:t>SP-240979</a:t>
                      </a:r>
                      <a:endParaRPr lang="en-US" sz="1100" b="0" i="0" u="sng" strike="noStrike" dirty="0">
                        <a:solidFill>
                          <a:srgbClr val="0000FF"/>
                        </a:solidFill>
                        <a:effectLst/>
                        <a:latin typeface="+mn-lt"/>
                      </a:endParaRPr>
                    </a:p>
                    <a:p>
                      <a:pPr marL="0" marR="0" lvl="0" indent="0" algn="r" defTabSz="914400" rtl="0" eaLnBrk="1" fontAlgn="t" latinLnBrk="0" hangingPunct="1">
                        <a:lnSpc>
                          <a:spcPct val="100000"/>
                        </a:lnSpc>
                        <a:spcBef>
                          <a:spcPts val="0"/>
                        </a:spcBef>
                        <a:spcAft>
                          <a:spcPts val="0"/>
                        </a:spcAft>
                        <a:buClrTx/>
                        <a:buSzTx/>
                        <a:buFontTx/>
                        <a:buNone/>
                        <a:tabLst/>
                        <a:defRPr/>
                      </a:pPr>
                      <a:r>
                        <a:rPr lang="en-US" sz="1100" b="0" i="0" u="sng" strike="noStrike" dirty="0">
                          <a:solidFill>
                            <a:srgbClr val="0000FF"/>
                          </a:solidFill>
                          <a:effectLst/>
                          <a:latin typeface="+mn-lt"/>
                        </a:rPr>
                        <a:t>-&gt; </a:t>
                      </a:r>
                      <a:r>
                        <a:rPr lang="en-US" sz="1100" b="0" i="0" u="sng" strike="noStrike" dirty="0">
                          <a:solidFill>
                            <a:srgbClr val="0000FF"/>
                          </a:solidFill>
                          <a:effectLst/>
                          <a:latin typeface="+mn-lt"/>
                          <a:hlinkClick r:id="rId3"/>
                        </a:rPr>
                        <a:t>SP-241121</a:t>
                      </a:r>
                      <a:r>
                        <a:rPr lang="en-US" sz="1100" b="0" i="0" u="sng" strike="noStrike" dirty="0">
                          <a:solidFill>
                            <a:srgbClr val="0000FF"/>
                          </a:solidFill>
                          <a:effectLst/>
                          <a:latin typeface="+mn-lt"/>
                        </a:rPr>
                        <a:t> </a:t>
                      </a:r>
                    </a:p>
                  </a:txBody>
                  <a:tcPr marL="0" marR="0" marT="0" marB="0"/>
                </a:tc>
                <a:tc>
                  <a:txBody>
                    <a:bodyPr/>
                    <a:lstStyle/>
                    <a:p>
                      <a:pPr algn="r">
                        <a:lnSpc>
                          <a:spcPct val="107000"/>
                        </a:lnSpc>
                        <a:spcAft>
                          <a:spcPts val="800"/>
                        </a:spcAft>
                      </a:pPr>
                      <a:r>
                        <a:rPr lang="en-GB" sz="1100" b="0" dirty="0">
                          <a:solidFill>
                            <a:srgbClr val="FF0000"/>
                          </a:solidFill>
                          <a:latin typeface="+mn-lt"/>
                        </a:rPr>
                        <a:t>15%</a:t>
                      </a:r>
                    </a:p>
                  </a:txBody>
                  <a:tcPr marL="36001" marR="36001" marT="0" marB="0" anchor="b"/>
                </a:tc>
                <a:tc>
                  <a:txBody>
                    <a:bodyPr/>
                    <a:lstStyle/>
                    <a:p>
                      <a:pPr algn="r">
                        <a:lnSpc>
                          <a:spcPct val="107000"/>
                        </a:lnSpc>
                        <a:spcAft>
                          <a:spcPts val="800"/>
                        </a:spcAft>
                      </a:pPr>
                      <a:r>
                        <a:rPr lang="en-GB" sz="1100" b="0" dirty="0">
                          <a:solidFill>
                            <a:srgbClr val="FF0000"/>
                          </a:solidFill>
                          <a:latin typeface="+mn-lt"/>
                        </a:rPr>
                        <a:t>Revised SID</a:t>
                      </a:r>
                    </a:p>
                  </a:txBody>
                  <a:tcPr marL="36001" marR="36001" marT="0" marB="0" anchor="b"/>
                </a:tc>
                <a:extLst>
                  <a:ext uri="{0D108BD9-81ED-4DB2-BD59-A6C34878D82A}">
                    <a16:rowId xmlns:a16="http://schemas.microsoft.com/office/drawing/2014/main" val="2427066551"/>
                  </a:ext>
                </a:extLst>
              </a:tr>
            </a:tbl>
          </a:graphicData>
        </a:graphic>
      </p:graphicFrame>
      <p:sp>
        <p:nvSpPr>
          <p:cNvPr id="5" name="Espace réservé du contenu 2">
            <a:extLst>
              <a:ext uri="{FF2B5EF4-FFF2-40B4-BE49-F238E27FC236}">
                <a16:creationId xmlns:a16="http://schemas.microsoft.com/office/drawing/2014/main" id="{462FE80A-FC48-F513-66A4-C2C71960FE50}"/>
              </a:ext>
            </a:extLst>
          </p:cNvPr>
          <p:cNvSpPr>
            <a:spLocks noGrp="1"/>
          </p:cNvSpPr>
          <p:nvPr>
            <p:ph idx="1"/>
          </p:nvPr>
        </p:nvSpPr>
        <p:spPr>
          <a:xfrm>
            <a:off x="647701" y="2543503"/>
            <a:ext cx="11068050" cy="3741412"/>
          </a:xfrm>
        </p:spPr>
        <p:txBody>
          <a:bodyPr/>
          <a:lstStyle/>
          <a:p>
            <a:pPr marL="287338" lvl="0" indent="-287338" fontAlgn="base">
              <a:lnSpc>
                <a:spcPct val="93000"/>
              </a:lnSpc>
              <a:spcBef>
                <a:spcPct val="15000"/>
              </a:spcBef>
              <a:spcAft>
                <a:spcPct val="15000"/>
              </a:spcAft>
              <a:buSzPct val="100000"/>
              <a:buNone/>
              <a:tabLst>
                <a:tab pos="285750" algn="l"/>
              </a:tabLst>
              <a:defRPr/>
            </a:pPr>
            <a:r>
              <a:rPr lang="en-GB" sz="1400" b="1" u="sng" dirty="0">
                <a:cs typeface="Arial" pitchFamily="34" charset="0"/>
              </a:rPr>
              <a:t>Purpose (updated)</a:t>
            </a:r>
          </a:p>
          <a:p>
            <a:pPr marL="0" marR="0">
              <a:spcBef>
                <a:spcPts val="0"/>
              </a:spcBef>
              <a:spcAft>
                <a:spcPts val="900"/>
              </a:spcAft>
            </a:pPr>
            <a:r>
              <a:rPr lang="en-US" sz="1400" dirty="0">
                <a:effectLst/>
                <a:ea typeface="Times New Roman" panose="02020603050405020304" pitchFamily="18" charset="0"/>
              </a:rPr>
              <a:t>The study aims to investigate and identify the integration of haptics media in 3GPP communication and streaming services, including the identification of haptics input and representation formats, potential compression formats of haptics media, the integration into delivery systems, as well as </a:t>
            </a:r>
            <a:r>
              <a:rPr lang="en-US" sz="1400" dirty="0" err="1">
                <a:effectLst/>
                <a:ea typeface="Times New Roman" panose="02020603050405020304" pitchFamily="18" charset="0"/>
              </a:rPr>
              <a:t>QoE</a:t>
            </a:r>
            <a:r>
              <a:rPr lang="en-US" sz="1400" dirty="0">
                <a:effectLst/>
                <a:ea typeface="Times New Roman" panose="02020603050405020304" pitchFamily="18" charset="0"/>
              </a:rPr>
              <a:t> aspects. </a:t>
            </a:r>
          </a:p>
          <a:p>
            <a:pPr marL="0" marR="0" indent="0">
              <a:spcBef>
                <a:spcPts val="0"/>
              </a:spcBef>
              <a:spcAft>
                <a:spcPts val="900"/>
              </a:spcAft>
              <a:buNone/>
            </a:pPr>
            <a:r>
              <a:rPr lang="en-GB" sz="1400" b="1" u="sng" dirty="0">
                <a:cs typeface="Arial" pitchFamily="34" charset="0"/>
              </a:rPr>
              <a:t>Progress in the last quarter</a:t>
            </a:r>
            <a:endParaRPr lang="en-US" altLang="zh-CN" sz="1400" dirty="0">
              <a:solidFill>
                <a:prstClr val="black"/>
              </a:solidFill>
              <a:ea typeface="宋体" panose="02010600030101010101" pitchFamily="2" charset="-122"/>
              <a:cs typeface="Arial" pitchFamily="34" charset="0"/>
            </a:endParaRPr>
          </a:p>
          <a:p>
            <a:pPr>
              <a:lnSpc>
                <a:spcPct val="93000"/>
              </a:lnSpc>
              <a:spcBef>
                <a:spcPct val="15000"/>
              </a:spcBef>
              <a:spcAft>
                <a:spcPct val="15000"/>
              </a:spcAft>
              <a:buSzPct val="100000"/>
              <a:tabLst>
                <a:tab pos="285750" algn="l"/>
              </a:tabLst>
              <a:defRPr/>
            </a:pPr>
            <a:r>
              <a:rPr lang="en-US" sz="1400" dirty="0">
                <a:effectLst/>
                <a:ea typeface="Times New Roman" panose="02020603050405020304" pitchFamily="18" charset="0"/>
              </a:rPr>
              <a:t>Revised Study item to correct the acronym and adjust justification and objectives: </a:t>
            </a:r>
            <a:r>
              <a:rPr lang="en-US" sz="1400" b="0" i="0" u="sng" strike="noStrike" dirty="0">
                <a:solidFill>
                  <a:srgbClr val="0000FF"/>
                </a:solidFill>
                <a:effectLst/>
                <a:latin typeface="+mn-lt"/>
                <a:hlinkClick r:id="rId3"/>
              </a:rPr>
              <a:t>SP-241121</a:t>
            </a:r>
            <a:endParaRPr lang="en-US" sz="1400" dirty="0">
              <a:effectLst/>
              <a:ea typeface="Times New Roman" panose="02020603050405020304" pitchFamily="18" charset="0"/>
            </a:endParaRPr>
          </a:p>
          <a:p>
            <a:pPr>
              <a:lnSpc>
                <a:spcPct val="93000"/>
              </a:lnSpc>
              <a:spcBef>
                <a:spcPct val="15000"/>
              </a:spcBef>
              <a:spcAft>
                <a:spcPct val="15000"/>
              </a:spcAft>
              <a:buSzPct val="100000"/>
              <a:tabLst>
                <a:tab pos="285750" algn="l"/>
              </a:tabLst>
              <a:defRPr/>
            </a:pPr>
            <a:r>
              <a:rPr lang="en-US" sz="1400" dirty="0">
                <a:ea typeface="Times New Roman" panose="02020603050405020304" pitchFamily="18" charset="0"/>
              </a:rPr>
              <a:t>TR 26.854 </a:t>
            </a:r>
            <a:r>
              <a:rPr lang="en-US" sz="1400" i="1" dirty="0">
                <a:ea typeface="Times New Roman" panose="02020603050405020304" pitchFamily="18" charset="0"/>
              </a:rPr>
              <a:t>Study on Haptics in 5G Media Services </a:t>
            </a:r>
            <a:r>
              <a:rPr lang="en-US" sz="1400" dirty="0">
                <a:ea typeface="Times New Roman" panose="02020603050405020304" pitchFamily="18" charset="0"/>
              </a:rPr>
              <a:t>was initiated and progressed with agreed inputs on : </a:t>
            </a:r>
            <a:r>
              <a:rPr lang="en-US" sz="1400" dirty="0" err="1">
                <a:ea typeface="Times New Roman" panose="02020603050405020304" pitchFamily="18" charset="0"/>
              </a:rPr>
              <a:t>UseCase</a:t>
            </a:r>
            <a:r>
              <a:rPr lang="en-US" sz="1400" dirty="0">
                <a:ea typeface="Times New Roman" panose="02020603050405020304" pitchFamily="18" charset="0"/>
              </a:rPr>
              <a:t> Immersive multi-modal XR and metaverse; Use case on haptic enhanced communication; Use case immersive entertainment; Haptic input formats; haptic device types.</a:t>
            </a:r>
            <a:endParaRPr lang="en-US" sz="1400" dirty="0">
              <a:effectLst/>
              <a:ea typeface="Times New Roman" panose="02020603050405020304" pitchFamily="18" charset="0"/>
            </a:endParaRPr>
          </a:p>
          <a:p>
            <a:pPr marL="0" indent="0">
              <a:lnSpc>
                <a:spcPct val="93000"/>
              </a:lnSpc>
              <a:spcBef>
                <a:spcPct val="15000"/>
              </a:spcBef>
              <a:spcAft>
                <a:spcPct val="15000"/>
              </a:spcAft>
              <a:buSzPct val="100000"/>
              <a:buNone/>
              <a:tabLst>
                <a:tab pos="285750" algn="l"/>
              </a:tabLst>
              <a:defRPr/>
            </a:pPr>
            <a:r>
              <a:rPr lang="en-GB" sz="1400" b="1" u="sng" dirty="0">
                <a:cs typeface="Arial" pitchFamily="34" charset="0"/>
              </a:rPr>
              <a:t>Next steps</a:t>
            </a:r>
          </a:p>
          <a:p>
            <a:pPr marL="342900" marR="0" lvl="0" indent="-342900" algn="l" defTabSz="914400" rtl="0" eaLnBrk="0" fontAlgn="base" latinLnBrk="0" hangingPunct="0">
              <a:lnSpc>
                <a:spcPct val="93000"/>
              </a:lnSpc>
              <a:spcBef>
                <a:spcPct val="15000"/>
              </a:spcBef>
              <a:spcAft>
                <a:spcPct val="15000"/>
              </a:spcAft>
              <a:buClrTx/>
              <a:buSzPct val="100000"/>
              <a:buFontTx/>
              <a:buBlip>
                <a:blip r:embed="rId4"/>
              </a:buBlip>
              <a:tabLst>
                <a:tab pos="285750" algn="l"/>
              </a:tabLst>
              <a:defRPr/>
            </a:pPr>
            <a:r>
              <a:rPr lang="en-US" sz="1400" dirty="0">
                <a:effectLst/>
                <a:ea typeface="Times New Roman" panose="02020603050405020304" pitchFamily="18" charset="0"/>
              </a:rPr>
              <a:t>Identify and describe the candidate input formats for haptic experience, relevant to the above use-cases.</a:t>
            </a:r>
          </a:p>
          <a:p>
            <a:pPr marL="342900" marR="0" lvl="0" indent="-342900" algn="l" defTabSz="914400" rtl="0" eaLnBrk="0" fontAlgn="base" latinLnBrk="0" hangingPunct="0">
              <a:lnSpc>
                <a:spcPct val="93000"/>
              </a:lnSpc>
              <a:spcBef>
                <a:spcPct val="15000"/>
              </a:spcBef>
              <a:spcAft>
                <a:spcPct val="15000"/>
              </a:spcAft>
              <a:buClrTx/>
              <a:buSzPct val="100000"/>
              <a:buFontTx/>
              <a:buBlip>
                <a:blip r:embed="rId4"/>
              </a:buBlip>
              <a:tabLst>
                <a:tab pos="285750" algn="l"/>
              </a:tabLst>
              <a:defRPr/>
            </a:pPr>
            <a:r>
              <a:rPr lang="en-US" sz="1400" dirty="0">
                <a:effectLst/>
                <a:ea typeface="Times New Roman" panose="02020603050405020304" pitchFamily="18" charset="0"/>
              </a:rPr>
              <a:t>Identify relevant device types with support for haptic playback and/or capture.</a:t>
            </a:r>
          </a:p>
          <a:p>
            <a:pPr marL="342900" marR="0" lvl="0" indent="-342900" algn="l" defTabSz="914400" rtl="0" eaLnBrk="0" fontAlgn="base" latinLnBrk="0" hangingPunct="0">
              <a:lnSpc>
                <a:spcPct val="93000"/>
              </a:lnSpc>
              <a:spcBef>
                <a:spcPct val="15000"/>
              </a:spcBef>
              <a:spcAft>
                <a:spcPct val="15000"/>
              </a:spcAft>
              <a:buClrTx/>
              <a:buSzPct val="100000"/>
              <a:buFontTx/>
              <a:buBlip>
                <a:blip r:embed="rId4"/>
              </a:buBlip>
              <a:tabLst>
                <a:tab pos="285750" algn="l"/>
              </a:tabLst>
              <a:defRPr/>
            </a:pPr>
            <a:r>
              <a:rPr lang="en-US" sz="1400" dirty="0">
                <a:ea typeface="Times New Roman" panose="02020603050405020304" pitchFamily="18" charset="0"/>
              </a:rPr>
              <a:t>Send TR 26.854 for information to SA#106</a:t>
            </a:r>
            <a:endParaRPr lang="en-US" sz="1400" dirty="0">
              <a:effectLst/>
              <a:ea typeface="Times New Roman" panose="02020603050405020304" pitchFamily="18" charset="0"/>
            </a:endParaRPr>
          </a:p>
          <a:p>
            <a:pPr marL="342900" marR="0" lvl="0" indent="-342900" algn="l" defTabSz="914400" rtl="0" eaLnBrk="0" fontAlgn="base" latinLnBrk="0" hangingPunct="0">
              <a:lnSpc>
                <a:spcPct val="93000"/>
              </a:lnSpc>
              <a:spcBef>
                <a:spcPct val="15000"/>
              </a:spcBef>
              <a:spcAft>
                <a:spcPct val="15000"/>
              </a:spcAft>
              <a:buClrTx/>
              <a:buSzPct val="100000"/>
              <a:buFontTx/>
              <a:buBlip>
                <a:blip r:embed="rId4"/>
              </a:buBlip>
              <a:tabLst>
                <a:tab pos="285750" algn="l"/>
              </a:tabLst>
              <a:defRPr/>
            </a:pPr>
            <a:endParaRPr lang="en-GB" sz="1400" dirty="0">
              <a:effectLst/>
              <a:ea typeface="Times New Roman" panose="02020603050405020304" pitchFamily="18" charset="0"/>
            </a:endParaRPr>
          </a:p>
          <a:p>
            <a:pPr marL="0" marR="0" indent="0">
              <a:spcBef>
                <a:spcPts val="0"/>
              </a:spcBef>
              <a:spcAft>
                <a:spcPts val="0"/>
              </a:spcAft>
              <a:buNone/>
            </a:pPr>
            <a:endParaRPr lang="en-US" sz="1400" dirty="0">
              <a:effectLst/>
              <a:ea typeface="Times New Roman" panose="02020603050405020304" pitchFamily="18" charset="0"/>
            </a:endParaRPr>
          </a:p>
          <a:p>
            <a:pPr>
              <a:spcBef>
                <a:spcPts val="0"/>
              </a:spcBef>
              <a:spcAft>
                <a:spcPts val="0"/>
              </a:spcAft>
              <a:buFont typeface="Symbol" panose="05050102010706020507" pitchFamily="18" charset="2"/>
              <a:buChar char=""/>
            </a:pPr>
            <a:endParaRPr lang="en-US" sz="1400" dirty="0">
              <a:effectLst/>
              <a:ea typeface="Times New Roman" panose="02020603050405020304" pitchFamily="18" charset="0"/>
            </a:endParaRPr>
          </a:p>
          <a:p>
            <a:pPr marL="400050" lvl="1" indent="0">
              <a:spcBef>
                <a:spcPts val="0"/>
              </a:spcBef>
              <a:spcAft>
                <a:spcPts val="0"/>
              </a:spcAft>
              <a:buNone/>
            </a:pPr>
            <a:endParaRPr lang="en-GB" sz="1400" dirty="0">
              <a:effectLst/>
              <a:ea typeface="Times New Roman" panose="02020603050405020304" pitchFamily="18" charset="0"/>
            </a:endParaRPr>
          </a:p>
          <a:p>
            <a:pPr marL="0" marR="0" indent="0">
              <a:spcBef>
                <a:spcPts val="0"/>
              </a:spcBef>
              <a:spcAft>
                <a:spcPts val="0"/>
              </a:spcAft>
              <a:buNone/>
            </a:pPr>
            <a:endParaRPr lang="en-US" sz="1400" dirty="0">
              <a:effectLst/>
              <a:ea typeface="Times New Roman" panose="02020603050405020304" pitchFamily="18" charset="0"/>
            </a:endParaRPr>
          </a:p>
          <a:p>
            <a:pPr marL="342900" marR="0" lvl="0" indent="-342900" fontAlgn="auto" hangingPunct="1">
              <a:spcBef>
                <a:spcPts val="0"/>
              </a:spcBef>
              <a:spcAft>
                <a:spcPts val="0"/>
              </a:spcAft>
              <a:buFont typeface="+mj-lt"/>
              <a:buAutoNum type="alphaUcPeriod"/>
            </a:pPr>
            <a:endParaRPr lang="en-US" sz="1400" dirty="0">
              <a:effectLst/>
              <a:ea typeface="SimSun" panose="02010600030101010101" pitchFamily="2" charset="-122"/>
            </a:endParaRPr>
          </a:p>
        </p:txBody>
      </p:sp>
    </p:spTree>
    <p:extLst>
      <p:ext uri="{BB962C8B-B14F-4D97-AF65-F5344CB8AC3E}">
        <p14:creationId xmlns:p14="http://schemas.microsoft.com/office/powerpoint/2010/main" val="1634015298"/>
      </p:ext>
    </p:extLst>
  </p:cSld>
  <p:clrMapOvr>
    <a:masterClrMapping/>
  </p:clrMapOvr>
  <p:transition spd="slow"/>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7" name="Title 1">
            <a:extLst>
              <a:ext uri="{FF2B5EF4-FFF2-40B4-BE49-F238E27FC236}">
                <a16:creationId xmlns:a16="http://schemas.microsoft.com/office/drawing/2014/main" id="{40AB3C44-8A1D-4921-A803-B5281B64AC81}"/>
              </a:ext>
            </a:extLst>
          </p:cNvPr>
          <p:cNvSpPr>
            <a:spLocks noGrp="1"/>
          </p:cNvSpPr>
          <p:nvPr>
            <p:ph type="title"/>
          </p:nvPr>
        </p:nvSpPr>
        <p:spPr>
          <a:xfrm>
            <a:off x="568171" y="196850"/>
            <a:ext cx="9250532" cy="1143000"/>
          </a:xfrm>
        </p:spPr>
        <p:txBody>
          <a:bodyPr/>
          <a:lstStyle/>
          <a:p>
            <a:r>
              <a:rPr lang="en-US" sz="3200" dirty="0"/>
              <a:t>Study on Spatial Computing for AR Services</a:t>
            </a:r>
            <a:br>
              <a:rPr lang="en-US" sz="3200" dirty="0"/>
            </a:br>
            <a:r>
              <a:rPr lang="en-US" altLang="en-US" dirty="0"/>
              <a:t>(</a:t>
            </a:r>
            <a:r>
              <a:rPr lang="en-US" sz="3200" dirty="0" err="1"/>
              <a:t>FS_ARSpatial</a:t>
            </a:r>
            <a:r>
              <a:rPr lang="en-US" altLang="en-US" dirty="0"/>
              <a:t>)</a:t>
            </a:r>
          </a:p>
        </p:txBody>
      </p:sp>
      <p:graphicFrame>
        <p:nvGraphicFramePr>
          <p:cNvPr id="2" name="Table 1">
            <a:extLst>
              <a:ext uri="{FF2B5EF4-FFF2-40B4-BE49-F238E27FC236}">
                <a16:creationId xmlns:a16="http://schemas.microsoft.com/office/drawing/2014/main" id="{004C38DC-C29D-45E8-AF35-89281BD7F4E2}"/>
              </a:ext>
            </a:extLst>
          </p:cNvPr>
          <p:cNvGraphicFramePr>
            <a:graphicFrameLocks noGrp="1"/>
          </p:cNvGraphicFramePr>
          <p:nvPr>
            <p:extLst>
              <p:ext uri="{D42A27DB-BD31-4B8C-83A1-F6EECF244321}">
                <p14:modId xmlns:p14="http://schemas.microsoft.com/office/powerpoint/2010/main" val="2423762952"/>
              </p:ext>
            </p:extLst>
          </p:nvPr>
        </p:nvGraphicFramePr>
        <p:xfrm>
          <a:off x="647700" y="1454150"/>
          <a:ext cx="10084901" cy="616021"/>
        </p:xfrm>
        <a:graphic>
          <a:graphicData uri="http://schemas.openxmlformats.org/drawingml/2006/table">
            <a:tbl>
              <a:tblPr firstRow="1" firstCol="1" bandRow="1">
                <a:tableStyleId>{F5AB1C69-6EDB-4FF4-983F-18BD219EF322}</a:tableStyleId>
              </a:tblPr>
              <a:tblGrid>
                <a:gridCol w="601902">
                  <a:extLst>
                    <a:ext uri="{9D8B030D-6E8A-4147-A177-3AD203B41FA5}">
                      <a16:colId xmlns:a16="http://schemas.microsoft.com/office/drawing/2014/main" val="3341114364"/>
                    </a:ext>
                  </a:extLst>
                </a:gridCol>
                <a:gridCol w="3844407">
                  <a:extLst>
                    <a:ext uri="{9D8B030D-6E8A-4147-A177-3AD203B41FA5}">
                      <a16:colId xmlns:a16="http://schemas.microsoft.com/office/drawing/2014/main" val="598130756"/>
                    </a:ext>
                  </a:extLst>
                </a:gridCol>
                <a:gridCol w="1095473">
                  <a:extLst>
                    <a:ext uri="{9D8B030D-6E8A-4147-A177-3AD203B41FA5}">
                      <a16:colId xmlns:a16="http://schemas.microsoft.com/office/drawing/2014/main" val="545303104"/>
                    </a:ext>
                  </a:extLst>
                </a:gridCol>
                <a:gridCol w="807092">
                  <a:extLst>
                    <a:ext uri="{9D8B030D-6E8A-4147-A177-3AD203B41FA5}">
                      <a16:colId xmlns:a16="http://schemas.microsoft.com/office/drawing/2014/main" val="1647222598"/>
                    </a:ext>
                  </a:extLst>
                </a:gridCol>
                <a:gridCol w="551732">
                  <a:extLst>
                    <a:ext uri="{9D8B030D-6E8A-4147-A177-3AD203B41FA5}">
                      <a16:colId xmlns:a16="http://schemas.microsoft.com/office/drawing/2014/main" val="2410094054"/>
                    </a:ext>
                  </a:extLst>
                </a:gridCol>
                <a:gridCol w="643064">
                  <a:extLst>
                    <a:ext uri="{9D8B030D-6E8A-4147-A177-3AD203B41FA5}">
                      <a16:colId xmlns:a16="http://schemas.microsoft.com/office/drawing/2014/main" val="2623286339"/>
                    </a:ext>
                  </a:extLst>
                </a:gridCol>
                <a:gridCol w="643064">
                  <a:extLst>
                    <a:ext uri="{9D8B030D-6E8A-4147-A177-3AD203B41FA5}">
                      <a16:colId xmlns:a16="http://schemas.microsoft.com/office/drawing/2014/main" val="870915920"/>
                    </a:ext>
                  </a:extLst>
                </a:gridCol>
                <a:gridCol w="1898167">
                  <a:extLst>
                    <a:ext uri="{9D8B030D-6E8A-4147-A177-3AD203B41FA5}">
                      <a16:colId xmlns:a16="http://schemas.microsoft.com/office/drawing/2014/main" val="1657485886"/>
                    </a:ext>
                  </a:extLst>
                </a:gridCol>
              </a:tblGrid>
              <a:tr h="296861">
                <a:tc>
                  <a:txBody>
                    <a:bodyPr/>
                    <a:lstStyle/>
                    <a:p>
                      <a:pPr algn="ctr">
                        <a:lnSpc>
                          <a:spcPct val="107000"/>
                        </a:lnSpc>
                        <a:spcAft>
                          <a:spcPts val="800"/>
                        </a:spcAft>
                      </a:pPr>
                      <a:r>
                        <a:rPr lang="en-GB" sz="1100" dirty="0"/>
                        <a:t>UID</a:t>
                      </a:r>
                    </a:p>
                  </a:txBody>
                  <a:tcPr marL="36001" marR="36001" marT="0" marB="0" anchor="ctr"/>
                </a:tc>
                <a:tc>
                  <a:txBody>
                    <a:bodyPr/>
                    <a:lstStyle/>
                    <a:p>
                      <a:pPr algn="ctr">
                        <a:lnSpc>
                          <a:spcPct val="107000"/>
                        </a:lnSpc>
                        <a:spcAft>
                          <a:spcPts val="800"/>
                        </a:spcAft>
                      </a:pPr>
                      <a:r>
                        <a:rPr lang="en-GB" sz="1100" dirty="0"/>
                        <a:t>Name</a:t>
                      </a:r>
                    </a:p>
                  </a:txBody>
                  <a:tcPr marL="36001" marR="36001" marT="0" marB="0" anchor="ctr"/>
                </a:tc>
                <a:tc>
                  <a:txBody>
                    <a:bodyPr/>
                    <a:lstStyle/>
                    <a:p>
                      <a:pPr algn="ctr">
                        <a:lnSpc>
                          <a:spcPct val="107000"/>
                        </a:lnSpc>
                        <a:spcAft>
                          <a:spcPts val="800"/>
                        </a:spcAft>
                      </a:pPr>
                      <a:r>
                        <a:rPr lang="en-GB" sz="1100" dirty="0"/>
                        <a:t>Acronym</a:t>
                      </a:r>
                    </a:p>
                  </a:txBody>
                  <a:tcPr marL="36001" marR="36001" marT="0" marB="0" anchor="ctr"/>
                </a:tc>
                <a:tc>
                  <a:txBody>
                    <a:bodyPr/>
                    <a:lstStyle/>
                    <a:p>
                      <a:pPr algn="ctr">
                        <a:lnSpc>
                          <a:spcPct val="107000"/>
                        </a:lnSpc>
                        <a:spcAft>
                          <a:spcPts val="800"/>
                        </a:spcAft>
                      </a:pPr>
                      <a:r>
                        <a:rPr lang="en-GB" sz="1100" dirty="0"/>
                        <a:t>Target (mm/</a:t>
                      </a:r>
                      <a:r>
                        <a:rPr lang="en-GB" sz="1100" dirty="0" err="1"/>
                        <a:t>yyyy</a:t>
                      </a:r>
                      <a:r>
                        <a:rPr lang="en-GB" sz="1100" dirty="0"/>
                        <a:t>)</a:t>
                      </a:r>
                    </a:p>
                  </a:txBody>
                  <a:tcPr marL="36001" marR="36001" marT="0" marB="0" anchor="ctr"/>
                </a:tc>
                <a:tc>
                  <a:txBody>
                    <a:bodyPr/>
                    <a:lstStyle/>
                    <a:p>
                      <a:pPr algn="ctr">
                        <a:lnSpc>
                          <a:spcPct val="107000"/>
                        </a:lnSpc>
                        <a:spcAft>
                          <a:spcPts val="800"/>
                        </a:spcAft>
                      </a:pPr>
                      <a:r>
                        <a:rPr lang="en-GB" sz="1100" dirty="0"/>
                        <a:t>Old %</a:t>
                      </a:r>
                    </a:p>
                  </a:txBody>
                  <a:tcPr marL="36001" marR="36001" marT="0" marB="0" anchor="ctr"/>
                </a:tc>
                <a:tc>
                  <a:txBody>
                    <a:bodyPr/>
                    <a:lstStyle/>
                    <a:p>
                      <a:pPr algn="ctr">
                        <a:lnSpc>
                          <a:spcPct val="107000"/>
                        </a:lnSpc>
                        <a:spcAft>
                          <a:spcPts val="800"/>
                        </a:spcAft>
                      </a:pPr>
                      <a:r>
                        <a:rPr lang="en-GB" sz="1100" b="1" kern="1200" dirty="0">
                          <a:solidFill>
                            <a:schemeClr val="lt1"/>
                          </a:solidFill>
                          <a:latin typeface="+mn-lt"/>
                          <a:ea typeface="+mn-ea"/>
                          <a:cs typeface="+mn-cs"/>
                        </a:rPr>
                        <a:t>WID</a:t>
                      </a:r>
                      <a:endParaRPr lang="en-GB" sz="1100" dirty="0">
                        <a:solidFill>
                          <a:srgbClr val="FF0000"/>
                        </a:solidFill>
                      </a:endParaRPr>
                    </a:p>
                  </a:txBody>
                  <a:tcPr marL="36001" marR="36001" marT="0" marB="0" anchor="ctr"/>
                </a:tc>
                <a:tc>
                  <a:txBody>
                    <a:bodyPr/>
                    <a:lstStyle/>
                    <a:p>
                      <a:pPr algn="ctr">
                        <a:lnSpc>
                          <a:spcPct val="107000"/>
                        </a:lnSpc>
                        <a:spcAft>
                          <a:spcPts val="800"/>
                        </a:spcAft>
                      </a:pPr>
                      <a:r>
                        <a:rPr lang="en-GB" sz="1100" dirty="0">
                          <a:solidFill>
                            <a:srgbClr val="FF0000"/>
                          </a:solidFill>
                        </a:rPr>
                        <a:t>New %</a:t>
                      </a:r>
                      <a:endParaRPr lang="en-GB" sz="1100" b="1" kern="1200" dirty="0">
                        <a:solidFill>
                          <a:schemeClr val="lt1"/>
                        </a:solidFill>
                        <a:latin typeface="+mn-lt"/>
                        <a:ea typeface="+mn-ea"/>
                        <a:cs typeface="+mn-cs"/>
                      </a:endParaRPr>
                    </a:p>
                  </a:txBody>
                  <a:tcPr marL="36001" marR="36001" marT="0" marB="0" anchor="ctr"/>
                </a:tc>
                <a:tc>
                  <a:txBody>
                    <a:bodyPr/>
                    <a:lstStyle/>
                    <a:p>
                      <a:pPr algn="ctr">
                        <a:lnSpc>
                          <a:spcPct val="107000"/>
                        </a:lnSpc>
                        <a:spcAft>
                          <a:spcPts val="800"/>
                        </a:spcAft>
                      </a:pPr>
                      <a:r>
                        <a:rPr lang="en-GB" sz="1100" dirty="0">
                          <a:solidFill>
                            <a:srgbClr val="FF0000"/>
                          </a:solidFill>
                        </a:rPr>
                        <a:t>Change or comment</a:t>
                      </a:r>
                    </a:p>
                  </a:txBody>
                  <a:tcPr marL="36001" marR="36001" marT="0" marB="0" anchor="ctr"/>
                </a:tc>
                <a:extLst>
                  <a:ext uri="{0D108BD9-81ED-4DB2-BD59-A6C34878D82A}">
                    <a16:rowId xmlns:a16="http://schemas.microsoft.com/office/drawing/2014/main" val="385689174"/>
                  </a:ext>
                </a:extLst>
              </a:tr>
              <a:tr h="265183">
                <a:tc>
                  <a:txBody>
                    <a:bodyPr/>
                    <a:lstStyle/>
                    <a:p>
                      <a:pPr algn="r" fontAlgn="b"/>
                      <a:r>
                        <a:rPr lang="en-US" sz="1100" dirty="0">
                          <a:solidFill>
                            <a:schemeClr val="bg1"/>
                          </a:solidFill>
                        </a:rPr>
                        <a:t>1040022</a:t>
                      </a:r>
                    </a:p>
                  </a:txBody>
                  <a:tcPr marL="9525" marR="9525" marT="9525" marB="0" anchor="b"/>
                </a:tc>
                <a:tc>
                  <a:txBody>
                    <a:bodyPr/>
                    <a:lstStyle/>
                    <a:p>
                      <a:pPr algn="l" fontAlgn="b"/>
                      <a:r>
                        <a:rPr lang="en-US" sz="1100" dirty="0">
                          <a:solidFill>
                            <a:schemeClr val="tx1"/>
                          </a:solidFill>
                        </a:rPr>
                        <a:t>Study on Spatial Computing for AR Services</a:t>
                      </a:r>
                    </a:p>
                  </a:txBody>
                  <a:tcPr marL="9525" marR="9525" marT="9525" marB="0" anchor="b"/>
                </a:tc>
                <a:tc>
                  <a:txBody>
                    <a:bodyPr/>
                    <a:lstStyle/>
                    <a:p>
                      <a:pPr algn="l" fontAlgn="b"/>
                      <a:r>
                        <a:rPr lang="en-US" sz="1100" dirty="0" err="1">
                          <a:solidFill>
                            <a:schemeClr val="tx1"/>
                          </a:solidFill>
                        </a:rPr>
                        <a:t>FS_ARSpatial</a:t>
                      </a:r>
                      <a:endParaRPr lang="en-US" sz="1100" dirty="0">
                        <a:solidFill>
                          <a:schemeClr val="tx1"/>
                        </a:solidFill>
                      </a:endParaRPr>
                    </a:p>
                  </a:txBody>
                  <a:tcPr marL="9525" marR="9525" marT="9525" marB="0" anchor="b"/>
                </a:tc>
                <a:tc>
                  <a:txBody>
                    <a:bodyPr/>
                    <a:lstStyle/>
                    <a:p>
                      <a:pPr algn="r" fontAlgn="b"/>
                      <a:r>
                        <a:rPr lang="en-US" sz="1100" dirty="0">
                          <a:solidFill>
                            <a:schemeClr val="tx1"/>
                          </a:solidFill>
                        </a:rPr>
                        <a:t>6/6/2025</a:t>
                      </a:r>
                    </a:p>
                  </a:txBody>
                  <a:tcPr marL="9525" marR="9525" marT="9525" marB="0" anchor="b"/>
                </a:tc>
                <a:tc>
                  <a:txBody>
                    <a:bodyPr/>
                    <a:lstStyle/>
                    <a:p>
                      <a:pPr algn="r">
                        <a:lnSpc>
                          <a:spcPct val="107000"/>
                        </a:lnSpc>
                        <a:spcAft>
                          <a:spcPts val="800"/>
                        </a:spcAft>
                      </a:pPr>
                      <a:r>
                        <a:rPr lang="en-GB" sz="1100" dirty="0">
                          <a:solidFill>
                            <a:schemeClr val="tx1"/>
                          </a:solidFill>
                        </a:rPr>
                        <a:t>0%</a:t>
                      </a:r>
                    </a:p>
                  </a:txBody>
                  <a:tcPr marL="36001" marR="36001" marT="0" marB="0" anchor="b"/>
                </a:tc>
                <a:tc>
                  <a:txBody>
                    <a:bodyPr/>
                    <a:lstStyle/>
                    <a:p>
                      <a:pPr algn="r" fontAlgn="t"/>
                      <a:r>
                        <a:rPr lang="en-US" sz="1100" b="0" i="0" u="sng" strike="noStrike" dirty="0">
                          <a:solidFill>
                            <a:srgbClr val="0000FF"/>
                          </a:solidFill>
                          <a:effectLst/>
                          <a:latin typeface="+mn-lt"/>
                          <a:hlinkClick r:id="rId2"/>
                        </a:rPr>
                        <a:t>SP-240927</a:t>
                      </a:r>
                      <a:endParaRPr lang="en-US" sz="1100" b="0" i="0" u="sng" strike="noStrike" dirty="0">
                        <a:solidFill>
                          <a:srgbClr val="0000FF"/>
                        </a:solidFill>
                        <a:effectLst/>
                        <a:latin typeface="+mn-lt"/>
                      </a:endParaRPr>
                    </a:p>
                  </a:txBody>
                  <a:tcPr marL="0" marR="0" marT="0" marB="0"/>
                </a:tc>
                <a:tc>
                  <a:txBody>
                    <a:bodyPr/>
                    <a:lstStyle/>
                    <a:p>
                      <a:pPr algn="r">
                        <a:lnSpc>
                          <a:spcPct val="107000"/>
                        </a:lnSpc>
                        <a:spcAft>
                          <a:spcPts val="800"/>
                        </a:spcAft>
                      </a:pPr>
                      <a:r>
                        <a:rPr lang="en-GB" sz="1100" dirty="0">
                          <a:solidFill>
                            <a:srgbClr val="FF0000"/>
                          </a:solidFill>
                        </a:rPr>
                        <a:t>10%</a:t>
                      </a:r>
                    </a:p>
                  </a:txBody>
                  <a:tcPr marL="36001" marR="36001" marT="0" marB="0" anchor="b"/>
                </a:tc>
                <a:tc>
                  <a:txBody>
                    <a:bodyPr/>
                    <a:lstStyle/>
                    <a:p>
                      <a:pPr algn="r">
                        <a:lnSpc>
                          <a:spcPct val="107000"/>
                        </a:lnSpc>
                        <a:spcAft>
                          <a:spcPts val="800"/>
                        </a:spcAft>
                      </a:pPr>
                      <a:endParaRPr lang="en-GB" sz="1100" dirty="0">
                        <a:solidFill>
                          <a:srgbClr val="FF0000"/>
                        </a:solidFill>
                      </a:endParaRPr>
                    </a:p>
                  </a:txBody>
                  <a:tcPr marL="36001" marR="36001" marT="0" marB="0" anchor="b"/>
                </a:tc>
                <a:extLst>
                  <a:ext uri="{0D108BD9-81ED-4DB2-BD59-A6C34878D82A}">
                    <a16:rowId xmlns:a16="http://schemas.microsoft.com/office/drawing/2014/main" val="2427066551"/>
                  </a:ext>
                </a:extLst>
              </a:tr>
            </a:tbl>
          </a:graphicData>
        </a:graphic>
      </p:graphicFrame>
      <p:sp>
        <p:nvSpPr>
          <p:cNvPr id="5" name="Espace réservé du contenu 2">
            <a:extLst>
              <a:ext uri="{FF2B5EF4-FFF2-40B4-BE49-F238E27FC236}">
                <a16:creationId xmlns:a16="http://schemas.microsoft.com/office/drawing/2014/main" id="{462FE80A-FC48-F513-66A4-C2C71960FE50}"/>
              </a:ext>
            </a:extLst>
          </p:cNvPr>
          <p:cNvSpPr>
            <a:spLocks noGrp="1"/>
          </p:cNvSpPr>
          <p:nvPr>
            <p:ph idx="1"/>
          </p:nvPr>
        </p:nvSpPr>
        <p:spPr>
          <a:xfrm>
            <a:off x="647701" y="2254929"/>
            <a:ext cx="11068050" cy="4029986"/>
          </a:xfrm>
        </p:spPr>
        <p:txBody>
          <a:bodyPr/>
          <a:lstStyle/>
          <a:p>
            <a:pPr marL="287338" lvl="0" indent="-287338" fontAlgn="base">
              <a:lnSpc>
                <a:spcPct val="93000"/>
              </a:lnSpc>
              <a:spcBef>
                <a:spcPct val="15000"/>
              </a:spcBef>
              <a:spcAft>
                <a:spcPct val="15000"/>
              </a:spcAft>
              <a:buSzPct val="100000"/>
              <a:buNone/>
              <a:tabLst>
                <a:tab pos="285750" algn="l"/>
              </a:tabLst>
              <a:defRPr/>
            </a:pPr>
            <a:r>
              <a:rPr lang="en-GB" sz="1400" b="1" u="sng" dirty="0">
                <a:cs typeface="Arial" pitchFamily="34" charset="0"/>
              </a:rPr>
              <a:t>Purpose</a:t>
            </a:r>
          </a:p>
          <a:p>
            <a:pPr marL="0" marR="0">
              <a:spcBef>
                <a:spcPts val="0"/>
              </a:spcBef>
              <a:spcAft>
                <a:spcPts val="900"/>
              </a:spcAft>
            </a:pPr>
            <a:r>
              <a:rPr lang="en-US" sz="1400" dirty="0">
                <a:effectLst/>
                <a:ea typeface="Times New Roman" panose="02020603050405020304" pitchFamily="18" charset="0"/>
              </a:rPr>
              <a:t>Study how spatial computing functions such as </a:t>
            </a:r>
            <a:r>
              <a:rPr lang="en-US" sz="1400" dirty="0" err="1">
                <a:effectLst/>
                <a:ea typeface="Times New Roman" panose="02020603050405020304" pitchFamily="18" charset="0"/>
              </a:rPr>
              <a:t>relocalization</a:t>
            </a:r>
            <a:r>
              <a:rPr lang="en-US" sz="1400" dirty="0">
                <a:effectLst/>
                <a:ea typeface="Times New Roman" panose="02020603050405020304" pitchFamily="18" charset="0"/>
              </a:rPr>
              <a:t>, mapping, and semantic perception are realized and identify the necessary set of spatial mapping information. Collect and document the different formats for spatial descriptions as well as interoperability requirements for such descriptions.  Identify where spatial computing functions run and which media, metadata, and description formats are used for exchange between these elements based on the architecture defined in the TS 26.506, notably in split processing scenarios. And document relevant procedures, flows, configurations, </a:t>
            </a:r>
            <a:r>
              <a:rPr lang="en-US" sz="1400" dirty="0" err="1">
                <a:effectLst/>
                <a:ea typeface="Times New Roman" panose="02020603050405020304" pitchFamily="18" charset="0"/>
              </a:rPr>
              <a:t>QoE</a:t>
            </a:r>
            <a:r>
              <a:rPr lang="en-US" sz="1400" dirty="0">
                <a:effectLst/>
                <a:ea typeface="Times New Roman" panose="02020603050405020304" pitchFamily="18" charset="0"/>
              </a:rPr>
              <a:t> metrics, and transport protocols. Identify gaps in 3GPP TSs. Identify and recommend potential areas for normative work as the next phase and communicate/align with other potential 3GPP WGs and external organizations on relevant aspects related to the study. </a:t>
            </a:r>
          </a:p>
          <a:p>
            <a:pPr marL="0" marR="0" indent="0">
              <a:spcBef>
                <a:spcPts val="0"/>
              </a:spcBef>
              <a:spcAft>
                <a:spcPts val="900"/>
              </a:spcAft>
              <a:buNone/>
            </a:pPr>
            <a:r>
              <a:rPr lang="en-GB" sz="1400" b="1" u="sng" dirty="0">
                <a:cs typeface="Arial" pitchFamily="34" charset="0"/>
              </a:rPr>
              <a:t>Progress in the last quarter</a:t>
            </a:r>
            <a:endParaRPr lang="en-US" altLang="zh-CN" sz="1400" dirty="0">
              <a:solidFill>
                <a:prstClr val="black"/>
              </a:solidFill>
              <a:ea typeface="宋体" panose="02010600030101010101" pitchFamily="2" charset="-122"/>
              <a:cs typeface="Arial" pitchFamily="34" charset="0"/>
            </a:endParaRPr>
          </a:p>
          <a:p>
            <a:pPr>
              <a:lnSpc>
                <a:spcPct val="93000"/>
              </a:lnSpc>
              <a:spcBef>
                <a:spcPct val="15000"/>
              </a:spcBef>
              <a:spcAft>
                <a:spcPct val="15000"/>
              </a:spcAft>
              <a:buSzPct val="100000"/>
              <a:tabLst>
                <a:tab pos="285750" algn="l"/>
              </a:tabLst>
              <a:defRPr/>
            </a:pPr>
            <a:r>
              <a:rPr lang="en-US" sz="1400" dirty="0">
                <a:effectLst/>
                <a:ea typeface="Times New Roman" panose="02020603050405020304" pitchFamily="18" charset="0"/>
              </a:rPr>
              <a:t>TR 26.819 </a:t>
            </a:r>
            <a:r>
              <a:rPr lang="en-US" sz="1400" i="1" dirty="0">
                <a:effectLst/>
                <a:ea typeface="Times New Roman" panose="02020603050405020304" pitchFamily="18" charset="0"/>
              </a:rPr>
              <a:t>Study on Spatial Computing for Augmented Reality (AR) Services</a:t>
            </a:r>
            <a:r>
              <a:rPr lang="en-US" sz="1400" dirty="0">
                <a:effectLst/>
                <a:ea typeface="Times New Roman" panose="02020603050405020304" pitchFamily="18" charset="0"/>
              </a:rPr>
              <a:t>, progressed to version 0.1.0 based on a proposed skeleton and inputs on a description of spatial computing functions.</a:t>
            </a:r>
          </a:p>
          <a:p>
            <a:pPr marL="0" indent="0">
              <a:lnSpc>
                <a:spcPct val="93000"/>
              </a:lnSpc>
              <a:spcBef>
                <a:spcPct val="15000"/>
              </a:spcBef>
              <a:spcAft>
                <a:spcPct val="15000"/>
              </a:spcAft>
              <a:buSzPct val="100000"/>
              <a:buNone/>
              <a:tabLst>
                <a:tab pos="285750" algn="l"/>
              </a:tabLst>
              <a:defRPr/>
            </a:pPr>
            <a:r>
              <a:rPr lang="en-GB" sz="1400" b="1" u="sng" dirty="0">
                <a:cs typeface="Arial" pitchFamily="34" charset="0"/>
              </a:rPr>
              <a:t>Next steps</a:t>
            </a:r>
          </a:p>
          <a:p>
            <a:pPr marL="342900" marR="0" lvl="0" indent="-342900" algn="l" defTabSz="914400" rtl="0" eaLnBrk="0" fontAlgn="base" latinLnBrk="0" hangingPunct="0">
              <a:lnSpc>
                <a:spcPct val="93000"/>
              </a:lnSpc>
              <a:spcBef>
                <a:spcPct val="15000"/>
              </a:spcBef>
              <a:spcAft>
                <a:spcPct val="15000"/>
              </a:spcAft>
              <a:buClrTx/>
              <a:buSzPct val="100000"/>
              <a:buFontTx/>
              <a:buBlip>
                <a:blip r:embed="rId3"/>
              </a:buBlip>
              <a:tabLst>
                <a:tab pos="285750" algn="l"/>
              </a:tabLst>
              <a:defRPr/>
            </a:pPr>
            <a:r>
              <a:rPr lang="en-US" sz="1400" dirty="0">
                <a:effectLst/>
                <a:ea typeface="Times New Roman" panose="02020603050405020304" pitchFamily="18" charset="0"/>
              </a:rPr>
              <a:t>Progress:</a:t>
            </a:r>
          </a:p>
          <a:p>
            <a:pPr lvl="1" indent="-342900">
              <a:lnSpc>
                <a:spcPct val="93000"/>
              </a:lnSpc>
              <a:spcBef>
                <a:spcPct val="15000"/>
              </a:spcBef>
              <a:spcAft>
                <a:spcPct val="15000"/>
              </a:spcAft>
              <a:buClrTx/>
              <a:buSzPct val="100000"/>
              <a:buBlip>
                <a:blip r:embed="rId3"/>
              </a:buBlip>
              <a:tabLst>
                <a:tab pos="285750" algn="l"/>
              </a:tabLst>
              <a:defRPr/>
            </a:pPr>
            <a:r>
              <a:rPr lang="en-US" sz="1000" dirty="0">
                <a:effectLst/>
                <a:ea typeface="Times New Roman" panose="02020603050405020304" pitchFamily="18" charset="0"/>
              </a:rPr>
              <a:t>Study spatial computing functions identify the necessary set of spatial mapping information.</a:t>
            </a:r>
          </a:p>
          <a:p>
            <a:pPr lvl="1" indent="-342900">
              <a:lnSpc>
                <a:spcPct val="93000"/>
              </a:lnSpc>
              <a:spcBef>
                <a:spcPct val="15000"/>
              </a:spcBef>
              <a:spcAft>
                <a:spcPct val="15000"/>
              </a:spcAft>
              <a:buClrTx/>
              <a:buSzPct val="100000"/>
              <a:buBlip>
                <a:blip r:embed="rId3"/>
              </a:buBlip>
              <a:tabLst>
                <a:tab pos="285750" algn="l"/>
              </a:tabLst>
              <a:defRPr/>
            </a:pPr>
            <a:r>
              <a:rPr lang="en-US" sz="1000" dirty="0">
                <a:effectLst/>
                <a:ea typeface="Times New Roman" panose="02020603050405020304" pitchFamily="18" charset="0"/>
              </a:rPr>
              <a:t>Collect and document spatial description formats.</a:t>
            </a:r>
          </a:p>
          <a:p>
            <a:pPr lvl="1" indent="-342900">
              <a:lnSpc>
                <a:spcPct val="93000"/>
              </a:lnSpc>
              <a:spcBef>
                <a:spcPct val="15000"/>
              </a:spcBef>
              <a:spcAft>
                <a:spcPct val="15000"/>
              </a:spcAft>
              <a:buClrTx/>
              <a:buSzPct val="100000"/>
              <a:buBlip>
                <a:blip r:embed="rId3"/>
              </a:buBlip>
              <a:tabLst>
                <a:tab pos="285750" algn="l"/>
              </a:tabLst>
              <a:defRPr/>
            </a:pPr>
            <a:r>
              <a:rPr lang="en-US" sz="1000" dirty="0">
                <a:effectLst/>
                <a:ea typeface="Times New Roman" panose="02020603050405020304" pitchFamily="18" charset="0"/>
              </a:rPr>
              <a:t>Document interoperability requirements for such descriptions.</a:t>
            </a:r>
          </a:p>
          <a:p>
            <a:pPr lvl="1" indent="-342900">
              <a:lnSpc>
                <a:spcPct val="93000"/>
              </a:lnSpc>
              <a:spcBef>
                <a:spcPct val="15000"/>
              </a:spcBef>
              <a:spcAft>
                <a:spcPct val="15000"/>
              </a:spcAft>
              <a:buClrTx/>
              <a:buSzPct val="100000"/>
              <a:buBlip>
                <a:blip r:embed="rId3"/>
              </a:buBlip>
              <a:tabLst>
                <a:tab pos="285750" algn="l"/>
              </a:tabLst>
              <a:defRPr/>
            </a:pPr>
            <a:r>
              <a:rPr lang="en-US" sz="1000" dirty="0">
                <a:effectLst/>
                <a:ea typeface="Times New Roman" panose="02020603050405020304" pitchFamily="18" charset="0"/>
              </a:rPr>
              <a:t>Mapping of spatial computing functions to the architecture defined in TS 26.506.</a:t>
            </a:r>
          </a:p>
          <a:p>
            <a:pPr marL="342900" marR="0" lvl="0" indent="-342900" algn="l" defTabSz="914400" rtl="0" eaLnBrk="0" fontAlgn="base" latinLnBrk="0" hangingPunct="0">
              <a:lnSpc>
                <a:spcPct val="93000"/>
              </a:lnSpc>
              <a:spcBef>
                <a:spcPct val="15000"/>
              </a:spcBef>
              <a:spcAft>
                <a:spcPct val="15000"/>
              </a:spcAft>
              <a:buClrTx/>
              <a:buSzPct val="100000"/>
              <a:buFontTx/>
              <a:buBlip>
                <a:blip r:embed="rId3"/>
              </a:buBlip>
              <a:tabLst>
                <a:tab pos="285750" algn="l"/>
              </a:tabLst>
              <a:defRPr/>
            </a:pPr>
            <a:endParaRPr lang="en-GB" sz="1400" dirty="0">
              <a:effectLst/>
              <a:ea typeface="Times New Roman" panose="02020603050405020304" pitchFamily="18" charset="0"/>
            </a:endParaRPr>
          </a:p>
          <a:p>
            <a:pPr marL="0" marR="0">
              <a:spcBef>
                <a:spcPts val="0"/>
              </a:spcBef>
              <a:spcAft>
                <a:spcPts val="900"/>
              </a:spcAft>
            </a:pPr>
            <a:endParaRPr lang="en-US" sz="1400" dirty="0">
              <a:effectLst/>
              <a:ea typeface="Times New Roman" panose="02020603050405020304" pitchFamily="18" charset="0"/>
            </a:endParaRPr>
          </a:p>
          <a:p>
            <a:pPr marL="400050" lvl="1" indent="0">
              <a:spcBef>
                <a:spcPts val="0"/>
              </a:spcBef>
              <a:spcAft>
                <a:spcPts val="0"/>
              </a:spcAft>
              <a:buNone/>
            </a:pPr>
            <a:endParaRPr lang="en-GB" sz="1400" dirty="0">
              <a:effectLst/>
              <a:ea typeface="Times New Roman" panose="02020603050405020304" pitchFamily="18" charset="0"/>
            </a:endParaRPr>
          </a:p>
          <a:p>
            <a:pPr marL="0" marR="0" indent="0">
              <a:spcBef>
                <a:spcPts val="0"/>
              </a:spcBef>
              <a:spcAft>
                <a:spcPts val="0"/>
              </a:spcAft>
              <a:buNone/>
            </a:pPr>
            <a:endParaRPr lang="en-US" sz="1400" dirty="0">
              <a:effectLst/>
              <a:ea typeface="Times New Roman" panose="02020603050405020304" pitchFamily="18" charset="0"/>
            </a:endParaRPr>
          </a:p>
          <a:p>
            <a:pPr marL="342900" marR="0" lvl="0" indent="-342900" fontAlgn="auto" hangingPunct="1">
              <a:spcBef>
                <a:spcPts val="0"/>
              </a:spcBef>
              <a:spcAft>
                <a:spcPts val="0"/>
              </a:spcAft>
              <a:buFont typeface="+mj-lt"/>
              <a:buAutoNum type="alphaUcPeriod"/>
            </a:pPr>
            <a:endParaRPr lang="en-US" sz="1400" dirty="0">
              <a:effectLst/>
              <a:ea typeface="SimSun" panose="02010600030101010101" pitchFamily="2" charset="-122"/>
            </a:endParaRPr>
          </a:p>
        </p:txBody>
      </p:sp>
    </p:spTree>
    <p:extLst>
      <p:ext uri="{BB962C8B-B14F-4D97-AF65-F5344CB8AC3E}">
        <p14:creationId xmlns:p14="http://schemas.microsoft.com/office/powerpoint/2010/main" val="3969708521"/>
      </p:ext>
    </p:extLst>
  </p:cSld>
  <p:clrMapOvr>
    <a:masterClrMapping/>
  </p:clrMapOvr>
  <p:transition spd="slow"/>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a:extLst>
              <a:ext uri="{FF2B5EF4-FFF2-40B4-BE49-F238E27FC236}">
                <a16:creationId xmlns:a16="http://schemas.microsoft.com/office/drawing/2014/main" id="{95C35E2C-2654-4231-90B2-B345E3EFF796}"/>
              </a:ext>
            </a:extLst>
          </p:cNvPr>
          <p:cNvSpPr>
            <a:spLocks noGrp="1"/>
          </p:cNvSpPr>
          <p:nvPr>
            <p:ph type="title"/>
          </p:nvPr>
        </p:nvSpPr>
        <p:spPr/>
        <p:txBody>
          <a:bodyPr/>
          <a:lstStyle/>
          <a:p>
            <a:r>
              <a:rPr lang="en-US" altLang="en-US" dirty="0"/>
              <a:t>SA4 leadership and subgroups (1/2)</a:t>
            </a:r>
          </a:p>
        </p:txBody>
      </p:sp>
      <p:sp>
        <p:nvSpPr>
          <p:cNvPr id="4" name="Espace réservé du contenu 3">
            <a:extLst>
              <a:ext uri="{FF2B5EF4-FFF2-40B4-BE49-F238E27FC236}">
                <a16:creationId xmlns:a16="http://schemas.microsoft.com/office/drawing/2014/main" id="{C51BA142-0292-48F8-94DE-9CD911896ADC}"/>
              </a:ext>
            </a:extLst>
          </p:cNvPr>
          <p:cNvSpPr>
            <a:spLocks noGrp="1"/>
          </p:cNvSpPr>
          <p:nvPr>
            <p:ph idx="1"/>
          </p:nvPr>
        </p:nvSpPr>
        <p:spPr>
          <a:xfrm>
            <a:off x="647700" y="1454151"/>
            <a:ext cx="10655605" cy="4830763"/>
          </a:xfrm>
        </p:spPr>
        <p:txBody>
          <a:bodyPr/>
          <a:lstStyle/>
          <a:p>
            <a:pPr>
              <a:lnSpc>
                <a:spcPct val="90000"/>
              </a:lnSpc>
              <a:spcBef>
                <a:spcPts val="1800"/>
              </a:spcBef>
              <a:tabLst>
                <a:tab pos="2152650" algn="l"/>
                <a:tab pos="5118100" algn="l"/>
              </a:tabLst>
              <a:defRPr/>
            </a:pPr>
            <a:r>
              <a:rPr lang="fi-FI" sz="2000" kern="0" dirty="0"/>
              <a:t>SA4 officials:</a:t>
            </a:r>
          </a:p>
          <a:p>
            <a:pPr lvl="1">
              <a:lnSpc>
                <a:spcPct val="90000"/>
              </a:lnSpc>
              <a:spcBef>
                <a:spcPts val="400"/>
              </a:spcBef>
              <a:tabLst>
                <a:tab pos="2152650" algn="l"/>
                <a:tab pos="5118100" algn="l"/>
              </a:tabLst>
              <a:defRPr/>
            </a:pPr>
            <a:r>
              <a:rPr lang="fi-FI" sz="1600" kern="0" dirty="0"/>
              <a:t>Chair: </a:t>
            </a:r>
            <a:r>
              <a:rPr lang="en-GB" sz="1600" kern="0" dirty="0"/>
              <a:t>Frédéric Gabin (Dolby France SAS, ETSI)</a:t>
            </a:r>
            <a:endParaRPr lang="en-US" sz="1600" kern="0" dirty="0">
              <a:solidFill>
                <a:srgbClr val="FF0000"/>
              </a:solidFill>
            </a:endParaRPr>
          </a:p>
          <a:p>
            <a:pPr lvl="1">
              <a:lnSpc>
                <a:spcPct val="90000"/>
              </a:lnSpc>
              <a:spcBef>
                <a:spcPts val="400"/>
              </a:spcBef>
              <a:tabLst>
                <a:tab pos="2152650" algn="l"/>
                <a:tab pos="5118100" algn="l"/>
              </a:tabLst>
              <a:defRPr/>
            </a:pPr>
            <a:r>
              <a:rPr lang="fi-FI" sz="1600" kern="0" dirty="0"/>
              <a:t>Vice Chairs: </a:t>
            </a:r>
          </a:p>
          <a:p>
            <a:pPr lvl="2">
              <a:lnSpc>
                <a:spcPct val="90000"/>
              </a:lnSpc>
              <a:spcBef>
                <a:spcPts val="200"/>
              </a:spcBef>
              <a:tabLst>
                <a:tab pos="2152650" algn="l"/>
                <a:tab pos="5118100" algn="l"/>
              </a:tabLst>
              <a:defRPr/>
            </a:pPr>
            <a:r>
              <a:rPr lang="en-GB" sz="1400" dirty="0"/>
              <a:t>Gilles Teniou (Tencent, CCSA)</a:t>
            </a:r>
            <a:r>
              <a:rPr lang="en-GB" sz="1400" kern="0" dirty="0">
                <a:solidFill>
                  <a:srgbClr val="FF0000"/>
                </a:solidFill>
              </a:rPr>
              <a:t> </a:t>
            </a:r>
            <a:endParaRPr lang="en-GB" sz="1400" kern="0" dirty="0"/>
          </a:p>
          <a:p>
            <a:pPr lvl="2">
              <a:lnSpc>
                <a:spcPct val="90000"/>
              </a:lnSpc>
              <a:spcBef>
                <a:spcPts val="200"/>
              </a:spcBef>
              <a:tabLst>
                <a:tab pos="2152650" algn="l"/>
                <a:tab pos="5118100" algn="l"/>
              </a:tabLst>
              <a:defRPr/>
            </a:pPr>
            <a:r>
              <a:rPr lang="en-GB" sz="1400" dirty="0"/>
              <a:t>Jaeyeon Song (Samsung Electronics Co., Ltd, TTA)</a:t>
            </a:r>
          </a:p>
          <a:p>
            <a:pPr lvl="1">
              <a:lnSpc>
                <a:spcPct val="90000"/>
              </a:lnSpc>
              <a:spcBef>
                <a:spcPts val="400"/>
              </a:spcBef>
              <a:tabLst>
                <a:tab pos="2152650" algn="l"/>
                <a:tab pos="5118100" algn="l"/>
              </a:tabLst>
              <a:defRPr/>
            </a:pPr>
            <a:r>
              <a:rPr lang="fi-FI" sz="1600" kern="0" dirty="0"/>
              <a:t>Secretary: Andrijana Brekalo (MCC Support)</a:t>
            </a:r>
          </a:p>
          <a:p>
            <a:pPr>
              <a:lnSpc>
                <a:spcPct val="90000"/>
              </a:lnSpc>
              <a:spcBef>
                <a:spcPts val="1800"/>
              </a:spcBef>
              <a:spcAft>
                <a:spcPts val="0"/>
              </a:spcAft>
              <a:tabLst>
                <a:tab pos="2152650" algn="l"/>
                <a:tab pos="5118100" algn="l"/>
              </a:tabLst>
              <a:defRPr/>
            </a:pPr>
            <a:r>
              <a:rPr lang="en-GB" sz="2000" dirty="0"/>
              <a:t>Action from SA#104</a:t>
            </a:r>
          </a:p>
          <a:p>
            <a:pPr marL="568325" indent="-568325"/>
            <a:r>
              <a:rPr lang="en-US" sz="1600" b="1" i="1" dirty="0"/>
              <a:t>Action</a:t>
            </a:r>
            <a:r>
              <a:rPr lang="en-US" sz="1600" i="1" dirty="0"/>
              <a:t>: SA3, SA4, and SA5 WG should assess whether their current SWG should continue in its current form, or whether the work should be performed in the WG using relevant  breakout session(s). </a:t>
            </a:r>
          </a:p>
          <a:p>
            <a:pPr marL="914400" lvl="1" indent="-346075"/>
            <a:r>
              <a:rPr lang="en-US" sz="1400" i="1" dirty="0"/>
              <a:t>The WG agreed proposal should be submitted to TSG#105 for approval.</a:t>
            </a:r>
          </a:p>
          <a:p>
            <a:pPr lvl="1">
              <a:lnSpc>
                <a:spcPct val="90000"/>
              </a:lnSpc>
              <a:spcBef>
                <a:spcPts val="1800"/>
              </a:spcBef>
              <a:spcAft>
                <a:spcPts val="0"/>
              </a:spcAft>
              <a:tabLst>
                <a:tab pos="2152650" algn="l"/>
                <a:tab pos="5118100" algn="l"/>
              </a:tabLst>
              <a:defRPr/>
            </a:pPr>
            <a:r>
              <a:rPr lang="en-GB" sz="1600" kern="0" dirty="0"/>
              <a:t>SA4#129-e Working Agreement: “</a:t>
            </a:r>
            <a:r>
              <a:rPr lang="en-US" sz="1600" kern="0" dirty="0"/>
              <a:t>The SA WG4 Chair declared that based on the discussion of </a:t>
            </a:r>
            <a:r>
              <a:rPr lang="en-US" sz="1600" kern="0" dirty="0" err="1"/>
              <a:t>Tdoc</a:t>
            </a:r>
            <a:r>
              <a:rPr lang="en-US" sz="1600" kern="0" dirty="0"/>
              <a:t> S4-241568 on SA assigned action with regards to SWG, “SA4 have assessed that their current SWG should continue in their current form. Compliance with Working procedures requires that </a:t>
            </a:r>
            <a:r>
              <a:rPr lang="en-US" sz="1600" kern="0" dirty="0" err="1"/>
              <a:t>ToRs</a:t>
            </a:r>
            <a:r>
              <a:rPr lang="en-US" sz="1600" kern="0" dirty="0"/>
              <a:t> submitted at SA#104 be re-submitted to SA#105 for approval. Also, the Audio SWG structure will be such that current “co-chairs” will become respectively Chair and Vice-Chair.” is a Working Agreement.</a:t>
            </a:r>
            <a:r>
              <a:rPr lang="en-GB" sz="1600" kern="0" dirty="0"/>
              <a:t>” (</a:t>
            </a:r>
            <a:r>
              <a:rPr lang="en-GB" sz="1600" kern="0" dirty="0">
                <a:hlinkClick r:id="rId3"/>
              </a:rPr>
              <a:t>https://www.3gpp.org/delegates-corner/3gpp-working-procedures/tsg-working-agreements</a:t>
            </a:r>
            <a:r>
              <a:rPr lang="en-GB" sz="1600" kern="0" dirty="0"/>
              <a:t>)</a:t>
            </a:r>
          </a:p>
          <a:p>
            <a:pPr lvl="1">
              <a:lnSpc>
                <a:spcPct val="90000"/>
              </a:lnSpc>
              <a:spcBef>
                <a:spcPts val="1800"/>
              </a:spcBef>
              <a:spcAft>
                <a:spcPts val="0"/>
              </a:spcAft>
              <a:tabLst>
                <a:tab pos="2152650" algn="l"/>
                <a:tab pos="5118100" algn="l"/>
              </a:tabLst>
              <a:defRPr/>
            </a:pPr>
            <a:endParaRPr lang="en-GB" sz="1600" kern="0" dirty="0"/>
          </a:p>
          <a:p>
            <a:pPr lvl="1">
              <a:lnSpc>
                <a:spcPct val="90000"/>
              </a:lnSpc>
              <a:spcBef>
                <a:spcPts val="1800"/>
              </a:spcBef>
              <a:spcAft>
                <a:spcPts val="0"/>
              </a:spcAft>
              <a:tabLst>
                <a:tab pos="2152650" algn="l"/>
                <a:tab pos="5118100" algn="l"/>
              </a:tabLst>
              <a:defRPr/>
            </a:pPr>
            <a:endParaRPr lang="en-GB" sz="1600" kern="0" dirty="0"/>
          </a:p>
          <a:p>
            <a:endParaRPr lang="fr-FR" sz="2400" dirty="0"/>
          </a:p>
        </p:txBody>
      </p:sp>
    </p:spTree>
  </p:cSld>
  <p:clrMapOvr>
    <a:masterClrMapping/>
  </p:clrMapOvr>
  <p:transition spd="slow"/>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7" name="Title 1">
            <a:extLst>
              <a:ext uri="{FF2B5EF4-FFF2-40B4-BE49-F238E27FC236}">
                <a16:creationId xmlns:a16="http://schemas.microsoft.com/office/drawing/2014/main" id="{40AB3C44-8A1D-4921-A803-B5281B64AC81}"/>
              </a:ext>
            </a:extLst>
          </p:cNvPr>
          <p:cNvSpPr>
            <a:spLocks noGrp="1"/>
          </p:cNvSpPr>
          <p:nvPr>
            <p:ph type="title"/>
          </p:nvPr>
        </p:nvSpPr>
        <p:spPr>
          <a:xfrm>
            <a:off x="2012950" y="196850"/>
            <a:ext cx="6827838" cy="1143000"/>
          </a:xfrm>
        </p:spPr>
        <p:txBody>
          <a:bodyPr/>
          <a:lstStyle/>
          <a:p>
            <a:r>
              <a:rPr lang="en-US" altLang="en-US" dirty="0"/>
              <a:t>New Work and Study Item(s)</a:t>
            </a:r>
          </a:p>
        </p:txBody>
      </p:sp>
      <p:graphicFrame>
        <p:nvGraphicFramePr>
          <p:cNvPr id="3" name="Table 2">
            <a:extLst>
              <a:ext uri="{FF2B5EF4-FFF2-40B4-BE49-F238E27FC236}">
                <a16:creationId xmlns:a16="http://schemas.microsoft.com/office/drawing/2014/main" id="{33C05D97-3796-FCBC-16DB-11BE71D86A2C}"/>
              </a:ext>
            </a:extLst>
          </p:cNvPr>
          <p:cNvGraphicFramePr>
            <a:graphicFrameLocks noGrp="1"/>
          </p:cNvGraphicFramePr>
          <p:nvPr>
            <p:extLst>
              <p:ext uri="{D42A27DB-BD31-4B8C-83A1-F6EECF244321}">
                <p14:modId xmlns:p14="http://schemas.microsoft.com/office/powerpoint/2010/main" val="1692604961"/>
              </p:ext>
            </p:extLst>
          </p:nvPr>
        </p:nvGraphicFramePr>
        <p:xfrm>
          <a:off x="624377" y="1609483"/>
          <a:ext cx="10084901" cy="1053254"/>
        </p:xfrm>
        <a:graphic>
          <a:graphicData uri="http://schemas.openxmlformats.org/drawingml/2006/table">
            <a:tbl>
              <a:tblPr firstRow="1" firstCol="1" bandRow="1">
                <a:tableStyleId>{F5AB1C69-6EDB-4FF4-983F-18BD219EF322}</a:tableStyleId>
              </a:tblPr>
              <a:tblGrid>
                <a:gridCol w="601902">
                  <a:extLst>
                    <a:ext uri="{9D8B030D-6E8A-4147-A177-3AD203B41FA5}">
                      <a16:colId xmlns:a16="http://schemas.microsoft.com/office/drawing/2014/main" val="20000"/>
                    </a:ext>
                  </a:extLst>
                </a:gridCol>
                <a:gridCol w="3844407">
                  <a:extLst>
                    <a:ext uri="{9D8B030D-6E8A-4147-A177-3AD203B41FA5}">
                      <a16:colId xmlns:a16="http://schemas.microsoft.com/office/drawing/2014/main" val="20001"/>
                    </a:ext>
                  </a:extLst>
                </a:gridCol>
                <a:gridCol w="1095473">
                  <a:extLst>
                    <a:ext uri="{9D8B030D-6E8A-4147-A177-3AD203B41FA5}">
                      <a16:colId xmlns:a16="http://schemas.microsoft.com/office/drawing/2014/main" val="20002"/>
                    </a:ext>
                  </a:extLst>
                </a:gridCol>
                <a:gridCol w="972048">
                  <a:extLst>
                    <a:ext uri="{9D8B030D-6E8A-4147-A177-3AD203B41FA5}">
                      <a16:colId xmlns:a16="http://schemas.microsoft.com/office/drawing/2014/main" val="20003"/>
                    </a:ext>
                  </a:extLst>
                </a:gridCol>
                <a:gridCol w="386776">
                  <a:extLst>
                    <a:ext uri="{9D8B030D-6E8A-4147-A177-3AD203B41FA5}">
                      <a16:colId xmlns:a16="http://schemas.microsoft.com/office/drawing/2014/main" val="20004"/>
                    </a:ext>
                  </a:extLst>
                </a:gridCol>
                <a:gridCol w="798166">
                  <a:extLst>
                    <a:ext uri="{9D8B030D-6E8A-4147-A177-3AD203B41FA5}">
                      <a16:colId xmlns:a16="http://schemas.microsoft.com/office/drawing/2014/main" val="20005"/>
                    </a:ext>
                  </a:extLst>
                </a:gridCol>
                <a:gridCol w="487962">
                  <a:extLst>
                    <a:ext uri="{9D8B030D-6E8A-4147-A177-3AD203B41FA5}">
                      <a16:colId xmlns:a16="http://schemas.microsoft.com/office/drawing/2014/main" val="20006"/>
                    </a:ext>
                  </a:extLst>
                </a:gridCol>
                <a:gridCol w="1898167">
                  <a:extLst>
                    <a:ext uri="{9D8B030D-6E8A-4147-A177-3AD203B41FA5}">
                      <a16:colId xmlns:a16="http://schemas.microsoft.com/office/drawing/2014/main" val="20007"/>
                    </a:ext>
                  </a:extLst>
                </a:gridCol>
              </a:tblGrid>
              <a:tr h="363644">
                <a:tc>
                  <a:txBody>
                    <a:bodyPr/>
                    <a:lstStyle/>
                    <a:p>
                      <a:pPr algn="ctr">
                        <a:lnSpc>
                          <a:spcPct val="107000"/>
                        </a:lnSpc>
                        <a:spcAft>
                          <a:spcPts val="800"/>
                        </a:spcAft>
                      </a:pPr>
                      <a:r>
                        <a:rPr lang="en-GB" sz="1100" dirty="0"/>
                        <a:t>UID</a:t>
                      </a:r>
                    </a:p>
                  </a:txBody>
                  <a:tcPr marL="36001" marR="36001" marT="0" marB="0" anchor="ctr"/>
                </a:tc>
                <a:tc>
                  <a:txBody>
                    <a:bodyPr/>
                    <a:lstStyle/>
                    <a:p>
                      <a:pPr algn="ctr">
                        <a:lnSpc>
                          <a:spcPct val="107000"/>
                        </a:lnSpc>
                        <a:spcAft>
                          <a:spcPts val="800"/>
                        </a:spcAft>
                      </a:pPr>
                      <a:r>
                        <a:rPr lang="en-GB" sz="1100" dirty="0"/>
                        <a:t>Name</a:t>
                      </a:r>
                    </a:p>
                  </a:txBody>
                  <a:tcPr marL="36001" marR="36001" marT="0" marB="0" anchor="ctr"/>
                </a:tc>
                <a:tc>
                  <a:txBody>
                    <a:bodyPr/>
                    <a:lstStyle/>
                    <a:p>
                      <a:pPr algn="ctr">
                        <a:lnSpc>
                          <a:spcPct val="107000"/>
                        </a:lnSpc>
                        <a:spcAft>
                          <a:spcPts val="800"/>
                        </a:spcAft>
                      </a:pPr>
                      <a:r>
                        <a:rPr lang="en-GB" sz="1100" dirty="0"/>
                        <a:t>Acronym</a:t>
                      </a:r>
                    </a:p>
                  </a:txBody>
                  <a:tcPr marL="36001" marR="36001" marT="0" marB="0" anchor="ctr"/>
                </a:tc>
                <a:tc>
                  <a:txBody>
                    <a:bodyPr/>
                    <a:lstStyle/>
                    <a:p>
                      <a:pPr algn="ctr">
                        <a:lnSpc>
                          <a:spcPct val="107000"/>
                        </a:lnSpc>
                        <a:spcAft>
                          <a:spcPts val="800"/>
                        </a:spcAft>
                      </a:pPr>
                      <a:r>
                        <a:rPr lang="en-GB" sz="1100" dirty="0"/>
                        <a:t>Target (mm/</a:t>
                      </a:r>
                      <a:r>
                        <a:rPr lang="en-GB" sz="1100" dirty="0" err="1"/>
                        <a:t>yyyy</a:t>
                      </a:r>
                      <a:r>
                        <a:rPr lang="en-GB" sz="1100" dirty="0"/>
                        <a:t>)</a:t>
                      </a:r>
                    </a:p>
                  </a:txBody>
                  <a:tcPr marL="36001" marR="36001" marT="0" marB="0" anchor="ctr"/>
                </a:tc>
                <a:tc>
                  <a:txBody>
                    <a:bodyPr/>
                    <a:lstStyle/>
                    <a:p>
                      <a:pPr algn="ctr">
                        <a:lnSpc>
                          <a:spcPct val="107000"/>
                        </a:lnSpc>
                        <a:spcAft>
                          <a:spcPts val="800"/>
                        </a:spcAft>
                      </a:pPr>
                      <a:r>
                        <a:rPr lang="en-GB" sz="1100" dirty="0"/>
                        <a:t>Old %</a:t>
                      </a:r>
                    </a:p>
                  </a:txBody>
                  <a:tcPr marL="36001" marR="36001" marT="0" marB="0" anchor="ctr"/>
                </a:tc>
                <a:tc>
                  <a:txBody>
                    <a:bodyPr/>
                    <a:lstStyle/>
                    <a:p>
                      <a:pPr algn="ctr">
                        <a:lnSpc>
                          <a:spcPct val="107000"/>
                        </a:lnSpc>
                        <a:spcAft>
                          <a:spcPts val="800"/>
                        </a:spcAft>
                      </a:pPr>
                      <a:r>
                        <a:rPr lang="en-GB" sz="1100" b="1" kern="1200" dirty="0">
                          <a:solidFill>
                            <a:schemeClr val="lt1"/>
                          </a:solidFill>
                          <a:latin typeface="+mn-lt"/>
                          <a:ea typeface="+mn-ea"/>
                          <a:cs typeface="+mn-cs"/>
                        </a:rPr>
                        <a:t>WID</a:t>
                      </a:r>
                      <a:endParaRPr lang="en-GB" sz="1100" dirty="0">
                        <a:solidFill>
                          <a:srgbClr val="FF0000"/>
                        </a:solidFill>
                      </a:endParaRPr>
                    </a:p>
                  </a:txBody>
                  <a:tcPr marL="36001" marR="36001" marT="0" marB="0" anchor="ctr"/>
                </a:tc>
                <a:tc>
                  <a:txBody>
                    <a:bodyPr/>
                    <a:lstStyle/>
                    <a:p>
                      <a:pPr algn="ctr">
                        <a:lnSpc>
                          <a:spcPct val="107000"/>
                        </a:lnSpc>
                        <a:spcAft>
                          <a:spcPts val="800"/>
                        </a:spcAft>
                      </a:pPr>
                      <a:r>
                        <a:rPr lang="en-GB" sz="1100" dirty="0">
                          <a:solidFill>
                            <a:srgbClr val="FF0000"/>
                          </a:solidFill>
                        </a:rPr>
                        <a:t>New %</a:t>
                      </a:r>
                      <a:endParaRPr lang="en-GB" sz="1100" b="1" kern="1200" dirty="0">
                        <a:solidFill>
                          <a:schemeClr val="lt1"/>
                        </a:solidFill>
                        <a:latin typeface="+mn-lt"/>
                        <a:ea typeface="+mn-ea"/>
                        <a:cs typeface="+mn-cs"/>
                      </a:endParaRPr>
                    </a:p>
                  </a:txBody>
                  <a:tcPr marL="36001" marR="36001" marT="0" marB="0" anchor="ctr"/>
                </a:tc>
                <a:tc>
                  <a:txBody>
                    <a:bodyPr/>
                    <a:lstStyle/>
                    <a:p>
                      <a:pPr algn="ctr">
                        <a:lnSpc>
                          <a:spcPct val="107000"/>
                        </a:lnSpc>
                        <a:spcAft>
                          <a:spcPts val="800"/>
                        </a:spcAft>
                      </a:pPr>
                      <a:r>
                        <a:rPr lang="en-GB" sz="1100" dirty="0">
                          <a:solidFill>
                            <a:srgbClr val="FF0000"/>
                          </a:solidFill>
                        </a:rPr>
                        <a:t>Change or comment</a:t>
                      </a:r>
                    </a:p>
                  </a:txBody>
                  <a:tcPr marL="36001" marR="36001" marT="0" marB="0" anchor="ctr"/>
                </a:tc>
                <a:extLst>
                  <a:ext uri="{0D108BD9-81ED-4DB2-BD59-A6C34878D82A}">
                    <a16:rowId xmlns:a16="http://schemas.microsoft.com/office/drawing/2014/main" val="10000"/>
                  </a:ext>
                </a:extLst>
              </a:tr>
              <a:tr h="265183">
                <a:tc>
                  <a:txBody>
                    <a:bodyPr/>
                    <a:lstStyle/>
                    <a:p>
                      <a:pPr algn="r" fontAlgn="b"/>
                      <a:r>
                        <a:rPr lang="en-US" sz="1100" dirty="0"/>
                        <a:t>1040021</a:t>
                      </a:r>
                    </a:p>
                  </a:txBody>
                  <a:tcPr marL="9525" marR="9525" marT="9525" marB="0" anchor="b"/>
                </a:tc>
                <a:tc>
                  <a:txBody>
                    <a:bodyPr/>
                    <a:lstStyle/>
                    <a:p>
                      <a:pPr algn="l" fontAlgn="b"/>
                      <a:r>
                        <a:rPr lang="en-US" sz="1100" dirty="0"/>
                        <a:t>Study on immersive Real-Time Communication for WebRTC, Phase 2</a:t>
                      </a:r>
                    </a:p>
                  </a:txBody>
                  <a:tcPr marL="9525" marR="9525" marT="9525" marB="0" anchor="b"/>
                </a:tc>
                <a:tc>
                  <a:txBody>
                    <a:bodyPr/>
                    <a:lstStyle/>
                    <a:p>
                      <a:pPr algn="l" fontAlgn="b"/>
                      <a:r>
                        <a:rPr lang="en-US" sz="1100" dirty="0"/>
                        <a:t>FS_iRTCW_Ph2</a:t>
                      </a:r>
                    </a:p>
                  </a:txBody>
                  <a:tcPr marL="9525" marR="9525" marT="9525" marB="0" anchor="b"/>
                </a:tc>
                <a:tc>
                  <a:txBody>
                    <a:bodyPr/>
                    <a:lstStyle/>
                    <a:p>
                      <a:pPr algn="r" fontAlgn="b"/>
                      <a:r>
                        <a:rPr lang="en-US" sz="1100" dirty="0">
                          <a:solidFill>
                            <a:schemeClr val="tx1"/>
                          </a:solidFill>
                        </a:rPr>
                        <a:t>6/6/2025</a:t>
                      </a:r>
                    </a:p>
                  </a:txBody>
                  <a:tcPr marL="9525" marR="9525" marT="9525" marB="0" anchor="b"/>
                </a:tc>
                <a:tc>
                  <a:txBody>
                    <a:bodyPr/>
                    <a:lstStyle/>
                    <a:p>
                      <a:pPr algn="r">
                        <a:lnSpc>
                          <a:spcPct val="107000"/>
                        </a:lnSpc>
                        <a:spcAft>
                          <a:spcPts val="800"/>
                        </a:spcAft>
                      </a:pPr>
                      <a:r>
                        <a:rPr lang="en-GB" sz="1100" dirty="0">
                          <a:solidFill>
                            <a:schemeClr val="tx1"/>
                          </a:solidFill>
                        </a:rPr>
                        <a:t>-</a:t>
                      </a:r>
                    </a:p>
                  </a:txBody>
                  <a:tcPr marL="36001" marR="36001" marT="0" marB="0" anchor="b"/>
                </a:tc>
                <a:tc>
                  <a:txBody>
                    <a:bodyPr/>
                    <a:lstStyle/>
                    <a:p>
                      <a:pPr algn="l" fontAlgn="t"/>
                      <a:r>
                        <a:rPr lang="en-US" sz="1100" b="1" i="0" kern="1200" dirty="0">
                          <a:solidFill>
                            <a:schemeClr val="dk1"/>
                          </a:solidFill>
                          <a:effectLst/>
                          <a:latin typeface="+mn-lt"/>
                          <a:ea typeface="+mn-ea"/>
                          <a:cs typeface="+mn-cs"/>
                          <a:hlinkClick r:id="rId2"/>
                        </a:rPr>
                        <a:t>SP-24</a:t>
                      </a:r>
                      <a:r>
                        <a:rPr lang="en-US" sz="1100" b="1" i="0" kern="1200" dirty="0">
                          <a:solidFill>
                            <a:schemeClr val="dk1"/>
                          </a:solidFill>
                          <a:effectLst/>
                          <a:latin typeface="+mn-lt"/>
                          <a:ea typeface="+mn-ea"/>
                          <a:cs typeface="+mn-cs"/>
                          <a:hlinkClick r:id="rId3"/>
                        </a:rPr>
                        <a:t>1315</a:t>
                      </a:r>
                      <a:endParaRPr lang="en-US" sz="1100" b="1" i="0" u="sng" strike="noStrike" dirty="0">
                        <a:solidFill>
                          <a:srgbClr val="0000FF"/>
                        </a:solidFill>
                        <a:effectLst/>
                        <a:latin typeface="+mn-lt"/>
                      </a:endParaRPr>
                    </a:p>
                  </a:txBody>
                  <a:tcPr marL="0" marR="0" marT="0" marB="0"/>
                </a:tc>
                <a:tc>
                  <a:txBody>
                    <a:bodyPr/>
                    <a:lstStyle/>
                    <a:p>
                      <a:pPr algn="r">
                        <a:lnSpc>
                          <a:spcPct val="107000"/>
                        </a:lnSpc>
                        <a:spcAft>
                          <a:spcPts val="800"/>
                        </a:spcAft>
                      </a:pPr>
                      <a:endParaRPr lang="en-GB" sz="1100" b="1" dirty="0">
                        <a:solidFill>
                          <a:srgbClr val="FF0000"/>
                        </a:solidFill>
                      </a:endParaRPr>
                    </a:p>
                  </a:txBody>
                  <a:tcPr marL="36001" marR="36001" marT="0" marB="0" anchor="b"/>
                </a:tc>
                <a:tc>
                  <a:txBody>
                    <a:bodyPr/>
                    <a:lstStyle/>
                    <a:p>
                      <a:pPr algn="r">
                        <a:lnSpc>
                          <a:spcPct val="107000"/>
                        </a:lnSpc>
                        <a:spcAft>
                          <a:spcPts val="800"/>
                        </a:spcAft>
                      </a:pPr>
                      <a:r>
                        <a:rPr lang="en-GB" sz="1100" dirty="0">
                          <a:solidFill>
                            <a:srgbClr val="FF0000"/>
                          </a:solidFill>
                        </a:rPr>
                        <a:t>SID</a:t>
                      </a:r>
                    </a:p>
                  </a:txBody>
                  <a:tcPr marL="36001" marR="36001" marT="0" marB="0" anchor="b"/>
                </a:tc>
                <a:extLst>
                  <a:ext uri="{0D108BD9-81ED-4DB2-BD59-A6C34878D82A}">
                    <a16:rowId xmlns:a16="http://schemas.microsoft.com/office/drawing/2014/main" val="314371943"/>
                  </a:ext>
                </a:extLst>
              </a:tr>
              <a:tr h="265183">
                <a:tc>
                  <a:txBody>
                    <a:bodyPr/>
                    <a:lstStyle/>
                    <a:p>
                      <a:pPr algn="r" fontAlgn="b"/>
                      <a:r>
                        <a:rPr lang="en-US" sz="1100" b="1" dirty="0">
                          <a:latin typeface="+mn-lt"/>
                        </a:rPr>
                        <a:t>1050113</a:t>
                      </a:r>
                      <a:endParaRPr lang="en-US" sz="1100" b="1" dirty="0">
                        <a:highlight>
                          <a:srgbClr val="FFFF00"/>
                        </a:highlight>
                        <a:latin typeface="+mn-lt"/>
                      </a:endParaRPr>
                    </a:p>
                  </a:txBody>
                  <a:tcPr marL="9525" marR="9525" marT="9525" marB="0" anchor="b"/>
                </a:tc>
                <a:tc>
                  <a:txBody>
                    <a:bodyPr/>
                    <a:lstStyle/>
                    <a:p>
                      <a:pPr algn="l" fontAlgn="b"/>
                      <a:r>
                        <a:rPr lang="en-US" sz="1100" b="0" dirty="0">
                          <a:latin typeface="+mn-lt"/>
                        </a:rPr>
                        <a:t>Terminal Audio quality performance and Test methods for Immersive Audio Services, Phase 2</a:t>
                      </a:r>
                    </a:p>
                  </a:txBody>
                  <a:tcPr marL="9525" marR="9525" marT="9525" marB="0" anchor="b"/>
                </a:tc>
                <a:tc>
                  <a:txBody>
                    <a:bodyPr/>
                    <a:lstStyle/>
                    <a:p>
                      <a:pPr algn="l" fontAlgn="b"/>
                      <a:r>
                        <a:rPr lang="en-US" sz="1100" b="0" dirty="0">
                          <a:latin typeface="+mn-lt"/>
                        </a:rPr>
                        <a:t>ATIAS_Ph2</a:t>
                      </a:r>
                    </a:p>
                  </a:txBody>
                  <a:tcPr marL="9525" marR="9525" marT="9525" marB="0" anchor="b"/>
                </a:tc>
                <a:tc>
                  <a:txBody>
                    <a:bodyPr/>
                    <a:lstStyle/>
                    <a:p>
                      <a:pPr algn="r" fontAlgn="b"/>
                      <a:r>
                        <a:rPr lang="en-US" sz="1100" b="0" dirty="0">
                          <a:solidFill>
                            <a:schemeClr val="tx1"/>
                          </a:solidFill>
                          <a:latin typeface="+mn-lt"/>
                        </a:rPr>
                        <a:t>9/9/2025</a:t>
                      </a:r>
                    </a:p>
                  </a:txBody>
                  <a:tcPr marL="9525" marR="9525" marT="9525" marB="0" anchor="b"/>
                </a:tc>
                <a:tc>
                  <a:txBody>
                    <a:bodyPr/>
                    <a:lstStyle/>
                    <a:p>
                      <a:pPr algn="r">
                        <a:lnSpc>
                          <a:spcPct val="107000"/>
                        </a:lnSpc>
                        <a:spcAft>
                          <a:spcPts val="800"/>
                        </a:spcAft>
                      </a:pPr>
                      <a:r>
                        <a:rPr lang="en-GB" sz="1100" b="0" dirty="0">
                          <a:solidFill>
                            <a:schemeClr val="tx1"/>
                          </a:solidFill>
                          <a:latin typeface="+mn-lt"/>
                        </a:rPr>
                        <a:t>-</a:t>
                      </a:r>
                    </a:p>
                  </a:txBody>
                  <a:tcPr marL="36001" marR="36001" marT="0" marB="0" anchor="b"/>
                </a:tc>
                <a:tc>
                  <a:txBody>
                    <a:bodyPr/>
                    <a:lstStyle/>
                    <a:p>
                      <a:pPr marL="0" marR="0" lvl="0" indent="0" algn="l" defTabSz="914400" rtl="0" eaLnBrk="1" fontAlgn="t" latinLnBrk="0" hangingPunct="1">
                        <a:lnSpc>
                          <a:spcPct val="100000"/>
                        </a:lnSpc>
                        <a:spcBef>
                          <a:spcPts val="0"/>
                        </a:spcBef>
                        <a:spcAft>
                          <a:spcPts val="0"/>
                        </a:spcAft>
                        <a:buClrTx/>
                        <a:buSzTx/>
                        <a:buFontTx/>
                        <a:buNone/>
                        <a:tabLst/>
                        <a:defRPr/>
                      </a:pPr>
                      <a:r>
                        <a:rPr lang="en-US" sz="1100" b="1" i="0" kern="1200" dirty="0">
                          <a:solidFill>
                            <a:schemeClr val="dk1"/>
                          </a:solidFill>
                          <a:effectLst/>
                          <a:latin typeface="+mn-lt"/>
                          <a:ea typeface="+mn-ea"/>
                          <a:cs typeface="+mn-cs"/>
                          <a:hlinkClick r:id="rId4"/>
                        </a:rPr>
                        <a:t>SP-241314</a:t>
                      </a:r>
                      <a:endParaRPr lang="en-US" sz="1100" b="1" i="0" u="sng" strike="noStrike" dirty="0">
                        <a:solidFill>
                          <a:srgbClr val="0000FF"/>
                        </a:solidFill>
                        <a:effectLst/>
                        <a:latin typeface="+mn-lt"/>
                      </a:endParaRPr>
                    </a:p>
                    <a:p>
                      <a:pPr algn="l" fontAlgn="t"/>
                      <a:endParaRPr lang="en-US" sz="1100" b="0" i="0" u="sng" strike="noStrike" dirty="0">
                        <a:solidFill>
                          <a:srgbClr val="0000FF"/>
                        </a:solidFill>
                        <a:effectLst/>
                        <a:latin typeface="+mn-lt"/>
                      </a:endParaRPr>
                    </a:p>
                  </a:txBody>
                  <a:tcPr marL="0" marR="0" marT="0" marB="0"/>
                </a:tc>
                <a:tc>
                  <a:txBody>
                    <a:bodyPr/>
                    <a:lstStyle/>
                    <a:p>
                      <a:pPr algn="r">
                        <a:lnSpc>
                          <a:spcPct val="107000"/>
                        </a:lnSpc>
                        <a:spcAft>
                          <a:spcPts val="800"/>
                        </a:spcAft>
                      </a:pPr>
                      <a:endParaRPr lang="en-GB" sz="1100" b="0" dirty="0">
                        <a:solidFill>
                          <a:srgbClr val="FF0000"/>
                        </a:solidFill>
                        <a:latin typeface="+mn-lt"/>
                      </a:endParaRPr>
                    </a:p>
                  </a:txBody>
                  <a:tcPr marL="36001" marR="36001" marT="0" marB="0" anchor="b"/>
                </a:tc>
                <a:tc>
                  <a:txBody>
                    <a:bodyPr/>
                    <a:lstStyle/>
                    <a:p>
                      <a:pPr algn="r">
                        <a:lnSpc>
                          <a:spcPct val="107000"/>
                        </a:lnSpc>
                        <a:spcAft>
                          <a:spcPts val="800"/>
                        </a:spcAft>
                      </a:pPr>
                      <a:r>
                        <a:rPr lang="en-GB" sz="1100" b="0" dirty="0">
                          <a:solidFill>
                            <a:srgbClr val="FF0000"/>
                          </a:solidFill>
                          <a:latin typeface="+mn-lt"/>
                        </a:rPr>
                        <a:t>WID</a:t>
                      </a:r>
                    </a:p>
                  </a:txBody>
                  <a:tcPr marL="36001" marR="36001" marT="0" marB="0" anchor="b"/>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87331106"/>
      </p:ext>
    </p:extLst>
  </p:cSld>
  <p:clrMapOvr>
    <a:masterClrMapping/>
  </p:clrMapOvr>
  <p:transition spd="slow"/>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7" name="Title 1">
            <a:extLst>
              <a:ext uri="{FF2B5EF4-FFF2-40B4-BE49-F238E27FC236}">
                <a16:creationId xmlns:a16="http://schemas.microsoft.com/office/drawing/2014/main" id="{40AB3C44-8A1D-4921-A803-B5281B64AC81}"/>
              </a:ext>
            </a:extLst>
          </p:cNvPr>
          <p:cNvSpPr>
            <a:spLocks noGrp="1"/>
          </p:cNvSpPr>
          <p:nvPr>
            <p:ph type="title"/>
          </p:nvPr>
        </p:nvSpPr>
        <p:spPr>
          <a:xfrm>
            <a:off x="568171" y="196850"/>
            <a:ext cx="9250532" cy="1143000"/>
          </a:xfrm>
        </p:spPr>
        <p:txBody>
          <a:bodyPr/>
          <a:lstStyle/>
          <a:p>
            <a:r>
              <a:rPr lang="en-US" sz="3200" b="0" dirty="0">
                <a:latin typeface="+mn-lt"/>
              </a:rPr>
              <a:t>Study on immersive Real-Time Communication for WebRTC, Phase 2 </a:t>
            </a:r>
            <a:r>
              <a:rPr lang="en-US" altLang="en-US" dirty="0"/>
              <a:t>(</a:t>
            </a:r>
            <a:r>
              <a:rPr lang="en-US" dirty="0"/>
              <a:t>FS_iRTCW_Ph2</a:t>
            </a:r>
            <a:r>
              <a:rPr lang="en-US" altLang="en-US" dirty="0"/>
              <a:t>)</a:t>
            </a:r>
          </a:p>
        </p:txBody>
      </p:sp>
      <p:graphicFrame>
        <p:nvGraphicFramePr>
          <p:cNvPr id="2" name="Table 1">
            <a:extLst>
              <a:ext uri="{FF2B5EF4-FFF2-40B4-BE49-F238E27FC236}">
                <a16:creationId xmlns:a16="http://schemas.microsoft.com/office/drawing/2014/main" id="{004C38DC-C29D-45E8-AF35-89281BD7F4E2}"/>
              </a:ext>
            </a:extLst>
          </p:cNvPr>
          <p:cNvGraphicFramePr>
            <a:graphicFrameLocks noGrp="1"/>
          </p:cNvGraphicFramePr>
          <p:nvPr>
            <p:extLst>
              <p:ext uri="{D42A27DB-BD31-4B8C-83A1-F6EECF244321}">
                <p14:modId xmlns:p14="http://schemas.microsoft.com/office/powerpoint/2010/main" val="413729975"/>
              </p:ext>
            </p:extLst>
          </p:nvPr>
        </p:nvGraphicFramePr>
        <p:xfrm>
          <a:off x="647700" y="1454150"/>
          <a:ext cx="10084901" cy="695643"/>
        </p:xfrm>
        <a:graphic>
          <a:graphicData uri="http://schemas.openxmlformats.org/drawingml/2006/table">
            <a:tbl>
              <a:tblPr firstRow="1" firstCol="1" bandRow="1">
                <a:tableStyleId>{F5AB1C69-6EDB-4FF4-983F-18BD219EF322}</a:tableStyleId>
              </a:tblPr>
              <a:tblGrid>
                <a:gridCol w="601902">
                  <a:extLst>
                    <a:ext uri="{9D8B030D-6E8A-4147-A177-3AD203B41FA5}">
                      <a16:colId xmlns:a16="http://schemas.microsoft.com/office/drawing/2014/main" val="3341114364"/>
                    </a:ext>
                  </a:extLst>
                </a:gridCol>
                <a:gridCol w="3844407">
                  <a:extLst>
                    <a:ext uri="{9D8B030D-6E8A-4147-A177-3AD203B41FA5}">
                      <a16:colId xmlns:a16="http://schemas.microsoft.com/office/drawing/2014/main" val="598130756"/>
                    </a:ext>
                  </a:extLst>
                </a:gridCol>
                <a:gridCol w="1095473">
                  <a:extLst>
                    <a:ext uri="{9D8B030D-6E8A-4147-A177-3AD203B41FA5}">
                      <a16:colId xmlns:a16="http://schemas.microsoft.com/office/drawing/2014/main" val="545303104"/>
                    </a:ext>
                  </a:extLst>
                </a:gridCol>
                <a:gridCol w="807092">
                  <a:extLst>
                    <a:ext uri="{9D8B030D-6E8A-4147-A177-3AD203B41FA5}">
                      <a16:colId xmlns:a16="http://schemas.microsoft.com/office/drawing/2014/main" val="1647222598"/>
                    </a:ext>
                  </a:extLst>
                </a:gridCol>
                <a:gridCol w="551732">
                  <a:extLst>
                    <a:ext uri="{9D8B030D-6E8A-4147-A177-3AD203B41FA5}">
                      <a16:colId xmlns:a16="http://schemas.microsoft.com/office/drawing/2014/main" val="2410094054"/>
                    </a:ext>
                  </a:extLst>
                </a:gridCol>
                <a:gridCol w="643064">
                  <a:extLst>
                    <a:ext uri="{9D8B030D-6E8A-4147-A177-3AD203B41FA5}">
                      <a16:colId xmlns:a16="http://schemas.microsoft.com/office/drawing/2014/main" val="2623286339"/>
                    </a:ext>
                  </a:extLst>
                </a:gridCol>
                <a:gridCol w="643064">
                  <a:extLst>
                    <a:ext uri="{9D8B030D-6E8A-4147-A177-3AD203B41FA5}">
                      <a16:colId xmlns:a16="http://schemas.microsoft.com/office/drawing/2014/main" val="870915920"/>
                    </a:ext>
                  </a:extLst>
                </a:gridCol>
                <a:gridCol w="1898167">
                  <a:extLst>
                    <a:ext uri="{9D8B030D-6E8A-4147-A177-3AD203B41FA5}">
                      <a16:colId xmlns:a16="http://schemas.microsoft.com/office/drawing/2014/main" val="1657485886"/>
                    </a:ext>
                  </a:extLst>
                </a:gridCol>
              </a:tblGrid>
              <a:tr h="296861">
                <a:tc>
                  <a:txBody>
                    <a:bodyPr/>
                    <a:lstStyle/>
                    <a:p>
                      <a:pPr algn="ctr">
                        <a:lnSpc>
                          <a:spcPct val="107000"/>
                        </a:lnSpc>
                        <a:spcAft>
                          <a:spcPts val="800"/>
                        </a:spcAft>
                      </a:pPr>
                      <a:r>
                        <a:rPr lang="en-GB" sz="1100" dirty="0"/>
                        <a:t>UID</a:t>
                      </a:r>
                    </a:p>
                  </a:txBody>
                  <a:tcPr marL="36001" marR="36001" marT="0" marB="0" anchor="ctr"/>
                </a:tc>
                <a:tc>
                  <a:txBody>
                    <a:bodyPr/>
                    <a:lstStyle/>
                    <a:p>
                      <a:pPr algn="ctr">
                        <a:lnSpc>
                          <a:spcPct val="107000"/>
                        </a:lnSpc>
                        <a:spcAft>
                          <a:spcPts val="800"/>
                        </a:spcAft>
                      </a:pPr>
                      <a:r>
                        <a:rPr lang="en-GB" sz="1100" dirty="0"/>
                        <a:t>Name</a:t>
                      </a:r>
                    </a:p>
                  </a:txBody>
                  <a:tcPr marL="36001" marR="36001" marT="0" marB="0" anchor="ctr"/>
                </a:tc>
                <a:tc>
                  <a:txBody>
                    <a:bodyPr/>
                    <a:lstStyle/>
                    <a:p>
                      <a:pPr algn="ctr">
                        <a:lnSpc>
                          <a:spcPct val="107000"/>
                        </a:lnSpc>
                        <a:spcAft>
                          <a:spcPts val="800"/>
                        </a:spcAft>
                      </a:pPr>
                      <a:r>
                        <a:rPr lang="en-GB" sz="1100" dirty="0"/>
                        <a:t>Acronym</a:t>
                      </a:r>
                    </a:p>
                  </a:txBody>
                  <a:tcPr marL="36001" marR="36001" marT="0" marB="0" anchor="ctr"/>
                </a:tc>
                <a:tc>
                  <a:txBody>
                    <a:bodyPr/>
                    <a:lstStyle/>
                    <a:p>
                      <a:pPr algn="ctr">
                        <a:lnSpc>
                          <a:spcPct val="107000"/>
                        </a:lnSpc>
                        <a:spcAft>
                          <a:spcPts val="800"/>
                        </a:spcAft>
                      </a:pPr>
                      <a:r>
                        <a:rPr lang="en-GB" sz="1100" dirty="0"/>
                        <a:t>Target (mm/</a:t>
                      </a:r>
                      <a:r>
                        <a:rPr lang="en-GB" sz="1100" dirty="0" err="1"/>
                        <a:t>yyyy</a:t>
                      </a:r>
                      <a:r>
                        <a:rPr lang="en-GB" sz="1100" dirty="0"/>
                        <a:t>)</a:t>
                      </a:r>
                    </a:p>
                  </a:txBody>
                  <a:tcPr marL="36001" marR="36001" marT="0" marB="0" anchor="ctr"/>
                </a:tc>
                <a:tc>
                  <a:txBody>
                    <a:bodyPr/>
                    <a:lstStyle/>
                    <a:p>
                      <a:pPr algn="ctr">
                        <a:lnSpc>
                          <a:spcPct val="107000"/>
                        </a:lnSpc>
                        <a:spcAft>
                          <a:spcPts val="800"/>
                        </a:spcAft>
                      </a:pPr>
                      <a:r>
                        <a:rPr lang="en-GB" sz="1100" dirty="0"/>
                        <a:t>Old %</a:t>
                      </a:r>
                    </a:p>
                  </a:txBody>
                  <a:tcPr marL="36001" marR="36001" marT="0" marB="0" anchor="ctr"/>
                </a:tc>
                <a:tc>
                  <a:txBody>
                    <a:bodyPr/>
                    <a:lstStyle/>
                    <a:p>
                      <a:pPr algn="ctr">
                        <a:lnSpc>
                          <a:spcPct val="107000"/>
                        </a:lnSpc>
                        <a:spcAft>
                          <a:spcPts val="800"/>
                        </a:spcAft>
                      </a:pPr>
                      <a:r>
                        <a:rPr lang="en-GB" sz="1100" b="1" kern="1200" dirty="0">
                          <a:solidFill>
                            <a:schemeClr val="lt1"/>
                          </a:solidFill>
                          <a:latin typeface="+mn-lt"/>
                          <a:ea typeface="+mn-ea"/>
                          <a:cs typeface="+mn-cs"/>
                        </a:rPr>
                        <a:t>WID</a:t>
                      </a:r>
                      <a:endParaRPr lang="en-GB" sz="1100" dirty="0">
                        <a:solidFill>
                          <a:srgbClr val="FF0000"/>
                        </a:solidFill>
                      </a:endParaRPr>
                    </a:p>
                  </a:txBody>
                  <a:tcPr marL="36001" marR="36001" marT="0" marB="0" anchor="ctr"/>
                </a:tc>
                <a:tc>
                  <a:txBody>
                    <a:bodyPr/>
                    <a:lstStyle/>
                    <a:p>
                      <a:pPr algn="ctr">
                        <a:lnSpc>
                          <a:spcPct val="107000"/>
                        </a:lnSpc>
                        <a:spcAft>
                          <a:spcPts val="800"/>
                        </a:spcAft>
                      </a:pPr>
                      <a:r>
                        <a:rPr lang="en-GB" sz="1100" dirty="0">
                          <a:solidFill>
                            <a:srgbClr val="FF0000"/>
                          </a:solidFill>
                        </a:rPr>
                        <a:t>New %</a:t>
                      </a:r>
                      <a:endParaRPr lang="en-GB" sz="1100" b="1" kern="1200" dirty="0">
                        <a:solidFill>
                          <a:schemeClr val="lt1"/>
                        </a:solidFill>
                        <a:latin typeface="+mn-lt"/>
                        <a:ea typeface="+mn-ea"/>
                        <a:cs typeface="+mn-cs"/>
                      </a:endParaRPr>
                    </a:p>
                  </a:txBody>
                  <a:tcPr marL="36001" marR="36001" marT="0" marB="0" anchor="ctr"/>
                </a:tc>
                <a:tc>
                  <a:txBody>
                    <a:bodyPr/>
                    <a:lstStyle/>
                    <a:p>
                      <a:pPr algn="ctr">
                        <a:lnSpc>
                          <a:spcPct val="107000"/>
                        </a:lnSpc>
                        <a:spcAft>
                          <a:spcPts val="800"/>
                        </a:spcAft>
                      </a:pPr>
                      <a:r>
                        <a:rPr lang="en-GB" sz="1100" dirty="0">
                          <a:solidFill>
                            <a:srgbClr val="FF0000"/>
                          </a:solidFill>
                        </a:rPr>
                        <a:t>Change or comment</a:t>
                      </a:r>
                    </a:p>
                  </a:txBody>
                  <a:tcPr marL="36001" marR="36001" marT="0" marB="0" anchor="ctr"/>
                </a:tc>
                <a:extLst>
                  <a:ext uri="{0D108BD9-81ED-4DB2-BD59-A6C34878D82A}">
                    <a16:rowId xmlns:a16="http://schemas.microsoft.com/office/drawing/2014/main" val="385689174"/>
                  </a:ext>
                </a:extLst>
              </a:tr>
              <a:tr h="265183">
                <a:tc>
                  <a:txBody>
                    <a:bodyPr/>
                    <a:lstStyle/>
                    <a:p>
                      <a:pPr algn="r" fontAlgn="b"/>
                      <a:r>
                        <a:rPr lang="en-US" sz="1100" dirty="0"/>
                        <a:t>1040021</a:t>
                      </a:r>
                    </a:p>
                  </a:txBody>
                  <a:tcPr marL="9525" marR="9525" marT="9525" marB="0" anchor="b"/>
                </a:tc>
                <a:tc>
                  <a:txBody>
                    <a:bodyPr/>
                    <a:lstStyle/>
                    <a:p>
                      <a:pPr algn="l" fontAlgn="b"/>
                      <a:r>
                        <a:rPr lang="en-US" sz="1100" dirty="0"/>
                        <a:t>Study on immersive Real-Time Communication for WebRTC, Phase 2</a:t>
                      </a:r>
                    </a:p>
                  </a:txBody>
                  <a:tcPr marL="9525" marR="9525" marT="9525" marB="0" anchor="b"/>
                </a:tc>
                <a:tc>
                  <a:txBody>
                    <a:bodyPr/>
                    <a:lstStyle/>
                    <a:p>
                      <a:pPr algn="l" fontAlgn="b"/>
                      <a:r>
                        <a:rPr lang="en-US" sz="1100" dirty="0"/>
                        <a:t>FS_iRTCW_Ph2</a:t>
                      </a:r>
                    </a:p>
                  </a:txBody>
                  <a:tcPr marL="9525" marR="9525" marT="9525" marB="0" anchor="b"/>
                </a:tc>
                <a:tc>
                  <a:txBody>
                    <a:bodyPr/>
                    <a:lstStyle/>
                    <a:p>
                      <a:pPr algn="r" fontAlgn="b"/>
                      <a:r>
                        <a:rPr lang="en-US" sz="1100" dirty="0">
                          <a:solidFill>
                            <a:schemeClr val="tx1"/>
                          </a:solidFill>
                        </a:rPr>
                        <a:t>6/6/2025</a:t>
                      </a:r>
                    </a:p>
                  </a:txBody>
                  <a:tcPr marL="9525" marR="9525" marT="9525" marB="0" anchor="b"/>
                </a:tc>
                <a:tc>
                  <a:txBody>
                    <a:bodyPr/>
                    <a:lstStyle/>
                    <a:p>
                      <a:pPr algn="r">
                        <a:lnSpc>
                          <a:spcPct val="107000"/>
                        </a:lnSpc>
                        <a:spcAft>
                          <a:spcPts val="800"/>
                        </a:spcAft>
                      </a:pPr>
                      <a:r>
                        <a:rPr lang="en-GB" sz="1100" dirty="0">
                          <a:solidFill>
                            <a:schemeClr val="tx1"/>
                          </a:solidFill>
                        </a:rPr>
                        <a:t>-</a:t>
                      </a:r>
                    </a:p>
                  </a:txBody>
                  <a:tcPr marL="36001" marR="36001" marT="0" marB="0" anchor="b"/>
                </a:tc>
                <a:tc>
                  <a:txBody>
                    <a:bodyPr/>
                    <a:lstStyle/>
                    <a:p>
                      <a:pPr algn="l" fontAlgn="t"/>
                      <a:r>
                        <a:rPr lang="en-US" sz="1100" b="1" i="0" kern="1200" dirty="0">
                          <a:solidFill>
                            <a:schemeClr val="dk1"/>
                          </a:solidFill>
                          <a:effectLst/>
                          <a:latin typeface="+mn-lt"/>
                          <a:ea typeface="+mn-ea"/>
                          <a:cs typeface="+mn-cs"/>
                          <a:hlinkClick r:id="rId2"/>
                        </a:rPr>
                        <a:t>SP-24</a:t>
                      </a:r>
                      <a:r>
                        <a:rPr lang="en-US" sz="1100" b="1" i="0" kern="1200" dirty="0">
                          <a:solidFill>
                            <a:schemeClr val="dk1"/>
                          </a:solidFill>
                          <a:effectLst/>
                          <a:latin typeface="+mn-lt"/>
                          <a:ea typeface="+mn-ea"/>
                          <a:cs typeface="+mn-cs"/>
                          <a:hlinkClick r:id="rId3"/>
                        </a:rPr>
                        <a:t>1315</a:t>
                      </a:r>
                      <a:endParaRPr lang="en-US" sz="1100" b="1" i="0" u="sng" strike="noStrike" dirty="0">
                        <a:solidFill>
                          <a:srgbClr val="0000FF"/>
                        </a:solidFill>
                        <a:effectLst/>
                        <a:latin typeface="+mn-lt"/>
                      </a:endParaRPr>
                    </a:p>
                  </a:txBody>
                  <a:tcPr marL="0" marR="0" marT="0" marB="0"/>
                </a:tc>
                <a:tc>
                  <a:txBody>
                    <a:bodyPr/>
                    <a:lstStyle/>
                    <a:p>
                      <a:pPr algn="r">
                        <a:lnSpc>
                          <a:spcPct val="107000"/>
                        </a:lnSpc>
                        <a:spcAft>
                          <a:spcPts val="800"/>
                        </a:spcAft>
                      </a:pPr>
                      <a:endParaRPr lang="en-GB" sz="1100" b="1" dirty="0">
                        <a:solidFill>
                          <a:srgbClr val="FF0000"/>
                        </a:solidFill>
                      </a:endParaRPr>
                    </a:p>
                  </a:txBody>
                  <a:tcPr marL="36001" marR="36001" marT="0" marB="0" anchor="b"/>
                </a:tc>
                <a:tc>
                  <a:txBody>
                    <a:bodyPr/>
                    <a:lstStyle/>
                    <a:p>
                      <a:pPr algn="r">
                        <a:lnSpc>
                          <a:spcPct val="107000"/>
                        </a:lnSpc>
                        <a:spcAft>
                          <a:spcPts val="800"/>
                        </a:spcAft>
                      </a:pPr>
                      <a:r>
                        <a:rPr lang="en-GB" sz="1100" dirty="0">
                          <a:solidFill>
                            <a:srgbClr val="FF0000"/>
                          </a:solidFill>
                        </a:rPr>
                        <a:t>SID</a:t>
                      </a:r>
                    </a:p>
                  </a:txBody>
                  <a:tcPr marL="36001" marR="36001" marT="0" marB="0" anchor="b"/>
                </a:tc>
                <a:extLst>
                  <a:ext uri="{0D108BD9-81ED-4DB2-BD59-A6C34878D82A}">
                    <a16:rowId xmlns:a16="http://schemas.microsoft.com/office/drawing/2014/main" val="2427066551"/>
                  </a:ext>
                </a:extLst>
              </a:tr>
            </a:tbl>
          </a:graphicData>
        </a:graphic>
      </p:graphicFrame>
      <p:sp>
        <p:nvSpPr>
          <p:cNvPr id="5" name="Espace réservé du contenu 2">
            <a:extLst>
              <a:ext uri="{FF2B5EF4-FFF2-40B4-BE49-F238E27FC236}">
                <a16:creationId xmlns:a16="http://schemas.microsoft.com/office/drawing/2014/main" id="{462FE80A-FC48-F513-66A4-C2C71960FE50}"/>
              </a:ext>
            </a:extLst>
          </p:cNvPr>
          <p:cNvSpPr>
            <a:spLocks noGrp="1"/>
          </p:cNvSpPr>
          <p:nvPr>
            <p:ph idx="1"/>
          </p:nvPr>
        </p:nvSpPr>
        <p:spPr>
          <a:xfrm>
            <a:off x="647701" y="2254929"/>
            <a:ext cx="11068050" cy="4029986"/>
          </a:xfrm>
        </p:spPr>
        <p:txBody>
          <a:bodyPr/>
          <a:lstStyle/>
          <a:p>
            <a:pPr marL="287338" lvl="0" indent="-287338" fontAlgn="base">
              <a:lnSpc>
                <a:spcPct val="93000"/>
              </a:lnSpc>
              <a:spcBef>
                <a:spcPct val="15000"/>
              </a:spcBef>
              <a:spcAft>
                <a:spcPct val="15000"/>
              </a:spcAft>
              <a:buSzPct val="100000"/>
              <a:buNone/>
              <a:tabLst>
                <a:tab pos="285750" algn="l"/>
              </a:tabLst>
              <a:defRPr/>
            </a:pPr>
            <a:r>
              <a:rPr lang="en-GB" sz="1800" b="1" u="sng" dirty="0">
                <a:cs typeface="Arial" pitchFamily="34" charset="0"/>
              </a:rPr>
              <a:t>Purpose</a:t>
            </a:r>
          </a:p>
          <a:p>
            <a:pPr marL="0" marR="0">
              <a:spcBef>
                <a:spcPts val="0"/>
              </a:spcBef>
              <a:spcAft>
                <a:spcPts val="900"/>
              </a:spcAft>
            </a:pPr>
            <a:r>
              <a:rPr lang="en-US" sz="1800" dirty="0">
                <a:effectLst/>
                <a:ea typeface="Times New Roman" panose="02020603050405020304" pitchFamily="18" charset="0"/>
              </a:rPr>
              <a:t>Document the following key issues in detail, and in particular how they relate to the existing RTC architecture and protocols specified in TS 26.506 and TS 26.113:</a:t>
            </a:r>
          </a:p>
          <a:p>
            <a:pPr marL="400050" lvl="1">
              <a:spcBef>
                <a:spcPts val="0"/>
              </a:spcBef>
              <a:spcAft>
                <a:spcPts val="900"/>
              </a:spcAft>
            </a:pPr>
            <a:r>
              <a:rPr lang="en-US" sz="1400" dirty="0">
                <a:effectLst/>
                <a:ea typeface="Times New Roman" panose="02020603050405020304" pitchFamily="18" charset="0"/>
              </a:rPr>
              <a:t>Media capabilities, profiles and codecs for RTC</a:t>
            </a:r>
          </a:p>
          <a:p>
            <a:pPr marL="400050" lvl="1">
              <a:spcBef>
                <a:spcPts val="0"/>
              </a:spcBef>
              <a:spcAft>
                <a:spcPts val="900"/>
              </a:spcAft>
            </a:pPr>
            <a:r>
              <a:rPr lang="en-US" sz="1400" dirty="0" err="1">
                <a:effectLst/>
                <a:ea typeface="Times New Roman" panose="02020603050405020304" pitchFamily="18" charset="0"/>
              </a:rPr>
              <a:t>Signalling</a:t>
            </a:r>
            <a:r>
              <a:rPr lang="en-US" sz="1400" dirty="0">
                <a:effectLst/>
                <a:ea typeface="Times New Roman" panose="02020603050405020304" pitchFamily="18" charset="0"/>
              </a:rPr>
              <a:t> and metadata to support immersive media capabilities</a:t>
            </a:r>
          </a:p>
          <a:p>
            <a:pPr marL="400050" lvl="1">
              <a:spcBef>
                <a:spcPts val="0"/>
              </a:spcBef>
              <a:spcAft>
                <a:spcPts val="900"/>
              </a:spcAft>
            </a:pPr>
            <a:r>
              <a:rPr lang="en-US" sz="1400" dirty="0">
                <a:effectLst/>
                <a:ea typeface="Times New Roman" panose="02020603050405020304" pitchFamily="18" charset="0"/>
              </a:rPr>
              <a:t>Support of tethered cases in RTC system</a:t>
            </a:r>
          </a:p>
          <a:p>
            <a:pPr marL="0" marR="0">
              <a:spcBef>
                <a:spcPts val="0"/>
              </a:spcBef>
              <a:spcAft>
                <a:spcPts val="900"/>
              </a:spcAft>
            </a:pPr>
            <a:r>
              <a:rPr lang="en-US" sz="1800" dirty="0">
                <a:effectLst/>
                <a:ea typeface="Times New Roman" panose="02020603050405020304" pitchFamily="18" charset="0"/>
              </a:rPr>
              <a:t>Identify solutions for each of the key issues</a:t>
            </a:r>
          </a:p>
          <a:p>
            <a:pPr marL="0" marR="0">
              <a:spcBef>
                <a:spcPts val="0"/>
              </a:spcBef>
              <a:spcAft>
                <a:spcPts val="900"/>
              </a:spcAft>
            </a:pPr>
            <a:r>
              <a:rPr lang="en-US" sz="1800" dirty="0">
                <a:effectLst/>
                <a:ea typeface="Times New Roman" panose="02020603050405020304" pitchFamily="18" charset="0"/>
              </a:rPr>
              <a:t>Identify suitable one for key issues requiring solutions and recommend potential normative work to relevant specifications.</a:t>
            </a:r>
          </a:p>
          <a:p>
            <a:pPr marL="400050" lvl="1" indent="0">
              <a:spcBef>
                <a:spcPts val="0"/>
              </a:spcBef>
              <a:spcAft>
                <a:spcPts val="0"/>
              </a:spcAft>
              <a:buNone/>
            </a:pPr>
            <a:endParaRPr lang="en-GB" sz="1800" dirty="0">
              <a:effectLst/>
              <a:ea typeface="Times New Roman" panose="02020603050405020304" pitchFamily="18" charset="0"/>
            </a:endParaRPr>
          </a:p>
          <a:p>
            <a:pPr marL="0" marR="0" indent="0">
              <a:spcBef>
                <a:spcPts val="0"/>
              </a:spcBef>
              <a:spcAft>
                <a:spcPts val="0"/>
              </a:spcAft>
              <a:buNone/>
            </a:pPr>
            <a:endParaRPr lang="en-US" sz="1400" dirty="0">
              <a:effectLst/>
              <a:ea typeface="Times New Roman" panose="02020603050405020304" pitchFamily="18" charset="0"/>
            </a:endParaRPr>
          </a:p>
          <a:p>
            <a:pPr marL="342900" marR="0" lvl="0" indent="-342900" fontAlgn="auto" hangingPunct="1">
              <a:spcBef>
                <a:spcPts val="0"/>
              </a:spcBef>
              <a:spcAft>
                <a:spcPts val="0"/>
              </a:spcAft>
              <a:buFont typeface="+mj-lt"/>
              <a:buAutoNum type="alphaUcPeriod"/>
            </a:pPr>
            <a:endParaRPr lang="en-US" sz="1400" dirty="0">
              <a:effectLst/>
              <a:ea typeface="SimSun" panose="02010600030101010101" pitchFamily="2" charset="-122"/>
            </a:endParaRPr>
          </a:p>
        </p:txBody>
      </p:sp>
    </p:spTree>
    <p:extLst>
      <p:ext uri="{BB962C8B-B14F-4D97-AF65-F5344CB8AC3E}">
        <p14:creationId xmlns:p14="http://schemas.microsoft.com/office/powerpoint/2010/main" val="2158937903"/>
      </p:ext>
    </p:extLst>
  </p:cSld>
  <p:clrMapOvr>
    <a:masterClrMapping/>
  </p:clrMapOvr>
  <p:transition spd="slow"/>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7" name="Title 1">
            <a:extLst>
              <a:ext uri="{FF2B5EF4-FFF2-40B4-BE49-F238E27FC236}">
                <a16:creationId xmlns:a16="http://schemas.microsoft.com/office/drawing/2014/main" id="{40AB3C44-8A1D-4921-A803-B5281B64AC81}"/>
              </a:ext>
            </a:extLst>
          </p:cNvPr>
          <p:cNvSpPr>
            <a:spLocks noGrp="1"/>
          </p:cNvSpPr>
          <p:nvPr>
            <p:ph type="title"/>
          </p:nvPr>
        </p:nvSpPr>
        <p:spPr>
          <a:xfrm>
            <a:off x="568171" y="196850"/>
            <a:ext cx="9250532" cy="1143000"/>
          </a:xfrm>
        </p:spPr>
        <p:txBody>
          <a:bodyPr/>
          <a:lstStyle/>
          <a:p>
            <a:r>
              <a:rPr lang="en-US" sz="3200" b="0" dirty="0">
                <a:latin typeface="+mn-lt"/>
              </a:rPr>
              <a:t>Terminal Audio quality performance and Test methods for Immersive Audio Services, Phase 2 </a:t>
            </a:r>
            <a:r>
              <a:rPr lang="en-US" altLang="en-US" dirty="0"/>
              <a:t>(</a:t>
            </a:r>
            <a:r>
              <a:rPr lang="en-US" dirty="0"/>
              <a:t>ATIAS_Ph2</a:t>
            </a:r>
            <a:r>
              <a:rPr lang="en-US" altLang="en-US" dirty="0"/>
              <a:t>)</a:t>
            </a:r>
          </a:p>
        </p:txBody>
      </p:sp>
      <p:graphicFrame>
        <p:nvGraphicFramePr>
          <p:cNvPr id="2" name="Table 1">
            <a:extLst>
              <a:ext uri="{FF2B5EF4-FFF2-40B4-BE49-F238E27FC236}">
                <a16:creationId xmlns:a16="http://schemas.microsoft.com/office/drawing/2014/main" id="{004C38DC-C29D-45E8-AF35-89281BD7F4E2}"/>
              </a:ext>
            </a:extLst>
          </p:cNvPr>
          <p:cNvGraphicFramePr>
            <a:graphicFrameLocks noGrp="1"/>
          </p:cNvGraphicFramePr>
          <p:nvPr>
            <p:extLst>
              <p:ext uri="{D42A27DB-BD31-4B8C-83A1-F6EECF244321}">
                <p14:modId xmlns:p14="http://schemas.microsoft.com/office/powerpoint/2010/main" val="2559293511"/>
              </p:ext>
            </p:extLst>
          </p:nvPr>
        </p:nvGraphicFramePr>
        <p:xfrm>
          <a:off x="647700" y="1454150"/>
          <a:ext cx="10084901" cy="695643"/>
        </p:xfrm>
        <a:graphic>
          <a:graphicData uri="http://schemas.openxmlformats.org/drawingml/2006/table">
            <a:tbl>
              <a:tblPr firstRow="1" firstCol="1" bandRow="1">
                <a:tableStyleId>{F5AB1C69-6EDB-4FF4-983F-18BD219EF322}</a:tableStyleId>
              </a:tblPr>
              <a:tblGrid>
                <a:gridCol w="601902">
                  <a:extLst>
                    <a:ext uri="{9D8B030D-6E8A-4147-A177-3AD203B41FA5}">
                      <a16:colId xmlns:a16="http://schemas.microsoft.com/office/drawing/2014/main" val="3341114364"/>
                    </a:ext>
                  </a:extLst>
                </a:gridCol>
                <a:gridCol w="3844407">
                  <a:extLst>
                    <a:ext uri="{9D8B030D-6E8A-4147-A177-3AD203B41FA5}">
                      <a16:colId xmlns:a16="http://schemas.microsoft.com/office/drawing/2014/main" val="598130756"/>
                    </a:ext>
                  </a:extLst>
                </a:gridCol>
                <a:gridCol w="1095473">
                  <a:extLst>
                    <a:ext uri="{9D8B030D-6E8A-4147-A177-3AD203B41FA5}">
                      <a16:colId xmlns:a16="http://schemas.microsoft.com/office/drawing/2014/main" val="545303104"/>
                    </a:ext>
                  </a:extLst>
                </a:gridCol>
                <a:gridCol w="807092">
                  <a:extLst>
                    <a:ext uri="{9D8B030D-6E8A-4147-A177-3AD203B41FA5}">
                      <a16:colId xmlns:a16="http://schemas.microsoft.com/office/drawing/2014/main" val="1647222598"/>
                    </a:ext>
                  </a:extLst>
                </a:gridCol>
                <a:gridCol w="551732">
                  <a:extLst>
                    <a:ext uri="{9D8B030D-6E8A-4147-A177-3AD203B41FA5}">
                      <a16:colId xmlns:a16="http://schemas.microsoft.com/office/drawing/2014/main" val="2410094054"/>
                    </a:ext>
                  </a:extLst>
                </a:gridCol>
                <a:gridCol w="643064">
                  <a:extLst>
                    <a:ext uri="{9D8B030D-6E8A-4147-A177-3AD203B41FA5}">
                      <a16:colId xmlns:a16="http://schemas.microsoft.com/office/drawing/2014/main" val="2623286339"/>
                    </a:ext>
                  </a:extLst>
                </a:gridCol>
                <a:gridCol w="643064">
                  <a:extLst>
                    <a:ext uri="{9D8B030D-6E8A-4147-A177-3AD203B41FA5}">
                      <a16:colId xmlns:a16="http://schemas.microsoft.com/office/drawing/2014/main" val="870915920"/>
                    </a:ext>
                  </a:extLst>
                </a:gridCol>
                <a:gridCol w="1898167">
                  <a:extLst>
                    <a:ext uri="{9D8B030D-6E8A-4147-A177-3AD203B41FA5}">
                      <a16:colId xmlns:a16="http://schemas.microsoft.com/office/drawing/2014/main" val="1657485886"/>
                    </a:ext>
                  </a:extLst>
                </a:gridCol>
              </a:tblGrid>
              <a:tr h="296861">
                <a:tc>
                  <a:txBody>
                    <a:bodyPr/>
                    <a:lstStyle/>
                    <a:p>
                      <a:pPr algn="ctr">
                        <a:lnSpc>
                          <a:spcPct val="107000"/>
                        </a:lnSpc>
                        <a:spcAft>
                          <a:spcPts val="800"/>
                        </a:spcAft>
                      </a:pPr>
                      <a:r>
                        <a:rPr lang="en-GB" sz="1100" dirty="0"/>
                        <a:t>UID</a:t>
                      </a:r>
                    </a:p>
                  </a:txBody>
                  <a:tcPr marL="36001" marR="36001" marT="0" marB="0" anchor="ctr"/>
                </a:tc>
                <a:tc>
                  <a:txBody>
                    <a:bodyPr/>
                    <a:lstStyle/>
                    <a:p>
                      <a:pPr algn="ctr">
                        <a:lnSpc>
                          <a:spcPct val="107000"/>
                        </a:lnSpc>
                        <a:spcAft>
                          <a:spcPts val="800"/>
                        </a:spcAft>
                      </a:pPr>
                      <a:r>
                        <a:rPr lang="en-GB" sz="1100" dirty="0"/>
                        <a:t>Name</a:t>
                      </a:r>
                    </a:p>
                  </a:txBody>
                  <a:tcPr marL="36001" marR="36001" marT="0" marB="0" anchor="ctr"/>
                </a:tc>
                <a:tc>
                  <a:txBody>
                    <a:bodyPr/>
                    <a:lstStyle/>
                    <a:p>
                      <a:pPr algn="ctr">
                        <a:lnSpc>
                          <a:spcPct val="107000"/>
                        </a:lnSpc>
                        <a:spcAft>
                          <a:spcPts val="800"/>
                        </a:spcAft>
                      </a:pPr>
                      <a:r>
                        <a:rPr lang="en-GB" sz="1100" dirty="0"/>
                        <a:t>Acronym</a:t>
                      </a:r>
                    </a:p>
                  </a:txBody>
                  <a:tcPr marL="36001" marR="36001" marT="0" marB="0" anchor="ctr"/>
                </a:tc>
                <a:tc>
                  <a:txBody>
                    <a:bodyPr/>
                    <a:lstStyle/>
                    <a:p>
                      <a:pPr algn="ctr">
                        <a:lnSpc>
                          <a:spcPct val="107000"/>
                        </a:lnSpc>
                        <a:spcAft>
                          <a:spcPts val="800"/>
                        </a:spcAft>
                      </a:pPr>
                      <a:r>
                        <a:rPr lang="en-GB" sz="1100" dirty="0"/>
                        <a:t>Target (mm/</a:t>
                      </a:r>
                      <a:r>
                        <a:rPr lang="en-GB" sz="1100" dirty="0" err="1"/>
                        <a:t>yyyy</a:t>
                      </a:r>
                      <a:r>
                        <a:rPr lang="en-GB" sz="1100" dirty="0"/>
                        <a:t>)</a:t>
                      </a:r>
                    </a:p>
                  </a:txBody>
                  <a:tcPr marL="36001" marR="36001" marT="0" marB="0" anchor="ctr"/>
                </a:tc>
                <a:tc>
                  <a:txBody>
                    <a:bodyPr/>
                    <a:lstStyle/>
                    <a:p>
                      <a:pPr algn="ctr">
                        <a:lnSpc>
                          <a:spcPct val="107000"/>
                        </a:lnSpc>
                        <a:spcAft>
                          <a:spcPts val="800"/>
                        </a:spcAft>
                      </a:pPr>
                      <a:r>
                        <a:rPr lang="en-GB" sz="1100" dirty="0"/>
                        <a:t>Old %</a:t>
                      </a:r>
                    </a:p>
                  </a:txBody>
                  <a:tcPr marL="36001" marR="36001" marT="0" marB="0" anchor="ctr"/>
                </a:tc>
                <a:tc>
                  <a:txBody>
                    <a:bodyPr/>
                    <a:lstStyle/>
                    <a:p>
                      <a:pPr algn="ctr">
                        <a:lnSpc>
                          <a:spcPct val="107000"/>
                        </a:lnSpc>
                        <a:spcAft>
                          <a:spcPts val="800"/>
                        </a:spcAft>
                      </a:pPr>
                      <a:r>
                        <a:rPr lang="en-GB" sz="1100" b="1" kern="1200" dirty="0">
                          <a:solidFill>
                            <a:schemeClr val="lt1"/>
                          </a:solidFill>
                          <a:latin typeface="+mn-lt"/>
                          <a:ea typeface="+mn-ea"/>
                          <a:cs typeface="+mn-cs"/>
                        </a:rPr>
                        <a:t>WID</a:t>
                      </a:r>
                      <a:endParaRPr lang="en-GB" sz="1100" dirty="0">
                        <a:solidFill>
                          <a:srgbClr val="FF0000"/>
                        </a:solidFill>
                      </a:endParaRPr>
                    </a:p>
                  </a:txBody>
                  <a:tcPr marL="36001" marR="36001" marT="0" marB="0" anchor="ctr"/>
                </a:tc>
                <a:tc>
                  <a:txBody>
                    <a:bodyPr/>
                    <a:lstStyle/>
                    <a:p>
                      <a:pPr algn="ctr">
                        <a:lnSpc>
                          <a:spcPct val="107000"/>
                        </a:lnSpc>
                        <a:spcAft>
                          <a:spcPts val="800"/>
                        </a:spcAft>
                      </a:pPr>
                      <a:r>
                        <a:rPr lang="en-GB" sz="1100" dirty="0">
                          <a:solidFill>
                            <a:srgbClr val="FF0000"/>
                          </a:solidFill>
                        </a:rPr>
                        <a:t>New %</a:t>
                      </a:r>
                      <a:endParaRPr lang="en-GB" sz="1100" b="1" kern="1200" dirty="0">
                        <a:solidFill>
                          <a:schemeClr val="lt1"/>
                        </a:solidFill>
                        <a:latin typeface="+mn-lt"/>
                        <a:ea typeface="+mn-ea"/>
                        <a:cs typeface="+mn-cs"/>
                      </a:endParaRPr>
                    </a:p>
                  </a:txBody>
                  <a:tcPr marL="36001" marR="36001" marT="0" marB="0" anchor="ctr"/>
                </a:tc>
                <a:tc>
                  <a:txBody>
                    <a:bodyPr/>
                    <a:lstStyle/>
                    <a:p>
                      <a:pPr algn="ctr">
                        <a:lnSpc>
                          <a:spcPct val="107000"/>
                        </a:lnSpc>
                        <a:spcAft>
                          <a:spcPts val="800"/>
                        </a:spcAft>
                      </a:pPr>
                      <a:r>
                        <a:rPr lang="en-GB" sz="1100" dirty="0">
                          <a:solidFill>
                            <a:srgbClr val="FF0000"/>
                          </a:solidFill>
                        </a:rPr>
                        <a:t>Change or comment</a:t>
                      </a:r>
                    </a:p>
                  </a:txBody>
                  <a:tcPr marL="36001" marR="36001" marT="0" marB="0" anchor="ctr"/>
                </a:tc>
                <a:extLst>
                  <a:ext uri="{0D108BD9-81ED-4DB2-BD59-A6C34878D82A}">
                    <a16:rowId xmlns:a16="http://schemas.microsoft.com/office/drawing/2014/main" val="385689174"/>
                  </a:ext>
                </a:extLst>
              </a:tr>
              <a:tr h="265183">
                <a:tc>
                  <a:txBody>
                    <a:bodyPr/>
                    <a:lstStyle/>
                    <a:p>
                      <a:pPr algn="r" fontAlgn="b"/>
                      <a:r>
                        <a:rPr lang="en-US" sz="1100" b="1" dirty="0">
                          <a:latin typeface="+mn-lt"/>
                        </a:rPr>
                        <a:t>1050113</a:t>
                      </a:r>
                      <a:endParaRPr lang="en-US" sz="1100" b="1" dirty="0">
                        <a:highlight>
                          <a:srgbClr val="FFFF00"/>
                        </a:highlight>
                        <a:latin typeface="+mn-lt"/>
                      </a:endParaRPr>
                    </a:p>
                  </a:txBody>
                  <a:tcPr marL="9525" marR="9525" marT="9525" marB="0" anchor="b"/>
                </a:tc>
                <a:tc>
                  <a:txBody>
                    <a:bodyPr/>
                    <a:lstStyle/>
                    <a:p>
                      <a:pPr algn="l" fontAlgn="b"/>
                      <a:r>
                        <a:rPr lang="en-US" sz="1100" b="0" dirty="0">
                          <a:latin typeface="+mn-lt"/>
                        </a:rPr>
                        <a:t>Terminal Audio quality performance and Test methods for Immersive Audio Services, Phase 2</a:t>
                      </a:r>
                    </a:p>
                  </a:txBody>
                  <a:tcPr marL="9525" marR="9525" marT="9525" marB="0" anchor="b"/>
                </a:tc>
                <a:tc>
                  <a:txBody>
                    <a:bodyPr/>
                    <a:lstStyle/>
                    <a:p>
                      <a:pPr algn="l" fontAlgn="b"/>
                      <a:r>
                        <a:rPr lang="en-US" sz="1100" b="0" dirty="0">
                          <a:latin typeface="+mn-lt"/>
                        </a:rPr>
                        <a:t>ATIAS_Ph2</a:t>
                      </a:r>
                    </a:p>
                  </a:txBody>
                  <a:tcPr marL="9525" marR="9525" marT="9525" marB="0" anchor="b"/>
                </a:tc>
                <a:tc>
                  <a:txBody>
                    <a:bodyPr/>
                    <a:lstStyle/>
                    <a:p>
                      <a:pPr algn="r" fontAlgn="b"/>
                      <a:r>
                        <a:rPr lang="en-US" sz="1100" b="0" dirty="0">
                          <a:solidFill>
                            <a:schemeClr val="tx1"/>
                          </a:solidFill>
                          <a:latin typeface="+mn-lt"/>
                        </a:rPr>
                        <a:t>9/9/2025</a:t>
                      </a:r>
                    </a:p>
                  </a:txBody>
                  <a:tcPr marL="9525" marR="9525" marT="9525" marB="0" anchor="b"/>
                </a:tc>
                <a:tc>
                  <a:txBody>
                    <a:bodyPr/>
                    <a:lstStyle/>
                    <a:p>
                      <a:pPr algn="r">
                        <a:lnSpc>
                          <a:spcPct val="107000"/>
                        </a:lnSpc>
                        <a:spcAft>
                          <a:spcPts val="800"/>
                        </a:spcAft>
                      </a:pPr>
                      <a:r>
                        <a:rPr lang="en-GB" sz="1100" b="0" dirty="0">
                          <a:solidFill>
                            <a:schemeClr val="tx1"/>
                          </a:solidFill>
                          <a:latin typeface="+mn-lt"/>
                        </a:rPr>
                        <a:t>-</a:t>
                      </a:r>
                    </a:p>
                  </a:txBody>
                  <a:tcPr marL="36001" marR="36001" marT="0" marB="0" anchor="b"/>
                </a:tc>
                <a:tc>
                  <a:txBody>
                    <a:bodyPr/>
                    <a:lstStyle/>
                    <a:p>
                      <a:pPr marL="0" marR="0" lvl="0" indent="0" algn="l" defTabSz="914400" rtl="0" eaLnBrk="1" fontAlgn="t" latinLnBrk="0" hangingPunct="1">
                        <a:lnSpc>
                          <a:spcPct val="100000"/>
                        </a:lnSpc>
                        <a:spcBef>
                          <a:spcPts val="0"/>
                        </a:spcBef>
                        <a:spcAft>
                          <a:spcPts val="0"/>
                        </a:spcAft>
                        <a:buClrTx/>
                        <a:buSzTx/>
                        <a:buFontTx/>
                        <a:buNone/>
                        <a:tabLst/>
                        <a:defRPr/>
                      </a:pPr>
                      <a:r>
                        <a:rPr lang="en-US" sz="1100" b="1" i="0" kern="1200" dirty="0">
                          <a:solidFill>
                            <a:schemeClr val="dk1"/>
                          </a:solidFill>
                          <a:effectLst/>
                          <a:latin typeface="+mn-lt"/>
                          <a:ea typeface="+mn-ea"/>
                          <a:cs typeface="+mn-cs"/>
                          <a:hlinkClick r:id="rId2"/>
                        </a:rPr>
                        <a:t>SP-241314</a:t>
                      </a:r>
                      <a:endParaRPr lang="en-US" sz="1100" b="1" i="0" u="sng" strike="noStrike" dirty="0">
                        <a:solidFill>
                          <a:srgbClr val="0000FF"/>
                        </a:solidFill>
                        <a:effectLst/>
                        <a:latin typeface="+mn-lt"/>
                      </a:endParaRPr>
                    </a:p>
                  </a:txBody>
                  <a:tcPr marL="0" marR="0" marT="0" marB="0"/>
                </a:tc>
                <a:tc>
                  <a:txBody>
                    <a:bodyPr/>
                    <a:lstStyle/>
                    <a:p>
                      <a:pPr algn="r">
                        <a:lnSpc>
                          <a:spcPct val="107000"/>
                        </a:lnSpc>
                        <a:spcAft>
                          <a:spcPts val="800"/>
                        </a:spcAft>
                      </a:pPr>
                      <a:endParaRPr lang="en-GB" sz="1100" b="0" dirty="0">
                        <a:solidFill>
                          <a:srgbClr val="FF0000"/>
                        </a:solidFill>
                        <a:latin typeface="+mn-lt"/>
                      </a:endParaRPr>
                    </a:p>
                  </a:txBody>
                  <a:tcPr marL="36001" marR="36001" marT="0" marB="0" anchor="b"/>
                </a:tc>
                <a:tc>
                  <a:txBody>
                    <a:bodyPr/>
                    <a:lstStyle/>
                    <a:p>
                      <a:pPr algn="r">
                        <a:lnSpc>
                          <a:spcPct val="107000"/>
                        </a:lnSpc>
                        <a:spcAft>
                          <a:spcPts val="800"/>
                        </a:spcAft>
                      </a:pPr>
                      <a:r>
                        <a:rPr lang="en-GB" sz="1100" b="0" dirty="0">
                          <a:solidFill>
                            <a:srgbClr val="FF0000"/>
                          </a:solidFill>
                          <a:latin typeface="+mn-lt"/>
                        </a:rPr>
                        <a:t>WID</a:t>
                      </a:r>
                    </a:p>
                  </a:txBody>
                  <a:tcPr marL="36001" marR="36001" marT="0" marB="0" anchor="b"/>
                </a:tc>
                <a:extLst>
                  <a:ext uri="{0D108BD9-81ED-4DB2-BD59-A6C34878D82A}">
                    <a16:rowId xmlns:a16="http://schemas.microsoft.com/office/drawing/2014/main" val="2427066551"/>
                  </a:ext>
                </a:extLst>
              </a:tr>
            </a:tbl>
          </a:graphicData>
        </a:graphic>
      </p:graphicFrame>
      <p:sp>
        <p:nvSpPr>
          <p:cNvPr id="5" name="Espace réservé du contenu 2">
            <a:extLst>
              <a:ext uri="{FF2B5EF4-FFF2-40B4-BE49-F238E27FC236}">
                <a16:creationId xmlns:a16="http://schemas.microsoft.com/office/drawing/2014/main" id="{462FE80A-FC48-F513-66A4-C2C71960FE50}"/>
              </a:ext>
            </a:extLst>
          </p:cNvPr>
          <p:cNvSpPr>
            <a:spLocks noGrp="1"/>
          </p:cNvSpPr>
          <p:nvPr>
            <p:ph idx="1"/>
          </p:nvPr>
        </p:nvSpPr>
        <p:spPr>
          <a:xfrm>
            <a:off x="647701" y="2254929"/>
            <a:ext cx="11068050" cy="4029986"/>
          </a:xfrm>
        </p:spPr>
        <p:txBody>
          <a:bodyPr/>
          <a:lstStyle/>
          <a:p>
            <a:pPr marL="287338" lvl="0" indent="-287338" fontAlgn="base">
              <a:lnSpc>
                <a:spcPct val="93000"/>
              </a:lnSpc>
              <a:spcBef>
                <a:spcPct val="15000"/>
              </a:spcBef>
              <a:spcAft>
                <a:spcPct val="15000"/>
              </a:spcAft>
              <a:buSzPct val="100000"/>
              <a:buNone/>
              <a:tabLst>
                <a:tab pos="285750" algn="l"/>
              </a:tabLst>
              <a:defRPr/>
            </a:pPr>
            <a:r>
              <a:rPr lang="en-GB" sz="1800" b="1" u="sng" dirty="0">
                <a:cs typeface="Arial" pitchFamily="34" charset="0"/>
              </a:rPr>
              <a:t>Purpose</a:t>
            </a:r>
          </a:p>
          <a:p>
            <a:pPr marL="0" marR="0">
              <a:spcBef>
                <a:spcPts val="0"/>
              </a:spcBef>
              <a:spcAft>
                <a:spcPts val="900"/>
              </a:spcAft>
            </a:pPr>
            <a:r>
              <a:rPr lang="en-US" sz="1800" dirty="0">
                <a:effectLst/>
                <a:ea typeface="Times New Roman" panose="02020603050405020304" pitchFamily="18" charset="0"/>
              </a:rPr>
              <a:t>The following objectives are intended to be achieved in this work item:</a:t>
            </a:r>
          </a:p>
          <a:p>
            <a:pPr marL="400050" lvl="1">
              <a:spcBef>
                <a:spcPts val="0"/>
              </a:spcBef>
              <a:spcAft>
                <a:spcPts val="900"/>
              </a:spcAft>
            </a:pPr>
            <a:r>
              <a:rPr lang="en-US" sz="1400" dirty="0">
                <a:effectLst/>
                <a:ea typeface="Times New Roman" panose="02020603050405020304" pitchFamily="18" charset="0"/>
              </a:rPr>
              <a:t>Consider additional requirements corresponding to the test methods in TS 26.260 and/or update requirements marked as TBD for sending and receiving characteristics of terminals in TS 26.261.</a:t>
            </a:r>
          </a:p>
          <a:p>
            <a:pPr marL="400050" lvl="1">
              <a:spcBef>
                <a:spcPts val="0"/>
              </a:spcBef>
              <a:spcAft>
                <a:spcPts val="900"/>
              </a:spcAft>
            </a:pPr>
            <a:r>
              <a:rPr lang="en-US" sz="1400" dirty="0">
                <a:effectLst/>
                <a:ea typeface="Times New Roman" panose="02020603050405020304" pitchFamily="18" charset="0"/>
              </a:rPr>
              <a:t>Define new test methods and performance requirements/objectives, for the assessment of capture and playback of complex sound scenes, i.e., sound scenes with more than one source and from more than one defined direction.</a:t>
            </a:r>
          </a:p>
          <a:p>
            <a:pPr marL="400050" lvl="1">
              <a:spcBef>
                <a:spcPts val="0"/>
              </a:spcBef>
              <a:spcAft>
                <a:spcPts val="900"/>
              </a:spcAft>
            </a:pPr>
            <a:r>
              <a:rPr lang="en-US" sz="1400" dirty="0">
                <a:effectLst/>
                <a:ea typeface="Times New Roman" panose="02020603050405020304" pitchFamily="18" charset="0"/>
              </a:rPr>
              <a:t>Define new test methods and performance requirements/objectives for the assessment of acoustic echo control. Test methods may be either completely new or be based on existing ones for mono telephony (from e.g., TS 26.132). In the latter case, it has to be investigated if and how such methods can be adapted for UEs providing immersive audio playback and/or capture capabilities.</a:t>
            </a:r>
          </a:p>
          <a:p>
            <a:pPr marL="400050" lvl="1">
              <a:spcBef>
                <a:spcPts val="0"/>
              </a:spcBef>
              <a:spcAft>
                <a:spcPts val="900"/>
              </a:spcAft>
            </a:pPr>
            <a:r>
              <a:rPr lang="en-US" sz="1400" dirty="0">
                <a:effectLst/>
                <a:ea typeface="Times New Roman" panose="02020603050405020304" pitchFamily="18" charset="0"/>
              </a:rPr>
              <a:t>Define test methods and performance requirements/objectives for the assessment of binaural rendering in receive direction, including headtracking and motion-to-sound latency. Electrical as well as acoustical interfaces should be considered.</a:t>
            </a:r>
          </a:p>
          <a:p>
            <a:pPr marL="400050" lvl="1">
              <a:spcBef>
                <a:spcPts val="0"/>
              </a:spcBef>
              <a:spcAft>
                <a:spcPts val="900"/>
              </a:spcAft>
            </a:pPr>
            <a:r>
              <a:rPr lang="en-US" sz="1400" dirty="0">
                <a:effectLst/>
                <a:ea typeface="Times New Roman" panose="02020603050405020304" pitchFamily="18" charset="0"/>
              </a:rPr>
              <a:t>Consideration of aspects, that are based on other ongoing work items, such as complexity level definitions in IVAS_Codec_Ph2.</a:t>
            </a:r>
          </a:p>
          <a:p>
            <a:pPr marL="287338" lvl="0" indent="-287338" fontAlgn="base">
              <a:lnSpc>
                <a:spcPct val="93000"/>
              </a:lnSpc>
              <a:spcBef>
                <a:spcPct val="15000"/>
              </a:spcBef>
              <a:spcAft>
                <a:spcPct val="15000"/>
              </a:spcAft>
              <a:buSzPct val="100000"/>
              <a:buNone/>
              <a:tabLst>
                <a:tab pos="285750" algn="l"/>
              </a:tabLst>
              <a:defRPr/>
            </a:pPr>
            <a:endParaRPr lang="en-GB" sz="1800" b="1" u="sng" dirty="0">
              <a:cs typeface="Arial" pitchFamily="34" charset="0"/>
            </a:endParaRPr>
          </a:p>
          <a:p>
            <a:pPr marL="287338" lvl="0" indent="-287338" fontAlgn="base">
              <a:lnSpc>
                <a:spcPct val="93000"/>
              </a:lnSpc>
              <a:spcBef>
                <a:spcPct val="15000"/>
              </a:spcBef>
              <a:spcAft>
                <a:spcPct val="15000"/>
              </a:spcAft>
              <a:buSzPct val="100000"/>
              <a:buNone/>
              <a:tabLst>
                <a:tab pos="285750" algn="l"/>
              </a:tabLst>
              <a:defRPr/>
            </a:pPr>
            <a:endParaRPr lang="en-GB" sz="1800" b="1" u="sng" dirty="0">
              <a:cs typeface="Arial" pitchFamily="34" charset="0"/>
            </a:endParaRPr>
          </a:p>
          <a:p>
            <a:pPr marL="0" marR="0">
              <a:spcBef>
                <a:spcPts val="0"/>
              </a:spcBef>
              <a:spcAft>
                <a:spcPts val="900"/>
              </a:spcAft>
            </a:pPr>
            <a:endParaRPr lang="en-US" sz="1800" dirty="0">
              <a:effectLst/>
              <a:ea typeface="Times New Roman" panose="02020603050405020304" pitchFamily="18" charset="0"/>
            </a:endParaRPr>
          </a:p>
          <a:p>
            <a:pPr marL="400050" lvl="1" indent="0">
              <a:spcBef>
                <a:spcPts val="0"/>
              </a:spcBef>
              <a:spcAft>
                <a:spcPts val="0"/>
              </a:spcAft>
              <a:buNone/>
            </a:pPr>
            <a:endParaRPr lang="en-GB" sz="1800" dirty="0">
              <a:effectLst/>
              <a:ea typeface="Times New Roman" panose="02020603050405020304" pitchFamily="18" charset="0"/>
            </a:endParaRPr>
          </a:p>
          <a:p>
            <a:pPr marL="0" marR="0" indent="0">
              <a:spcBef>
                <a:spcPts val="0"/>
              </a:spcBef>
              <a:spcAft>
                <a:spcPts val="0"/>
              </a:spcAft>
              <a:buNone/>
            </a:pPr>
            <a:endParaRPr lang="en-US" sz="1400" dirty="0">
              <a:effectLst/>
              <a:ea typeface="Times New Roman" panose="02020603050405020304" pitchFamily="18" charset="0"/>
            </a:endParaRPr>
          </a:p>
          <a:p>
            <a:pPr marL="342900" marR="0" lvl="0" indent="-342900" fontAlgn="auto" hangingPunct="1">
              <a:spcBef>
                <a:spcPts val="0"/>
              </a:spcBef>
              <a:spcAft>
                <a:spcPts val="0"/>
              </a:spcAft>
              <a:buFont typeface="+mj-lt"/>
              <a:buAutoNum type="alphaUcPeriod"/>
            </a:pPr>
            <a:endParaRPr lang="en-US" sz="1400" dirty="0">
              <a:effectLst/>
              <a:ea typeface="SimSun" panose="02010600030101010101" pitchFamily="2" charset="-122"/>
            </a:endParaRPr>
          </a:p>
        </p:txBody>
      </p:sp>
    </p:spTree>
    <p:extLst>
      <p:ext uri="{BB962C8B-B14F-4D97-AF65-F5344CB8AC3E}">
        <p14:creationId xmlns:p14="http://schemas.microsoft.com/office/powerpoint/2010/main" val="980919020"/>
      </p:ext>
    </p:extLst>
  </p:cSld>
  <p:clrMapOvr>
    <a:masterClrMapping/>
  </p:clrMapOvr>
  <p:transition spd="slow"/>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Title 1">
            <a:extLst>
              <a:ext uri="{FF2B5EF4-FFF2-40B4-BE49-F238E27FC236}">
                <a16:creationId xmlns:a16="http://schemas.microsoft.com/office/drawing/2014/main" id="{1F7DEF2F-1E27-4045-857E-7F61676DE0D1}"/>
              </a:ext>
            </a:extLst>
          </p:cNvPr>
          <p:cNvSpPr>
            <a:spLocks noGrp="1"/>
          </p:cNvSpPr>
          <p:nvPr>
            <p:ph type="title"/>
          </p:nvPr>
        </p:nvSpPr>
        <p:spPr/>
        <p:txBody>
          <a:bodyPr/>
          <a:lstStyle/>
          <a:p>
            <a:r>
              <a:rPr lang="en-US" altLang="en-US" dirty="0"/>
              <a:t>SA4 planning</a:t>
            </a:r>
          </a:p>
        </p:txBody>
      </p:sp>
      <p:pic>
        <p:nvPicPr>
          <p:cNvPr id="10" name="Picture 9">
            <a:extLst>
              <a:ext uri="{FF2B5EF4-FFF2-40B4-BE49-F238E27FC236}">
                <a16:creationId xmlns:a16="http://schemas.microsoft.com/office/drawing/2014/main" id="{2F5C39F2-1C59-F14E-369B-8963A6BFC12D}"/>
              </a:ext>
            </a:extLst>
          </p:cNvPr>
          <p:cNvPicPr>
            <a:picLocks noChangeAspect="1"/>
          </p:cNvPicPr>
          <p:nvPr/>
        </p:nvPicPr>
        <p:blipFill>
          <a:blip r:embed="rId2"/>
          <a:stretch>
            <a:fillRect/>
          </a:stretch>
        </p:blipFill>
        <p:spPr>
          <a:xfrm>
            <a:off x="1295072" y="1229774"/>
            <a:ext cx="9435991" cy="4924689"/>
          </a:xfrm>
          <a:prstGeom prst="rect">
            <a:avLst/>
          </a:prstGeom>
        </p:spPr>
      </p:pic>
    </p:spTree>
    <p:extLst>
      <p:ext uri="{BB962C8B-B14F-4D97-AF65-F5344CB8AC3E}">
        <p14:creationId xmlns:p14="http://schemas.microsoft.com/office/powerpoint/2010/main" val="3939165623"/>
      </p:ext>
    </p:extLst>
  </p:cSld>
  <p:clrMapOvr>
    <a:masterClrMapping/>
  </p:clrMapOvr>
  <p:transition spd="slow"/>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Title 1">
            <a:extLst>
              <a:ext uri="{FF2B5EF4-FFF2-40B4-BE49-F238E27FC236}">
                <a16:creationId xmlns:a16="http://schemas.microsoft.com/office/drawing/2014/main" id="{86C50518-DEA9-4CC6-B6A9-32EC81A15DFD}"/>
              </a:ext>
            </a:extLst>
          </p:cNvPr>
          <p:cNvSpPr>
            <a:spLocks noGrp="1"/>
          </p:cNvSpPr>
          <p:nvPr>
            <p:ph type="title"/>
          </p:nvPr>
        </p:nvSpPr>
        <p:spPr>
          <a:xfrm>
            <a:off x="1955800" y="398463"/>
            <a:ext cx="6827838" cy="704850"/>
          </a:xfrm>
        </p:spPr>
        <p:txBody>
          <a:bodyPr/>
          <a:lstStyle/>
          <a:p>
            <a:pPr>
              <a:lnSpc>
                <a:spcPct val="90000"/>
              </a:lnSpc>
            </a:pPr>
            <a:r>
              <a:rPr lang="fi-FI" altLang="en-US" dirty="0"/>
              <a:t>Dependencies on IETF drafts in SA4</a:t>
            </a:r>
            <a:endParaRPr lang="en-US" altLang="en-US" dirty="0"/>
          </a:p>
        </p:txBody>
      </p:sp>
      <p:sp>
        <p:nvSpPr>
          <p:cNvPr id="3" name="Content Placeholder 2">
            <a:extLst>
              <a:ext uri="{FF2B5EF4-FFF2-40B4-BE49-F238E27FC236}">
                <a16:creationId xmlns:a16="http://schemas.microsoft.com/office/drawing/2014/main" id="{4543591D-CBE1-4CCF-A10F-6BC80E874418}"/>
              </a:ext>
            </a:extLst>
          </p:cNvPr>
          <p:cNvSpPr>
            <a:spLocks noGrp="1"/>
          </p:cNvSpPr>
          <p:nvPr>
            <p:ph idx="1"/>
          </p:nvPr>
        </p:nvSpPr>
        <p:spPr>
          <a:xfrm>
            <a:off x="2027238" y="1222376"/>
            <a:ext cx="8585200" cy="4132263"/>
          </a:xfrm>
        </p:spPr>
        <p:txBody>
          <a:bodyPr/>
          <a:lstStyle/>
          <a:p>
            <a:pPr>
              <a:lnSpc>
                <a:spcPct val="85000"/>
              </a:lnSpc>
              <a:spcBef>
                <a:spcPts val="1200"/>
              </a:spcBef>
              <a:defRPr/>
            </a:pPr>
            <a:r>
              <a:rPr lang="en-GB" altLang="en-US" sz="1600" dirty="0"/>
              <a:t>No new dependency introduced </a:t>
            </a:r>
          </a:p>
          <a:p>
            <a:pPr>
              <a:lnSpc>
                <a:spcPct val="85000"/>
              </a:lnSpc>
              <a:spcBef>
                <a:spcPts val="1200"/>
              </a:spcBef>
              <a:defRPr/>
            </a:pPr>
            <a:r>
              <a:rPr lang="fi-FI" altLang="en-US" sz="1600" dirty="0">
                <a:cs typeface="Arial" panose="020B0604020202020204" pitchFamily="34" charset="0"/>
              </a:rPr>
              <a:t>one dependency removed</a:t>
            </a:r>
          </a:p>
          <a:p>
            <a:pPr>
              <a:lnSpc>
                <a:spcPct val="85000"/>
              </a:lnSpc>
              <a:spcBef>
                <a:spcPts val="1200"/>
              </a:spcBef>
              <a:defRPr/>
            </a:pPr>
            <a:r>
              <a:rPr lang="en-GB" altLang="en-US" sz="1600" dirty="0"/>
              <a:t>IETF dependencies in SA4: new ones with </a:t>
            </a:r>
            <a:r>
              <a:rPr lang="en-GB" altLang="en-US" sz="1600" dirty="0">
                <a:solidFill>
                  <a:srgbClr val="FF0000"/>
                </a:solidFill>
              </a:rPr>
              <a:t>red colour</a:t>
            </a:r>
            <a:r>
              <a:rPr lang="en-GB" altLang="en-US" sz="1600" dirty="0"/>
              <a:t>, those removed with </a:t>
            </a:r>
            <a:r>
              <a:rPr lang="en-GB" altLang="en-US" sz="1600" dirty="0">
                <a:solidFill>
                  <a:srgbClr val="006600"/>
                </a:solidFill>
              </a:rPr>
              <a:t>green colour</a:t>
            </a:r>
            <a:r>
              <a:rPr lang="en-GB" altLang="en-US" sz="1600" dirty="0"/>
              <a:t>, and other updates by </a:t>
            </a:r>
            <a:r>
              <a:rPr lang="en-GB" altLang="en-US" sz="1600" dirty="0">
                <a:solidFill>
                  <a:srgbClr val="0000FF"/>
                </a:solidFill>
              </a:rPr>
              <a:t>blue colour</a:t>
            </a:r>
            <a:r>
              <a:rPr lang="en-GB" altLang="en-US" sz="1600" dirty="0"/>
              <a:t>:</a:t>
            </a:r>
          </a:p>
          <a:p>
            <a:pPr marL="0" indent="0">
              <a:spcBef>
                <a:spcPts val="600"/>
              </a:spcBef>
              <a:buNone/>
              <a:defRPr/>
            </a:pPr>
            <a:endParaRPr lang="en-GB" altLang="en-US" sz="1800" dirty="0"/>
          </a:p>
        </p:txBody>
      </p:sp>
      <p:graphicFrame>
        <p:nvGraphicFramePr>
          <p:cNvPr id="5" name="Table 4">
            <a:extLst>
              <a:ext uri="{FF2B5EF4-FFF2-40B4-BE49-F238E27FC236}">
                <a16:creationId xmlns:a16="http://schemas.microsoft.com/office/drawing/2014/main" id="{6A493079-1B61-46F9-88B0-EB1C89D9F1F7}"/>
              </a:ext>
            </a:extLst>
          </p:cNvPr>
          <p:cNvGraphicFramePr>
            <a:graphicFrameLocks noGrp="1"/>
          </p:cNvGraphicFramePr>
          <p:nvPr>
            <p:extLst>
              <p:ext uri="{D42A27DB-BD31-4B8C-83A1-F6EECF244321}">
                <p14:modId xmlns:p14="http://schemas.microsoft.com/office/powerpoint/2010/main" val="1042493928"/>
              </p:ext>
            </p:extLst>
          </p:nvPr>
        </p:nvGraphicFramePr>
        <p:xfrm>
          <a:off x="2114551" y="2928939"/>
          <a:ext cx="8281987" cy="1148595"/>
        </p:xfrm>
        <a:graphic>
          <a:graphicData uri="http://schemas.openxmlformats.org/drawingml/2006/table">
            <a:tbl>
              <a:tblPr/>
              <a:tblGrid>
                <a:gridCol w="1878934">
                  <a:extLst>
                    <a:ext uri="{9D8B030D-6E8A-4147-A177-3AD203B41FA5}">
                      <a16:colId xmlns:a16="http://schemas.microsoft.com/office/drawing/2014/main" val="20000"/>
                    </a:ext>
                  </a:extLst>
                </a:gridCol>
                <a:gridCol w="536027">
                  <a:extLst>
                    <a:ext uri="{9D8B030D-6E8A-4147-A177-3AD203B41FA5}">
                      <a16:colId xmlns:a16="http://schemas.microsoft.com/office/drawing/2014/main" val="20001"/>
                    </a:ext>
                  </a:extLst>
                </a:gridCol>
                <a:gridCol w="818001">
                  <a:extLst>
                    <a:ext uri="{9D8B030D-6E8A-4147-A177-3AD203B41FA5}">
                      <a16:colId xmlns:a16="http://schemas.microsoft.com/office/drawing/2014/main" val="20002"/>
                    </a:ext>
                  </a:extLst>
                </a:gridCol>
                <a:gridCol w="2452168">
                  <a:extLst>
                    <a:ext uri="{9D8B030D-6E8A-4147-A177-3AD203B41FA5}">
                      <a16:colId xmlns:a16="http://schemas.microsoft.com/office/drawing/2014/main" val="20003"/>
                    </a:ext>
                  </a:extLst>
                </a:gridCol>
                <a:gridCol w="1277486">
                  <a:extLst>
                    <a:ext uri="{9D8B030D-6E8A-4147-A177-3AD203B41FA5}">
                      <a16:colId xmlns:a16="http://schemas.microsoft.com/office/drawing/2014/main" val="20004"/>
                    </a:ext>
                  </a:extLst>
                </a:gridCol>
                <a:gridCol w="1319371">
                  <a:extLst>
                    <a:ext uri="{9D8B030D-6E8A-4147-A177-3AD203B41FA5}">
                      <a16:colId xmlns:a16="http://schemas.microsoft.com/office/drawing/2014/main" val="20005"/>
                    </a:ext>
                  </a:extLst>
                </a:gridCol>
              </a:tblGrid>
              <a:tr h="382891">
                <a:tc>
                  <a:txBody>
                    <a:bodyPr/>
                    <a:lstStyle>
                      <a:lvl1pPr marL="34925">
                        <a:spcBef>
                          <a:spcPct val="20000"/>
                        </a:spcBef>
                        <a:defRPr sz="2400">
                          <a:solidFill>
                            <a:schemeClr val="tx1"/>
                          </a:solidFill>
                          <a:latin typeface="Calibri" panose="020F0502020204030204" pitchFamily="34" charset="0"/>
                        </a:defRPr>
                      </a:lvl1pPr>
                      <a:lvl2pPr marL="742950" indent="-285750">
                        <a:spcBef>
                          <a:spcPct val="20000"/>
                        </a:spcBef>
                        <a:buClr>
                          <a:srgbClr val="C00000"/>
                        </a:buClr>
                        <a:buFont typeface="Arial" panose="020B0604020202020204" pitchFamily="34" charset="0"/>
                        <a:defRPr sz="20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sz="14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9pPr>
                    </a:lstStyle>
                    <a:p>
                      <a:pPr marL="36000" marR="0" lvl="0" indent="0" algn="l" defTabSz="914400" rtl="0" eaLnBrk="1" fontAlgn="base" latinLnBrk="0" hangingPunct="1">
                        <a:lnSpc>
                          <a:spcPct val="85000"/>
                        </a:lnSpc>
                        <a:spcBef>
                          <a:spcPts val="0"/>
                        </a:spcBef>
                        <a:spcAft>
                          <a:spcPts val="0"/>
                        </a:spcAft>
                        <a:buClrTx/>
                        <a:buSzTx/>
                        <a:buFontTx/>
                        <a:buNone/>
                        <a:tabLst/>
                      </a:pPr>
                      <a:r>
                        <a:rPr kumimoji="0" lang="en-US" altLang="en-US" sz="800" b="1" i="0" u="none" strike="noStrike" cap="none" normalizeH="0" baseline="0" dirty="0">
                          <a:ln>
                            <a:noFill/>
                          </a:ln>
                          <a:solidFill>
                            <a:srgbClr val="FFFFFF"/>
                          </a:solidFill>
                          <a:effectLst/>
                          <a:latin typeface="Arial" panose="020B0604020202020204" pitchFamily="34" charset="0"/>
                          <a:cs typeface="Arial" panose="020B0604020202020204" pitchFamily="34" charset="0"/>
                        </a:rPr>
                        <a:t>IETF draft name</a:t>
                      </a:r>
                    </a:p>
                  </a:txBody>
                  <a:tcPr marL="36002" marR="36002" marT="35978" marB="35978"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lvl1pPr marL="34925">
                        <a:spcBef>
                          <a:spcPct val="20000"/>
                        </a:spcBef>
                        <a:defRPr sz="2400">
                          <a:solidFill>
                            <a:schemeClr val="tx1"/>
                          </a:solidFill>
                          <a:latin typeface="Calibri" panose="020F0502020204030204" pitchFamily="34" charset="0"/>
                        </a:defRPr>
                      </a:lvl1pPr>
                      <a:lvl2pPr marL="742950" indent="-285750">
                        <a:spcBef>
                          <a:spcPct val="20000"/>
                        </a:spcBef>
                        <a:buClr>
                          <a:srgbClr val="C00000"/>
                        </a:buClr>
                        <a:buFont typeface="Arial" panose="020B0604020202020204" pitchFamily="34" charset="0"/>
                        <a:defRPr sz="20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sz="14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9pPr>
                    </a:lstStyle>
                    <a:p>
                      <a:pPr marL="36000" marR="0" lvl="0" indent="0" algn="l" defTabSz="914400" rtl="0" eaLnBrk="1" fontAlgn="base" latinLnBrk="0" hangingPunct="1">
                        <a:lnSpc>
                          <a:spcPct val="85000"/>
                        </a:lnSpc>
                        <a:spcBef>
                          <a:spcPts val="0"/>
                        </a:spcBef>
                        <a:spcAft>
                          <a:spcPts val="0"/>
                        </a:spcAft>
                        <a:buClrTx/>
                        <a:buSzTx/>
                        <a:buFontTx/>
                        <a:buNone/>
                        <a:tabLst/>
                      </a:pPr>
                      <a:r>
                        <a:rPr kumimoji="0" lang="en-US" altLang="en-US" sz="800" b="1" i="0" u="none" strike="noStrike" cap="none" normalizeH="0" baseline="0" dirty="0">
                          <a:ln>
                            <a:noFill/>
                          </a:ln>
                          <a:solidFill>
                            <a:srgbClr val="FFFFFF"/>
                          </a:solidFill>
                          <a:effectLst/>
                          <a:latin typeface="Arial" panose="020B0604020202020204" pitchFamily="34" charset="0"/>
                          <a:cs typeface="Arial" panose="020B0604020202020204" pitchFamily="34" charset="0"/>
                        </a:rPr>
                        <a:t>3GPP spec. number</a:t>
                      </a:r>
                    </a:p>
                  </a:txBody>
                  <a:tcPr marL="36002" marR="36002" marT="35978" marB="35978"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lvl1pPr marL="34925">
                        <a:spcBef>
                          <a:spcPct val="20000"/>
                        </a:spcBef>
                        <a:defRPr sz="2400">
                          <a:solidFill>
                            <a:schemeClr val="tx1"/>
                          </a:solidFill>
                          <a:latin typeface="Calibri" panose="020F0502020204030204" pitchFamily="34" charset="0"/>
                        </a:defRPr>
                      </a:lvl1pPr>
                      <a:lvl2pPr marL="742950" indent="-285750">
                        <a:spcBef>
                          <a:spcPct val="20000"/>
                        </a:spcBef>
                        <a:buClr>
                          <a:srgbClr val="C00000"/>
                        </a:buClr>
                        <a:buFont typeface="Arial" panose="020B0604020202020204" pitchFamily="34" charset="0"/>
                        <a:defRPr sz="20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sz="14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9pPr>
                    </a:lstStyle>
                    <a:p>
                      <a:pPr marL="36000" marR="0" lvl="0" indent="0" algn="l" defTabSz="914400" rtl="0" eaLnBrk="1" fontAlgn="base" latinLnBrk="0" hangingPunct="1">
                        <a:lnSpc>
                          <a:spcPct val="85000"/>
                        </a:lnSpc>
                        <a:spcBef>
                          <a:spcPts val="0"/>
                        </a:spcBef>
                        <a:spcAft>
                          <a:spcPts val="0"/>
                        </a:spcAft>
                        <a:buClrTx/>
                        <a:buSzTx/>
                        <a:buFontTx/>
                        <a:buNone/>
                        <a:tabLst/>
                      </a:pPr>
                      <a:r>
                        <a:rPr kumimoji="0" lang="en-US" altLang="en-US" sz="800" b="1" i="0" u="none" strike="noStrike" cap="none" normalizeH="0" baseline="0" dirty="0">
                          <a:ln>
                            <a:noFill/>
                          </a:ln>
                          <a:solidFill>
                            <a:srgbClr val="FFFFFF"/>
                          </a:solidFill>
                          <a:effectLst/>
                          <a:latin typeface="Arial" panose="020B0604020202020204" pitchFamily="34" charset="0"/>
                          <a:cs typeface="Arial" panose="020B0604020202020204" pitchFamily="34" charset="0"/>
                        </a:rPr>
                        <a:t>CR# which introduced the dependency</a:t>
                      </a:r>
                    </a:p>
                  </a:txBody>
                  <a:tcPr marL="36002" marR="36002" marT="35978" marB="35978"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lvl1pPr marL="34925">
                        <a:spcBef>
                          <a:spcPct val="20000"/>
                        </a:spcBef>
                        <a:defRPr sz="2400">
                          <a:solidFill>
                            <a:schemeClr val="tx1"/>
                          </a:solidFill>
                          <a:latin typeface="Calibri" panose="020F0502020204030204" pitchFamily="34" charset="0"/>
                        </a:defRPr>
                      </a:lvl1pPr>
                      <a:lvl2pPr marL="742950" indent="-285750">
                        <a:spcBef>
                          <a:spcPct val="20000"/>
                        </a:spcBef>
                        <a:buClr>
                          <a:srgbClr val="C00000"/>
                        </a:buClr>
                        <a:buFont typeface="Arial" panose="020B0604020202020204" pitchFamily="34" charset="0"/>
                        <a:defRPr sz="20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sz="14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9pPr>
                    </a:lstStyle>
                    <a:p>
                      <a:pPr marL="36000" marR="0" lvl="0" indent="0" algn="l" defTabSz="914400" rtl="0" eaLnBrk="1" fontAlgn="base" latinLnBrk="0" hangingPunct="1">
                        <a:lnSpc>
                          <a:spcPct val="85000"/>
                        </a:lnSpc>
                        <a:spcBef>
                          <a:spcPts val="0"/>
                        </a:spcBef>
                        <a:spcAft>
                          <a:spcPts val="0"/>
                        </a:spcAft>
                        <a:buClrTx/>
                        <a:buSzTx/>
                        <a:buFontTx/>
                        <a:buNone/>
                        <a:tabLst/>
                      </a:pPr>
                      <a:r>
                        <a:rPr kumimoji="0" lang="en-US" altLang="en-US" sz="800" b="1" i="0" u="none" strike="noStrike" cap="none" normalizeH="0" baseline="0" dirty="0">
                          <a:ln>
                            <a:noFill/>
                          </a:ln>
                          <a:solidFill>
                            <a:srgbClr val="FFFFFF"/>
                          </a:solidFill>
                          <a:effectLst/>
                          <a:latin typeface="Arial" panose="020B0604020202020204" pitchFamily="34" charset="0"/>
                          <a:cs typeface="Arial" panose="020B0604020202020204" pitchFamily="34" charset="0"/>
                        </a:rPr>
                        <a:t>Responsible person (in SA4)</a:t>
                      </a:r>
                    </a:p>
                  </a:txBody>
                  <a:tcPr marL="36002" marR="36002" marT="35978" marB="35978"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lvl1pPr marL="34925">
                        <a:spcBef>
                          <a:spcPct val="20000"/>
                        </a:spcBef>
                        <a:defRPr sz="2400">
                          <a:solidFill>
                            <a:schemeClr val="tx1"/>
                          </a:solidFill>
                          <a:latin typeface="Calibri" panose="020F0502020204030204" pitchFamily="34" charset="0"/>
                        </a:defRPr>
                      </a:lvl1pPr>
                      <a:lvl2pPr marL="742950" indent="-285750">
                        <a:spcBef>
                          <a:spcPct val="20000"/>
                        </a:spcBef>
                        <a:buClr>
                          <a:srgbClr val="C00000"/>
                        </a:buClr>
                        <a:buFont typeface="Arial" panose="020B0604020202020204" pitchFamily="34" charset="0"/>
                        <a:defRPr sz="20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sz="14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9pPr>
                    </a:lstStyle>
                    <a:p>
                      <a:pPr marL="36000" marR="0" lvl="0" indent="0" algn="l" defTabSz="914400" rtl="0" eaLnBrk="1" fontAlgn="base" latinLnBrk="0" hangingPunct="1">
                        <a:lnSpc>
                          <a:spcPct val="85000"/>
                        </a:lnSpc>
                        <a:spcBef>
                          <a:spcPts val="0"/>
                        </a:spcBef>
                        <a:spcAft>
                          <a:spcPts val="0"/>
                        </a:spcAft>
                        <a:buClrTx/>
                        <a:buSzTx/>
                        <a:buFontTx/>
                        <a:buNone/>
                        <a:tabLst/>
                      </a:pPr>
                      <a:r>
                        <a:rPr kumimoji="0" lang="en-US" altLang="en-US" sz="800" b="1" i="0" u="none" strike="noStrike" cap="none" normalizeH="0" baseline="0" dirty="0">
                          <a:ln>
                            <a:noFill/>
                          </a:ln>
                          <a:solidFill>
                            <a:srgbClr val="FFFFFF"/>
                          </a:solidFill>
                          <a:effectLst/>
                          <a:latin typeface="Arial" panose="020B0604020202020204" pitchFamily="34" charset="0"/>
                          <a:cs typeface="Arial" panose="020B0604020202020204" pitchFamily="34" charset="0"/>
                        </a:rPr>
                        <a:t>Feature (Release)</a:t>
                      </a:r>
                    </a:p>
                  </a:txBody>
                  <a:tcPr marL="36002" marR="36002" marT="35978" marB="35978"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36000" marR="0" lvl="0" indent="0" algn="l" defTabSz="914400" rtl="0" eaLnBrk="1" fontAlgn="base" latinLnBrk="0" hangingPunct="1">
                        <a:lnSpc>
                          <a:spcPct val="85000"/>
                        </a:lnSpc>
                        <a:spcBef>
                          <a:spcPts val="0"/>
                        </a:spcBef>
                        <a:spcAft>
                          <a:spcPts val="0"/>
                        </a:spcAft>
                        <a:buClrTx/>
                        <a:buSzTx/>
                        <a:buFontTx/>
                        <a:buNone/>
                        <a:tabLst/>
                        <a:defRPr/>
                      </a:pPr>
                      <a:r>
                        <a:rPr kumimoji="0" lang="en-US" altLang="en-US" sz="800" b="1" i="0" u="none" strike="noStrike" cap="none" normalizeH="0" baseline="0" dirty="0">
                          <a:ln>
                            <a:noFill/>
                          </a:ln>
                          <a:solidFill>
                            <a:srgbClr val="FFFFFF"/>
                          </a:solidFill>
                          <a:effectLst/>
                          <a:latin typeface="Arial" panose="020B0604020202020204" pitchFamily="34" charset="0"/>
                          <a:cs typeface="Arial" panose="020B0604020202020204" pitchFamily="34" charset="0"/>
                        </a:rPr>
                        <a:t>Comments</a:t>
                      </a:r>
                    </a:p>
                  </a:txBody>
                  <a:tcPr marL="36002" marR="36002" marT="35978" marB="35978"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extLst>
                  <a:ext uri="{0D108BD9-81ED-4DB2-BD59-A6C34878D82A}">
                    <a16:rowId xmlns:a16="http://schemas.microsoft.com/office/drawing/2014/main" val="10000"/>
                  </a:ext>
                </a:extLst>
              </a:tr>
              <a:tr h="175602">
                <a:tc>
                  <a:txBody>
                    <a:bodyPr/>
                    <a:lstStyle>
                      <a:lvl1pPr marL="34925">
                        <a:spcBef>
                          <a:spcPct val="20000"/>
                        </a:spcBef>
                        <a:defRPr sz="2400">
                          <a:solidFill>
                            <a:schemeClr val="tx1"/>
                          </a:solidFill>
                          <a:latin typeface="Calibri" panose="020F0502020204030204" pitchFamily="34" charset="0"/>
                        </a:defRPr>
                      </a:lvl1pPr>
                      <a:lvl2pPr marL="742950" indent="-285750">
                        <a:spcBef>
                          <a:spcPct val="20000"/>
                        </a:spcBef>
                        <a:buClr>
                          <a:srgbClr val="C00000"/>
                        </a:buClr>
                        <a:buFont typeface="Arial" panose="020B0604020202020204" pitchFamily="34" charset="0"/>
                        <a:defRPr sz="20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sz="14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9pPr>
                    </a:lstStyle>
                    <a:p>
                      <a:pPr marL="36000" marR="0" lvl="0" indent="0" algn="l" defTabSz="914400" rtl="0" eaLnBrk="1" fontAlgn="base" latinLnBrk="0" hangingPunct="1">
                        <a:lnSpc>
                          <a:spcPct val="85000"/>
                        </a:lnSpc>
                        <a:spcBef>
                          <a:spcPts val="0"/>
                        </a:spcBef>
                        <a:spcAft>
                          <a:spcPts val="0"/>
                        </a:spcAft>
                        <a:buClrTx/>
                        <a:buSzTx/>
                        <a:buFontTx/>
                        <a:buNone/>
                        <a:tabLst/>
                      </a:pPr>
                      <a:r>
                        <a:rPr kumimoji="0" lang="en-US" altLang="en-US" sz="800" b="0" i="0" u="none" strike="noStrike" cap="none" normalizeH="0" baseline="0" dirty="0">
                          <a:ln>
                            <a:noFill/>
                          </a:ln>
                          <a:solidFill>
                            <a:srgbClr val="0000FF"/>
                          </a:solidFill>
                          <a:effectLst/>
                          <a:latin typeface="Arial" panose="020B0604020202020204" pitchFamily="34" charset="0"/>
                          <a:cs typeface="Arial" panose="020B0604020202020204" pitchFamily="34" charset="0"/>
                        </a:rPr>
                        <a:t>Draft draft-ietf-mimi-content-01</a:t>
                      </a:r>
                    </a:p>
                  </a:txBody>
                  <a:tcPr marL="36002" marR="36002" marT="35978" marB="35978"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lvl1pPr marL="34925">
                        <a:spcBef>
                          <a:spcPct val="20000"/>
                        </a:spcBef>
                        <a:defRPr sz="2400">
                          <a:solidFill>
                            <a:schemeClr val="tx1"/>
                          </a:solidFill>
                          <a:latin typeface="Calibri" panose="020F0502020204030204" pitchFamily="34" charset="0"/>
                        </a:defRPr>
                      </a:lvl1pPr>
                      <a:lvl2pPr marL="742950" indent="-285750">
                        <a:spcBef>
                          <a:spcPct val="20000"/>
                        </a:spcBef>
                        <a:buClr>
                          <a:srgbClr val="C00000"/>
                        </a:buClr>
                        <a:buFont typeface="Arial" panose="020B0604020202020204" pitchFamily="34" charset="0"/>
                        <a:defRPr sz="20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sz="14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9pPr>
                    </a:lstStyle>
                    <a:p>
                      <a:pPr marL="36000" marR="0" lvl="0" indent="0" algn="l" defTabSz="914400" rtl="0" eaLnBrk="1" fontAlgn="base" latinLnBrk="0" hangingPunct="1">
                        <a:lnSpc>
                          <a:spcPct val="85000"/>
                        </a:lnSpc>
                        <a:spcBef>
                          <a:spcPts val="0"/>
                        </a:spcBef>
                        <a:spcAft>
                          <a:spcPts val="0"/>
                        </a:spcAft>
                        <a:buClrTx/>
                        <a:buSzTx/>
                        <a:buFontTx/>
                        <a:buNone/>
                        <a:tabLst/>
                      </a:pPr>
                      <a:r>
                        <a:rPr kumimoji="0" lang="en-US" altLang="en-US" sz="800" b="0" i="0" u="none" strike="noStrike" cap="none" normalizeH="0" baseline="0" dirty="0">
                          <a:ln>
                            <a:noFill/>
                          </a:ln>
                          <a:solidFill>
                            <a:srgbClr val="0000FF"/>
                          </a:solidFill>
                          <a:effectLst/>
                          <a:latin typeface="Arial" panose="020B0604020202020204" pitchFamily="34" charset="0"/>
                          <a:cs typeface="Arial" panose="020B0604020202020204" pitchFamily="34" charset="0"/>
                        </a:rPr>
                        <a:t>26.143</a:t>
                      </a:r>
                    </a:p>
                  </a:txBody>
                  <a:tcPr marL="36002" marR="36002" marT="35978" marB="35978"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lvl1pPr marL="34925">
                        <a:spcBef>
                          <a:spcPct val="20000"/>
                        </a:spcBef>
                        <a:defRPr sz="2400">
                          <a:solidFill>
                            <a:schemeClr val="tx1"/>
                          </a:solidFill>
                          <a:latin typeface="Calibri" panose="020F0502020204030204" pitchFamily="34" charset="0"/>
                        </a:defRPr>
                      </a:lvl1pPr>
                      <a:lvl2pPr marL="742950" indent="-285750">
                        <a:spcBef>
                          <a:spcPct val="20000"/>
                        </a:spcBef>
                        <a:buClr>
                          <a:srgbClr val="C00000"/>
                        </a:buClr>
                        <a:buFont typeface="Arial" panose="020B0604020202020204" pitchFamily="34" charset="0"/>
                        <a:defRPr sz="20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sz="14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9pPr>
                    </a:lstStyle>
                    <a:p>
                      <a:pPr marL="36000" marR="0" lvl="0" indent="0" algn="l" defTabSz="914400" rtl="0" eaLnBrk="1" fontAlgn="base" latinLnBrk="0" hangingPunct="1">
                        <a:lnSpc>
                          <a:spcPct val="85000"/>
                        </a:lnSpc>
                        <a:spcBef>
                          <a:spcPts val="0"/>
                        </a:spcBef>
                        <a:spcAft>
                          <a:spcPts val="0"/>
                        </a:spcAft>
                        <a:buClrTx/>
                        <a:buSzTx/>
                        <a:buFontTx/>
                        <a:buNone/>
                        <a:tabLst/>
                      </a:pPr>
                      <a:r>
                        <a:rPr kumimoji="0" lang="en-US" altLang="en-US" sz="800" b="0" i="0" u="none" strike="noStrike" cap="none" normalizeH="0" baseline="0" dirty="0" err="1">
                          <a:ln>
                            <a:noFill/>
                          </a:ln>
                          <a:solidFill>
                            <a:srgbClr val="0000FF"/>
                          </a:solidFill>
                          <a:effectLst/>
                          <a:latin typeface="Arial" panose="020B0604020202020204" pitchFamily="34" charset="0"/>
                          <a:cs typeface="Arial" panose="020B0604020202020204" pitchFamily="34" charset="0"/>
                        </a:rPr>
                        <a:t>pCR</a:t>
                      </a:r>
                      <a:r>
                        <a:rPr kumimoji="0" lang="en-US" altLang="en-US" sz="800" b="0" i="0" u="none" strike="noStrike" cap="none" normalizeH="0" baseline="0" dirty="0">
                          <a:ln>
                            <a:noFill/>
                          </a:ln>
                          <a:solidFill>
                            <a:srgbClr val="0000FF"/>
                          </a:solidFill>
                          <a:effectLst/>
                          <a:latin typeface="Arial" panose="020B0604020202020204" pitchFamily="34" charset="0"/>
                          <a:cs typeface="Arial" panose="020B0604020202020204" pitchFamily="34" charset="0"/>
                        </a:rPr>
                        <a:t> in S4aI230183</a:t>
                      </a:r>
                    </a:p>
                  </a:txBody>
                  <a:tcPr marL="36002" marR="36002" marT="35978" marB="35978"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lvl1pPr marL="34925">
                        <a:spcBef>
                          <a:spcPct val="20000"/>
                        </a:spcBef>
                        <a:defRPr sz="2400">
                          <a:solidFill>
                            <a:schemeClr val="tx1"/>
                          </a:solidFill>
                          <a:latin typeface="Calibri" panose="020F0502020204030204" pitchFamily="34" charset="0"/>
                        </a:defRPr>
                      </a:lvl1pPr>
                      <a:lvl2pPr marL="742950" indent="-285750">
                        <a:spcBef>
                          <a:spcPct val="20000"/>
                        </a:spcBef>
                        <a:buClr>
                          <a:srgbClr val="C00000"/>
                        </a:buClr>
                        <a:buFont typeface="Arial" panose="020B0604020202020204" pitchFamily="34" charset="0"/>
                        <a:defRPr sz="20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sz="14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9pPr>
                    </a:lstStyle>
                    <a:p>
                      <a:pPr marL="36000" marR="0" lvl="0" indent="0" algn="l" defTabSz="914400" rtl="0" eaLnBrk="1" fontAlgn="base" latinLnBrk="0" hangingPunct="1">
                        <a:lnSpc>
                          <a:spcPct val="85000"/>
                        </a:lnSpc>
                        <a:spcBef>
                          <a:spcPts val="0"/>
                        </a:spcBef>
                        <a:spcAft>
                          <a:spcPts val="0"/>
                        </a:spcAft>
                        <a:buClrTx/>
                        <a:buSzTx/>
                        <a:buFontTx/>
                        <a:buNone/>
                        <a:tabLst/>
                      </a:pPr>
                      <a:r>
                        <a:rPr kumimoji="0" lang="en-US" altLang="en-US" sz="800" b="0" i="0" u="none" strike="noStrike" cap="none" normalizeH="0" baseline="0" dirty="0">
                          <a:ln>
                            <a:noFill/>
                          </a:ln>
                          <a:solidFill>
                            <a:srgbClr val="0000FF"/>
                          </a:solidFill>
                          <a:effectLst/>
                          <a:latin typeface="Arial" panose="020B0604020202020204" pitchFamily="34" charset="0"/>
                          <a:cs typeface="Arial" panose="020B0604020202020204" pitchFamily="34" charset="0"/>
                        </a:rPr>
                        <a:t>Frédéric Gabin</a:t>
                      </a:r>
                    </a:p>
                  </a:txBody>
                  <a:tcPr marL="36002" marR="36002" marT="35978" marB="35978"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lvl1pPr marL="34925">
                        <a:spcBef>
                          <a:spcPct val="20000"/>
                        </a:spcBef>
                        <a:defRPr sz="2400">
                          <a:solidFill>
                            <a:schemeClr val="tx1"/>
                          </a:solidFill>
                          <a:latin typeface="Calibri" panose="020F0502020204030204" pitchFamily="34" charset="0"/>
                        </a:defRPr>
                      </a:lvl1pPr>
                      <a:lvl2pPr marL="742950" indent="-285750">
                        <a:spcBef>
                          <a:spcPct val="20000"/>
                        </a:spcBef>
                        <a:buClr>
                          <a:srgbClr val="C00000"/>
                        </a:buClr>
                        <a:buFont typeface="Arial" panose="020B0604020202020204" pitchFamily="34" charset="0"/>
                        <a:defRPr sz="20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sz="14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9pPr>
                    </a:lstStyle>
                    <a:p>
                      <a:pPr marL="36000" marR="0" lvl="0" indent="0" algn="l" defTabSz="914400" rtl="0" eaLnBrk="1" fontAlgn="base" latinLnBrk="0" hangingPunct="1">
                        <a:lnSpc>
                          <a:spcPct val="85000"/>
                        </a:lnSpc>
                        <a:spcBef>
                          <a:spcPts val="0"/>
                        </a:spcBef>
                        <a:spcAft>
                          <a:spcPts val="0"/>
                        </a:spcAft>
                        <a:buClrTx/>
                        <a:buSzTx/>
                        <a:buFontTx/>
                        <a:buNone/>
                        <a:tabLst/>
                      </a:pPr>
                      <a:r>
                        <a:rPr kumimoji="0" lang="en-US" altLang="en-US" sz="800" b="0" i="0" u="none" strike="noStrike" cap="none" normalizeH="0" baseline="0" dirty="0">
                          <a:ln>
                            <a:noFill/>
                          </a:ln>
                          <a:solidFill>
                            <a:srgbClr val="0000FF"/>
                          </a:solidFill>
                          <a:effectLst/>
                          <a:latin typeface="Arial" panose="020B0604020202020204" pitchFamily="34" charset="0"/>
                          <a:cs typeface="Arial" panose="020B0604020202020204" pitchFamily="34" charset="0"/>
                        </a:rPr>
                        <a:t>PROMISE (Rel-18)</a:t>
                      </a:r>
                    </a:p>
                  </a:txBody>
                  <a:tcPr marL="36002" marR="36002" marT="35978" marB="35978"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36000" marR="0" lvl="0" indent="0" algn="l" defTabSz="914400" rtl="0" eaLnBrk="1" fontAlgn="base" latinLnBrk="0" hangingPunct="1">
                        <a:lnSpc>
                          <a:spcPct val="85000"/>
                        </a:lnSpc>
                        <a:spcBef>
                          <a:spcPts val="0"/>
                        </a:spcBef>
                        <a:spcAft>
                          <a:spcPts val="0"/>
                        </a:spcAft>
                        <a:buClrTx/>
                        <a:buSzTx/>
                        <a:buFontTx/>
                        <a:buNone/>
                        <a:tabLst/>
                      </a:pPr>
                      <a:r>
                        <a:rPr kumimoji="0" lang="en-US" altLang="en-US" sz="800" b="0" i="0" u="none" strike="noStrike" cap="none" normalizeH="0" baseline="0" dirty="0">
                          <a:ln>
                            <a:noFill/>
                          </a:ln>
                          <a:solidFill>
                            <a:srgbClr val="0000FF"/>
                          </a:solidFill>
                          <a:effectLst/>
                          <a:latin typeface="Arial" panose="020B0604020202020204" pitchFamily="34" charset="0"/>
                          <a:cs typeface="Arial" panose="020B0604020202020204" pitchFamily="34" charset="0"/>
                        </a:rPr>
                        <a:t>To be further studied in Rel-19 as part of </a:t>
                      </a:r>
                      <a:r>
                        <a:rPr kumimoji="0" lang="en-US" altLang="en-US" sz="800" b="0" i="0" u="none" strike="noStrike" cap="none" normalizeH="0" baseline="0" dirty="0" err="1">
                          <a:ln>
                            <a:noFill/>
                          </a:ln>
                          <a:solidFill>
                            <a:srgbClr val="0000FF"/>
                          </a:solidFill>
                          <a:effectLst/>
                          <a:latin typeface="Arial" panose="020B0604020202020204" pitchFamily="34" charset="0"/>
                          <a:cs typeface="Arial" panose="020B0604020202020204" pitchFamily="34" charset="0"/>
                        </a:rPr>
                        <a:t>FS_Meme</a:t>
                      </a:r>
                      <a:endParaRPr kumimoji="0" lang="en-US" altLang="en-US" sz="800" b="0" i="0" u="none" strike="noStrike" cap="none" normalizeH="0" baseline="0" dirty="0">
                        <a:ln>
                          <a:noFill/>
                        </a:ln>
                        <a:solidFill>
                          <a:srgbClr val="0000FF"/>
                        </a:solidFill>
                        <a:effectLst/>
                        <a:latin typeface="Arial" panose="020B0604020202020204" pitchFamily="34" charset="0"/>
                        <a:cs typeface="Arial" panose="020B0604020202020204" pitchFamily="34" charset="0"/>
                      </a:endParaRPr>
                    </a:p>
                  </a:txBody>
                  <a:tcPr marL="36002" marR="36002" marT="35978" marB="35978"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rgbClr val="D0D8E8"/>
                    </a:solidFill>
                  </a:tcPr>
                </a:tc>
                <a:extLst>
                  <a:ext uri="{0D108BD9-81ED-4DB2-BD59-A6C34878D82A}">
                    <a16:rowId xmlns:a16="http://schemas.microsoft.com/office/drawing/2014/main" val="10003"/>
                  </a:ext>
                </a:extLst>
              </a:tr>
              <a:tr h="175602">
                <a:tc>
                  <a:txBody>
                    <a:bodyPr/>
                    <a:lstStyle/>
                    <a:p>
                      <a:pPr marL="36000" marR="0" lvl="0" indent="0" algn="l" defTabSz="914400" rtl="0" eaLnBrk="1" fontAlgn="base" latinLnBrk="0" hangingPunct="1">
                        <a:lnSpc>
                          <a:spcPct val="85000"/>
                        </a:lnSpc>
                        <a:spcBef>
                          <a:spcPts val="0"/>
                        </a:spcBef>
                        <a:spcAft>
                          <a:spcPts val="0"/>
                        </a:spcAft>
                        <a:buClrTx/>
                        <a:buSzTx/>
                        <a:buFontTx/>
                        <a:buNone/>
                        <a:tabLst/>
                      </a:pPr>
                      <a:r>
                        <a:rPr kumimoji="0" lang="en-US" altLang="en-US" sz="800" b="0" i="0" u="none" strike="noStrike" cap="none" normalizeH="0" baseline="0" dirty="0">
                          <a:ln>
                            <a:noFill/>
                          </a:ln>
                          <a:solidFill>
                            <a:srgbClr val="008000"/>
                          </a:solidFill>
                          <a:effectLst/>
                          <a:latin typeface="Arial" panose="020B0604020202020204" pitchFamily="34" charset="0"/>
                          <a:cs typeface="Arial" panose="020B0604020202020204" pitchFamily="34" charset="0"/>
                        </a:rPr>
                        <a:t>draft-ietf-mmusic-rfc2326bis-18</a:t>
                      </a:r>
                    </a:p>
                  </a:txBody>
                  <a:tcPr marL="36002" marR="36002" marT="35978" marB="35978"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36000" marR="0" lvl="0" indent="0" algn="l" defTabSz="914400" rtl="0" eaLnBrk="1" fontAlgn="base" latinLnBrk="0" hangingPunct="1">
                        <a:lnSpc>
                          <a:spcPct val="85000"/>
                        </a:lnSpc>
                        <a:spcBef>
                          <a:spcPts val="0"/>
                        </a:spcBef>
                        <a:spcAft>
                          <a:spcPts val="0"/>
                        </a:spcAft>
                        <a:buClrTx/>
                        <a:buSzTx/>
                        <a:buFontTx/>
                        <a:buNone/>
                        <a:tabLst/>
                      </a:pPr>
                      <a:r>
                        <a:rPr kumimoji="0" lang="en-US" altLang="en-US" sz="800" b="0" i="0" u="none" strike="noStrike" cap="none" normalizeH="0" baseline="0" dirty="0">
                          <a:ln>
                            <a:noFill/>
                          </a:ln>
                          <a:solidFill>
                            <a:srgbClr val="008000"/>
                          </a:solidFill>
                          <a:effectLst/>
                          <a:latin typeface="Arial" panose="020B0604020202020204" pitchFamily="34" charset="0"/>
                          <a:cs typeface="Arial" panose="020B0604020202020204" pitchFamily="34" charset="0"/>
                        </a:rPr>
                        <a:t>26.234</a:t>
                      </a:r>
                    </a:p>
                  </a:txBody>
                  <a:tcPr marL="36002" marR="36002" marT="35978" marB="35978"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36000" marR="0" lvl="0" indent="0" algn="l" defTabSz="914400" rtl="0" eaLnBrk="1" fontAlgn="base" latinLnBrk="0" hangingPunct="1">
                        <a:lnSpc>
                          <a:spcPct val="85000"/>
                        </a:lnSpc>
                        <a:spcBef>
                          <a:spcPts val="0"/>
                        </a:spcBef>
                        <a:spcAft>
                          <a:spcPts val="0"/>
                        </a:spcAft>
                        <a:buClrTx/>
                        <a:buSzTx/>
                        <a:buFontTx/>
                        <a:buNone/>
                        <a:tabLst/>
                      </a:pPr>
                      <a:r>
                        <a:rPr kumimoji="0" lang="en-US" altLang="en-US" sz="800" b="0" i="0" u="none" strike="noStrike" cap="none" normalizeH="0" baseline="0" dirty="0">
                          <a:ln>
                            <a:noFill/>
                          </a:ln>
                          <a:solidFill>
                            <a:srgbClr val="008000"/>
                          </a:solidFill>
                          <a:effectLst/>
                          <a:latin typeface="Arial" panose="020B0604020202020204" pitchFamily="34" charset="0"/>
                          <a:cs typeface="Arial" panose="020B0604020202020204" pitchFamily="34" charset="0"/>
                        </a:rPr>
                        <a:t>CR0126</a:t>
                      </a:r>
                    </a:p>
                  </a:txBody>
                  <a:tcPr marL="36002" marR="36002" marT="35978" marB="35978"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36000" marR="0" lvl="0" indent="0" algn="l" defTabSz="914400" rtl="0" eaLnBrk="1" fontAlgn="base" latinLnBrk="0" hangingPunct="1">
                        <a:lnSpc>
                          <a:spcPct val="85000"/>
                        </a:lnSpc>
                        <a:spcBef>
                          <a:spcPts val="0"/>
                        </a:spcBef>
                        <a:spcAft>
                          <a:spcPts val="0"/>
                        </a:spcAft>
                        <a:buClrTx/>
                        <a:buSzTx/>
                        <a:buFontTx/>
                        <a:buNone/>
                        <a:tabLst/>
                      </a:pPr>
                      <a:r>
                        <a:rPr kumimoji="0" lang="en-US" altLang="en-US" sz="800" b="0" i="0" u="none" strike="noStrike" cap="none" normalizeH="0" baseline="0" dirty="0">
                          <a:ln>
                            <a:noFill/>
                          </a:ln>
                          <a:solidFill>
                            <a:srgbClr val="008000"/>
                          </a:solidFill>
                          <a:effectLst/>
                          <a:latin typeface="Arial" panose="020B0604020202020204" pitchFamily="34" charset="0"/>
                          <a:cs typeface="Arial" panose="020B0604020202020204" pitchFamily="34" charset="0"/>
                        </a:rPr>
                        <a:t>Frédéric Gabin</a:t>
                      </a:r>
                    </a:p>
                  </a:txBody>
                  <a:tcPr marL="36002" marR="36002" marT="35978" marB="35978"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36000" marR="0" lvl="0" indent="0" algn="l" defTabSz="914400" rtl="0" eaLnBrk="1" fontAlgn="base" latinLnBrk="0" hangingPunct="1">
                        <a:lnSpc>
                          <a:spcPct val="85000"/>
                        </a:lnSpc>
                        <a:spcBef>
                          <a:spcPts val="0"/>
                        </a:spcBef>
                        <a:spcAft>
                          <a:spcPts val="0"/>
                        </a:spcAft>
                        <a:buClrTx/>
                        <a:buSzTx/>
                        <a:buFontTx/>
                        <a:buNone/>
                        <a:tabLst/>
                      </a:pPr>
                      <a:r>
                        <a:rPr kumimoji="0" lang="en-US" altLang="en-US" sz="800" b="0" i="0" u="none" strike="noStrike" cap="none" normalizeH="0" baseline="0" dirty="0">
                          <a:ln>
                            <a:noFill/>
                          </a:ln>
                          <a:solidFill>
                            <a:srgbClr val="008000"/>
                          </a:solidFill>
                          <a:effectLst/>
                          <a:latin typeface="Arial" panose="020B0604020202020204" pitchFamily="34" charset="0"/>
                          <a:cs typeface="Arial" panose="020B0604020202020204" pitchFamily="34" charset="0"/>
                        </a:rPr>
                        <a:t>PSS_MBMS_OMTV (Rel-8)</a:t>
                      </a:r>
                    </a:p>
                  </a:txBody>
                  <a:tcPr marL="36002" marR="36002" marT="35978" marB="35978"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36000" marR="0" lvl="0" indent="0" algn="l" defTabSz="914400" rtl="0" eaLnBrk="1" fontAlgn="base" latinLnBrk="0" hangingPunct="1">
                        <a:lnSpc>
                          <a:spcPct val="85000"/>
                        </a:lnSpc>
                        <a:spcBef>
                          <a:spcPts val="0"/>
                        </a:spcBef>
                        <a:spcAft>
                          <a:spcPts val="0"/>
                        </a:spcAft>
                        <a:buClrTx/>
                        <a:buSzTx/>
                        <a:buFontTx/>
                        <a:buNone/>
                        <a:tabLst/>
                      </a:pPr>
                      <a:r>
                        <a:rPr kumimoji="0" lang="en-US" altLang="en-US" sz="800" b="0" i="0" u="none" strike="noStrike" cap="none" normalizeH="0" baseline="0" dirty="0">
                          <a:ln>
                            <a:noFill/>
                          </a:ln>
                          <a:solidFill>
                            <a:srgbClr val="008000"/>
                          </a:solidFill>
                          <a:effectLst/>
                          <a:latin typeface="Arial" panose="020B0604020202020204" pitchFamily="34" charset="0"/>
                          <a:cs typeface="Arial" panose="020B0604020202020204" pitchFamily="34" charset="0"/>
                        </a:rPr>
                        <a:t>Replaced by IETF RFC 7826 in CR 0233 (SP-241116)</a:t>
                      </a:r>
                    </a:p>
                  </a:txBody>
                  <a:tcPr marL="36002" marR="36002" marT="35978" marB="35978"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extLst>
                  <a:ext uri="{0D108BD9-81ED-4DB2-BD59-A6C34878D82A}">
                    <a16:rowId xmlns:a16="http://schemas.microsoft.com/office/drawing/2014/main" val="148415618"/>
                  </a:ext>
                </a:extLst>
              </a:tr>
            </a:tbl>
          </a:graphicData>
        </a:graphic>
      </p:graphicFrame>
    </p:spTree>
    <p:extLst>
      <p:ext uri="{BB962C8B-B14F-4D97-AF65-F5344CB8AC3E}">
        <p14:creationId xmlns:p14="http://schemas.microsoft.com/office/powerpoint/2010/main" val="2226438999"/>
      </p:ext>
    </p:extLst>
  </p:cSld>
  <p:clrMapOvr>
    <a:masterClrMapping/>
  </p:clrMapOvr>
  <p:transition spd="slow"/>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Title 1">
            <a:extLst>
              <a:ext uri="{FF2B5EF4-FFF2-40B4-BE49-F238E27FC236}">
                <a16:creationId xmlns:a16="http://schemas.microsoft.com/office/drawing/2014/main" id="{1F7DEF2F-1E27-4045-857E-7F61676DE0D1}"/>
              </a:ext>
            </a:extLst>
          </p:cNvPr>
          <p:cNvSpPr>
            <a:spLocks noGrp="1"/>
          </p:cNvSpPr>
          <p:nvPr>
            <p:ph type="title"/>
          </p:nvPr>
        </p:nvSpPr>
        <p:spPr/>
        <p:txBody>
          <a:bodyPr/>
          <a:lstStyle/>
          <a:p>
            <a:r>
              <a:rPr lang="en-US" altLang="en-US" dirty="0"/>
              <a:t>Summary of action items</a:t>
            </a:r>
          </a:p>
        </p:txBody>
      </p:sp>
      <p:sp>
        <p:nvSpPr>
          <p:cNvPr id="3" name="Espace réservé du contenu 2">
            <a:extLst>
              <a:ext uri="{FF2B5EF4-FFF2-40B4-BE49-F238E27FC236}">
                <a16:creationId xmlns:a16="http://schemas.microsoft.com/office/drawing/2014/main" id="{977E90B1-601A-4188-AB44-98FAF9413D33}"/>
              </a:ext>
            </a:extLst>
          </p:cNvPr>
          <p:cNvSpPr>
            <a:spLocks noGrp="1"/>
          </p:cNvSpPr>
          <p:nvPr>
            <p:ph idx="1"/>
          </p:nvPr>
        </p:nvSpPr>
        <p:spPr>
          <a:xfrm>
            <a:off x="647700" y="1145629"/>
            <a:ext cx="11184467" cy="5139286"/>
          </a:xfrm>
        </p:spPr>
        <p:txBody>
          <a:bodyPr/>
          <a:lstStyle/>
          <a:p>
            <a:pPr eaLnBrk="1" hangingPunct="1">
              <a:lnSpc>
                <a:spcPct val="90000"/>
              </a:lnSpc>
              <a:spcBef>
                <a:spcPts val="2400"/>
              </a:spcBef>
            </a:pPr>
            <a:r>
              <a:rPr lang="en-GB" altLang="en-US" sz="2400" dirty="0"/>
              <a:t> Action Points from SA#104 to SA4:</a:t>
            </a:r>
          </a:p>
          <a:p>
            <a:pPr marL="568325" indent="-568325"/>
            <a:r>
              <a:rPr lang="en-US" sz="1400" b="1" i="1" dirty="0"/>
              <a:t>Action</a:t>
            </a:r>
            <a:r>
              <a:rPr lang="en-US" sz="1400" i="1" dirty="0"/>
              <a:t>: SA3, SA4, and SA5 WG should assess whether their current SWG should continue in its current form, or whether the work should be performed in the WG using relevant  breakout session(s). </a:t>
            </a:r>
          </a:p>
          <a:p>
            <a:pPr marL="914400" lvl="1" indent="-346075"/>
            <a:r>
              <a:rPr lang="en-US" sz="1200" i="1" dirty="0"/>
              <a:t>The WG agreed proposal should be submitted to TSG#105 for approval.</a:t>
            </a:r>
          </a:p>
          <a:p>
            <a:pPr lvl="1">
              <a:lnSpc>
                <a:spcPct val="90000"/>
              </a:lnSpc>
              <a:spcBef>
                <a:spcPts val="1800"/>
              </a:spcBef>
              <a:spcAft>
                <a:spcPts val="0"/>
              </a:spcAft>
              <a:tabLst>
                <a:tab pos="2152650" algn="l"/>
                <a:tab pos="5118100" algn="l"/>
              </a:tabLst>
              <a:defRPr/>
            </a:pPr>
            <a:r>
              <a:rPr lang="en-US" sz="1400" kern="0" dirty="0"/>
              <a:t>SA4#129-e Working Agreement: “SA4 have assessed that their current SWG should continue in their current form. Compliance with Working procedures requires that </a:t>
            </a:r>
            <a:r>
              <a:rPr lang="en-US" sz="1400" kern="0" dirty="0" err="1"/>
              <a:t>ToRs</a:t>
            </a:r>
            <a:r>
              <a:rPr lang="en-US" sz="1400" kern="0" dirty="0"/>
              <a:t> submitted at SA#104 be re-submitted to SA#105 for approval. Also, the Audio SWG structure will be such that current “co-chairs”.</a:t>
            </a:r>
            <a:br>
              <a:rPr lang="en-US" sz="1400" kern="0" dirty="0"/>
            </a:br>
            <a:r>
              <a:rPr lang="en-US" sz="1400" dirty="0"/>
              <a:t>See </a:t>
            </a:r>
            <a:r>
              <a:rPr lang="en-GB" sz="1400" kern="0" dirty="0">
                <a:hlinkClick r:id="rId2"/>
              </a:rPr>
              <a:t>https://www.3gpp.org/delegates-corner/3gpp-working-procedures/tsg-working-agreements</a:t>
            </a:r>
            <a:endParaRPr lang="en-US" altLang="fr-FR" sz="1200" dirty="0">
              <a:cs typeface="Arial" panose="020B0604020202020204" pitchFamily="34" charset="0"/>
            </a:endParaRPr>
          </a:p>
          <a:p>
            <a:pPr eaLnBrk="1" hangingPunct="1">
              <a:lnSpc>
                <a:spcPct val="90000"/>
              </a:lnSpc>
              <a:spcBef>
                <a:spcPts val="3000"/>
              </a:spcBef>
            </a:pPr>
            <a:r>
              <a:rPr lang="en-GB" altLang="en-US" sz="2400" dirty="0"/>
              <a:t> Action items from SA4 to SA#105:</a:t>
            </a:r>
          </a:p>
          <a:p>
            <a:pPr lvl="1">
              <a:lnSpc>
                <a:spcPct val="90000"/>
              </a:lnSpc>
              <a:spcBef>
                <a:spcPts val="300"/>
              </a:spcBef>
            </a:pPr>
            <a:r>
              <a:rPr lang="en-US" altLang="zh-CN" sz="1600" dirty="0">
                <a:cs typeface="Arial" pitchFamily="34" charset="0"/>
              </a:rPr>
              <a:t>Approve SA4 SWG </a:t>
            </a:r>
            <a:r>
              <a:rPr lang="en-US" altLang="zh-CN" sz="1600" dirty="0" err="1">
                <a:cs typeface="Arial" pitchFamily="34" charset="0"/>
              </a:rPr>
              <a:t>ToRs</a:t>
            </a:r>
            <a:r>
              <a:rPr lang="en-US" altLang="zh-CN" sz="1600" dirty="0">
                <a:cs typeface="Arial" pitchFamily="34" charset="0"/>
              </a:rPr>
              <a:t> (</a:t>
            </a:r>
            <a:r>
              <a:rPr lang="en-GB" sz="1600" dirty="0">
                <a:hlinkClick r:id="rId3"/>
              </a:rPr>
              <a:t>SP-241126</a:t>
            </a:r>
            <a:r>
              <a:rPr lang="en-US" altLang="zh-CN" sz="1600" dirty="0">
                <a:cs typeface="Arial" pitchFamily="34" charset="0"/>
              </a:rPr>
              <a:t>)</a:t>
            </a:r>
          </a:p>
          <a:p>
            <a:pPr lvl="1">
              <a:lnSpc>
                <a:spcPct val="90000"/>
              </a:lnSpc>
              <a:spcBef>
                <a:spcPts val="300"/>
              </a:spcBef>
            </a:pPr>
            <a:r>
              <a:rPr lang="en-US" altLang="en-US" sz="1600" dirty="0"/>
              <a:t>Approve revised FS_FGS </a:t>
            </a:r>
            <a:r>
              <a:rPr lang="en-US" altLang="zh-CN" sz="1600" dirty="0">
                <a:cs typeface="Arial" pitchFamily="34" charset="0"/>
              </a:rPr>
              <a:t>Study Item (</a:t>
            </a:r>
            <a:r>
              <a:rPr lang="en-US" sz="1600" b="0" i="0" dirty="0">
                <a:solidFill>
                  <a:srgbClr val="000000"/>
                </a:solidFill>
                <a:effectLst/>
                <a:hlinkClick r:id="rId4"/>
              </a:rPr>
              <a:t>SP-241120</a:t>
            </a:r>
            <a:r>
              <a:rPr lang="en-US" altLang="zh-CN" sz="1600" dirty="0">
                <a:cs typeface="Arial" pitchFamily="34" charset="0"/>
              </a:rPr>
              <a:t>) to create a new internal TR 26.8xx </a:t>
            </a:r>
            <a:r>
              <a:rPr lang="en-US" altLang="zh-CN" sz="1600" i="1" dirty="0">
                <a:cs typeface="Arial" pitchFamily="34" charset="0"/>
              </a:rPr>
              <a:t>Film Grain Synthesis</a:t>
            </a:r>
            <a:r>
              <a:rPr lang="en-US" altLang="zh-CN" sz="1600" dirty="0">
                <a:cs typeface="Arial" pitchFamily="34" charset="0"/>
              </a:rPr>
              <a:t> and approve the TR (</a:t>
            </a:r>
            <a:r>
              <a:rPr lang="en-US" sz="1600" b="0" i="0" dirty="0">
                <a:solidFill>
                  <a:srgbClr val="000000"/>
                </a:solidFill>
                <a:effectLst/>
                <a:hlinkClick r:id="rId5"/>
              </a:rPr>
              <a:t>SP-241299</a:t>
            </a:r>
            <a:r>
              <a:rPr lang="en-US" altLang="zh-CN" sz="1600" dirty="0">
                <a:cs typeface="Arial" pitchFamily="34" charset="0"/>
              </a:rPr>
              <a:t>) with a newly allocated TR number.</a:t>
            </a:r>
          </a:p>
          <a:p>
            <a:pPr lvl="1">
              <a:lnSpc>
                <a:spcPct val="90000"/>
              </a:lnSpc>
              <a:spcBef>
                <a:spcPts val="300"/>
              </a:spcBef>
            </a:pPr>
            <a:r>
              <a:rPr lang="en-US" altLang="en-US" sz="1600" dirty="0">
                <a:cs typeface="Arial" pitchFamily="34" charset="0"/>
              </a:rPr>
              <a:t>Approve New Study on immersive Real-Time Communication for WebRTC, Phase 2 (FS_iRTCW_Ph2) (</a:t>
            </a:r>
            <a:r>
              <a:rPr lang="en-US" sz="1600" i="0" kern="1200" dirty="0">
                <a:solidFill>
                  <a:schemeClr val="dk1"/>
                </a:solidFill>
                <a:effectLst/>
                <a:latin typeface="+mn-lt"/>
                <a:ea typeface="+mn-ea"/>
                <a:cs typeface="+mn-cs"/>
                <a:hlinkClick r:id="rId6"/>
              </a:rPr>
              <a:t>SP-241315</a:t>
            </a:r>
            <a:r>
              <a:rPr lang="en-US" sz="1600" i="0" kern="1200" dirty="0">
                <a:solidFill>
                  <a:schemeClr val="dk1"/>
                </a:solidFill>
                <a:effectLst/>
                <a:latin typeface="+mn-lt"/>
                <a:ea typeface="+mn-ea"/>
                <a:cs typeface="+mn-cs"/>
              </a:rPr>
              <a:t>)</a:t>
            </a:r>
          </a:p>
          <a:p>
            <a:pPr lvl="1">
              <a:lnSpc>
                <a:spcPct val="90000"/>
              </a:lnSpc>
              <a:spcBef>
                <a:spcPts val="300"/>
              </a:spcBef>
            </a:pPr>
            <a:r>
              <a:rPr lang="en-US" altLang="en-US" sz="1600" kern="1200" dirty="0">
                <a:solidFill>
                  <a:schemeClr val="dk1"/>
                </a:solidFill>
                <a:ea typeface="+mn-ea"/>
                <a:cs typeface="+mn-cs"/>
              </a:rPr>
              <a:t>Approve New Work Item on Terminal Audio quality performance and Test methods for Immersive Audio Services, Phase 2 (ATIAS_Ph2) (</a:t>
            </a:r>
            <a:r>
              <a:rPr lang="en-US" sz="1600" i="0" kern="1200" dirty="0">
                <a:solidFill>
                  <a:schemeClr val="dk1"/>
                </a:solidFill>
                <a:effectLst/>
                <a:latin typeface="+mn-lt"/>
                <a:ea typeface="+mn-ea"/>
                <a:cs typeface="+mn-cs"/>
                <a:hlinkClick r:id="rId7"/>
              </a:rPr>
              <a:t>SP-241314</a:t>
            </a:r>
            <a:r>
              <a:rPr lang="en-US" altLang="en-US" sz="1600" kern="1200" dirty="0">
                <a:solidFill>
                  <a:schemeClr val="dk1"/>
                </a:solidFill>
                <a:ea typeface="+mn-ea"/>
                <a:cs typeface="+mn-cs"/>
              </a:rPr>
              <a:t>)</a:t>
            </a:r>
            <a:endParaRPr lang="en-US" altLang="en-US" sz="1600" dirty="0"/>
          </a:p>
          <a:p>
            <a:pPr lvl="1">
              <a:lnSpc>
                <a:spcPct val="90000"/>
              </a:lnSpc>
              <a:spcBef>
                <a:spcPts val="300"/>
              </a:spcBef>
            </a:pPr>
            <a:r>
              <a:rPr lang="en-US" altLang="zh-CN" sz="1600" dirty="0">
                <a:cs typeface="Arial" pitchFamily="34" charset="0"/>
              </a:rPr>
              <a:t>Note FS_5G_RTP_Ph2 </a:t>
            </a:r>
            <a:r>
              <a:rPr lang="en-US" altLang="zh-CN" sz="1600" dirty="0">
                <a:solidFill>
                  <a:prstClr val="black"/>
                </a:solidFill>
                <a:ea typeface="宋体" panose="02010600030101010101" pitchFamily="2" charset="-122"/>
                <a:cs typeface="Arial" pitchFamily="34" charset="0"/>
              </a:rPr>
              <a:t>TR 26.822 presented to SA for information (</a:t>
            </a:r>
            <a:r>
              <a:rPr lang="en-US" sz="1600" b="0" i="0" dirty="0">
                <a:solidFill>
                  <a:srgbClr val="000000"/>
                </a:solidFill>
                <a:effectLst/>
                <a:hlinkClick r:id="rId8"/>
              </a:rPr>
              <a:t>SP-241298</a:t>
            </a:r>
            <a:r>
              <a:rPr lang="en-US" altLang="zh-CN" sz="1600" dirty="0">
                <a:solidFill>
                  <a:prstClr val="black"/>
                </a:solidFill>
                <a:ea typeface="宋体" panose="02010600030101010101" pitchFamily="2" charset="-122"/>
                <a:cs typeface="Arial" pitchFamily="34" charset="0"/>
              </a:rPr>
              <a:t>)</a:t>
            </a:r>
            <a:endParaRPr lang="en-GB" sz="1600" b="1" u="sng" kern="0" dirty="0">
              <a:cs typeface="Arial" pitchFamily="34" charset="0"/>
            </a:endParaRPr>
          </a:p>
          <a:p>
            <a:pPr lvl="1">
              <a:lnSpc>
                <a:spcPct val="90000"/>
              </a:lnSpc>
              <a:spcBef>
                <a:spcPts val="300"/>
              </a:spcBef>
            </a:pPr>
            <a:r>
              <a:rPr lang="en-US" altLang="en-US" sz="1600" dirty="0"/>
              <a:t>Approve all Rel-17 and Rel-18 SA4 agreed CRs</a:t>
            </a:r>
          </a:p>
          <a:p>
            <a:pPr lvl="1">
              <a:lnSpc>
                <a:spcPct val="90000"/>
              </a:lnSpc>
              <a:spcBef>
                <a:spcPts val="300"/>
              </a:spcBef>
            </a:pPr>
            <a:r>
              <a:rPr lang="fr-FR" sz="1600" dirty="0"/>
              <a:t>Invitation to </a:t>
            </a:r>
            <a:r>
              <a:rPr lang="fr-FR" sz="1600" dirty="0" err="1"/>
              <a:t>enjoy</a:t>
            </a:r>
            <a:r>
              <a:rPr lang="fr-FR" sz="1600" dirty="0"/>
              <a:t> the SA4 IVAS codec real-time communication </a:t>
            </a:r>
            <a:r>
              <a:rPr lang="fr-FR" sz="1600" dirty="0" err="1"/>
              <a:t>demo</a:t>
            </a:r>
            <a:r>
              <a:rPr lang="fr-FR" sz="1600" dirty="0"/>
              <a:t> at TSG SA#105 (Room M14 – Tuesday/</a:t>
            </a:r>
            <a:r>
              <a:rPr lang="fr-FR" sz="1600" dirty="0" err="1"/>
              <a:t>Wednesday</a:t>
            </a:r>
            <a:r>
              <a:rPr lang="fr-FR" sz="1600" dirty="0"/>
              <a:t>)</a:t>
            </a:r>
          </a:p>
          <a:p>
            <a:pPr lvl="1">
              <a:lnSpc>
                <a:spcPct val="90000"/>
              </a:lnSpc>
              <a:spcBef>
                <a:spcPts val="300"/>
              </a:spcBef>
            </a:pPr>
            <a:endParaRPr lang="fr-FR" sz="2000" dirty="0"/>
          </a:p>
        </p:txBody>
      </p:sp>
    </p:spTree>
    <p:extLst>
      <p:ext uri="{BB962C8B-B14F-4D97-AF65-F5344CB8AC3E}">
        <p14:creationId xmlns:p14="http://schemas.microsoft.com/office/powerpoint/2010/main" val="2462097664"/>
      </p:ext>
    </p:extLst>
  </p:cSld>
  <p:clrMapOvr>
    <a:masterClrMapping/>
  </p:clrMapOvr>
  <p:transition spd="slow"/>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a:extLst>
              <a:ext uri="{FF2B5EF4-FFF2-40B4-BE49-F238E27FC236}">
                <a16:creationId xmlns:a16="http://schemas.microsoft.com/office/drawing/2014/main" id="{95C35E2C-2654-4231-90B2-B345E3EFF796}"/>
              </a:ext>
            </a:extLst>
          </p:cNvPr>
          <p:cNvSpPr>
            <a:spLocks noGrp="1"/>
          </p:cNvSpPr>
          <p:nvPr>
            <p:ph type="title"/>
          </p:nvPr>
        </p:nvSpPr>
        <p:spPr/>
        <p:txBody>
          <a:bodyPr/>
          <a:lstStyle/>
          <a:p>
            <a:r>
              <a:rPr lang="en-US" altLang="en-US" dirty="0"/>
              <a:t>SA4 leadership and subgroups (2/2)</a:t>
            </a:r>
          </a:p>
        </p:txBody>
      </p:sp>
      <p:sp>
        <p:nvSpPr>
          <p:cNvPr id="4" name="Espace réservé du contenu 3">
            <a:extLst>
              <a:ext uri="{FF2B5EF4-FFF2-40B4-BE49-F238E27FC236}">
                <a16:creationId xmlns:a16="http://schemas.microsoft.com/office/drawing/2014/main" id="{C51BA142-0292-48F8-94DE-9CD911896ADC}"/>
              </a:ext>
            </a:extLst>
          </p:cNvPr>
          <p:cNvSpPr>
            <a:spLocks noGrp="1"/>
          </p:cNvSpPr>
          <p:nvPr>
            <p:ph idx="1"/>
          </p:nvPr>
        </p:nvSpPr>
        <p:spPr>
          <a:xfrm>
            <a:off x="647700" y="1454151"/>
            <a:ext cx="10655605" cy="4830763"/>
          </a:xfrm>
        </p:spPr>
        <p:txBody>
          <a:bodyPr/>
          <a:lstStyle/>
          <a:p>
            <a:pPr>
              <a:lnSpc>
                <a:spcPct val="90000"/>
              </a:lnSpc>
              <a:spcBef>
                <a:spcPts val="1800"/>
              </a:spcBef>
              <a:spcAft>
                <a:spcPts val="0"/>
              </a:spcAft>
              <a:tabLst>
                <a:tab pos="2152650" algn="l"/>
                <a:tab pos="5118100" algn="l"/>
              </a:tabLst>
              <a:defRPr/>
            </a:pPr>
            <a:r>
              <a:rPr lang="fi-FI" sz="2000" kern="0" dirty="0"/>
              <a:t>Sub Working Groups and their </a:t>
            </a:r>
            <a:r>
              <a:rPr lang="en-GB" sz="2000" kern="0" dirty="0"/>
              <a:t>Chairs</a:t>
            </a:r>
          </a:p>
          <a:p>
            <a:pPr lvl="1">
              <a:lnSpc>
                <a:spcPct val="90000"/>
              </a:lnSpc>
              <a:spcBef>
                <a:spcPts val="1800"/>
              </a:spcBef>
              <a:spcAft>
                <a:spcPts val="0"/>
              </a:spcAft>
              <a:tabLst>
                <a:tab pos="2152650" algn="l"/>
                <a:tab pos="5118100" algn="l"/>
              </a:tabLst>
              <a:defRPr/>
            </a:pPr>
            <a:endParaRPr lang="en-GB" sz="1600" dirty="0"/>
          </a:p>
          <a:p>
            <a:pPr lvl="1">
              <a:lnSpc>
                <a:spcPct val="90000"/>
              </a:lnSpc>
              <a:spcBef>
                <a:spcPts val="1800"/>
              </a:spcBef>
              <a:spcAft>
                <a:spcPts val="0"/>
              </a:spcAft>
              <a:tabLst>
                <a:tab pos="2152650" algn="l"/>
                <a:tab pos="5118100" algn="l"/>
              </a:tabLst>
              <a:defRPr/>
            </a:pPr>
            <a:endParaRPr lang="en-GB" sz="1600" kern="0" dirty="0"/>
          </a:p>
          <a:p>
            <a:pPr lvl="1">
              <a:lnSpc>
                <a:spcPct val="90000"/>
              </a:lnSpc>
              <a:spcBef>
                <a:spcPts val="1800"/>
              </a:spcBef>
              <a:spcAft>
                <a:spcPts val="0"/>
              </a:spcAft>
              <a:tabLst>
                <a:tab pos="2152650" algn="l"/>
                <a:tab pos="5118100" algn="l"/>
              </a:tabLst>
              <a:defRPr/>
            </a:pPr>
            <a:endParaRPr lang="en-GB" sz="1600" dirty="0"/>
          </a:p>
          <a:p>
            <a:pPr lvl="1">
              <a:lnSpc>
                <a:spcPct val="90000"/>
              </a:lnSpc>
              <a:spcBef>
                <a:spcPts val="1800"/>
              </a:spcBef>
              <a:spcAft>
                <a:spcPts val="0"/>
              </a:spcAft>
              <a:tabLst>
                <a:tab pos="2152650" algn="l"/>
                <a:tab pos="5118100" algn="l"/>
              </a:tabLst>
              <a:defRPr/>
            </a:pPr>
            <a:endParaRPr lang="en-GB" sz="1600" dirty="0">
              <a:hlinkClick r:id="rId3"/>
            </a:endParaRPr>
          </a:p>
          <a:p>
            <a:pPr lvl="1">
              <a:lnSpc>
                <a:spcPct val="90000"/>
              </a:lnSpc>
              <a:spcBef>
                <a:spcPts val="1800"/>
              </a:spcBef>
              <a:spcAft>
                <a:spcPts val="0"/>
              </a:spcAft>
              <a:tabLst>
                <a:tab pos="2152650" algn="l"/>
                <a:tab pos="5118100" algn="l"/>
              </a:tabLst>
              <a:defRPr/>
            </a:pPr>
            <a:r>
              <a:rPr lang="en-GB" sz="1600" dirty="0"/>
              <a:t>SWG </a:t>
            </a:r>
            <a:r>
              <a:rPr lang="en-GB" sz="1600" dirty="0" err="1"/>
              <a:t>ToRs</a:t>
            </a:r>
            <a:r>
              <a:rPr lang="en-GB" sz="1600" dirty="0"/>
              <a:t> agreed at SA4#128, postponed at SA#104 and for approval at SA#105: </a:t>
            </a:r>
            <a:r>
              <a:rPr lang="en-GB" sz="1600" dirty="0">
                <a:hlinkClick r:id="rId4"/>
              </a:rPr>
              <a:t>SP-241126</a:t>
            </a:r>
            <a:r>
              <a:rPr lang="en-GB" sz="1600" dirty="0"/>
              <a:t>: </a:t>
            </a:r>
          </a:p>
          <a:p>
            <a:pPr lvl="1">
              <a:lnSpc>
                <a:spcPct val="90000"/>
              </a:lnSpc>
              <a:spcBef>
                <a:spcPts val="1800"/>
              </a:spcBef>
              <a:spcAft>
                <a:spcPts val="0"/>
              </a:spcAft>
              <a:tabLst>
                <a:tab pos="2152650" algn="l"/>
                <a:tab pos="5118100" algn="l"/>
              </a:tabLst>
              <a:defRPr/>
            </a:pPr>
            <a:r>
              <a:rPr kumimoji="0" lang="en-US" sz="1600" b="0" i="0" u="none" strike="noStrike" kern="0" cap="none" spc="0" normalizeH="0" baseline="0" noProof="0" dirty="0">
                <a:ln>
                  <a:noFill/>
                </a:ln>
                <a:solidFill>
                  <a:prstClr val="black"/>
                </a:solidFill>
                <a:effectLst/>
                <a:uLnTx/>
                <a:uFillTx/>
                <a:ea typeface="+mn-ea"/>
                <a:cs typeface="+mn-cs"/>
              </a:rPr>
              <a:t>Audio SWG reports: </a:t>
            </a:r>
            <a:r>
              <a:rPr lang="en-GB" sz="1600" u="sng" dirty="0">
                <a:solidFill>
                  <a:srgbClr val="467886"/>
                </a:solidFill>
                <a:effectLst/>
                <a:ea typeface="Calibri" panose="020F0502020204030204" pitchFamily="34" charset="0"/>
                <a:cs typeface="Times New Roman" panose="02020603050405020304" pitchFamily="18" charset="0"/>
                <a:hlinkClick r:id="rId5"/>
              </a:rPr>
              <a:t>SP-241292</a:t>
            </a:r>
            <a:endParaRPr kumimoji="0" lang="en-US" sz="1600" b="0" i="0" u="none" strike="noStrike" kern="0" cap="none" spc="0" normalizeH="0" baseline="0" noProof="0" dirty="0">
              <a:ln>
                <a:noFill/>
              </a:ln>
              <a:solidFill>
                <a:prstClr val="black"/>
              </a:solidFill>
              <a:effectLst/>
              <a:uLnTx/>
              <a:uFillTx/>
              <a:ea typeface="+mn-ea"/>
              <a:cs typeface="+mn-cs"/>
            </a:endParaRPr>
          </a:p>
          <a:p>
            <a:pPr lvl="1">
              <a:lnSpc>
                <a:spcPct val="90000"/>
              </a:lnSpc>
              <a:spcBef>
                <a:spcPts val="1800"/>
              </a:spcBef>
              <a:spcAft>
                <a:spcPts val="0"/>
              </a:spcAft>
              <a:tabLst>
                <a:tab pos="2152650" algn="l"/>
                <a:tab pos="5118100" algn="l"/>
              </a:tabLst>
              <a:defRPr/>
            </a:pPr>
            <a:r>
              <a:rPr lang="en-US" sz="1600" dirty="0"/>
              <a:t>MBS SWG reports: </a:t>
            </a:r>
            <a:r>
              <a:rPr lang="en-GB" sz="1600" u="sng" dirty="0">
                <a:solidFill>
                  <a:srgbClr val="467886"/>
                </a:solidFill>
                <a:effectLst/>
                <a:ea typeface="Calibri" panose="020F0502020204030204" pitchFamily="34" charset="0"/>
                <a:cs typeface="Times New Roman" panose="02020603050405020304" pitchFamily="18" charset="0"/>
                <a:hlinkClick r:id="rId6"/>
              </a:rPr>
              <a:t>SP-241293</a:t>
            </a:r>
            <a:endParaRPr lang="en-US" sz="1600" dirty="0"/>
          </a:p>
          <a:p>
            <a:pPr lvl="1">
              <a:lnSpc>
                <a:spcPct val="90000"/>
              </a:lnSpc>
              <a:spcBef>
                <a:spcPts val="1800"/>
              </a:spcBef>
              <a:spcAft>
                <a:spcPts val="0"/>
              </a:spcAft>
              <a:tabLst>
                <a:tab pos="2152650" algn="l"/>
                <a:tab pos="5118100" algn="l"/>
              </a:tabLst>
              <a:defRPr/>
            </a:pPr>
            <a:r>
              <a:rPr lang="en-US" sz="1600" dirty="0"/>
              <a:t>Video SWG reports: </a:t>
            </a:r>
            <a:r>
              <a:rPr lang="en-GB" sz="1600" u="sng" dirty="0">
                <a:solidFill>
                  <a:srgbClr val="467886"/>
                </a:solidFill>
                <a:effectLst/>
                <a:ea typeface="Calibri" panose="020F0502020204030204" pitchFamily="34" charset="0"/>
                <a:cs typeface="Times New Roman" panose="02020603050405020304" pitchFamily="18" charset="0"/>
                <a:hlinkClick r:id="rId7"/>
              </a:rPr>
              <a:t>SP-241294</a:t>
            </a:r>
            <a:endParaRPr kumimoji="0" lang="en-US" sz="1600" b="0" i="0" u="none" strike="noStrike" kern="0" cap="none" spc="0" normalizeH="0" baseline="0" noProof="0" dirty="0">
              <a:ln>
                <a:noFill/>
              </a:ln>
              <a:solidFill>
                <a:prstClr val="black"/>
              </a:solidFill>
              <a:effectLst/>
              <a:uLnTx/>
              <a:uFillTx/>
              <a:ea typeface="+mn-ea"/>
              <a:cs typeface="+mn-cs"/>
            </a:endParaRPr>
          </a:p>
          <a:p>
            <a:pPr lvl="1">
              <a:lnSpc>
                <a:spcPct val="90000"/>
              </a:lnSpc>
              <a:spcBef>
                <a:spcPts val="1800"/>
              </a:spcBef>
              <a:spcAft>
                <a:spcPts val="0"/>
              </a:spcAft>
              <a:tabLst>
                <a:tab pos="2152650" algn="l"/>
                <a:tab pos="5118100" algn="l"/>
              </a:tabLst>
              <a:defRPr/>
            </a:pPr>
            <a:r>
              <a:rPr lang="en-US" sz="1600" dirty="0"/>
              <a:t>RTC SWG reports: </a:t>
            </a:r>
            <a:r>
              <a:rPr lang="en-GB" sz="1600" u="sng" dirty="0">
                <a:solidFill>
                  <a:srgbClr val="467886"/>
                </a:solidFill>
                <a:effectLst/>
                <a:ea typeface="Calibri" panose="020F0502020204030204" pitchFamily="34" charset="0"/>
                <a:cs typeface="Times New Roman" panose="02020603050405020304" pitchFamily="18" charset="0"/>
                <a:hlinkClick r:id="rId8"/>
              </a:rPr>
              <a:t>SP-241295</a:t>
            </a:r>
            <a:endParaRPr lang="en-US" sz="1600" dirty="0"/>
          </a:p>
          <a:p>
            <a:pPr lvl="1">
              <a:lnSpc>
                <a:spcPct val="90000"/>
              </a:lnSpc>
              <a:spcBef>
                <a:spcPts val="1800"/>
              </a:spcBef>
              <a:spcAft>
                <a:spcPts val="0"/>
              </a:spcAft>
              <a:tabLst>
                <a:tab pos="2152650" algn="l"/>
                <a:tab pos="5118100" algn="l"/>
              </a:tabLst>
              <a:defRPr/>
            </a:pPr>
            <a:endParaRPr lang="en-GB" sz="1600" kern="0" dirty="0"/>
          </a:p>
          <a:p>
            <a:endParaRPr lang="fr-FR" sz="2400" dirty="0"/>
          </a:p>
        </p:txBody>
      </p:sp>
      <p:graphicFrame>
        <p:nvGraphicFramePr>
          <p:cNvPr id="3" name="Table 2">
            <a:extLst>
              <a:ext uri="{FF2B5EF4-FFF2-40B4-BE49-F238E27FC236}">
                <a16:creationId xmlns:a16="http://schemas.microsoft.com/office/drawing/2014/main" id="{133C4F94-9324-43E5-9CD6-AC2A5CFB27D4}"/>
              </a:ext>
            </a:extLst>
          </p:cNvPr>
          <p:cNvGraphicFramePr>
            <a:graphicFrameLocks noGrp="1"/>
          </p:cNvGraphicFramePr>
          <p:nvPr>
            <p:extLst>
              <p:ext uri="{D42A27DB-BD31-4B8C-83A1-F6EECF244321}">
                <p14:modId xmlns:p14="http://schemas.microsoft.com/office/powerpoint/2010/main" val="4058858185"/>
              </p:ext>
            </p:extLst>
          </p:nvPr>
        </p:nvGraphicFramePr>
        <p:xfrm>
          <a:off x="1083019" y="1898331"/>
          <a:ext cx="9108490" cy="1530669"/>
        </p:xfrm>
        <a:graphic>
          <a:graphicData uri="http://schemas.openxmlformats.org/drawingml/2006/table">
            <a:tbl>
              <a:tblPr firstRow="1" bandRow="1">
                <a:tableStyleId>{5C22544A-7EE6-4342-B048-85BDC9FD1C3A}</a:tableStyleId>
              </a:tblPr>
              <a:tblGrid>
                <a:gridCol w="2148395">
                  <a:extLst>
                    <a:ext uri="{9D8B030D-6E8A-4147-A177-3AD203B41FA5}">
                      <a16:colId xmlns:a16="http://schemas.microsoft.com/office/drawing/2014/main" val="20000"/>
                    </a:ext>
                  </a:extLst>
                </a:gridCol>
                <a:gridCol w="2345342">
                  <a:extLst>
                    <a:ext uri="{9D8B030D-6E8A-4147-A177-3AD203B41FA5}">
                      <a16:colId xmlns:a16="http://schemas.microsoft.com/office/drawing/2014/main" val="20001"/>
                    </a:ext>
                  </a:extLst>
                </a:gridCol>
                <a:gridCol w="2799077">
                  <a:extLst>
                    <a:ext uri="{9D8B030D-6E8A-4147-A177-3AD203B41FA5}">
                      <a16:colId xmlns:a16="http://schemas.microsoft.com/office/drawing/2014/main" val="20002"/>
                    </a:ext>
                  </a:extLst>
                </a:gridCol>
                <a:gridCol w="1815676">
                  <a:extLst>
                    <a:ext uri="{9D8B030D-6E8A-4147-A177-3AD203B41FA5}">
                      <a16:colId xmlns:a16="http://schemas.microsoft.com/office/drawing/2014/main" val="20004"/>
                    </a:ext>
                  </a:extLst>
                </a:gridCol>
              </a:tblGrid>
              <a:tr h="451845">
                <a:tc>
                  <a:txBody>
                    <a:bodyPr/>
                    <a:lstStyle/>
                    <a:p>
                      <a:pPr>
                        <a:lnSpc>
                          <a:spcPct val="90000"/>
                        </a:lnSpc>
                      </a:pPr>
                      <a:r>
                        <a:rPr lang="en-GB" sz="1200" dirty="0">
                          <a:latin typeface="+mn-lt"/>
                          <a:cs typeface="Arial" panose="020B0604020202020204" pitchFamily="34" charset="0"/>
                        </a:rPr>
                        <a:t>Audio SWG</a:t>
                      </a:r>
                      <a:endParaRPr lang="en-US" sz="1200" dirty="0">
                        <a:latin typeface="+mn-lt"/>
                        <a:cs typeface="Arial" panose="020B0604020202020204" pitchFamily="34" charset="0"/>
                      </a:endParaRPr>
                    </a:p>
                  </a:txBody>
                  <a:tcPr marL="91454" marR="91454" marT="45636" marB="45636" anchor="ctr"/>
                </a:tc>
                <a:tc>
                  <a:txBody>
                    <a:bodyPr/>
                    <a:lstStyle/>
                    <a:p>
                      <a:pPr>
                        <a:lnSpc>
                          <a:spcPct val="90000"/>
                        </a:lnSpc>
                      </a:pPr>
                      <a:r>
                        <a:rPr lang="en-US" sz="1200" dirty="0">
                          <a:latin typeface="+mn-lt"/>
                          <a:cs typeface="Arial" panose="020B0604020202020204" pitchFamily="34" charset="0"/>
                        </a:rPr>
                        <a:t>Multicast-Broadcast-Streaming (MBS) SWG </a:t>
                      </a:r>
                    </a:p>
                  </a:txBody>
                  <a:tcPr marL="91454" marR="91454" marT="45636" marB="45636" anchor="ctr"/>
                </a:tc>
                <a:tc>
                  <a:txBody>
                    <a:bodyPr/>
                    <a:lstStyle/>
                    <a:p>
                      <a:pPr>
                        <a:lnSpc>
                          <a:spcPct val="90000"/>
                        </a:lnSpc>
                      </a:pPr>
                      <a:r>
                        <a:rPr lang="en-US" sz="1200" dirty="0">
                          <a:latin typeface="+mn-lt"/>
                          <a:cs typeface="Arial" panose="020B0604020202020204" pitchFamily="34" charset="0"/>
                        </a:rPr>
                        <a:t>Real Time Communications (RTC) SWG </a:t>
                      </a:r>
                    </a:p>
                  </a:txBody>
                  <a:tcPr marL="91454" marR="91454" marT="45636" marB="45636" anchor="ctr"/>
                </a:tc>
                <a:tc>
                  <a:txBody>
                    <a:bodyPr/>
                    <a:lstStyle/>
                    <a:p>
                      <a:pPr>
                        <a:lnSpc>
                          <a:spcPct val="90000"/>
                        </a:lnSpc>
                      </a:pPr>
                      <a:r>
                        <a:rPr lang="en-US" sz="1200" dirty="0">
                          <a:latin typeface="+mn-lt"/>
                          <a:cs typeface="Arial" panose="020B0604020202020204" pitchFamily="34" charset="0"/>
                        </a:rPr>
                        <a:t>Video SWG</a:t>
                      </a:r>
                    </a:p>
                  </a:txBody>
                  <a:tcPr marL="91454" marR="91454" marT="45636" marB="45636" anchor="ctr"/>
                </a:tc>
                <a:extLst>
                  <a:ext uri="{0D108BD9-81ED-4DB2-BD59-A6C34878D82A}">
                    <a16:rowId xmlns:a16="http://schemas.microsoft.com/office/drawing/2014/main" val="10000"/>
                  </a:ext>
                </a:extLst>
              </a:tr>
              <a:tr h="1009464">
                <a:tc>
                  <a:txBody>
                    <a:bodyPr/>
                    <a:lstStyle/>
                    <a:p>
                      <a:pPr marL="0" marR="0" lvl="1" indent="0" algn="l" defTabSz="914400" rtl="0" eaLnBrk="1" fontAlgn="auto" latinLnBrk="0" hangingPunct="1">
                        <a:lnSpc>
                          <a:spcPct val="90000"/>
                        </a:lnSpc>
                        <a:spcBef>
                          <a:spcPts val="0"/>
                        </a:spcBef>
                        <a:spcAft>
                          <a:spcPts val="0"/>
                        </a:spcAft>
                        <a:buClrTx/>
                        <a:buSzTx/>
                        <a:buFontTx/>
                        <a:buNone/>
                        <a:tabLst/>
                        <a:defRPr/>
                      </a:pPr>
                      <a:r>
                        <a:rPr lang="en-GB" sz="1200" b="0" dirty="0">
                          <a:solidFill>
                            <a:srgbClr val="FF0000"/>
                          </a:solidFill>
                          <a:latin typeface="+mn-lt"/>
                          <a:cs typeface="Arial" panose="020B0604020202020204" pitchFamily="34" charset="0"/>
                        </a:rPr>
                        <a:t>Chair: </a:t>
                      </a:r>
                      <a:r>
                        <a:rPr lang="en-GB" sz="1200" b="0" dirty="0">
                          <a:latin typeface="+mn-lt"/>
                          <a:cs typeface="Arial" panose="020B0604020202020204" pitchFamily="34" charset="0"/>
                        </a:rPr>
                        <a:t>Tomas Toftgård (Ericsson LM, ETSI) </a:t>
                      </a:r>
                    </a:p>
                    <a:p>
                      <a:pPr marL="0" marR="0" lvl="1" indent="0" algn="l" defTabSz="914400" rtl="0" eaLnBrk="1" fontAlgn="auto" latinLnBrk="0" hangingPunct="1">
                        <a:lnSpc>
                          <a:spcPct val="90000"/>
                        </a:lnSpc>
                        <a:spcBef>
                          <a:spcPts val="0"/>
                        </a:spcBef>
                        <a:spcAft>
                          <a:spcPts val="0"/>
                        </a:spcAft>
                        <a:buClrTx/>
                        <a:buSzTx/>
                        <a:buFontTx/>
                        <a:buNone/>
                        <a:tabLst/>
                        <a:defRPr/>
                      </a:pPr>
                      <a:r>
                        <a:rPr lang="en-GB" sz="1200" b="0" dirty="0">
                          <a:solidFill>
                            <a:srgbClr val="FF0000"/>
                          </a:solidFill>
                          <a:latin typeface="+mn-lt"/>
                          <a:cs typeface="Arial" panose="020B0604020202020204" pitchFamily="34" charset="0"/>
                        </a:rPr>
                        <a:t>Vice-Chair: </a:t>
                      </a:r>
                      <a:r>
                        <a:rPr lang="en-GB" sz="1200" b="0" dirty="0">
                          <a:latin typeface="+mn-lt"/>
                          <a:cs typeface="Arial" panose="020B0604020202020204" pitchFamily="34" charset="0"/>
                        </a:rPr>
                        <a:t>Stéphane Ragot (Orange, ETSI)</a:t>
                      </a:r>
                    </a:p>
                    <a:p>
                      <a:pPr marL="0" marR="0" lvl="1" indent="0" algn="l" defTabSz="914400" rtl="0" eaLnBrk="1" fontAlgn="auto" latinLnBrk="0" hangingPunct="1">
                        <a:lnSpc>
                          <a:spcPct val="90000"/>
                        </a:lnSpc>
                        <a:spcBef>
                          <a:spcPts val="0"/>
                        </a:spcBef>
                        <a:spcAft>
                          <a:spcPts val="0"/>
                        </a:spcAft>
                        <a:buClrTx/>
                        <a:buSzTx/>
                        <a:buFontTx/>
                        <a:buNone/>
                        <a:tabLst/>
                        <a:defRPr/>
                      </a:pPr>
                      <a:r>
                        <a:rPr lang="en-GB" sz="1200" b="0" dirty="0">
                          <a:solidFill>
                            <a:srgbClr val="FF0000"/>
                          </a:solidFill>
                          <a:latin typeface="+mn-lt"/>
                          <a:cs typeface="Arial" panose="020B0604020202020204" pitchFamily="34" charset="0"/>
                        </a:rPr>
                        <a:t>Note: Chair and Vice-Chair positions agreed at SA4#129-e</a:t>
                      </a:r>
                    </a:p>
                  </a:txBody>
                  <a:tcPr marL="91454" marR="91454" marT="45636" marB="45636" anchor="ctr"/>
                </a:tc>
                <a:tc>
                  <a:txBody>
                    <a:bodyPr/>
                    <a:lstStyle/>
                    <a:p>
                      <a:pPr marL="0" marR="0" lvl="1" indent="0" algn="l" defTabSz="914400" rtl="0" eaLnBrk="1" fontAlgn="auto" latinLnBrk="0" hangingPunct="1">
                        <a:lnSpc>
                          <a:spcPct val="90000"/>
                        </a:lnSpc>
                        <a:spcBef>
                          <a:spcPts val="0"/>
                        </a:spcBef>
                        <a:spcAft>
                          <a:spcPts val="0"/>
                        </a:spcAft>
                        <a:buClrTx/>
                        <a:buSzTx/>
                        <a:buFontTx/>
                        <a:buNone/>
                        <a:tabLst/>
                        <a:defRPr/>
                      </a:pPr>
                      <a:r>
                        <a:rPr lang="en-US" sz="1200" b="0" dirty="0">
                          <a:latin typeface="+mn-lt"/>
                          <a:cs typeface="Arial" panose="020B0604020202020204" pitchFamily="34" charset="0"/>
                        </a:rPr>
                        <a:t>Frédéric </a:t>
                      </a:r>
                      <a:r>
                        <a:rPr lang="en-GB" sz="1200" b="0" dirty="0">
                          <a:latin typeface="+mn-lt"/>
                          <a:cs typeface="Arial" panose="020B0604020202020204" pitchFamily="34" charset="0"/>
                        </a:rPr>
                        <a:t>Gabin (</a:t>
                      </a:r>
                      <a:r>
                        <a:rPr lang="en-US" sz="1200" b="0" dirty="0">
                          <a:latin typeface="+mn-lt"/>
                          <a:cs typeface="Arial" panose="020B0604020202020204" pitchFamily="34" charset="0"/>
                        </a:rPr>
                        <a:t>Dolby France SAS, ETSI</a:t>
                      </a:r>
                      <a:r>
                        <a:rPr lang="en-GB" sz="1200" b="0" dirty="0">
                          <a:latin typeface="+mn-lt"/>
                          <a:cs typeface="Arial" panose="020B0604020202020204" pitchFamily="34" charset="0"/>
                        </a:rPr>
                        <a:t>) </a:t>
                      </a:r>
                      <a:endParaRPr lang="en-GB" sz="1200" dirty="0">
                        <a:solidFill>
                          <a:srgbClr val="FF0000"/>
                        </a:solidFill>
                        <a:latin typeface="+mn-lt"/>
                        <a:cs typeface="Arial" panose="020B0604020202020204" pitchFamily="34" charset="0"/>
                      </a:endParaRPr>
                    </a:p>
                  </a:txBody>
                  <a:tcPr marL="91454" marR="91454" marT="45636" marB="45636" anchor="ctr"/>
                </a:tc>
                <a:tc>
                  <a:txBody>
                    <a:bodyPr/>
                    <a:lstStyle/>
                    <a:p>
                      <a:pPr marL="0" marR="0" lvl="1" indent="0" algn="l" defTabSz="914400" rtl="0" eaLnBrk="1" fontAlgn="auto" latinLnBrk="0" hangingPunct="1">
                        <a:lnSpc>
                          <a:spcPct val="90000"/>
                        </a:lnSpc>
                        <a:spcBef>
                          <a:spcPts val="0"/>
                        </a:spcBef>
                        <a:spcAft>
                          <a:spcPts val="0"/>
                        </a:spcAft>
                        <a:buClrTx/>
                        <a:buSzTx/>
                        <a:buFontTx/>
                        <a:buNone/>
                        <a:tabLst/>
                        <a:defRPr/>
                      </a:pPr>
                      <a:r>
                        <a:rPr lang="en-US" sz="1200" dirty="0">
                          <a:solidFill>
                            <a:schemeClr val="tx1"/>
                          </a:solidFill>
                        </a:rPr>
                        <a:t>Saba Ahsan (Nokia corporation, ETSI)</a:t>
                      </a:r>
                      <a:endParaRPr lang="en-US" sz="1200" b="0" dirty="0">
                        <a:solidFill>
                          <a:schemeClr val="tx1"/>
                        </a:solidFill>
                        <a:latin typeface="+mn-lt"/>
                        <a:cs typeface="Arial" panose="020B0604020202020204" pitchFamily="34" charset="0"/>
                      </a:endParaRPr>
                    </a:p>
                  </a:txBody>
                  <a:tcPr marL="91454" marR="91454" marT="45636" marB="45636" anchor="ctr"/>
                </a:tc>
                <a:tc>
                  <a:txBody>
                    <a:bodyPr/>
                    <a:lstStyle/>
                    <a:p>
                      <a:pPr marL="0" marR="0" lvl="1" indent="0" algn="l" defTabSz="914400" rtl="0" eaLnBrk="1" fontAlgn="auto" latinLnBrk="0" hangingPunct="1">
                        <a:lnSpc>
                          <a:spcPct val="90000"/>
                        </a:lnSpc>
                        <a:spcBef>
                          <a:spcPts val="0"/>
                        </a:spcBef>
                        <a:spcAft>
                          <a:spcPts val="0"/>
                        </a:spcAft>
                        <a:buClrTx/>
                        <a:buSzTx/>
                        <a:buFontTx/>
                        <a:buNone/>
                        <a:tabLst/>
                        <a:defRPr/>
                      </a:pPr>
                      <a:r>
                        <a:rPr lang="en-US" sz="1200" b="0" dirty="0">
                          <a:latin typeface="+mn-lt"/>
                          <a:cs typeface="Arial" panose="020B0604020202020204" pitchFamily="34" charset="0"/>
                        </a:rPr>
                        <a:t>Gilles Teniou (Tencent, CCSA)</a:t>
                      </a:r>
                      <a:endParaRPr lang="fi-FI" sz="1200" b="0" dirty="0">
                        <a:latin typeface="+mn-lt"/>
                        <a:cs typeface="Arial" panose="020B0604020202020204" pitchFamily="34" charset="0"/>
                      </a:endParaRPr>
                    </a:p>
                  </a:txBody>
                  <a:tcPr marL="91454" marR="91454" marT="45636" marB="45636" anchor="ct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3075447041"/>
      </p:ext>
    </p:extLst>
  </p:cSld>
  <p:clrMapOvr>
    <a:masterClrMapping/>
  </p:clrMapOvr>
  <p:transition spd="slow"/>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a:extLst>
              <a:ext uri="{FF2B5EF4-FFF2-40B4-BE49-F238E27FC236}">
                <a16:creationId xmlns:a16="http://schemas.microsoft.com/office/drawing/2014/main" id="{A0EDA8E9-B981-40FE-A499-5C3A3FF7B430}"/>
              </a:ext>
            </a:extLst>
          </p:cNvPr>
          <p:cNvSpPr>
            <a:spLocks noGrp="1"/>
          </p:cNvSpPr>
          <p:nvPr>
            <p:ph type="title"/>
          </p:nvPr>
        </p:nvSpPr>
        <p:spPr/>
        <p:txBody>
          <a:bodyPr/>
          <a:lstStyle/>
          <a:p>
            <a:r>
              <a:rPr lang="en-US" altLang="en-US" dirty="0"/>
              <a:t>Meetings held since SA#104 </a:t>
            </a:r>
          </a:p>
        </p:txBody>
      </p:sp>
      <p:sp>
        <p:nvSpPr>
          <p:cNvPr id="2" name="Espace réservé du contenu 1">
            <a:extLst>
              <a:ext uri="{FF2B5EF4-FFF2-40B4-BE49-F238E27FC236}">
                <a16:creationId xmlns:a16="http://schemas.microsoft.com/office/drawing/2014/main" id="{17C79130-A3BC-45EE-8B01-2DF31413434A}"/>
              </a:ext>
            </a:extLst>
          </p:cNvPr>
          <p:cNvSpPr>
            <a:spLocks noGrp="1"/>
          </p:cNvSpPr>
          <p:nvPr>
            <p:ph idx="1"/>
          </p:nvPr>
        </p:nvSpPr>
        <p:spPr/>
        <p:txBody>
          <a:bodyPr/>
          <a:lstStyle/>
          <a:p>
            <a:pPr>
              <a:defRPr/>
            </a:pPr>
            <a:r>
              <a:rPr lang="en-GB" altLang="en-US" sz="2400" dirty="0"/>
              <a:t>SWG AH conference calls (2 to 3 hours each)</a:t>
            </a:r>
          </a:p>
          <a:p>
            <a:pPr lvl="1">
              <a:lnSpc>
                <a:spcPct val="90000"/>
              </a:lnSpc>
              <a:spcBef>
                <a:spcPts val="200"/>
              </a:spcBef>
              <a:tabLst>
                <a:tab pos="1787525" algn="l"/>
                <a:tab pos="3671888" algn="l"/>
              </a:tabLst>
              <a:defRPr/>
            </a:pPr>
            <a:r>
              <a:rPr lang="en-US" sz="2000" dirty="0"/>
              <a:t>Audio SWG: 28 June, 2</a:t>
            </a:r>
            <a:r>
              <a:rPr lang="en-US" sz="2000" baseline="30000" dirty="0"/>
              <a:t>nd</a:t>
            </a:r>
            <a:r>
              <a:rPr lang="en-US" sz="2000" dirty="0"/>
              <a:t> September</a:t>
            </a:r>
            <a:endParaRPr lang="en-US" sz="1600" dirty="0"/>
          </a:p>
          <a:p>
            <a:pPr lvl="1">
              <a:lnSpc>
                <a:spcPct val="90000"/>
              </a:lnSpc>
              <a:spcBef>
                <a:spcPts val="200"/>
              </a:spcBef>
              <a:tabLst>
                <a:tab pos="1787525" algn="l"/>
                <a:tab pos="3671888" algn="l"/>
              </a:tabLst>
              <a:defRPr/>
            </a:pPr>
            <a:r>
              <a:rPr lang="en-US" sz="2000" dirty="0"/>
              <a:t>MBS SWG: 27 June, 11 July, 25 July</a:t>
            </a:r>
          </a:p>
          <a:p>
            <a:pPr lvl="1">
              <a:lnSpc>
                <a:spcPct val="90000"/>
              </a:lnSpc>
              <a:spcBef>
                <a:spcPts val="200"/>
              </a:spcBef>
              <a:tabLst>
                <a:tab pos="1787525" algn="l"/>
                <a:tab pos="3671888" algn="l"/>
              </a:tabLst>
              <a:defRPr/>
            </a:pPr>
            <a:r>
              <a:rPr lang="en-US" sz="2000" dirty="0"/>
              <a:t>Video SWG: 25 June, 9 July, 23 July</a:t>
            </a:r>
          </a:p>
          <a:p>
            <a:pPr lvl="1">
              <a:lnSpc>
                <a:spcPct val="90000"/>
              </a:lnSpc>
              <a:spcBef>
                <a:spcPts val="200"/>
              </a:spcBef>
              <a:tabLst>
                <a:tab pos="1787525" algn="l"/>
                <a:tab pos="3671888" algn="l"/>
              </a:tabLst>
              <a:defRPr/>
            </a:pPr>
            <a:r>
              <a:rPr lang="en-US" sz="2000" dirty="0"/>
              <a:t>RTC SWG: 26 June</a:t>
            </a:r>
            <a:endParaRPr lang="en-US" sz="2000" u="sng" dirty="0">
              <a:solidFill>
                <a:srgbClr val="FF0000"/>
              </a:solidFill>
            </a:endParaRPr>
          </a:p>
          <a:p>
            <a:pPr>
              <a:defRPr/>
            </a:pPr>
            <a:r>
              <a:rPr lang="fi-FI" sz="2400" dirty="0"/>
              <a:t>SA4 plenary meetings</a:t>
            </a:r>
            <a:endParaRPr lang="fr-FR" dirty="0"/>
          </a:p>
        </p:txBody>
      </p:sp>
      <p:graphicFrame>
        <p:nvGraphicFramePr>
          <p:cNvPr id="3" name="Table 2">
            <a:extLst>
              <a:ext uri="{FF2B5EF4-FFF2-40B4-BE49-F238E27FC236}">
                <a16:creationId xmlns:a16="http://schemas.microsoft.com/office/drawing/2014/main" id="{ED8F54B7-9A07-568C-A757-EFD43A9A0FF1}"/>
              </a:ext>
            </a:extLst>
          </p:cNvPr>
          <p:cNvGraphicFramePr>
            <a:graphicFrameLocks noGrp="1"/>
          </p:cNvGraphicFramePr>
          <p:nvPr>
            <p:extLst>
              <p:ext uri="{D42A27DB-BD31-4B8C-83A1-F6EECF244321}">
                <p14:modId xmlns:p14="http://schemas.microsoft.com/office/powerpoint/2010/main" val="858019789"/>
              </p:ext>
            </p:extLst>
          </p:nvPr>
        </p:nvGraphicFramePr>
        <p:xfrm>
          <a:off x="1880044" y="3949059"/>
          <a:ext cx="7559675" cy="1369184"/>
        </p:xfrm>
        <a:graphic>
          <a:graphicData uri="http://schemas.openxmlformats.org/drawingml/2006/table">
            <a:tbl>
              <a:tblPr firstRow="1" bandRow="1">
                <a:tableStyleId>{5C22544A-7EE6-4342-B048-85BDC9FD1C3A}</a:tableStyleId>
              </a:tblPr>
              <a:tblGrid>
                <a:gridCol w="1583531">
                  <a:extLst>
                    <a:ext uri="{9D8B030D-6E8A-4147-A177-3AD203B41FA5}">
                      <a16:colId xmlns:a16="http://schemas.microsoft.com/office/drawing/2014/main" val="20000"/>
                    </a:ext>
                  </a:extLst>
                </a:gridCol>
                <a:gridCol w="2952328">
                  <a:extLst>
                    <a:ext uri="{9D8B030D-6E8A-4147-A177-3AD203B41FA5}">
                      <a16:colId xmlns:a16="http://schemas.microsoft.com/office/drawing/2014/main" val="20001"/>
                    </a:ext>
                  </a:extLst>
                </a:gridCol>
                <a:gridCol w="3023816">
                  <a:extLst>
                    <a:ext uri="{9D8B030D-6E8A-4147-A177-3AD203B41FA5}">
                      <a16:colId xmlns:a16="http://schemas.microsoft.com/office/drawing/2014/main" val="20002"/>
                    </a:ext>
                  </a:extLst>
                </a:gridCol>
              </a:tblGrid>
              <a:tr h="449541">
                <a:tc>
                  <a:txBody>
                    <a:bodyPr/>
                    <a:lstStyle/>
                    <a:p>
                      <a:pPr marL="36000">
                        <a:lnSpc>
                          <a:spcPct val="90000"/>
                        </a:lnSpc>
                      </a:pPr>
                      <a:r>
                        <a:rPr lang="fi-FI" sz="1400" dirty="0"/>
                        <a:t>SA4 meeting(s) since last SA</a:t>
                      </a:r>
                      <a:endParaRPr lang="en-US" sz="1400" dirty="0"/>
                    </a:p>
                  </a:txBody>
                  <a:tcPr marL="91429" marR="91429" marT="45667" marB="45667" anchor="ctr"/>
                </a:tc>
                <a:tc>
                  <a:txBody>
                    <a:bodyPr/>
                    <a:lstStyle/>
                    <a:p>
                      <a:pPr marL="36000">
                        <a:lnSpc>
                          <a:spcPct val="90000"/>
                        </a:lnSpc>
                      </a:pPr>
                      <a:r>
                        <a:rPr lang="fi-FI" sz="1400" dirty="0"/>
                        <a:t>Dates </a:t>
                      </a:r>
                      <a:endParaRPr lang="en-US" sz="1400" dirty="0"/>
                    </a:p>
                  </a:txBody>
                  <a:tcPr marL="91429" marR="91429" marT="45667" marB="45667" anchor="ctr"/>
                </a:tc>
                <a:tc>
                  <a:txBody>
                    <a:bodyPr/>
                    <a:lstStyle/>
                    <a:p>
                      <a:pPr marL="36000">
                        <a:lnSpc>
                          <a:spcPct val="90000"/>
                        </a:lnSpc>
                      </a:pPr>
                      <a:r>
                        <a:rPr lang="fi-FI" sz="1400" dirty="0"/>
                        <a:t>Venue and Host</a:t>
                      </a:r>
                      <a:endParaRPr lang="en-US" sz="1400" dirty="0"/>
                    </a:p>
                  </a:txBody>
                  <a:tcPr marL="91429" marR="91429" marT="45667" marB="45667" anchor="ctr"/>
                </a:tc>
                <a:extLst>
                  <a:ext uri="{0D108BD9-81ED-4DB2-BD59-A6C34878D82A}">
                    <a16:rowId xmlns:a16="http://schemas.microsoft.com/office/drawing/2014/main" val="10000"/>
                  </a:ext>
                </a:extLst>
              </a:tr>
              <a:tr h="893802">
                <a:tc>
                  <a:txBody>
                    <a:bodyPr/>
                    <a:lstStyle/>
                    <a:p>
                      <a:pPr marL="36000" marR="0" indent="0" algn="l" defTabSz="914400" rtl="0" eaLnBrk="1" fontAlgn="auto" latinLnBrk="0" hangingPunct="1">
                        <a:lnSpc>
                          <a:spcPct val="90000"/>
                        </a:lnSpc>
                        <a:spcBef>
                          <a:spcPts val="0"/>
                        </a:spcBef>
                        <a:spcAft>
                          <a:spcPts val="0"/>
                        </a:spcAft>
                        <a:buClrTx/>
                        <a:buSzTx/>
                        <a:buFontTx/>
                        <a:buNone/>
                        <a:tabLst/>
                        <a:defRPr/>
                      </a:pPr>
                      <a:r>
                        <a:rPr lang="en-US" sz="1400" b="0" dirty="0">
                          <a:solidFill>
                            <a:schemeClr val="tx1"/>
                          </a:solidFill>
                          <a:latin typeface="+mn-lt"/>
                          <a:cs typeface="Arial" panose="020B0604020202020204" pitchFamily="34" charset="0"/>
                        </a:rPr>
                        <a:t>SA4#129-e</a:t>
                      </a:r>
                    </a:p>
                  </a:txBody>
                  <a:tcPr marL="91429" marR="91429" marT="45667" marB="45667" anchor="ctr"/>
                </a:tc>
                <a:tc>
                  <a:txBody>
                    <a:bodyPr/>
                    <a:lstStyle/>
                    <a:p>
                      <a:pPr marL="0" marR="0">
                        <a:spcBef>
                          <a:spcPts val="0"/>
                        </a:spcBef>
                        <a:spcAft>
                          <a:spcPts val="0"/>
                        </a:spcAft>
                      </a:pPr>
                      <a:r>
                        <a:rPr lang="en-US" sz="1400" u="none" dirty="0">
                          <a:solidFill>
                            <a:schemeClr val="tx1"/>
                          </a:solidFill>
                          <a:effectLst/>
                          <a:latin typeface="+mn-lt"/>
                          <a:ea typeface="Calibri" panose="020F0502020204030204" pitchFamily="34" charset="0"/>
                          <a:cs typeface="Arial" panose="020B0604020202020204" pitchFamily="34" charset="0"/>
                        </a:rPr>
                        <a:t>E-meeting: 19-23 August 2024</a:t>
                      </a:r>
                    </a:p>
                  </a:txBody>
                  <a:tcPr anchor="ctr"/>
                </a:tc>
                <a:tc>
                  <a:txBody>
                    <a:bodyPr/>
                    <a:lstStyle/>
                    <a:p>
                      <a:pPr marL="36000" marR="0" lvl="1" indent="0" algn="l" defTabSz="914400" rtl="0" eaLnBrk="1" fontAlgn="auto" latinLnBrk="0" hangingPunct="1">
                        <a:lnSpc>
                          <a:spcPct val="90000"/>
                        </a:lnSpc>
                        <a:spcBef>
                          <a:spcPts val="0"/>
                        </a:spcBef>
                        <a:spcAft>
                          <a:spcPts val="0"/>
                        </a:spcAft>
                        <a:buClrTx/>
                        <a:buSzTx/>
                        <a:buFontTx/>
                        <a:buNone/>
                        <a:tabLst/>
                        <a:defRPr/>
                      </a:pPr>
                      <a:r>
                        <a:rPr lang="en-US" sz="1400" b="0" u="none" dirty="0">
                          <a:solidFill>
                            <a:schemeClr val="tx1"/>
                          </a:solidFill>
                          <a:latin typeface="+mn-lt"/>
                          <a:cs typeface="Arial" panose="020B0604020202020204" pitchFamily="34" charset="0"/>
                        </a:rPr>
                        <a:t>Host: MCC, Electronic meeting</a:t>
                      </a:r>
                    </a:p>
                  </a:txBody>
                  <a:tcPr marL="91429" marR="91429" marT="45667" marB="45667" anchor="ctr"/>
                </a:tc>
                <a:extLst>
                  <a:ext uri="{0D108BD9-81ED-4DB2-BD59-A6C34878D82A}">
                    <a16:rowId xmlns:a16="http://schemas.microsoft.com/office/drawing/2014/main" val="10005"/>
                  </a:ext>
                </a:extLst>
              </a:tr>
            </a:tbl>
          </a:graphicData>
        </a:graphic>
      </p:graphicFrame>
    </p:spTree>
    <p:extLst>
      <p:ext uri="{BB962C8B-B14F-4D97-AF65-F5344CB8AC3E}">
        <p14:creationId xmlns:p14="http://schemas.microsoft.com/office/powerpoint/2010/main" val="1234489413"/>
      </p:ext>
    </p:extLst>
  </p:cSld>
  <p:clrMapOvr>
    <a:masterClrMapping/>
  </p:clrMapOvr>
  <p:transition spd="slow"/>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a:extLst>
              <a:ext uri="{FF2B5EF4-FFF2-40B4-BE49-F238E27FC236}">
                <a16:creationId xmlns:a16="http://schemas.microsoft.com/office/drawing/2014/main" id="{3EF300B1-AB59-4A0C-B3CF-AE4B76FD58CF}"/>
              </a:ext>
            </a:extLst>
          </p:cNvPr>
          <p:cNvSpPr>
            <a:spLocks noGrp="1"/>
          </p:cNvSpPr>
          <p:nvPr>
            <p:ph type="title"/>
          </p:nvPr>
        </p:nvSpPr>
        <p:spPr/>
        <p:txBody>
          <a:bodyPr/>
          <a:lstStyle/>
          <a:p>
            <a:r>
              <a:rPr lang="en-US" altLang="en-US" dirty="0"/>
              <a:t>Calendar of future meetings - 1</a:t>
            </a:r>
          </a:p>
        </p:txBody>
      </p:sp>
      <p:sp>
        <p:nvSpPr>
          <p:cNvPr id="2" name="Espace réservé du contenu 1">
            <a:extLst>
              <a:ext uri="{FF2B5EF4-FFF2-40B4-BE49-F238E27FC236}">
                <a16:creationId xmlns:a16="http://schemas.microsoft.com/office/drawing/2014/main" id="{F6FAEB32-1D0C-41F9-A9E1-F9FBAD32225E}"/>
              </a:ext>
            </a:extLst>
          </p:cNvPr>
          <p:cNvSpPr>
            <a:spLocks noGrp="1"/>
          </p:cNvSpPr>
          <p:nvPr>
            <p:ph idx="1"/>
          </p:nvPr>
        </p:nvSpPr>
        <p:spPr/>
        <p:txBody>
          <a:bodyPr/>
          <a:lstStyle/>
          <a:p>
            <a:pPr>
              <a:lnSpc>
                <a:spcPct val="85000"/>
              </a:lnSpc>
              <a:spcBef>
                <a:spcPts val="3000"/>
              </a:spcBef>
            </a:pPr>
            <a:r>
              <a:rPr lang="en-GB" altLang="en-US" sz="2000" dirty="0"/>
              <a:t>SWG AH conference calls</a:t>
            </a:r>
          </a:p>
          <a:p>
            <a:pPr lvl="1">
              <a:lnSpc>
                <a:spcPct val="90000"/>
              </a:lnSpc>
              <a:spcBef>
                <a:spcPts val="200"/>
              </a:spcBef>
              <a:tabLst>
                <a:tab pos="1787525" algn="l"/>
                <a:tab pos="3671888" algn="l"/>
              </a:tabLst>
              <a:defRPr/>
            </a:pPr>
            <a:r>
              <a:rPr lang="en-US" sz="2000" dirty="0"/>
              <a:t>Audio SWG: 2 Sep., 13 Sep., 18 Oct., 4 Nov. </a:t>
            </a:r>
            <a:endParaRPr lang="en-US" sz="1600" dirty="0"/>
          </a:p>
          <a:p>
            <a:pPr lvl="1">
              <a:lnSpc>
                <a:spcPct val="90000"/>
              </a:lnSpc>
              <a:spcBef>
                <a:spcPts val="200"/>
              </a:spcBef>
              <a:tabLst>
                <a:tab pos="1787525" algn="l"/>
                <a:tab pos="3671888" algn="l"/>
              </a:tabLst>
              <a:defRPr/>
            </a:pPr>
            <a:r>
              <a:rPr lang="en-US" sz="2000" dirty="0"/>
              <a:t>MBS SWG: 26 Sep., 10 Oct., 16-18 Oct. (e-meeting), 24 Oct.</a:t>
            </a:r>
          </a:p>
          <a:p>
            <a:pPr lvl="1">
              <a:lnSpc>
                <a:spcPct val="90000"/>
              </a:lnSpc>
              <a:spcBef>
                <a:spcPts val="200"/>
              </a:spcBef>
              <a:tabLst>
                <a:tab pos="1787525" algn="l"/>
                <a:tab pos="3671888" algn="l"/>
              </a:tabLst>
              <a:defRPr/>
            </a:pPr>
            <a:r>
              <a:rPr lang="en-US" sz="2000" dirty="0"/>
              <a:t>Video SWG: 8 Oct., 22 Oct., 29 Oct.</a:t>
            </a:r>
          </a:p>
          <a:p>
            <a:pPr lvl="1">
              <a:lnSpc>
                <a:spcPct val="90000"/>
              </a:lnSpc>
              <a:spcBef>
                <a:spcPts val="200"/>
              </a:spcBef>
              <a:tabLst>
                <a:tab pos="1787525" algn="l"/>
                <a:tab pos="3671888" algn="l"/>
              </a:tabLst>
              <a:defRPr/>
            </a:pPr>
            <a:r>
              <a:rPr lang="en-US" sz="2000" dirty="0"/>
              <a:t>RTC SWG: 25 Sep., 9 Oct., 23 Oct. </a:t>
            </a:r>
          </a:p>
          <a:p>
            <a:pPr lvl="1">
              <a:lnSpc>
                <a:spcPct val="90000"/>
              </a:lnSpc>
              <a:spcBef>
                <a:spcPts val="200"/>
              </a:spcBef>
              <a:tabLst>
                <a:tab pos="1787525" algn="l"/>
                <a:tab pos="3671888" algn="l"/>
              </a:tabLst>
              <a:defRPr/>
            </a:pPr>
            <a:endParaRPr lang="en-US" sz="2000" u="sng" dirty="0">
              <a:solidFill>
                <a:srgbClr val="FF0000"/>
              </a:solidFill>
            </a:endParaRPr>
          </a:p>
          <a:p>
            <a:pPr>
              <a:spcBef>
                <a:spcPts val="2800"/>
              </a:spcBef>
              <a:defRPr/>
            </a:pPr>
            <a:r>
              <a:rPr lang="en-GB" altLang="en-US" sz="2400" dirty="0"/>
              <a:t>SA4 plenary meetings in next quarter</a:t>
            </a:r>
            <a:endParaRPr lang="en-GB" altLang="en-US" sz="2400" dirty="0">
              <a:solidFill>
                <a:srgbClr val="FF0000"/>
              </a:solidFill>
            </a:endParaRPr>
          </a:p>
          <a:p>
            <a:pPr>
              <a:defRPr/>
            </a:pPr>
            <a:endParaRPr lang="en-GB" altLang="en-US" sz="2400" dirty="0"/>
          </a:p>
          <a:p>
            <a:pPr>
              <a:defRPr/>
            </a:pPr>
            <a:endParaRPr lang="en-GB" altLang="en-US" sz="2400" dirty="0"/>
          </a:p>
          <a:p>
            <a:pPr>
              <a:lnSpc>
                <a:spcPct val="90000"/>
              </a:lnSpc>
              <a:spcBef>
                <a:spcPts val="200"/>
              </a:spcBef>
              <a:tabLst>
                <a:tab pos="1787525" algn="l"/>
                <a:tab pos="3671888" algn="l"/>
              </a:tabLst>
              <a:defRPr/>
            </a:pPr>
            <a:endParaRPr lang="en-US" altLang="en-US" sz="2400" dirty="0"/>
          </a:p>
        </p:txBody>
      </p:sp>
      <p:graphicFrame>
        <p:nvGraphicFramePr>
          <p:cNvPr id="6" name="Table 5">
            <a:extLst>
              <a:ext uri="{FF2B5EF4-FFF2-40B4-BE49-F238E27FC236}">
                <a16:creationId xmlns:a16="http://schemas.microsoft.com/office/drawing/2014/main" id="{7BE4D0B7-FD5F-4FBC-A11A-6CEF7109A01D}"/>
              </a:ext>
            </a:extLst>
          </p:cNvPr>
          <p:cNvGraphicFramePr>
            <a:graphicFrameLocks noGrp="1"/>
          </p:cNvGraphicFramePr>
          <p:nvPr>
            <p:extLst>
              <p:ext uri="{D42A27DB-BD31-4B8C-83A1-F6EECF244321}">
                <p14:modId xmlns:p14="http://schemas.microsoft.com/office/powerpoint/2010/main" val="1858853825"/>
              </p:ext>
            </p:extLst>
          </p:nvPr>
        </p:nvGraphicFramePr>
        <p:xfrm>
          <a:off x="1751166" y="4262332"/>
          <a:ext cx="7559675" cy="1141517"/>
        </p:xfrm>
        <a:graphic>
          <a:graphicData uri="http://schemas.openxmlformats.org/drawingml/2006/table">
            <a:tbl>
              <a:tblPr firstRow="1" bandRow="1">
                <a:tableStyleId>{5C22544A-7EE6-4342-B048-85BDC9FD1C3A}</a:tableStyleId>
              </a:tblPr>
              <a:tblGrid>
                <a:gridCol w="1583531">
                  <a:extLst>
                    <a:ext uri="{9D8B030D-6E8A-4147-A177-3AD203B41FA5}">
                      <a16:colId xmlns:a16="http://schemas.microsoft.com/office/drawing/2014/main" val="20000"/>
                    </a:ext>
                  </a:extLst>
                </a:gridCol>
                <a:gridCol w="2952328">
                  <a:extLst>
                    <a:ext uri="{9D8B030D-6E8A-4147-A177-3AD203B41FA5}">
                      <a16:colId xmlns:a16="http://schemas.microsoft.com/office/drawing/2014/main" val="20001"/>
                    </a:ext>
                  </a:extLst>
                </a:gridCol>
                <a:gridCol w="3023816">
                  <a:extLst>
                    <a:ext uri="{9D8B030D-6E8A-4147-A177-3AD203B41FA5}">
                      <a16:colId xmlns:a16="http://schemas.microsoft.com/office/drawing/2014/main" val="20002"/>
                    </a:ext>
                  </a:extLst>
                </a:gridCol>
              </a:tblGrid>
              <a:tr h="449541">
                <a:tc>
                  <a:txBody>
                    <a:bodyPr/>
                    <a:lstStyle/>
                    <a:p>
                      <a:pPr marL="36000">
                        <a:lnSpc>
                          <a:spcPct val="90000"/>
                        </a:lnSpc>
                      </a:pPr>
                      <a:r>
                        <a:rPr lang="fi-FI" sz="1400" dirty="0"/>
                        <a:t>Meetings in 2024</a:t>
                      </a:r>
                      <a:endParaRPr lang="en-US" sz="1400" dirty="0"/>
                    </a:p>
                  </a:txBody>
                  <a:tcPr marL="91429" marR="91429" marT="45667" marB="45667" anchor="ctr"/>
                </a:tc>
                <a:tc>
                  <a:txBody>
                    <a:bodyPr/>
                    <a:lstStyle/>
                    <a:p>
                      <a:pPr marL="36000">
                        <a:lnSpc>
                          <a:spcPct val="90000"/>
                        </a:lnSpc>
                      </a:pPr>
                      <a:r>
                        <a:rPr lang="fi-FI" sz="1400" dirty="0"/>
                        <a:t>Dates </a:t>
                      </a:r>
                      <a:endParaRPr lang="en-US" sz="1400" dirty="0"/>
                    </a:p>
                  </a:txBody>
                  <a:tcPr marL="91429" marR="91429" marT="45667" marB="45667" anchor="ctr"/>
                </a:tc>
                <a:tc>
                  <a:txBody>
                    <a:bodyPr/>
                    <a:lstStyle/>
                    <a:p>
                      <a:pPr marL="36000">
                        <a:lnSpc>
                          <a:spcPct val="90000"/>
                        </a:lnSpc>
                      </a:pPr>
                      <a:r>
                        <a:rPr lang="fi-FI" sz="1400" dirty="0"/>
                        <a:t>Venue and Host</a:t>
                      </a:r>
                      <a:endParaRPr lang="en-US" sz="1400" dirty="0"/>
                    </a:p>
                  </a:txBody>
                  <a:tcPr marL="91429" marR="91429" marT="45667" marB="45667" anchor="ctr"/>
                </a:tc>
                <a:extLst>
                  <a:ext uri="{0D108BD9-81ED-4DB2-BD59-A6C34878D82A}">
                    <a16:rowId xmlns:a16="http://schemas.microsoft.com/office/drawing/2014/main" val="10000"/>
                  </a:ext>
                </a:extLst>
              </a:tr>
              <a:tr h="691976">
                <a:tc>
                  <a:txBody>
                    <a:bodyPr/>
                    <a:lstStyle/>
                    <a:p>
                      <a:pPr marL="36000" marR="0" indent="0" algn="l" defTabSz="914400" rtl="0" eaLnBrk="1" fontAlgn="auto" latinLnBrk="0" hangingPunct="1">
                        <a:lnSpc>
                          <a:spcPct val="90000"/>
                        </a:lnSpc>
                        <a:spcBef>
                          <a:spcPts val="0"/>
                        </a:spcBef>
                        <a:spcAft>
                          <a:spcPts val="0"/>
                        </a:spcAft>
                        <a:buClrTx/>
                        <a:buSzTx/>
                        <a:buFontTx/>
                        <a:buNone/>
                        <a:tabLst/>
                        <a:defRPr/>
                      </a:pPr>
                      <a:r>
                        <a:rPr lang="en-US" sz="1400" b="0" dirty="0">
                          <a:solidFill>
                            <a:schemeClr val="tx1"/>
                          </a:solidFill>
                          <a:latin typeface="+mn-lt"/>
                          <a:cs typeface="Arial" panose="020B0604020202020204" pitchFamily="34" charset="0"/>
                        </a:rPr>
                        <a:t>SA4#130</a:t>
                      </a:r>
                    </a:p>
                  </a:txBody>
                  <a:tcPr marL="91429" marR="91429" marT="45667" marB="45667" anchor="ctr"/>
                </a:tc>
                <a:tc>
                  <a:txBody>
                    <a:bodyPr/>
                    <a:lstStyle/>
                    <a:p>
                      <a:pPr marL="0" marR="0">
                        <a:spcBef>
                          <a:spcPts val="0"/>
                        </a:spcBef>
                        <a:spcAft>
                          <a:spcPts val="0"/>
                        </a:spcAft>
                      </a:pPr>
                      <a:r>
                        <a:rPr lang="en-US" sz="1400" u="none" dirty="0">
                          <a:solidFill>
                            <a:schemeClr val="tx1"/>
                          </a:solidFill>
                          <a:effectLst/>
                          <a:latin typeface="+mn-lt"/>
                          <a:ea typeface="Calibri" panose="020F0502020204030204" pitchFamily="34" charset="0"/>
                          <a:cs typeface="Arial" panose="020B0604020202020204" pitchFamily="34" charset="0"/>
                        </a:rPr>
                        <a:t>F2F:  18-22 November 2024</a:t>
                      </a:r>
                    </a:p>
                  </a:txBody>
                  <a:tcPr anchor="ctr"/>
                </a:tc>
                <a:tc>
                  <a:txBody>
                    <a:bodyPr/>
                    <a:lstStyle/>
                    <a:p>
                      <a:pPr marL="36000" marR="0" lvl="1" indent="0" algn="l" defTabSz="914400" rtl="0" eaLnBrk="1" fontAlgn="auto" latinLnBrk="0" hangingPunct="1">
                        <a:lnSpc>
                          <a:spcPct val="90000"/>
                        </a:lnSpc>
                        <a:spcBef>
                          <a:spcPts val="0"/>
                        </a:spcBef>
                        <a:spcAft>
                          <a:spcPts val="0"/>
                        </a:spcAft>
                        <a:buClrTx/>
                        <a:buSzTx/>
                        <a:buFontTx/>
                        <a:buNone/>
                        <a:tabLst/>
                        <a:defRPr/>
                      </a:pPr>
                      <a:r>
                        <a:rPr lang="en-US" sz="1400" b="0" u="none" dirty="0">
                          <a:solidFill>
                            <a:schemeClr val="tx1"/>
                          </a:solidFill>
                          <a:latin typeface="+mn-lt"/>
                          <a:cs typeface="Arial" panose="020B0604020202020204" pitchFamily="34" charset="0"/>
                        </a:rPr>
                        <a:t>Host: ATIS, Venue: Orlando, Florida, USA</a:t>
                      </a:r>
                    </a:p>
                  </a:txBody>
                  <a:tcPr marL="91429" marR="91429" marT="45667" marB="45667" anchor="ctr"/>
                </a:tc>
                <a:extLst>
                  <a:ext uri="{0D108BD9-81ED-4DB2-BD59-A6C34878D82A}">
                    <a16:rowId xmlns:a16="http://schemas.microsoft.com/office/drawing/2014/main" val="1793297862"/>
                  </a:ext>
                </a:extLst>
              </a:tr>
            </a:tbl>
          </a:graphicData>
        </a:graphic>
      </p:graphicFrame>
    </p:spTree>
    <p:extLst>
      <p:ext uri="{BB962C8B-B14F-4D97-AF65-F5344CB8AC3E}">
        <p14:creationId xmlns:p14="http://schemas.microsoft.com/office/powerpoint/2010/main" val="323789524"/>
      </p:ext>
    </p:extLst>
  </p:cSld>
  <p:clrMapOvr>
    <a:masterClrMapping/>
  </p:clrMapOvr>
  <p:transition spd="slow"/>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a:extLst>
              <a:ext uri="{FF2B5EF4-FFF2-40B4-BE49-F238E27FC236}">
                <a16:creationId xmlns:a16="http://schemas.microsoft.com/office/drawing/2014/main" id="{3EF300B1-AB59-4A0C-B3CF-AE4B76FD58CF}"/>
              </a:ext>
            </a:extLst>
          </p:cNvPr>
          <p:cNvSpPr>
            <a:spLocks noGrp="1"/>
          </p:cNvSpPr>
          <p:nvPr>
            <p:ph type="title"/>
          </p:nvPr>
        </p:nvSpPr>
        <p:spPr/>
        <p:txBody>
          <a:bodyPr/>
          <a:lstStyle/>
          <a:p>
            <a:r>
              <a:rPr lang="en-US" altLang="en-US" dirty="0"/>
              <a:t>Calendar of future meetings - 2</a:t>
            </a:r>
          </a:p>
        </p:txBody>
      </p:sp>
      <p:sp>
        <p:nvSpPr>
          <p:cNvPr id="2" name="Espace réservé du contenu 1">
            <a:extLst>
              <a:ext uri="{FF2B5EF4-FFF2-40B4-BE49-F238E27FC236}">
                <a16:creationId xmlns:a16="http://schemas.microsoft.com/office/drawing/2014/main" id="{EF8D0A97-4522-4979-8B99-2DBB3DDA7FF7}"/>
              </a:ext>
            </a:extLst>
          </p:cNvPr>
          <p:cNvSpPr>
            <a:spLocks noGrp="1"/>
          </p:cNvSpPr>
          <p:nvPr>
            <p:ph idx="1"/>
          </p:nvPr>
        </p:nvSpPr>
        <p:spPr>
          <a:xfrm>
            <a:off x="647700" y="1181101"/>
            <a:ext cx="11184467" cy="5103814"/>
          </a:xfrm>
        </p:spPr>
        <p:txBody>
          <a:bodyPr/>
          <a:lstStyle/>
          <a:p>
            <a:pPr>
              <a:spcBef>
                <a:spcPts val="2800"/>
              </a:spcBef>
              <a:defRPr/>
            </a:pPr>
            <a:r>
              <a:rPr lang="en-GB" altLang="en-US" sz="2800" dirty="0"/>
              <a:t>SA4 plenary meetings (2025): 3 F2F and 2 e-meetings</a:t>
            </a:r>
          </a:p>
          <a:p>
            <a:pPr>
              <a:defRPr/>
            </a:pPr>
            <a:endParaRPr lang="en-GB" altLang="en-US" sz="2800" dirty="0"/>
          </a:p>
          <a:p>
            <a:pPr>
              <a:defRPr/>
            </a:pPr>
            <a:endParaRPr lang="en-GB" altLang="en-US" sz="2800" dirty="0"/>
          </a:p>
          <a:p>
            <a:pPr>
              <a:defRPr/>
            </a:pPr>
            <a:endParaRPr lang="en-GB" altLang="en-US" sz="2800" dirty="0"/>
          </a:p>
          <a:p>
            <a:pPr>
              <a:defRPr/>
            </a:pPr>
            <a:endParaRPr lang="en-GB" altLang="en-US" sz="2800" dirty="0"/>
          </a:p>
          <a:p>
            <a:pPr>
              <a:defRPr/>
            </a:pPr>
            <a:endParaRPr lang="en-GB" altLang="en-US" sz="2800" dirty="0"/>
          </a:p>
          <a:p>
            <a:pPr>
              <a:defRPr/>
            </a:pPr>
            <a:endParaRPr lang="en-GB" altLang="en-US" sz="2800" dirty="0"/>
          </a:p>
          <a:p>
            <a:pPr marL="0" indent="0">
              <a:buNone/>
              <a:defRPr/>
            </a:pPr>
            <a:endParaRPr lang="en-GB" altLang="en-US" sz="2800" dirty="0"/>
          </a:p>
          <a:p>
            <a:pPr>
              <a:defRPr/>
            </a:pPr>
            <a:endParaRPr lang="en-GB" altLang="en-US" sz="2800" dirty="0"/>
          </a:p>
          <a:p>
            <a:pPr>
              <a:defRPr/>
            </a:pPr>
            <a:endParaRPr lang="en-GB" altLang="en-US" sz="2800" dirty="0"/>
          </a:p>
          <a:p>
            <a:pPr>
              <a:lnSpc>
                <a:spcPct val="85000"/>
              </a:lnSpc>
              <a:spcBef>
                <a:spcPts val="3000"/>
              </a:spcBef>
              <a:tabLst>
                <a:tab pos="1787525" algn="l"/>
                <a:tab pos="3671888" algn="l"/>
              </a:tabLst>
              <a:defRPr/>
            </a:pPr>
            <a:endParaRPr lang="en-GB" altLang="en-US" sz="2800" dirty="0"/>
          </a:p>
          <a:p>
            <a:endParaRPr lang="fr-FR" dirty="0"/>
          </a:p>
        </p:txBody>
      </p:sp>
      <p:graphicFrame>
        <p:nvGraphicFramePr>
          <p:cNvPr id="4" name="Table 3">
            <a:extLst>
              <a:ext uri="{FF2B5EF4-FFF2-40B4-BE49-F238E27FC236}">
                <a16:creationId xmlns:a16="http://schemas.microsoft.com/office/drawing/2014/main" id="{E6F22766-5745-1026-CCE8-8000A377966B}"/>
              </a:ext>
            </a:extLst>
          </p:cNvPr>
          <p:cNvGraphicFramePr>
            <a:graphicFrameLocks noGrp="1"/>
          </p:cNvGraphicFramePr>
          <p:nvPr>
            <p:extLst>
              <p:ext uri="{D42A27DB-BD31-4B8C-83A1-F6EECF244321}">
                <p14:modId xmlns:p14="http://schemas.microsoft.com/office/powerpoint/2010/main" val="796638401"/>
              </p:ext>
            </p:extLst>
          </p:nvPr>
        </p:nvGraphicFramePr>
        <p:xfrm>
          <a:off x="1888079" y="2324100"/>
          <a:ext cx="7559675" cy="3785871"/>
        </p:xfrm>
        <a:graphic>
          <a:graphicData uri="http://schemas.openxmlformats.org/drawingml/2006/table">
            <a:tbl>
              <a:tblPr firstRow="1" bandRow="1">
                <a:tableStyleId>{5C22544A-7EE6-4342-B048-85BDC9FD1C3A}</a:tableStyleId>
              </a:tblPr>
              <a:tblGrid>
                <a:gridCol w="1583531">
                  <a:extLst>
                    <a:ext uri="{9D8B030D-6E8A-4147-A177-3AD203B41FA5}">
                      <a16:colId xmlns:a16="http://schemas.microsoft.com/office/drawing/2014/main" val="20000"/>
                    </a:ext>
                  </a:extLst>
                </a:gridCol>
                <a:gridCol w="2952328">
                  <a:extLst>
                    <a:ext uri="{9D8B030D-6E8A-4147-A177-3AD203B41FA5}">
                      <a16:colId xmlns:a16="http://schemas.microsoft.com/office/drawing/2014/main" val="20001"/>
                    </a:ext>
                  </a:extLst>
                </a:gridCol>
                <a:gridCol w="3023816">
                  <a:extLst>
                    <a:ext uri="{9D8B030D-6E8A-4147-A177-3AD203B41FA5}">
                      <a16:colId xmlns:a16="http://schemas.microsoft.com/office/drawing/2014/main" val="20002"/>
                    </a:ext>
                  </a:extLst>
                </a:gridCol>
              </a:tblGrid>
              <a:tr h="405306">
                <a:tc>
                  <a:txBody>
                    <a:bodyPr/>
                    <a:lstStyle/>
                    <a:p>
                      <a:pPr marL="36000">
                        <a:lnSpc>
                          <a:spcPct val="90000"/>
                        </a:lnSpc>
                      </a:pPr>
                      <a:r>
                        <a:rPr lang="fi-FI" sz="1400" dirty="0"/>
                        <a:t>Meetings in 2025</a:t>
                      </a:r>
                      <a:endParaRPr lang="en-US" sz="1400" dirty="0"/>
                    </a:p>
                  </a:txBody>
                  <a:tcPr marL="91429" marR="91429" marT="45667" marB="45667" anchor="ctr"/>
                </a:tc>
                <a:tc>
                  <a:txBody>
                    <a:bodyPr/>
                    <a:lstStyle/>
                    <a:p>
                      <a:pPr marL="36000">
                        <a:lnSpc>
                          <a:spcPct val="90000"/>
                        </a:lnSpc>
                      </a:pPr>
                      <a:r>
                        <a:rPr lang="fi-FI" sz="1400" dirty="0"/>
                        <a:t>Dates </a:t>
                      </a:r>
                      <a:endParaRPr lang="en-US" sz="1400" dirty="0"/>
                    </a:p>
                  </a:txBody>
                  <a:tcPr marL="91429" marR="91429" marT="45667" marB="45667" anchor="ctr"/>
                </a:tc>
                <a:tc>
                  <a:txBody>
                    <a:bodyPr/>
                    <a:lstStyle/>
                    <a:p>
                      <a:pPr marL="36000">
                        <a:lnSpc>
                          <a:spcPct val="90000"/>
                        </a:lnSpc>
                      </a:pPr>
                      <a:r>
                        <a:rPr lang="fi-FI" sz="1400" dirty="0"/>
                        <a:t>Venue and Host</a:t>
                      </a:r>
                      <a:endParaRPr lang="en-US" sz="1400" dirty="0"/>
                    </a:p>
                  </a:txBody>
                  <a:tcPr marL="91429" marR="91429" marT="45667" marB="45667" anchor="ctr"/>
                </a:tc>
                <a:extLst>
                  <a:ext uri="{0D108BD9-81ED-4DB2-BD59-A6C34878D82A}">
                    <a16:rowId xmlns:a16="http://schemas.microsoft.com/office/drawing/2014/main" val="10000"/>
                  </a:ext>
                </a:extLst>
              </a:tr>
              <a:tr h="587178">
                <a:tc>
                  <a:txBody>
                    <a:bodyPr/>
                    <a:lstStyle/>
                    <a:p>
                      <a:pPr marL="36000" marR="0" indent="0" algn="l" defTabSz="914400" rtl="0" eaLnBrk="1" fontAlgn="auto" latinLnBrk="0" hangingPunct="1">
                        <a:lnSpc>
                          <a:spcPct val="90000"/>
                        </a:lnSpc>
                        <a:spcBef>
                          <a:spcPts val="0"/>
                        </a:spcBef>
                        <a:spcAft>
                          <a:spcPts val="0"/>
                        </a:spcAft>
                        <a:buClrTx/>
                        <a:buSzTx/>
                        <a:buFontTx/>
                        <a:buNone/>
                        <a:tabLst/>
                        <a:defRPr/>
                      </a:pPr>
                      <a:r>
                        <a:rPr lang="fi-FI" sz="1400" b="0" dirty="0">
                          <a:solidFill>
                            <a:schemeClr val="tx1"/>
                          </a:solidFill>
                          <a:latin typeface="+mn-lt"/>
                          <a:cs typeface="Arial" panose="020B0604020202020204" pitchFamily="34" charset="0"/>
                        </a:rPr>
                        <a:t>SA4#131</a:t>
                      </a:r>
                      <a:endParaRPr lang="en-US" sz="1400" b="0" dirty="0">
                        <a:solidFill>
                          <a:schemeClr val="tx1"/>
                        </a:solidFill>
                        <a:latin typeface="+mn-lt"/>
                        <a:cs typeface="Arial" panose="020B0604020202020204" pitchFamily="34" charset="0"/>
                      </a:endParaRPr>
                    </a:p>
                  </a:txBody>
                  <a:tcPr marL="91429" marR="91429" marT="45667" marB="45667" anchor="ctr"/>
                </a:tc>
                <a:tc>
                  <a:txBody>
                    <a:bodyPr/>
                    <a:lstStyle/>
                    <a:p>
                      <a:pPr marL="0" marR="0">
                        <a:spcBef>
                          <a:spcPts val="0"/>
                        </a:spcBef>
                        <a:spcAft>
                          <a:spcPts val="0"/>
                        </a:spcAft>
                      </a:pPr>
                      <a:r>
                        <a:rPr lang="en-US" sz="1400" u="none" dirty="0">
                          <a:solidFill>
                            <a:schemeClr val="tx1"/>
                          </a:solidFill>
                          <a:effectLst/>
                          <a:latin typeface="+mn-lt"/>
                          <a:ea typeface="Calibri" panose="020F0502020204030204" pitchFamily="34" charset="0"/>
                          <a:cs typeface="Arial" panose="020B0604020202020204" pitchFamily="34" charset="0"/>
                        </a:rPr>
                        <a:t>F2F: 17-21 Feb. 2025</a:t>
                      </a:r>
                    </a:p>
                  </a:txBody>
                  <a:tcPr anchor="ctr"/>
                </a:tc>
                <a:tc>
                  <a:txBody>
                    <a:bodyPr/>
                    <a:lstStyle/>
                    <a:p>
                      <a:pPr marL="36000" marR="0" lvl="1" indent="0" algn="l" defTabSz="914400" rtl="0" eaLnBrk="1" fontAlgn="auto" latinLnBrk="0" hangingPunct="1">
                        <a:lnSpc>
                          <a:spcPct val="90000"/>
                        </a:lnSpc>
                        <a:spcBef>
                          <a:spcPts val="0"/>
                        </a:spcBef>
                        <a:spcAft>
                          <a:spcPts val="0"/>
                        </a:spcAft>
                        <a:buClrTx/>
                        <a:buSzTx/>
                        <a:buFontTx/>
                        <a:buNone/>
                        <a:tabLst/>
                        <a:defRPr/>
                      </a:pPr>
                      <a:endParaRPr lang="en-US" sz="1400" b="0" u="none" dirty="0">
                        <a:solidFill>
                          <a:schemeClr val="tx1"/>
                        </a:solidFill>
                        <a:latin typeface="+mn-lt"/>
                        <a:cs typeface="Arial" panose="020B0604020202020204" pitchFamily="34" charset="0"/>
                      </a:endParaRPr>
                    </a:p>
                    <a:p>
                      <a:pPr marL="36000" marR="0" lvl="1" indent="0" algn="l" defTabSz="914400" rtl="0" eaLnBrk="1" fontAlgn="auto" latinLnBrk="0" hangingPunct="1">
                        <a:lnSpc>
                          <a:spcPct val="90000"/>
                        </a:lnSpc>
                        <a:spcBef>
                          <a:spcPts val="0"/>
                        </a:spcBef>
                        <a:spcAft>
                          <a:spcPts val="0"/>
                        </a:spcAft>
                        <a:buClrTx/>
                        <a:buSzTx/>
                        <a:buFontTx/>
                        <a:buNone/>
                        <a:tabLst/>
                        <a:defRPr/>
                      </a:pPr>
                      <a:r>
                        <a:rPr lang="en-US" sz="1400" b="0" u="none" dirty="0">
                          <a:solidFill>
                            <a:schemeClr val="tx1"/>
                          </a:solidFill>
                          <a:latin typeface="+mn-lt"/>
                          <a:cs typeface="Arial" panose="020B0604020202020204" pitchFamily="34" charset="0"/>
                        </a:rPr>
                        <a:t>Host: EBU, Venue: Geneva, Switzerland</a:t>
                      </a:r>
                    </a:p>
                  </a:txBody>
                  <a:tcPr marL="91429" marR="91429" marT="45667" marB="45667" anchor="ctr"/>
                </a:tc>
                <a:extLst>
                  <a:ext uri="{0D108BD9-81ED-4DB2-BD59-A6C34878D82A}">
                    <a16:rowId xmlns:a16="http://schemas.microsoft.com/office/drawing/2014/main" val="10002"/>
                  </a:ext>
                </a:extLst>
              </a:tr>
              <a:tr h="659538">
                <a:tc>
                  <a:txBody>
                    <a:bodyPr/>
                    <a:lstStyle/>
                    <a:p>
                      <a:pPr marL="36000" marR="0" indent="0" algn="l" defTabSz="914400" rtl="0" eaLnBrk="1" fontAlgn="auto" latinLnBrk="0" hangingPunct="1">
                        <a:lnSpc>
                          <a:spcPct val="90000"/>
                        </a:lnSpc>
                        <a:spcBef>
                          <a:spcPts val="0"/>
                        </a:spcBef>
                        <a:spcAft>
                          <a:spcPts val="0"/>
                        </a:spcAft>
                        <a:buClrTx/>
                        <a:buSzTx/>
                        <a:buFontTx/>
                        <a:buNone/>
                        <a:tabLst/>
                        <a:defRPr/>
                      </a:pPr>
                      <a:r>
                        <a:rPr lang="en-US" sz="1400" b="0" dirty="0">
                          <a:solidFill>
                            <a:schemeClr val="tx1"/>
                          </a:solidFill>
                          <a:latin typeface="+mn-lt"/>
                          <a:cs typeface="Arial" panose="020B0604020202020204" pitchFamily="34" charset="0"/>
                        </a:rPr>
                        <a:t>SA4#131e-bis </a:t>
                      </a:r>
                    </a:p>
                  </a:txBody>
                  <a:tcPr marL="91429" marR="91429" marT="45667" marB="45667" anchor="ctr"/>
                </a:tc>
                <a:tc>
                  <a:txBody>
                    <a:bodyPr/>
                    <a:lstStyle/>
                    <a:p>
                      <a:pPr marL="0" marR="0">
                        <a:spcBef>
                          <a:spcPts val="0"/>
                        </a:spcBef>
                        <a:spcAft>
                          <a:spcPts val="0"/>
                        </a:spcAft>
                      </a:pPr>
                      <a:r>
                        <a:rPr lang="en-US" sz="1400" u="none" dirty="0">
                          <a:solidFill>
                            <a:schemeClr val="tx1"/>
                          </a:solidFill>
                          <a:effectLst/>
                          <a:latin typeface="+mn-lt"/>
                          <a:ea typeface="Calibri" panose="020F0502020204030204" pitchFamily="34" charset="0"/>
                          <a:cs typeface="Arial" panose="020B0604020202020204" pitchFamily="34" charset="0"/>
                        </a:rPr>
                        <a:t>E-meeting: 11-17 April 2025</a:t>
                      </a:r>
                    </a:p>
                  </a:txBody>
                  <a:tcPr anchor="ctr"/>
                </a:tc>
                <a:tc>
                  <a:txBody>
                    <a:bodyPr/>
                    <a:lstStyle/>
                    <a:p>
                      <a:pPr marL="36000" marR="0" lvl="1" indent="0" algn="l" defTabSz="914400" rtl="0" eaLnBrk="1" fontAlgn="auto" latinLnBrk="0" hangingPunct="1">
                        <a:lnSpc>
                          <a:spcPct val="90000"/>
                        </a:lnSpc>
                        <a:spcBef>
                          <a:spcPts val="0"/>
                        </a:spcBef>
                        <a:spcAft>
                          <a:spcPts val="0"/>
                        </a:spcAft>
                        <a:buClrTx/>
                        <a:buSzTx/>
                        <a:buFontTx/>
                        <a:buNone/>
                        <a:tabLst/>
                        <a:defRPr/>
                      </a:pPr>
                      <a:r>
                        <a:rPr lang="en-US" sz="1400" b="0" u="none" dirty="0">
                          <a:solidFill>
                            <a:schemeClr val="tx1"/>
                          </a:solidFill>
                          <a:latin typeface="+mn-lt"/>
                          <a:cs typeface="Arial" panose="020B0604020202020204" pitchFamily="34" charset="0"/>
                        </a:rPr>
                        <a:t>Host: MCC, Electronic meeting</a:t>
                      </a:r>
                    </a:p>
                  </a:txBody>
                  <a:tcPr marL="91429" marR="91429" marT="45667" marB="45667" anchor="ctr"/>
                </a:tc>
                <a:extLst>
                  <a:ext uri="{0D108BD9-81ED-4DB2-BD59-A6C34878D82A}">
                    <a16:rowId xmlns:a16="http://schemas.microsoft.com/office/drawing/2014/main" val="10003"/>
                  </a:ext>
                </a:extLst>
              </a:tr>
              <a:tr h="623885">
                <a:tc>
                  <a:txBody>
                    <a:bodyPr/>
                    <a:lstStyle/>
                    <a:p>
                      <a:pPr marL="36000" marR="0" indent="0" algn="l" defTabSz="914400" rtl="0" eaLnBrk="1" fontAlgn="auto" latinLnBrk="0" hangingPunct="1">
                        <a:lnSpc>
                          <a:spcPct val="90000"/>
                        </a:lnSpc>
                        <a:spcBef>
                          <a:spcPts val="0"/>
                        </a:spcBef>
                        <a:spcAft>
                          <a:spcPts val="0"/>
                        </a:spcAft>
                        <a:buClrTx/>
                        <a:buSzTx/>
                        <a:buFontTx/>
                        <a:buNone/>
                        <a:tabLst/>
                        <a:defRPr/>
                      </a:pPr>
                      <a:r>
                        <a:rPr lang="en-US" sz="1400" b="0" dirty="0">
                          <a:solidFill>
                            <a:schemeClr val="tx1"/>
                          </a:solidFill>
                          <a:latin typeface="+mn-lt"/>
                          <a:cs typeface="Arial" panose="020B0604020202020204" pitchFamily="34" charset="0"/>
                        </a:rPr>
                        <a:t>SA4#132</a:t>
                      </a:r>
                    </a:p>
                  </a:txBody>
                  <a:tcPr marL="91429" marR="91429" marT="45667" marB="45667" anchor="ctr"/>
                </a:tc>
                <a:tc>
                  <a:txBody>
                    <a:bodyPr/>
                    <a:lstStyle/>
                    <a:p>
                      <a:pPr marL="0" marR="0">
                        <a:spcBef>
                          <a:spcPts val="0"/>
                        </a:spcBef>
                        <a:spcAft>
                          <a:spcPts val="0"/>
                        </a:spcAft>
                      </a:pPr>
                      <a:r>
                        <a:rPr lang="en-US" sz="1400" u="none" dirty="0">
                          <a:solidFill>
                            <a:schemeClr val="tx1"/>
                          </a:solidFill>
                          <a:effectLst/>
                          <a:latin typeface="+mn-lt"/>
                          <a:ea typeface="Calibri" panose="020F0502020204030204" pitchFamily="34" charset="0"/>
                          <a:cs typeface="Arial" panose="020B0604020202020204" pitchFamily="34" charset="0"/>
                        </a:rPr>
                        <a:t>F2F: 19-23 May 2025</a:t>
                      </a:r>
                    </a:p>
                  </a:txBody>
                  <a:tcPr anchor="ctr"/>
                </a:tc>
                <a:tc>
                  <a:txBody>
                    <a:bodyPr/>
                    <a:lstStyle/>
                    <a:p>
                      <a:pPr marL="36000" marR="0" lvl="1" indent="0" algn="l" defTabSz="914400" rtl="0" eaLnBrk="1" fontAlgn="auto" latinLnBrk="0" hangingPunct="1">
                        <a:lnSpc>
                          <a:spcPct val="90000"/>
                        </a:lnSpc>
                        <a:spcBef>
                          <a:spcPts val="0"/>
                        </a:spcBef>
                        <a:spcAft>
                          <a:spcPts val="0"/>
                        </a:spcAft>
                        <a:buClrTx/>
                        <a:buSzTx/>
                        <a:buFontTx/>
                        <a:buNone/>
                        <a:tabLst/>
                        <a:defRPr/>
                      </a:pPr>
                      <a:r>
                        <a:rPr lang="en-US" sz="1400" b="0" u="none" dirty="0">
                          <a:solidFill>
                            <a:schemeClr val="tx1"/>
                          </a:solidFill>
                          <a:latin typeface="+mn-lt"/>
                          <a:cs typeface="Arial" panose="020B0604020202020204" pitchFamily="34" charset="0"/>
                        </a:rPr>
                        <a:t>Host: TBD, Venue: Japan</a:t>
                      </a:r>
                    </a:p>
                  </a:txBody>
                  <a:tcPr marL="91429" marR="91429" marT="45667" marB="45667" anchor="ctr"/>
                </a:tc>
                <a:extLst>
                  <a:ext uri="{0D108BD9-81ED-4DB2-BD59-A6C34878D82A}">
                    <a16:rowId xmlns:a16="http://schemas.microsoft.com/office/drawing/2014/main" val="10004"/>
                  </a:ext>
                </a:extLst>
              </a:tr>
              <a:tr h="805851">
                <a:tc>
                  <a:txBody>
                    <a:bodyPr/>
                    <a:lstStyle/>
                    <a:p>
                      <a:pPr marL="36000" marR="0" indent="0" algn="l" defTabSz="914400" rtl="0" eaLnBrk="1" fontAlgn="auto" latinLnBrk="0" hangingPunct="1">
                        <a:lnSpc>
                          <a:spcPct val="90000"/>
                        </a:lnSpc>
                        <a:spcBef>
                          <a:spcPts val="0"/>
                        </a:spcBef>
                        <a:spcAft>
                          <a:spcPts val="0"/>
                        </a:spcAft>
                        <a:buClrTx/>
                        <a:buSzTx/>
                        <a:buFontTx/>
                        <a:buNone/>
                        <a:tabLst/>
                        <a:defRPr/>
                      </a:pPr>
                      <a:r>
                        <a:rPr lang="en-US" sz="1400" b="0" dirty="0">
                          <a:solidFill>
                            <a:schemeClr val="tx1"/>
                          </a:solidFill>
                          <a:latin typeface="+mn-lt"/>
                          <a:cs typeface="Arial" panose="020B0604020202020204" pitchFamily="34" charset="0"/>
                        </a:rPr>
                        <a:t>SA4#133e</a:t>
                      </a:r>
                    </a:p>
                  </a:txBody>
                  <a:tcPr marL="91429" marR="91429" marT="45667" marB="45667" anchor="ctr"/>
                </a:tc>
                <a:tc>
                  <a:txBody>
                    <a:bodyPr/>
                    <a:lstStyle/>
                    <a:p>
                      <a:pPr marL="0" marR="0">
                        <a:spcBef>
                          <a:spcPts val="0"/>
                        </a:spcBef>
                        <a:spcAft>
                          <a:spcPts val="0"/>
                        </a:spcAft>
                      </a:pPr>
                      <a:r>
                        <a:rPr lang="en-US" sz="1400" u="none" dirty="0">
                          <a:solidFill>
                            <a:schemeClr val="tx1"/>
                          </a:solidFill>
                          <a:effectLst/>
                          <a:latin typeface="+mn-lt"/>
                          <a:ea typeface="Calibri" panose="020F0502020204030204" pitchFamily="34" charset="0"/>
                          <a:cs typeface="Arial" panose="020B0604020202020204" pitchFamily="34" charset="0"/>
                        </a:rPr>
                        <a:t>E-meeting: 21-25 Jul. 2025</a:t>
                      </a:r>
                    </a:p>
                  </a:txBody>
                  <a:tcPr anchor="ctr"/>
                </a:tc>
                <a:tc>
                  <a:txBody>
                    <a:bodyPr/>
                    <a:lstStyle/>
                    <a:p>
                      <a:pPr marL="36000" marR="0" lvl="1" indent="0" algn="l" defTabSz="914400" rtl="0" eaLnBrk="1" fontAlgn="auto" latinLnBrk="0" hangingPunct="1">
                        <a:lnSpc>
                          <a:spcPct val="90000"/>
                        </a:lnSpc>
                        <a:spcBef>
                          <a:spcPts val="0"/>
                        </a:spcBef>
                        <a:spcAft>
                          <a:spcPts val="0"/>
                        </a:spcAft>
                        <a:buClrTx/>
                        <a:buSzTx/>
                        <a:buFontTx/>
                        <a:buNone/>
                        <a:tabLst/>
                        <a:defRPr/>
                      </a:pPr>
                      <a:r>
                        <a:rPr lang="en-US" sz="1400" b="0" u="none" dirty="0">
                          <a:solidFill>
                            <a:schemeClr val="tx1"/>
                          </a:solidFill>
                          <a:latin typeface="+mn-lt"/>
                          <a:cs typeface="Arial" panose="020B0604020202020204" pitchFamily="34" charset="0"/>
                        </a:rPr>
                        <a:t>Host: MCC, Electronic meeting</a:t>
                      </a:r>
                    </a:p>
                  </a:txBody>
                  <a:tcPr marL="91429" marR="91429" marT="45667" marB="45667" anchor="ctr"/>
                </a:tc>
                <a:extLst>
                  <a:ext uri="{0D108BD9-81ED-4DB2-BD59-A6C34878D82A}">
                    <a16:rowId xmlns:a16="http://schemas.microsoft.com/office/drawing/2014/main" val="10005"/>
                  </a:ext>
                </a:extLst>
              </a:tr>
              <a:tr h="623885">
                <a:tc>
                  <a:txBody>
                    <a:bodyPr/>
                    <a:lstStyle/>
                    <a:p>
                      <a:pPr marL="36000" marR="0" indent="0" algn="l" defTabSz="914400" rtl="0" eaLnBrk="1" fontAlgn="auto" latinLnBrk="0" hangingPunct="1">
                        <a:lnSpc>
                          <a:spcPct val="90000"/>
                        </a:lnSpc>
                        <a:spcBef>
                          <a:spcPts val="0"/>
                        </a:spcBef>
                        <a:spcAft>
                          <a:spcPts val="0"/>
                        </a:spcAft>
                        <a:buClrTx/>
                        <a:buSzTx/>
                        <a:buFontTx/>
                        <a:buNone/>
                        <a:tabLst/>
                        <a:defRPr/>
                      </a:pPr>
                      <a:r>
                        <a:rPr lang="en-US" sz="1400" b="0" dirty="0">
                          <a:solidFill>
                            <a:schemeClr val="tx1"/>
                          </a:solidFill>
                          <a:latin typeface="+mn-lt"/>
                          <a:cs typeface="Arial" panose="020B0604020202020204" pitchFamily="34" charset="0"/>
                        </a:rPr>
                        <a:t>SA4#134</a:t>
                      </a:r>
                    </a:p>
                  </a:txBody>
                  <a:tcPr marL="91429" marR="91429" marT="45667" marB="45667" anchor="ctr"/>
                </a:tc>
                <a:tc>
                  <a:txBody>
                    <a:bodyPr/>
                    <a:lstStyle/>
                    <a:p>
                      <a:pPr marL="0" marR="0">
                        <a:spcBef>
                          <a:spcPts val="0"/>
                        </a:spcBef>
                        <a:spcAft>
                          <a:spcPts val="0"/>
                        </a:spcAft>
                      </a:pPr>
                      <a:r>
                        <a:rPr lang="en-US" sz="1400" u="none" dirty="0">
                          <a:solidFill>
                            <a:schemeClr val="tx1"/>
                          </a:solidFill>
                          <a:effectLst/>
                          <a:latin typeface="+mn-lt"/>
                          <a:ea typeface="Calibri" panose="020F0502020204030204" pitchFamily="34" charset="0"/>
                          <a:cs typeface="Arial" panose="020B0604020202020204" pitchFamily="34" charset="0"/>
                        </a:rPr>
                        <a:t>F2F:  17-21 Nov. 2025</a:t>
                      </a:r>
                    </a:p>
                  </a:txBody>
                  <a:tcPr anchor="ctr"/>
                </a:tc>
                <a:tc>
                  <a:txBody>
                    <a:bodyPr/>
                    <a:lstStyle/>
                    <a:p>
                      <a:pPr marL="36000" marR="0" lvl="1" indent="0" algn="l" defTabSz="914400" rtl="0" eaLnBrk="1" fontAlgn="auto" latinLnBrk="0" hangingPunct="1">
                        <a:lnSpc>
                          <a:spcPct val="90000"/>
                        </a:lnSpc>
                        <a:spcBef>
                          <a:spcPts val="0"/>
                        </a:spcBef>
                        <a:spcAft>
                          <a:spcPts val="0"/>
                        </a:spcAft>
                        <a:buClrTx/>
                        <a:buSzTx/>
                        <a:buFontTx/>
                        <a:buNone/>
                        <a:tabLst/>
                        <a:defRPr/>
                      </a:pPr>
                      <a:r>
                        <a:rPr lang="en-US" sz="1400" b="0" u="none" dirty="0">
                          <a:solidFill>
                            <a:schemeClr val="tx1"/>
                          </a:solidFill>
                          <a:latin typeface="+mn-lt"/>
                          <a:cs typeface="Arial" panose="020B0604020202020204" pitchFamily="34" charset="0"/>
                        </a:rPr>
                        <a:t>Host: TBD, Venue: North-America</a:t>
                      </a:r>
                    </a:p>
                  </a:txBody>
                  <a:tcPr marL="91429" marR="91429" marT="45667" marB="45667" anchor="ctr"/>
                </a:tc>
                <a:extLst>
                  <a:ext uri="{0D108BD9-81ED-4DB2-BD59-A6C34878D82A}">
                    <a16:rowId xmlns:a16="http://schemas.microsoft.com/office/drawing/2014/main" val="1793297862"/>
                  </a:ext>
                </a:extLst>
              </a:tr>
            </a:tbl>
          </a:graphicData>
        </a:graphic>
      </p:graphicFrame>
    </p:spTree>
    <p:extLst>
      <p:ext uri="{BB962C8B-B14F-4D97-AF65-F5344CB8AC3E}">
        <p14:creationId xmlns:p14="http://schemas.microsoft.com/office/powerpoint/2010/main" val="1776753826"/>
      </p:ext>
    </p:extLst>
  </p:cSld>
  <p:clrMapOvr>
    <a:masterClrMapping/>
  </p:clrMapOvr>
  <p:transition spd="slow"/>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a:extLst>
              <a:ext uri="{FF2B5EF4-FFF2-40B4-BE49-F238E27FC236}">
                <a16:creationId xmlns:a16="http://schemas.microsoft.com/office/drawing/2014/main" id="{3EF300B1-AB59-4A0C-B3CF-AE4B76FD58CF}"/>
              </a:ext>
            </a:extLst>
          </p:cNvPr>
          <p:cNvSpPr>
            <a:spLocks noGrp="1"/>
          </p:cNvSpPr>
          <p:nvPr>
            <p:ph type="title"/>
          </p:nvPr>
        </p:nvSpPr>
        <p:spPr/>
        <p:txBody>
          <a:bodyPr/>
          <a:lstStyle/>
          <a:p>
            <a:r>
              <a:rPr lang="en-US" altLang="en-US" dirty="0"/>
              <a:t>Calendar of future meetings - 3</a:t>
            </a:r>
          </a:p>
        </p:txBody>
      </p:sp>
      <p:sp>
        <p:nvSpPr>
          <p:cNvPr id="2" name="Espace réservé du contenu 1">
            <a:extLst>
              <a:ext uri="{FF2B5EF4-FFF2-40B4-BE49-F238E27FC236}">
                <a16:creationId xmlns:a16="http://schemas.microsoft.com/office/drawing/2014/main" id="{EF8D0A97-4522-4979-8B99-2DBB3DDA7FF7}"/>
              </a:ext>
            </a:extLst>
          </p:cNvPr>
          <p:cNvSpPr>
            <a:spLocks noGrp="1"/>
          </p:cNvSpPr>
          <p:nvPr>
            <p:ph idx="1"/>
          </p:nvPr>
        </p:nvSpPr>
        <p:spPr>
          <a:xfrm>
            <a:off x="647700" y="1181101"/>
            <a:ext cx="11184467" cy="5103814"/>
          </a:xfrm>
        </p:spPr>
        <p:txBody>
          <a:bodyPr/>
          <a:lstStyle/>
          <a:p>
            <a:pPr>
              <a:spcBef>
                <a:spcPts val="2800"/>
              </a:spcBef>
              <a:defRPr/>
            </a:pPr>
            <a:r>
              <a:rPr lang="en-GB" altLang="en-US" sz="2800" dirty="0"/>
              <a:t>SA4 plenary meetings (2026): 3 F2F and 2 e-meetings</a:t>
            </a:r>
          </a:p>
          <a:p>
            <a:pPr>
              <a:defRPr/>
            </a:pPr>
            <a:endParaRPr lang="en-GB" altLang="en-US" sz="2800" dirty="0"/>
          </a:p>
          <a:p>
            <a:pPr>
              <a:defRPr/>
            </a:pPr>
            <a:endParaRPr lang="en-GB" altLang="en-US" sz="2800" dirty="0"/>
          </a:p>
          <a:p>
            <a:pPr>
              <a:defRPr/>
            </a:pPr>
            <a:endParaRPr lang="en-GB" altLang="en-US" sz="2800" dirty="0"/>
          </a:p>
          <a:p>
            <a:pPr>
              <a:defRPr/>
            </a:pPr>
            <a:endParaRPr lang="en-GB" altLang="en-US" sz="2800" dirty="0"/>
          </a:p>
          <a:p>
            <a:pPr>
              <a:defRPr/>
            </a:pPr>
            <a:endParaRPr lang="en-GB" altLang="en-US" sz="2800" dirty="0"/>
          </a:p>
          <a:p>
            <a:pPr>
              <a:defRPr/>
            </a:pPr>
            <a:endParaRPr lang="en-GB" altLang="en-US" sz="2800" dirty="0"/>
          </a:p>
          <a:p>
            <a:pPr marL="0" indent="0">
              <a:buNone/>
              <a:defRPr/>
            </a:pPr>
            <a:endParaRPr lang="en-GB" altLang="en-US" sz="2800" dirty="0"/>
          </a:p>
          <a:p>
            <a:pPr>
              <a:defRPr/>
            </a:pPr>
            <a:endParaRPr lang="en-GB" altLang="en-US" sz="2800" dirty="0"/>
          </a:p>
          <a:p>
            <a:pPr lvl="1">
              <a:defRPr/>
            </a:pPr>
            <a:r>
              <a:rPr lang="en-US" dirty="0">
                <a:solidFill>
                  <a:schemeClr val="tx1"/>
                </a:solidFill>
              </a:rPr>
              <a:t>* </a:t>
            </a:r>
            <a:r>
              <a:rPr lang="en-US" b="0" dirty="0">
                <a:solidFill>
                  <a:schemeClr val="tx1"/>
                </a:solidFill>
              </a:rPr>
              <a:t>Only one of April or October bis meeting is expected to be needed.</a:t>
            </a:r>
          </a:p>
          <a:p>
            <a:pPr>
              <a:defRPr/>
            </a:pPr>
            <a:endParaRPr lang="en-GB" altLang="en-US" sz="2800" dirty="0"/>
          </a:p>
          <a:p>
            <a:pPr>
              <a:lnSpc>
                <a:spcPct val="85000"/>
              </a:lnSpc>
              <a:spcBef>
                <a:spcPts val="3000"/>
              </a:spcBef>
              <a:tabLst>
                <a:tab pos="1787525" algn="l"/>
                <a:tab pos="3671888" algn="l"/>
              </a:tabLst>
              <a:defRPr/>
            </a:pPr>
            <a:endParaRPr lang="en-GB" altLang="en-US" sz="2800" dirty="0"/>
          </a:p>
          <a:p>
            <a:endParaRPr lang="fr-FR" dirty="0"/>
          </a:p>
        </p:txBody>
      </p:sp>
      <p:graphicFrame>
        <p:nvGraphicFramePr>
          <p:cNvPr id="3" name="Table 2">
            <a:extLst>
              <a:ext uri="{FF2B5EF4-FFF2-40B4-BE49-F238E27FC236}">
                <a16:creationId xmlns:a16="http://schemas.microsoft.com/office/drawing/2014/main" id="{D7EE71CD-F552-A9B4-BEE7-4C94315D936F}"/>
              </a:ext>
            </a:extLst>
          </p:cNvPr>
          <p:cNvGraphicFramePr>
            <a:graphicFrameLocks noGrp="1"/>
          </p:cNvGraphicFramePr>
          <p:nvPr>
            <p:extLst>
              <p:ext uri="{D42A27DB-BD31-4B8C-83A1-F6EECF244321}">
                <p14:modId xmlns:p14="http://schemas.microsoft.com/office/powerpoint/2010/main" val="3908630067"/>
              </p:ext>
            </p:extLst>
          </p:nvPr>
        </p:nvGraphicFramePr>
        <p:xfrm>
          <a:off x="2020281" y="1909135"/>
          <a:ext cx="7559675" cy="3647745"/>
        </p:xfrm>
        <a:graphic>
          <a:graphicData uri="http://schemas.openxmlformats.org/drawingml/2006/table">
            <a:tbl>
              <a:tblPr firstRow="1" bandRow="1">
                <a:tableStyleId>{5C22544A-7EE6-4342-B048-85BDC9FD1C3A}</a:tableStyleId>
              </a:tblPr>
              <a:tblGrid>
                <a:gridCol w="1583531">
                  <a:extLst>
                    <a:ext uri="{9D8B030D-6E8A-4147-A177-3AD203B41FA5}">
                      <a16:colId xmlns:a16="http://schemas.microsoft.com/office/drawing/2014/main" val="20000"/>
                    </a:ext>
                  </a:extLst>
                </a:gridCol>
                <a:gridCol w="2952328">
                  <a:extLst>
                    <a:ext uri="{9D8B030D-6E8A-4147-A177-3AD203B41FA5}">
                      <a16:colId xmlns:a16="http://schemas.microsoft.com/office/drawing/2014/main" val="20001"/>
                    </a:ext>
                  </a:extLst>
                </a:gridCol>
                <a:gridCol w="3023816">
                  <a:extLst>
                    <a:ext uri="{9D8B030D-6E8A-4147-A177-3AD203B41FA5}">
                      <a16:colId xmlns:a16="http://schemas.microsoft.com/office/drawing/2014/main" val="20002"/>
                    </a:ext>
                  </a:extLst>
                </a:gridCol>
              </a:tblGrid>
              <a:tr h="331795">
                <a:tc>
                  <a:txBody>
                    <a:bodyPr/>
                    <a:lstStyle/>
                    <a:p>
                      <a:pPr marL="36000">
                        <a:lnSpc>
                          <a:spcPct val="90000"/>
                        </a:lnSpc>
                      </a:pPr>
                      <a:r>
                        <a:rPr lang="fi-FI" sz="1400" dirty="0"/>
                        <a:t>Meetings in 2025</a:t>
                      </a:r>
                      <a:endParaRPr lang="en-US" sz="1400" dirty="0"/>
                    </a:p>
                  </a:txBody>
                  <a:tcPr marL="91429" marR="91429" marT="45667" marB="45667" anchor="ctr"/>
                </a:tc>
                <a:tc>
                  <a:txBody>
                    <a:bodyPr/>
                    <a:lstStyle/>
                    <a:p>
                      <a:pPr marL="36000">
                        <a:lnSpc>
                          <a:spcPct val="90000"/>
                        </a:lnSpc>
                      </a:pPr>
                      <a:r>
                        <a:rPr lang="fi-FI" sz="1400" dirty="0"/>
                        <a:t>Dates </a:t>
                      </a:r>
                      <a:endParaRPr lang="en-US" sz="1400" dirty="0"/>
                    </a:p>
                  </a:txBody>
                  <a:tcPr marL="91429" marR="91429" marT="45667" marB="45667" anchor="ctr"/>
                </a:tc>
                <a:tc>
                  <a:txBody>
                    <a:bodyPr/>
                    <a:lstStyle/>
                    <a:p>
                      <a:pPr marL="36000">
                        <a:lnSpc>
                          <a:spcPct val="90000"/>
                        </a:lnSpc>
                      </a:pPr>
                      <a:r>
                        <a:rPr lang="fi-FI" sz="1400" dirty="0"/>
                        <a:t>Venue and Host</a:t>
                      </a:r>
                      <a:endParaRPr lang="en-US" sz="1400" dirty="0"/>
                    </a:p>
                  </a:txBody>
                  <a:tcPr marL="91429" marR="91429" marT="45667" marB="45667" anchor="ctr"/>
                </a:tc>
                <a:extLst>
                  <a:ext uri="{0D108BD9-81ED-4DB2-BD59-A6C34878D82A}">
                    <a16:rowId xmlns:a16="http://schemas.microsoft.com/office/drawing/2014/main" val="10000"/>
                  </a:ext>
                </a:extLst>
              </a:tr>
              <a:tr h="356487">
                <a:tc>
                  <a:txBody>
                    <a:bodyPr/>
                    <a:lstStyle/>
                    <a:p>
                      <a:pPr marL="36000" marR="0" indent="0" algn="l" defTabSz="914400" rtl="0" eaLnBrk="1" fontAlgn="auto" latinLnBrk="0" hangingPunct="1">
                        <a:lnSpc>
                          <a:spcPct val="90000"/>
                        </a:lnSpc>
                        <a:spcBef>
                          <a:spcPts val="0"/>
                        </a:spcBef>
                        <a:spcAft>
                          <a:spcPts val="0"/>
                        </a:spcAft>
                        <a:buClrTx/>
                        <a:buSzTx/>
                        <a:buFontTx/>
                        <a:buNone/>
                        <a:tabLst/>
                        <a:defRPr/>
                      </a:pPr>
                      <a:r>
                        <a:rPr lang="fi-FI" sz="1400" b="0" dirty="0">
                          <a:solidFill>
                            <a:schemeClr val="tx1"/>
                          </a:solidFill>
                          <a:latin typeface="+mn-lt"/>
                          <a:cs typeface="Arial" panose="020B0604020202020204" pitchFamily="34" charset="0"/>
                        </a:rPr>
                        <a:t>SA4#135</a:t>
                      </a:r>
                      <a:endParaRPr lang="en-US" sz="1400" b="0" dirty="0">
                        <a:solidFill>
                          <a:schemeClr val="tx1"/>
                        </a:solidFill>
                        <a:latin typeface="+mn-lt"/>
                        <a:cs typeface="Arial" panose="020B0604020202020204" pitchFamily="34" charset="0"/>
                      </a:endParaRPr>
                    </a:p>
                  </a:txBody>
                  <a:tcPr marL="91429" marR="91429" marT="45667" marB="45667" anchor="ctr"/>
                </a:tc>
                <a:tc>
                  <a:txBody>
                    <a:bodyPr/>
                    <a:lstStyle/>
                    <a:p>
                      <a:pPr marL="0" marR="0">
                        <a:spcBef>
                          <a:spcPts val="0"/>
                        </a:spcBef>
                        <a:spcAft>
                          <a:spcPts val="0"/>
                        </a:spcAft>
                      </a:pPr>
                      <a:r>
                        <a:rPr lang="en-US" sz="1400" u="none" dirty="0">
                          <a:solidFill>
                            <a:schemeClr val="tx1"/>
                          </a:solidFill>
                          <a:effectLst/>
                          <a:latin typeface="+mn-lt"/>
                          <a:ea typeface="Calibri" panose="020F0502020204030204" pitchFamily="34" charset="0"/>
                          <a:cs typeface="Arial" panose="020B0604020202020204" pitchFamily="34" charset="0"/>
                        </a:rPr>
                        <a:t>F2F: 9-13 Feb. 2026</a:t>
                      </a:r>
                      <a:endParaRPr lang="en-US" sz="1400" u="sng" dirty="0">
                        <a:solidFill>
                          <a:srgbClr val="FF0000"/>
                        </a:solidFill>
                        <a:effectLst/>
                        <a:latin typeface="+mn-lt"/>
                        <a:ea typeface="Calibri" panose="020F0502020204030204" pitchFamily="34" charset="0"/>
                        <a:cs typeface="Arial" panose="020B0604020202020204" pitchFamily="34" charset="0"/>
                      </a:endParaRPr>
                    </a:p>
                  </a:txBody>
                  <a:tcPr anchor="ctr"/>
                </a:tc>
                <a:tc>
                  <a:txBody>
                    <a:bodyPr/>
                    <a:lstStyle/>
                    <a:p>
                      <a:pPr marL="36000" marR="0" lvl="1" indent="0" algn="l" defTabSz="914400" rtl="0" eaLnBrk="1" fontAlgn="auto" latinLnBrk="0" hangingPunct="1">
                        <a:lnSpc>
                          <a:spcPct val="90000"/>
                        </a:lnSpc>
                        <a:spcBef>
                          <a:spcPts val="0"/>
                        </a:spcBef>
                        <a:spcAft>
                          <a:spcPts val="0"/>
                        </a:spcAft>
                        <a:buClrTx/>
                        <a:buSzTx/>
                        <a:buFontTx/>
                        <a:buNone/>
                        <a:tabLst/>
                        <a:defRPr/>
                      </a:pPr>
                      <a:r>
                        <a:rPr lang="en-US" sz="1400" b="0" u="none" dirty="0">
                          <a:solidFill>
                            <a:schemeClr val="tx1"/>
                          </a:solidFill>
                          <a:latin typeface="+mn-lt"/>
                          <a:cs typeface="Arial" panose="020B0604020202020204" pitchFamily="34" charset="0"/>
                        </a:rPr>
                        <a:t>Host: TBD, Venue: TBD</a:t>
                      </a:r>
                    </a:p>
                  </a:txBody>
                  <a:tcPr marL="91429" marR="91429" marT="45667" marB="45667" anchor="ctr"/>
                </a:tc>
                <a:extLst>
                  <a:ext uri="{0D108BD9-81ED-4DB2-BD59-A6C34878D82A}">
                    <a16:rowId xmlns:a16="http://schemas.microsoft.com/office/drawing/2014/main" val="10002"/>
                  </a:ext>
                </a:extLst>
              </a:tr>
              <a:tr h="693355">
                <a:tc>
                  <a:txBody>
                    <a:bodyPr/>
                    <a:lstStyle/>
                    <a:p>
                      <a:pPr marL="36000" marR="0" indent="0" algn="l" defTabSz="914400" rtl="0" eaLnBrk="1" fontAlgn="auto" latinLnBrk="0" hangingPunct="1">
                        <a:lnSpc>
                          <a:spcPct val="90000"/>
                        </a:lnSpc>
                        <a:spcBef>
                          <a:spcPts val="0"/>
                        </a:spcBef>
                        <a:spcAft>
                          <a:spcPts val="0"/>
                        </a:spcAft>
                        <a:buClrTx/>
                        <a:buSzTx/>
                        <a:buFontTx/>
                        <a:buNone/>
                        <a:tabLst/>
                        <a:defRPr/>
                      </a:pPr>
                      <a:r>
                        <a:rPr lang="en-US" sz="1400" b="0" dirty="0">
                          <a:solidFill>
                            <a:schemeClr val="tx1"/>
                          </a:solidFill>
                          <a:latin typeface="+mn-lt"/>
                          <a:cs typeface="Arial" panose="020B0604020202020204" pitchFamily="34" charset="0"/>
                        </a:rPr>
                        <a:t>SA4#135e-bis* </a:t>
                      </a:r>
                    </a:p>
                  </a:txBody>
                  <a:tcPr marL="91429" marR="91429" marT="45667" marB="45667" anchor="ctr"/>
                </a:tc>
                <a:tc>
                  <a:txBody>
                    <a:bodyPr/>
                    <a:lstStyle/>
                    <a:p>
                      <a:pPr marL="0" marR="0">
                        <a:spcBef>
                          <a:spcPts val="0"/>
                        </a:spcBef>
                        <a:spcAft>
                          <a:spcPts val="0"/>
                        </a:spcAft>
                      </a:pPr>
                      <a:r>
                        <a:rPr lang="en-US" sz="1400" u="none" dirty="0">
                          <a:solidFill>
                            <a:schemeClr val="tx1"/>
                          </a:solidFill>
                          <a:effectLst/>
                          <a:latin typeface="+mn-lt"/>
                          <a:ea typeface="Calibri" panose="020F0502020204030204" pitchFamily="34" charset="0"/>
                          <a:cs typeface="Arial" panose="020B0604020202020204" pitchFamily="34" charset="0"/>
                        </a:rPr>
                        <a:t>E-meeting: 13-17 Apr. 2026</a:t>
                      </a:r>
                    </a:p>
                    <a:p>
                      <a:pPr marL="0" marR="0" lvl="0" indent="0" algn="l" defTabSz="914423" rtl="0" eaLnBrk="1" fontAlgn="auto" latinLnBrk="0" hangingPunct="1">
                        <a:lnSpc>
                          <a:spcPct val="100000"/>
                        </a:lnSpc>
                        <a:spcBef>
                          <a:spcPts val="0"/>
                        </a:spcBef>
                        <a:spcAft>
                          <a:spcPts val="0"/>
                        </a:spcAft>
                        <a:buClrTx/>
                        <a:buSzTx/>
                        <a:buFontTx/>
                        <a:buNone/>
                        <a:tabLst/>
                        <a:defRPr/>
                      </a:pPr>
                      <a:r>
                        <a:rPr lang="en-US" sz="1400" u="none" dirty="0">
                          <a:solidFill>
                            <a:schemeClr val="tx1"/>
                          </a:solidFill>
                          <a:effectLst/>
                          <a:latin typeface="+mn-lt"/>
                          <a:ea typeface="Calibri" panose="020F0502020204030204" pitchFamily="34" charset="0"/>
                          <a:cs typeface="Arial" panose="020B0604020202020204" pitchFamily="34" charset="0"/>
                        </a:rPr>
                        <a:t>Note: dates TBC depending on MPEG#154 exact dates.</a:t>
                      </a:r>
                    </a:p>
                  </a:txBody>
                  <a:tcPr anchor="ctr"/>
                </a:tc>
                <a:tc>
                  <a:txBody>
                    <a:bodyPr/>
                    <a:lstStyle/>
                    <a:p>
                      <a:pPr marL="36000" marR="0" lvl="1" indent="0" algn="l" defTabSz="914400" rtl="0" eaLnBrk="1" fontAlgn="auto" latinLnBrk="0" hangingPunct="1">
                        <a:lnSpc>
                          <a:spcPct val="90000"/>
                        </a:lnSpc>
                        <a:spcBef>
                          <a:spcPts val="0"/>
                        </a:spcBef>
                        <a:spcAft>
                          <a:spcPts val="0"/>
                        </a:spcAft>
                        <a:buClrTx/>
                        <a:buSzTx/>
                        <a:buFontTx/>
                        <a:buNone/>
                        <a:tabLst/>
                        <a:defRPr/>
                      </a:pPr>
                      <a:r>
                        <a:rPr lang="en-US" sz="1400" b="0" u="none" dirty="0">
                          <a:solidFill>
                            <a:schemeClr val="tx1"/>
                          </a:solidFill>
                          <a:latin typeface="+mn-lt"/>
                          <a:cs typeface="Arial" panose="020B0604020202020204" pitchFamily="34" charset="0"/>
                        </a:rPr>
                        <a:t>Host: MCC, Electronic meeting</a:t>
                      </a:r>
                    </a:p>
                  </a:txBody>
                  <a:tcPr marL="91429" marR="91429" marT="45667" marB="45667" anchor="ctr"/>
                </a:tc>
                <a:extLst>
                  <a:ext uri="{0D108BD9-81ED-4DB2-BD59-A6C34878D82A}">
                    <a16:rowId xmlns:a16="http://schemas.microsoft.com/office/drawing/2014/main" val="10003"/>
                  </a:ext>
                </a:extLst>
              </a:tr>
              <a:tr h="450580">
                <a:tc>
                  <a:txBody>
                    <a:bodyPr/>
                    <a:lstStyle/>
                    <a:p>
                      <a:pPr marL="36000" marR="0" indent="0" algn="l" defTabSz="914400" rtl="0" eaLnBrk="1" fontAlgn="auto" latinLnBrk="0" hangingPunct="1">
                        <a:lnSpc>
                          <a:spcPct val="90000"/>
                        </a:lnSpc>
                        <a:spcBef>
                          <a:spcPts val="0"/>
                        </a:spcBef>
                        <a:spcAft>
                          <a:spcPts val="0"/>
                        </a:spcAft>
                        <a:buClrTx/>
                        <a:buSzTx/>
                        <a:buFontTx/>
                        <a:buNone/>
                        <a:tabLst/>
                        <a:defRPr/>
                      </a:pPr>
                      <a:r>
                        <a:rPr lang="en-US" sz="1400" b="0" dirty="0">
                          <a:solidFill>
                            <a:schemeClr val="tx1"/>
                          </a:solidFill>
                          <a:latin typeface="+mn-lt"/>
                          <a:cs typeface="Arial" panose="020B0604020202020204" pitchFamily="34" charset="0"/>
                        </a:rPr>
                        <a:t>SA4#136</a:t>
                      </a:r>
                    </a:p>
                  </a:txBody>
                  <a:tcPr marL="91429" marR="91429" marT="45667" marB="45667" anchor="ctr"/>
                </a:tc>
                <a:tc>
                  <a:txBody>
                    <a:bodyPr/>
                    <a:lstStyle/>
                    <a:p>
                      <a:pPr marL="0" marR="0">
                        <a:spcBef>
                          <a:spcPts val="0"/>
                        </a:spcBef>
                        <a:spcAft>
                          <a:spcPts val="0"/>
                        </a:spcAft>
                      </a:pPr>
                      <a:r>
                        <a:rPr lang="en-US" sz="1400" u="none" dirty="0">
                          <a:solidFill>
                            <a:schemeClr val="tx1"/>
                          </a:solidFill>
                          <a:effectLst/>
                          <a:latin typeface="+mn-lt"/>
                          <a:ea typeface="Calibri" panose="020F0502020204030204" pitchFamily="34" charset="0"/>
                          <a:cs typeface="Arial" panose="020B0604020202020204" pitchFamily="34" charset="0"/>
                        </a:rPr>
                        <a:t>F2F: 11-15 May 2026</a:t>
                      </a:r>
                    </a:p>
                  </a:txBody>
                  <a:tcPr anchor="ctr"/>
                </a:tc>
                <a:tc>
                  <a:txBody>
                    <a:bodyPr/>
                    <a:lstStyle/>
                    <a:p>
                      <a:pPr marL="36000" marR="0" lvl="1" indent="0" algn="l" defTabSz="914400" rtl="0" eaLnBrk="1" fontAlgn="auto" latinLnBrk="0" hangingPunct="1">
                        <a:lnSpc>
                          <a:spcPct val="90000"/>
                        </a:lnSpc>
                        <a:spcBef>
                          <a:spcPts val="0"/>
                        </a:spcBef>
                        <a:spcAft>
                          <a:spcPts val="0"/>
                        </a:spcAft>
                        <a:buClrTx/>
                        <a:buSzTx/>
                        <a:buFontTx/>
                        <a:buNone/>
                        <a:tabLst/>
                        <a:defRPr/>
                      </a:pPr>
                      <a:r>
                        <a:rPr lang="en-US" sz="1400" b="0" u="none" dirty="0">
                          <a:solidFill>
                            <a:schemeClr val="tx1"/>
                          </a:solidFill>
                          <a:latin typeface="+mn-lt"/>
                          <a:cs typeface="Arial" panose="020B0604020202020204" pitchFamily="34" charset="0"/>
                        </a:rPr>
                        <a:t>Host: Interdigital, Venue: Montreal </a:t>
                      </a:r>
                      <a:r>
                        <a:rPr lang="en-US" sz="1400" b="0" u="sng" dirty="0">
                          <a:solidFill>
                            <a:srgbClr val="FF0000"/>
                          </a:solidFill>
                          <a:latin typeface="+mn-lt"/>
                          <a:cs typeface="Arial" panose="020B0604020202020204" pitchFamily="34" charset="0"/>
                        </a:rPr>
                        <a:t>(confirmed)</a:t>
                      </a:r>
                    </a:p>
                  </a:txBody>
                  <a:tcPr marL="91429" marR="91429" marT="45667" marB="45667" anchor="ctr"/>
                </a:tc>
                <a:extLst>
                  <a:ext uri="{0D108BD9-81ED-4DB2-BD59-A6C34878D82A}">
                    <a16:rowId xmlns:a16="http://schemas.microsoft.com/office/drawing/2014/main" val="10004"/>
                  </a:ext>
                </a:extLst>
              </a:tr>
              <a:tr h="451370">
                <a:tc>
                  <a:txBody>
                    <a:bodyPr/>
                    <a:lstStyle/>
                    <a:p>
                      <a:pPr marL="36000" marR="0" indent="0" algn="l" defTabSz="914400" rtl="0" eaLnBrk="1" fontAlgn="auto" latinLnBrk="0" hangingPunct="1">
                        <a:lnSpc>
                          <a:spcPct val="90000"/>
                        </a:lnSpc>
                        <a:spcBef>
                          <a:spcPts val="0"/>
                        </a:spcBef>
                        <a:spcAft>
                          <a:spcPts val="0"/>
                        </a:spcAft>
                        <a:buClrTx/>
                        <a:buSzTx/>
                        <a:buFontTx/>
                        <a:buNone/>
                        <a:tabLst/>
                        <a:defRPr/>
                      </a:pPr>
                      <a:r>
                        <a:rPr lang="en-US" sz="1400" b="0" dirty="0">
                          <a:solidFill>
                            <a:schemeClr val="tx1"/>
                          </a:solidFill>
                          <a:latin typeface="+mn-lt"/>
                          <a:cs typeface="Arial" panose="020B0604020202020204" pitchFamily="34" charset="0"/>
                        </a:rPr>
                        <a:t>SA4#137e</a:t>
                      </a:r>
                    </a:p>
                  </a:txBody>
                  <a:tcPr marL="91429" marR="91429" marT="45667" marB="45667" anchor="ctr"/>
                </a:tc>
                <a:tc>
                  <a:txBody>
                    <a:bodyPr/>
                    <a:lstStyle/>
                    <a:p>
                      <a:pPr marL="0" marR="0">
                        <a:spcBef>
                          <a:spcPts val="0"/>
                        </a:spcBef>
                        <a:spcAft>
                          <a:spcPts val="0"/>
                        </a:spcAft>
                      </a:pPr>
                      <a:r>
                        <a:rPr lang="en-US" sz="1400" u="none" dirty="0">
                          <a:solidFill>
                            <a:schemeClr val="tx1"/>
                          </a:solidFill>
                          <a:effectLst/>
                          <a:latin typeface="+mn-lt"/>
                          <a:ea typeface="Calibri" panose="020F0502020204030204" pitchFamily="34" charset="0"/>
                          <a:cs typeface="Arial" panose="020B0604020202020204" pitchFamily="34" charset="0"/>
                        </a:rPr>
                        <a:t>E-meeting: 24-28 Aug. 2026</a:t>
                      </a:r>
                    </a:p>
                  </a:txBody>
                  <a:tcPr anchor="ctr"/>
                </a:tc>
                <a:tc>
                  <a:txBody>
                    <a:bodyPr/>
                    <a:lstStyle/>
                    <a:p>
                      <a:pPr marL="36000" marR="0" lvl="1" indent="0" algn="l" defTabSz="914400" rtl="0" eaLnBrk="1" fontAlgn="auto" latinLnBrk="0" hangingPunct="1">
                        <a:lnSpc>
                          <a:spcPct val="90000"/>
                        </a:lnSpc>
                        <a:spcBef>
                          <a:spcPts val="0"/>
                        </a:spcBef>
                        <a:spcAft>
                          <a:spcPts val="0"/>
                        </a:spcAft>
                        <a:buClrTx/>
                        <a:buSzTx/>
                        <a:buFontTx/>
                        <a:buNone/>
                        <a:tabLst/>
                        <a:defRPr/>
                      </a:pPr>
                      <a:r>
                        <a:rPr lang="en-US" sz="1400" b="0" u="none" dirty="0">
                          <a:solidFill>
                            <a:schemeClr val="tx1"/>
                          </a:solidFill>
                          <a:latin typeface="+mn-lt"/>
                          <a:cs typeface="Arial" panose="020B0604020202020204" pitchFamily="34" charset="0"/>
                        </a:rPr>
                        <a:t>Host: MCC, Electronic meeting</a:t>
                      </a:r>
                    </a:p>
                  </a:txBody>
                  <a:tcPr marL="91429" marR="91429" marT="45667" marB="45667" anchor="ctr"/>
                </a:tc>
                <a:extLst>
                  <a:ext uri="{0D108BD9-81ED-4DB2-BD59-A6C34878D82A}">
                    <a16:rowId xmlns:a16="http://schemas.microsoft.com/office/drawing/2014/main" val="10005"/>
                  </a:ext>
                </a:extLst>
              </a:tr>
              <a:tr h="790461">
                <a:tc>
                  <a:txBody>
                    <a:bodyPr/>
                    <a:lstStyle/>
                    <a:p>
                      <a:pPr marL="36000" marR="0" indent="0" algn="l" defTabSz="914400" rtl="0" eaLnBrk="1" fontAlgn="auto" latinLnBrk="0" hangingPunct="1">
                        <a:lnSpc>
                          <a:spcPct val="90000"/>
                        </a:lnSpc>
                        <a:spcBef>
                          <a:spcPts val="0"/>
                        </a:spcBef>
                        <a:spcAft>
                          <a:spcPts val="0"/>
                        </a:spcAft>
                        <a:buClrTx/>
                        <a:buSzTx/>
                        <a:buFontTx/>
                        <a:buNone/>
                        <a:tabLst/>
                        <a:defRPr/>
                      </a:pPr>
                      <a:r>
                        <a:rPr lang="en-US" sz="1400" b="0" dirty="0">
                          <a:solidFill>
                            <a:schemeClr val="tx1"/>
                          </a:solidFill>
                          <a:latin typeface="+mn-lt"/>
                          <a:cs typeface="Arial" panose="020B0604020202020204" pitchFamily="34" charset="0"/>
                        </a:rPr>
                        <a:t>SA4#137e-bis*</a:t>
                      </a:r>
                    </a:p>
                  </a:txBody>
                  <a:tcPr marL="91429" marR="91429" marT="45667" marB="45667" anchor="ctr"/>
                </a:tc>
                <a:tc>
                  <a:txBody>
                    <a:bodyPr/>
                    <a:lstStyle/>
                    <a:p>
                      <a:pPr marL="0" marR="0">
                        <a:spcBef>
                          <a:spcPts val="0"/>
                        </a:spcBef>
                        <a:spcAft>
                          <a:spcPts val="0"/>
                        </a:spcAft>
                      </a:pPr>
                      <a:r>
                        <a:rPr lang="en-US" sz="1400" u="none" dirty="0">
                          <a:solidFill>
                            <a:schemeClr val="tx1"/>
                          </a:solidFill>
                          <a:effectLst/>
                          <a:latin typeface="+mn-lt"/>
                          <a:ea typeface="Calibri" panose="020F0502020204030204" pitchFamily="34" charset="0"/>
                          <a:cs typeface="Arial" panose="020B0604020202020204" pitchFamily="34" charset="0"/>
                        </a:rPr>
                        <a:t>E-meeting: 12-16 Oct. 2026</a:t>
                      </a:r>
                    </a:p>
                    <a:p>
                      <a:pPr marL="0" marR="0" lvl="0" indent="0" algn="l" defTabSz="914423" rtl="0" eaLnBrk="1" fontAlgn="auto" latinLnBrk="0" hangingPunct="1">
                        <a:lnSpc>
                          <a:spcPct val="100000"/>
                        </a:lnSpc>
                        <a:spcBef>
                          <a:spcPts val="0"/>
                        </a:spcBef>
                        <a:spcAft>
                          <a:spcPts val="0"/>
                        </a:spcAft>
                        <a:buClrTx/>
                        <a:buSzTx/>
                        <a:buFontTx/>
                        <a:buNone/>
                        <a:tabLst/>
                        <a:defRPr/>
                      </a:pPr>
                      <a:r>
                        <a:rPr lang="en-US" sz="1400" u="none" dirty="0">
                          <a:solidFill>
                            <a:schemeClr val="tx1"/>
                          </a:solidFill>
                          <a:effectLst/>
                          <a:latin typeface="+mn-lt"/>
                          <a:ea typeface="Calibri" panose="020F0502020204030204" pitchFamily="34" charset="0"/>
                          <a:cs typeface="Arial" panose="020B0604020202020204" pitchFamily="34" charset="0"/>
                        </a:rPr>
                        <a:t>Note: dates TBC depending on MPEG#156 exact dates.</a:t>
                      </a:r>
                    </a:p>
                  </a:txBody>
                  <a:tcPr anchor="ctr"/>
                </a:tc>
                <a:tc>
                  <a:txBody>
                    <a:bodyPr/>
                    <a:lstStyle/>
                    <a:p>
                      <a:pPr marL="36000" marR="0" lvl="1" indent="0" algn="l" defTabSz="914400" rtl="0" eaLnBrk="1" fontAlgn="auto" latinLnBrk="0" hangingPunct="1">
                        <a:lnSpc>
                          <a:spcPct val="90000"/>
                        </a:lnSpc>
                        <a:spcBef>
                          <a:spcPts val="0"/>
                        </a:spcBef>
                        <a:spcAft>
                          <a:spcPts val="0"/>
                        </a:spcAft>
                        <a:buClrTx/>
                        <a:buSzTx/>
                        <a:buFontTx/>
                        <a:buNone/>
                        <a:tabLst/>
                        <a:defRPr/>
                      </a:pPr>
                      <a:r>
                        <a:rPr lang="en-US" sz="1400" b="0" u="none" dirty="0">
                          <a:solidFill>
                            <a:schemeClr val="tx1"/>
                          </a:solidFill>
                          <a:latin typeface="+mn-lt"/>
                          <a:cs typeface="Arial" panose="020B0604020202020204" pitchFamily="34" charset="0"/>
                        </a:rPr>
                        <a:t>Host: MCC, Electronic meeting</a:t>
                      </a:r>
                    </a:p>
                  </a:txBody>
                  <a:tcPr marL="91429" marR="91429" marT="45667" marB="45667" anchor="ctr"/>
                </a:tc>
                <a:extLst>
                  <a:ext uri="{0D108BD9-81ED-4DB2-BD59-A6C34878D82A}">
                    <a16:rowId xmlns:a16="http://schemas.microsoft.com/office/drawing/2014/main" val="1626309156"/>
                  </a:ext>
                </a:extLst>
              </a:tr>
              <a:tr h="510730">
                <a:tc>
                  <a:txBody>
                    <a:bodyPr/>
                    <a:lstStyle/>
                    <a:p>
                      <a:pPr marL="36000" marR="0" indent="0" algn="l" defTabSz="914400" rtl="0" eaLnBrk="1" fontAlgn="auto" latinLnBrk="0" hangingPunct="1">
                        <a:lnSpc>
                          <a:spcPct val="90000"/>
                        </a:lnSpc>
                        <a:spcBef>
                          <a:spcPts val="0"/>
                        </a:spcBef>
                        <a:spcAft>
                          <a:spcPts val="0"/>
                        </a:spcAft>
                        <a:buClrTx/>
                        <a:buSzTx/>
                        <a:buFontTx/>
                        <a:buNone/>
                        <a:tabLst/>
                        <a:defRPr/>
                      </a:pPr>
                      <a:r>
                        <a:rPr lang="en-US" sz="1400" b="0" dirty="0">
                          <a:solidFill>
                            <a:schemeClr val="tx1"/>
                          </a:solidFill>
                          <a:latin typeface="+mn-lt"/>
                          <a:cs typeface="Arial" panose="020B0604020202020204" pitchFamily="34" charset="0"/>
                        </a:rPr>
                        <a:t>SA4#138</a:t>
                      </a:r>
                    </a:p>
                  </a:txBody>
                  <a:tcPr marL="91429" marR="91429" marT="45667" marB="45667" anchor="ctr"/>
                </a:tc>
                <a:tc>
                  <a:txBody>
                    <a:bodyPr/>
                    <a:lstStyle/>
                    <a:p>
                      <a:pPr marL="0" marR="0">
                        <a:spcBef>
                          <a:spcPts val="0"/>
                        </a:spcBef>
                        <a:spcAft>
                          <a:spcPts val="0"/>
                        </a:spcAft>
                      </a:pPr>
                      <a:r>
                        <a:rPr lang="en-US" sz="1400" u="none" dirty="0">
                          <a:solidFill>
                            <a:schemeClr val="tx1"/>
                          </a:solidFill>
                          <a:effectLst/>
                          <a:latin typeface="+mn-lt"/>
                          <a:ea typeface="Calibri" panose="020F0502020204030204" pitchFamily="34" charset="0"/>
                          <a:cs typeface="Arial" panose="020B0604020202020204" pitchFamily="34" charset="0"/>
                        </a:rPr>
                        <a:t>F2F:  16-20 Nov. 2026</a:t>
                      </a:r>
                    </a:p>
                  </a:txBody>
                  <a:tcPr anchor="ctr"/>
                </a:tc>
                <a:tc>
                  <a:txBody>
                    <a:bodyPr/>
                    <a:lstStyle/>
                    <a:p>
                      <a:pPr marL="36000" marR="0" lvl="1" indent="0" algn="l" defTabSz="914400" rtl="0" eaLnBrk="1" fontAlgn="auto" latinLnBrk="0" hangingPunct="1">
                        <a:lnSpc>
                          <a:spcPct val="90000"/>
                        </a:lnSpc>
                        <a:spcBef>
                          <a:spcPts val="0"/>
                        </a:spcBef>
                        <a:spcAft>
                          <a:spcPts val="0"/>
                        </a:spcAft>
                        <a:buClrTx/>
                        <a:buSzTx/>
                        <a:buFontTx/>
                        <a:buNone/>
                        <a:tabLst/>
                        <a:defRPr/>
                      </a:pPr>
                      <a:r>
                        <a:rPr lang="en-US" sz="1400" b="0" u="none" dirty="0">
                          <a:solidFill>
                            <a:schemeClr val="tx1"/>
                          </a:solidFill>
                          <a:latin typeface="+mn-lt"/>
                          <a:cs typeface="Arial" panose="020B0604020202020204" pitchFamily="34" charset="0"/>
                        </a:rPr>
                        <a:t>Host: TBD, Venue: TBD</a:t>
                      </a:r>
                    </a:p>
                  </a:txBody>
                  <a:tcPr marL="91429" marR="91429" marT="45667" marB="45667" anchor="ctr"/>
                </a:tc>
                <a:extLst>
                  <a:ext uri="{0D108BD9-81ED-4DB2-BD59-A6C34878D82A}">
                    <a16:rowId xmlns:a16="http://schemas.microsoft.com/office/drawing/2014/main" val="1793297862"/>
                  </a:ext>
                </a:extLst>
              </a:tr>
            </a:tbl>
          </a:graphicData>
        </a:graphic>
      </p:graphicFrame>
    </p:spTree>
    <p:extLst>
      <p:ext uri="{BB962C8B-B14F-4D97-AF65-F5344CB8AC3E}">
        <p14:creationId xmlns:p14="http://schemas.microsoft.com/office/powerpoint/2010/main" val="4041389504"/>
      </p:ext>
    </p:extLst>
  </p:cSld>
  <p:clrMapOvr>
    <a:masterClrMapping/>
  </p:clrMapOvr>
  <p:transition spd="slow"/>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3">
            <a:extLst>
              <a:ext uri="{FF2B5EF4-FFF2-40B4-BE49-F238E27FC236}">
                <a16:creationId xmlns:a16="http://schemas.microsoft.com/office/drawing/2014/main" id="{828B76F7-0ECF-4C8A-B212-EB85C2B617C0}"/>
              </a:ext>
            </a:extLst>
          </p:cNvPr>
          <p:cNvSpPr>
            <a:spLocks noGrp="1"/>
          </p:cNvSpPr>
          <p:nvPr>
            <p:ph type="title"/>
          </p:nvPr>
        </p:nvSpPr>
        <p:spPr/>
        <p:txBody>
          <a:bodyPr/>
          <a:lstStyle/>
          <a:p>
            <a:r>
              <a:rPr lang="en-US" altLang="en-US" dirty="0"/>
              <a:t>SA4 meeting statistics</a:t>
            </a:r>
          </a:p>
        </p:txBody>
      </p:sp>
      <p:sp>
        <p:nvSpPr>
          <p:cNvPr id="8" name="Espace réservé du contenu 1">
            <a:extLst>
              <a:ext uri="{FF2B5EF4-FFF2-40B4-BE49-F238E27FC236}">
                <a16:creationId xmlns:a16="http://schemas.microsoft.com/office/drawing/2014/main" id="{66A15E75-0973-4195-A43E-2B3DD802BE88}"/>
              </a:ext>
            </a:extLst>
          </p:cNvPr>
          <p:cNvSpPr>
            <a:spLocks noGrp="1"/>
          </p:cNvSpPr>
          <p:nvPr>
            <p:ph idx="1"/>
          </p:nvPr>
        </p:nvSpPr>
        <p:spPr>
          <a:xfrm>
            <a:off x="647700" y="1454151"/>
            <a:ext cx="11184467" cy="839610"/>
          </a:xfrm>
        </p:spPr>
        <p:txBody>
          <a:bodyPr/>
          <a:lstStyle/>
          <a:p>
            <a:pPr>
              <a:lnSpc>
                <a:spcPct val="85000"/>
              </a:lnSpc>
              <a:spcBef>
                <a:spcPts val="3000"/>
              </a:spcBef>
            </a:pPr>
            <a:r>
              <a:rPr lang="en-US" altLang="en-US" sz="2000" dirty="0"/>
              <a:t>Note 1: the number of F2F participants at SA4#127 (88) is representative of a regular standalone SA4 F2F meeting.</a:t>
            </a:r>
          </a:p>
          <a:p>
            <a:pPr>
              <a:lnSpc>
                <a:spcPct val="85000"/>
              </a:lnSpc>
              <a:spcBef>
                <a:spcPts val="3000"/>
              </a:spcBef>
            </a:pPr>
            <a:r>
              <a:rPr lang="en-US" altLang="en-US" sz="2000" dirty="0"/>
              <a:t>Note 2: the number of </a:t>
            </a:r>
            <a:r>
              <a:rPr lang="en-US" altLang="en-US" sz="2000" dirty="0" err="1"/>
              <a:t>Tdocs</a:t>
            </a:r>
            <a:r>
              <a:rPr lang="en-US" altLang="en-US" sz="2000" dirty="0"/>
              <a:t> (533) per meeting at SA4#128 is at a record high</a:t>
            </a:r>
          </a:p>
          <a:p>
            <a:pPr lvl="1">
              <a:lnSpc>
                <a:spcPct val="90000"/>
              </a:lnSpc>
              <a:spcBef>
                <a:spcPts val="200"/>
              </a:spcBef>
              <a:tabLst>
                <a:tab pos="1787525" algn="l"/>
                <a:tab pos="3671888" algn="l"/>
              </a:tabLst>
              <a:defRPr/>
            </a:pPr>
            <a:endParaRPr lang="en-US" sz="2000" dirty="0"/>
          </a:p>
          <a:p>
            <a:pPr>
              <a:lnSpc>
                <a:spcPct val="90000"/>
              </a:lnSpc>
              <a:spcBef>
                <a:spcPts val="200"/>
              </a:spcBef>
              <a:tabLst>
                <a:tab pos="1787525" algn="l"/>
                <a:tab pos="3671888" algn="l"/>
              </a:tabLst>
              <a:defRPr/>
            </a:pPr>
            <a:endParaRPr lang="en-US" altLang="en-US" sz="2400" dirty="0"/>
          </a:p>
        </p:txBody>
      </p:sp>
      <p:pic>
        <p:nvPicPr>
          <p:cNvPr id="5" name="Picture 4">
            <a:extLst>
              <a:ext uri="{FF2B5EF4-FFF2-40B4-BE49-F238E27FC236}">
                <a16:creationId xmlns:a16="http://schemas.microsoft.com/office/drawing/2014/main" id="{CE5C9F2F-B429-F961-5680-5FD7D0C52B26}"/>
              </a:ext>
            </a:extLst>
          </p:cNvPr>
          <p:cNvPicPr>
            <a:picLocks noChangeAspect="1"/>
          </p:cNvPicPr>
          <p:nvPr/>
        </p:nvPicPr>
        <p:blipFill>
          <a:blip r:embed="rId2"/>
          <a:stretch>
            <a:fillRect/>
          </a:stretch>
        </p:blipFill>
        <p:spPr>
          <a:xfrm>
            <a:off x="731055" y="3326233"/>
            <a:ext cx="5364945" cy="2773920"/>
          </a:xfrm>
          <a:prstGeom prst="rect">
            <a:avLst/>
          </a:prstGeom>
        </p:spPr>
      </p:pic>
      <p:pic>
        <p:nvPicPr>
          <p:cNvPr id="10" name="Picture 9">
            <a:extLst>
              <a:ext uri="{FF2B5EF4-FFF2-40B4-BE49-F238E27FC236}">
                <a16:creationId xmlns:a16="http://schemas.microsoft.com/office/drawing/2014/main" id="{D1699BAE-04F1-3AA7-84A3-D2E18A84E129}"/>
              </a:ext>
            </a:extLst>
          </p:cNvPr>
          <p:cNvPicPr>
            <a:picLocks noChangeAspect="1"/>
          </p:cNvPicPr>
          <p:nvPr/>
        </p:nvPicPr>
        <p:blipFill>
          <a:blip r:embed="rId3"/>
          <a:stretch>
            <a:fillRect/>
          </a:stretch>
        </p:blipFill>
        <p:spPr>
          <a:xfrm>
            <a:off x="6239933" y="3314040"/>
            <a:ext cx="5358848" cy="2786113"/>
          </a:xfrm>
          <a:prstGeom prst="rect">
            <a:avLst/>
          </a:prstGeom>
        </p:spPr>
      </p:pic>
    </p:spTree>
  </p:cSld>
  <p:clrMapOvr>
    <a:masterClrMapping/>
  </p:clrMapOvr>
  <p:transition spd="slow"/>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10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1000" b="0" i="0" u="none" strike="noStrike" cap="none" normalizeH="0" baseline="0" smtClean="0">
            <a:ln>
              <a:noFill/>
            </a:ln>
            <a:solidFill>
              <a:schemeClr val="tx1"/>
            </a:solidFill>
            <a:effectLst/>
            <a:latin typeface="Arial" charset="0"/>
          </a:defRPr>
        </a:defPPr>
      </a:lstStyle>
    </a:lnDef>
  </a:objectDefaults>
  <a:extraClrSchemeLst>
    <a:extraClrScheme>
      <a:clrScheme name="Office Theme 1">
        <a:dk1>
          <a:srgbClr val="000000"/>
        </a:dk1>
        <a:lt1>
          <a:srgbClr val="FFFFFF"/>
        </a:lt1>
        <a:dk2>
          <a:srgbClr val="1F497D"/>
        </a:dk2>
        <a:lt2>
          <a:srgbClr val="EEECE1"/>
        </a:lt2>
        <a:accent1>
          <a:srgbClr val="4F81BD"/>
        </a:accent1>
        <a:accent2>
          <a:srgbClr val="C0504D"/>
        </a:accent2>
        <a:accent3>
          <a:srgbClr val="FFFFFF"/>
        </a:accent3>
        <a:accent4>
          <a:srgbClr val="000000"/>
        </a:accent4>
        <a:accent5>
          <a:srgbClr val="B2C1DB"/>
        </a:accent5>
        <a:accent6>
          <a:srgbClr val="AE4845"/>
        </a:accent6>
        <a:hlink>
          <a:srgbClr val="0000FF"/>
        </a:hlink>
        <a:folHlink>
          <a:srgbClr val="80008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4814B433DB9B594885F4112FE4976328" ma:contentTypeVersion="13" ma:contentTypeDescription="Create a new document." ma:contentTypeScope="" ma:versionID="bfc5638d4f01580694a8c7f93567c8e7">
  <xsd:schema xmlns:xsd="http://www.w3.org/2001/XMLSchema" xmlns:xs="http://www.w3.org/2001/XMLSchema" xmlns:p="http://schemas.microsoft.com/office/2006/metadata/properties" xmlns:ns3="d36af664-2dfc-46e0-99b9-b4775a37cfc8" xmlns:ns4="7c28629c-29d3-4904-ae90-4b38e6ab8730" targetNamespace="http://schemas.microsoft.com/office/2006/metadata/properties" ma:root="true" ma:fieldsID="a12d0ce96aff54703c1e76432497b68e" ns3:_="" ns4:_="">
    <xsd:import namespace="d36af664-2dfc-46e0-99b9-b4775a37cfc8"/>
    <xsd:import namespace="7c28629c-29d3-4904-ae90-4b38e6ab8730"/>
    <xsd:element name="properties">
      <xsd:complexType>
        <xsd:sequence>
          <xsd:element name="documentManagement">
            <xsd:complexType>
              <xsd:all>
                <xsd:element ref="ns3:SharedWithUsers" minOccurs="0"/>
                <xsd:element ref="ns3:SharedWithDetails" minOccurs="0"/>
                <xsd:element ref="ns3:SharingHintHash" minOccurs="0"/>
                <xsd:element ref="ns4:MediaServiceMetadata" minOccurs="0"/>
                <xsd:element ref="ns4:MediaServiceFastMetadata" minOccurs="0"/>
                <xsd:element ref="ns4:MediaServiceAutoTags" minOccurs="0"/>
                <xsd:element ref="ns4:MediaServiceOCR" minOccurs="0"/>
                <xsd:element ref="ns4:MediaServiceGenerationTime" minOccurs="0"/>
                <xsd:element ref="ns4:MediaServiceEventHashCode" minOccurs="0"/>
                <xsd:element ref="ns4:MediaServiceAutoKeyPoints" minOccurs="0"/>
                <xsd:element ref="ns4:MediaServiceKeyPoints" minOccurs="0"/>
                <xsd:element ref="ns4:MediaServiceDateTaken" minOccurs="0"/>
                <xsd:element ref="ns4: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36af664-2dfc-46e0-99b9-b4775a37cfc8"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internalName="SharedWithDetails" ma:readOnly="true">
      <xsd:simpleType>
        <xsd:restriction base="dms:Note">
          <xsd:maxLength value="255"/>
        </xsd:restriction>
      </xsd:simpleType>
    </xsd:element>
    <xsd:element name="SharingHintHash" ma:index="10" nillable="true" ma:displayName="Sharing Hint Hash" ma:hidden="true" ma:internalName="SharingHintHash"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7c28629c-29d3-4904-ae90-4b38e6ab8730" elementFormDefault="qualified">
    <xsd:import namespace="http://schemas.microsoft.com/office/2006/documentManagement/types"/>
    <xsd:import namespace="http://schemas.microsoft.com/office/infopath/2007/PartnerControls"/>
    <xsd:element name="MediaServiceMetadata" ma:index="11" nillable="true" ma:displayName="MediaServiceMetadata" ma:hidden="true" ma:internalName="MediaServiceMetadata" ma:readOnly="true">
      <xsd:simpleType>
        <xsd:restriction base="dms:Note"/>
      </xsd:simpleType>
    </xsd:element>
    <xsd:element name="MediaServiceFastMetadata" ma:index="12" nillable="true" ma:displayName="MediaServiceFastMetadata" ma:hidden="true" ma:internalName="MediaServiceFastMetadata" ma:readOnly="true">
      <xsd:simpleType>
        <xsd:restriction base="dms:Note"/>
      </xsd:simpleType>
    </xsd:element>
    <xsd:element name="MediaServiceAutoTags" ma:index="13" nillable="true" ma:displayName="Tags" ma:internalName="MediaServiceAutoTags"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AutoKeyPoints" ma:index="17" nillable="true" ma:displayName="MediaServiceAutoKeyPoints" ma:hidden="true" ma:internalName="MediaServiceAutoKeyPoints" ma:readOnly="true">
      <xsd:simpleType>
        <xsd:restriction base="dms:Note"/>
      </xsd:simpleType>
    </xsd:element>
    <xsd:element name="MediaServiceKeyPoints" ma:index="18" nillable="true" ma:displayName="KeyPoints" ma:internalName="MediaServiceKeyPoints" ma:readOnly="true">
      <xsd:simpleType>
        <xsd:restriction base="dms:Note">
          <xsd:maxLength value="255"/>
        </xsd:restriction>
      </xsd:simpleType>
    </xsd:element>
    <xsd:element name="MediaServiceDateTaken" ma:index="19" nillable="true" ma:displayName="MediaServiceDateTaken" ma:hidden="true" ma:internalName="MediaServiceDateTaken" ma:readOnly="true">
      <xsd:simpleType>
        <xsd:restriction base="dms:Text"/>
      </xsd:simpleType>
    </xsd:element>
    <xsd:element name="MediaServiceLocation" ma:index="20" nillable="true" ma:displayName="Location" ma:internalName="MediaServiceLocation"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A116FCB1-8F34-4320-992F-FF9AB90D52D9}">
  <ds:schemaRefs>
    <ds:schemaRef ds:uri="http://schemas.microsoft.com/sharepoint/v3/contenttype/forms"/>
  </ds:schemaRefs>
</ds:datastoreItem>
</file>

<file path=customXml/itemProps2.xml><?xml version="1.0" encoding="utf-8"?>
<ds:datastoreItem xmlns:ds="http://schemas.openxmlformats.org/officeDocument/2006/customXml" ds:itemID="{BD02810A-A5B3-4801-94E4-10D646DD873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d36af664-2dfc-46e0-99b9-b4775a37cfc8"/>
    <ds:schemaRef ds:uri="7c28629c-29d3-4904-ae90-4b38e6ab8730"/>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83A382C1-8D34-41E2-AE7D-C7A1F0A6CDFD}">
  <ds:schemaRefs>
    <ds:schemaRef ds:uri="http://purl.org/dc/terms/"/>
    <ds:schemaRef ds:uri="http://schemas.microsoft.com/office/2006/metadata/properties"/>
    <ds:schemaRef ds:uri="http://purl.org/dc/dcmitype/"/>
    <ds:schemaRef ds:uri="http://schemas.microsoft.com/office/2006/documentManagement/types"/>
    <ds:schemaRef ds:uri="7c28629c-29d3-4904-ae90-4b38e6ab8730"/>
    <ds:schemaRef ds:uri="http://schemas.microsoft.com/office/infopath/2007/PartnerControls"/>
    <ds:schemaRef ds:uri="http://purl.org/dc/elements/1.1/"/>
    <ds:schemaRef ds:uri="http://www.w3.org/XML/1998/namespace"/>
    <ds:schemaRef ds:uri="http://schemas.openxmlformats.org/package/2006/metadata/core-properties"/>
    <ds:schemaRef ds:uri="d36af664-2dfc-46e0-99b9-b4775a37cfc8"/>
  </ds:schemaRefs>
</ds:datastoreItem>
</file>

<file path=docProps/app.xml><?xml version="1.0" encoding="utf-8"?>
<Properties xmlns="http://schemas.openxmlformats.org/officeDocument/2006/extended-properties" xmlns:vt="http://schemas.openxmlformats.org/officeDocument/2006/docPropsVTypes">
  <Template/>
  <TotalTime>109610</TotalTime>
  <Words>6231</Words>
  <Application>Microsoft Office PowerPoint</Application>
  <PresentationFormat>Widescreen</PresentationFormat>
  <Paragraphs>1061</Paragraphs>
  <Slides>35</Slides>
  <Notes>4</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35</vt:i4>
      </vt:variant>
    </vt:vector>
  </HeadingPairs>
  <TitlesOfParts>
    <vt:vector size="45" baseType="lpstr">
      <vt:lpstr>MS Mincho</vt:lpstr>
      <vt:lpstr>SimSun</vt:lpstr>
      <vt:lpstr>SimSun</vt:lpstr>
      <vt:lpstr>Aptos</vt:lpstr>
      <vt:lpstr>Arial</vt:lpstr>
      <vt:lpstr>Arial </vt:lpstr>
      <vt:lpstr>Calibri</vt:lpstr>
      <vt:lpstr>Symbol</vt:lpstr>
      <vt:lpstr>Times New Roman</vt:lpstr>
      <vt:lpstr>Office Theme</vt:lpstr>
      <vt:lpstr>     TSG SA WG4 (SA4) Status Report at TSG SA#105    </vt:lpstr>
      <vt:lpstr>Outline</vt:lpstr>
      <vt:lpstr>SA4 leadership and subgroups (1/2)</vt:lpstr>
      <vt:lpstr>SA4 leadership and subgroups (2/2)</vt:lpstr>
      <vt:lpstr>Meetings held since SA#104 </vt:lpstr>
      <vt:lpstr>Calendar of future meetings - 1</vt:lpstr>
      <vt:lpstr>Calendar of future meetings - 2</vt:lpstr>
      <vt:lpstr>Calendar of future meetings - 3</vt:lpstr>
      <vt:lpstr>SA4 meeting statistics</vt:lpstr>
      <vt:lpstr>SA4 progress highlights </vt:lpstr>
      <vt:lpstr>CRs to features in Release 17 and earlier</vt:lpstr>
      <vt:lpstr>CRs to Release 18</vt:lpstr>
      <vt:lpstr>Overview of work progress  Rel-19 Work Items</vt:lpstr>
      <vt:lpstr>Video Operating Points - Harmonization and Stereo MV-HEVC (VOPS)</vt:lpstr>
      <vt:lpstr>Split Rendering over IMS (SR_IMS)</vt:lpstr>
      <vt:lpstr>EVS Codec Extension for Immersive Voice and Audio Services, Phase 2 (IVAS_Codec_Ph2)</vt:lpstr>
      <vt:lpstr>Overview of work progress  Study Items targeting Rel-19</vt:lpstr>
      <vt:lpstr>Feasibility Study on Artificial Intelligence (AI) and Machine Learning (ML) for Media (FS_AI4Media)</vt:lpstr>
      <vt:lpstr>Study on Diverse audio Capturing system for End-user Devices (FS_DaCED)</vt:lpstr>
      <vt:lpstr>Feasibility Study on Film Grain synthesis (FS_FGS) – complete !</vt:lpstr>
      <vt:lpstr>Feasibility Study on Avatars for Real-Time Communication (FS_AVATAR)</vt:lpstr>
      <vt:lpstr>Study on Media enerGy consumption exposuRE and EvaluatioN framework (FS_MediaEnergyGREEN)</vt:lpstr>
      <vt:lpstr>Study on Media Messaging (FS_MeMe)</vt:lpstr>
      <vt:lpstr>Advanced Media Delivery (FS_AMD)</vt:lpstr>
      <vt:lpstr>5G Real-time Transport Protocol Configurations,  Phase 2 (FS_5G_RTP_Ph2)</vt:lpstr>
      <vt:lpstr>Beyond 2D Video (FS_Beyond2D)</vt:lpstr>
      <vt:lpstr>Audio Codec APIs (FS_ACAPI)</vt:lpstr>
      <vt:lpstr>Study on Haptics in 5G Media Services (FS_HapticsMedia)</vt:lpstr>
      <vt:lpstr>Study on Spatial Computing for AR Services (FS_ARSpatial)</vt:lpstr>
      <vt:lpstr>New Work and Study Item(s)</vt:lpstr>
      <vt:lpstr>Study on immersive Real-Time Communication for WebRTC, Phase 2 (FS_iRTCW_Ph2)</vt:lpstr>
      <vt:lpstr>Terminal Audio quality performance and Test methods for Immersive Audio Services, Phase 2 (ATIAS_Ph2)</vt:lpstr>
      <vt:lpstr>SA4 planning</vt:lpstr>
      <vt:lpstr>Dependencies on IETF drafts in SA4</vt:lpstr>
      <vt:lpstr>Summary of action items</vt:lpstr>
    </vt:vector>
  </TitlesOfParts>
  <Company>3GPP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Presentation title</dc:title>
  <dc:creator>Scrase</dc:creator>
  <dc:description>© 2009  All rights reserved</dc:description>
  <cp:lastModifiedBy>Gabin, Frederic</cp:lastModifiedBy>
  <cp:revision>3175</cp:revision>
  <cp:lastPrinted>2016-09-13T11:31:59Z</cp:lastPrinted>
  <dcterms:created xsi:type="dcterms:W3CDTF">2008-08-30T09:32:10Z</dcterms:created>
  <dcterms:modified xsi:type="dcterms:W3CDTF">2024-09-03T08:57:16Z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UpdateProcess">
    <vt:lpwstr>End</vt:lpwstr>
  </property>
  <property fmtid="{D5CDD505-2E9C-101B-9397-08002B2CF9AE}" pid="3" name="ContentTypeId">
    <vt:lpwstr>0x0101004814B433DB9B594885F4112FE4976328</vt:lpwstr>
  </property>
</Properties>
</file>