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
  </p:notesMasterIdLst>
  <p:handoutMasterIdLst>
    <p:handoutMasterId r:id="rId19"/>
  </p:handoutMasterIdLst>
  <p:sldIdLst>
    <p:sldId id="256" r:id="rId5"/>
    <p:sldId id="260" r:id="rId6"/>
    <p:sldId id="259" r:id="rId7"/>
    <p:sldId id="258" r:id="rId8"/>
    <p:sldId id="758" r:id="rId9"/>
    <p:sldId id="769" r:id="rId10"/>
    <p:sldId id="763" r:id="rId11"/>
    <p:sldId id="761" r:id="rId12"/>
    <p:sldId id="765" r:id="rId13"/>
    <p:sldId id="767" r:id="rId14"/>
    <p:sldId id="766" r:id="rId15"/>
    <p:sldId id="768" r:id="rId16"/>
    <p:sldId id="752" r:id="rId17"/>
  </p:sldIdLst>
  <p:sldSz cx="12192000" cy="6858000"/>
  <p:notesSz cx="6729413" cy="97155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1pPr>
    <a:lvl2pPr marL="4572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2pPr>
    <a:lvl3pPr marL="9144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3pPr>
    <a:lvl4pPr marL="13716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4pPr>
    <a:lvl5pPr marL="18288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5pPr>
    <a:lvl6pPr marL="2286000" algn="l" defTabSz="914400" rtl="0" eaLnBrk="1" latinLnBrk="0" hangingPunct="1">
      <a:defRPr sz="4400" b="1" kern="1200">
        <a:solidFill>
          <a:srgbClr val="063EF2"/>
        </a:solidFill>
        <a:latin typeface="Arial" panose="020B0604020202020204" pitchFamily="34" charset="0"/>
        <a:ea typeface="+mn-ea"/>
        <a:cs typeface="+mn-cs"/>
      </a:defRPr>
    </a:lvl6pPr>
    <a:lvl7pPr marL="2743200" algn="l" defTabSz="914400" rtl="0" eaLnBrk="1" latinLnBrk="0" hangingPunct="1">
      <a:defRPr sz="4400" b="1" kern="1200">
        <a:solidFill>
          <a:srgbClr val="063EF2"/>
        </a:solidFill>
        <a:latin typeface="Arial" panose="020B0604020202020204" pitchFamily="34" charset="0"/>
        <a:ea typeface="+mn-ea"/>
        <a:cs typeface="+mn-cs"/>
      </a:defRPr>
    </a:lvl7pPr>
    <a:lvl8pPr marL="3200400" algn="l" defTabSz="914400" rtl="0" eaLnBrk="1" latinLnBrk="0" hangingPunct="1">
      <a:defRPr sz="4400" b="1" kern="1200">
        <a:solidFill>
          <a:srgbClr val="063EF2"/>
        </a:solidFill>
        <a:latin typeface="Arial" panose="020B0604020202020204" pitchFamily="34" charset="0"/>
        <a:ea typeface="+mn-ea"/>
        <a:cs typeface="+mn-cs"/>
      </a:defRPr>
    </a:lvl8pPr>
    <a:lvl9pPr marL="3657600" algn="l" defTabSz="914400" rtl="0" eaLnBrk="1" latinLnBrk="0" hangingPunct="1">
      <a:defRPr sz="4400" b="1" kern="1200">
        <a:solidFill>
          <a:srgbClr val="063EF2"/>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99"/>
    <a:srgbClr val="FFCCCC"/>
    <a:srgbClr val="0533C5"/>
    <a:srgbClr val="3333CC"/>
    <a:srgbClr val="C0FEF9"/>
    <a:srgbClr val="FAFD00"/>
    <a:srgbClr val="A2C1FE"/>
    <a:srgbClr val="063DE8"/>
    <a:srgbClr val="FCFE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38" autoAdjust="0"/>
    <p:restoredTop sz="94220" autoAdjust="0"/>
  </p:normalViewPr>
  <p:slideViewPr>
    <p:cSldViewPr>
      <p:cViewPr varScale="1">
        <p:scale>
          <a:sx n="130" d="100"/>
          <a:sy n="130" d="100"/>
        </p:scale>
        <p:origin x="144" y="858"/>
      </p:cViewPr>
      <p:guideLst>
        <p:guide orient="horz" pos="2160"/>
        <p:guide pos="384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96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12.xml"/><Relationship Id="rId3" Type="http://schemas.openxmlformats.org/officeDocument/2006/relationships/slide" Target="slides/slide4.xml"/><Relationship Id="rId7" Type="http://schemas.openxmlformats.org/officeDocument/2006/relationships/slide" Target="slides/slide11.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10.xml"/><Relationship Id="rId5" Type="http://schemas.openxmlformats.org/officeDocument/2006/relationships/slide" Target="slides/slide6.xml"/><Relationship Id="rId4"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fc">
            <a:extLst>
              <a:ext uri="{FF2B5EF4-FFF2-40B4-BE49-F238E27FC236}">
                <a16:creationId xmlns:a16="http://schemas.microsoft.com/office/drawing/2014/main" id="{2B9D32D6-1838-4A18-B619-3DEB13929CC7}"/>
              </a:ext>
            </a:extLst>
          </p:cNvPr>
          <p:cNvSpPr txBox="1">
            <a:spLocks noChangeArrowheads="1"/>
          </p:cNvSpPr>
          <p:nvPr/>
        </p:nvSpPr>
        <p:spPr bwMode="auto">
          <a:xfrm>
            <a:off x="0" y="9515475"/>
            <a:ext cx="672941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45EE3AC-13BB-49E4-9F5D-55CF23468EE7}"/>
              </a:ext>
            </a:extLst>
          </p:cNvPr>
          <p:cNvSpPr>
            <a:spLocks noGrp="1" noChangeArrowheads="1"/>
          </p:cNvSpPr>
          <p:nvPr>
            <p:ph type="body" sz="quarter" idx="3"/>
          </p:nvPr>
        </p:nvSpPr>
        <p:spPr bwMode="auto">
          <a:xfrm>
            <a:off x="896938" y="4630738"/>
            <a:ext cx="4935537" cy="4392612"/>
          </a:xfrm>
          <a:prstGeom prst="rect">
            <a:avLst/>
          </a:prstGeom>
          <a:noFill/>
          <a:ln w="12700">
            <a:noFill/>
            <a:miter lim="800000"/>
            <a:headEnd/>
            <a:tailEnd/>
          </a:ln>
          <a:effectLst/>
        </p:spPr>
        <p:txBody>
          <a:bodyPr vert="horz" wrap="square" lIns="89446" tIns="43938" rIns="89446" bIns="43938"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5" name="Rectangle 3">
            <a:extLst>
              <a:ext uri="{FF2B5EF4-FFF2-40B4-BE49-F238E27FC236}">
                <a16:creationId xmlns:a16="http://schemas.microsoft.com/office/drawing/2014/main" id="{8351AD7B-F6FA-456C-A3DB-F3A78E220EC1}"/>
              </a:ext>
            </a:extLst>
          </p:cNvPr>
          <p:cNvSpPr>
            <a:spLocks noGrp="1" noRot="1" noChangeAspect="1" noChangeArrowheads="1" noTextEdit="1"/>
          </p:cNvSpPr>
          <p:nvPr>
            <p:ph type="sldImg" idx="2"/>
          </p:nvPr>
        </p:nvSpPr>
        <p:spPr bwMode="auto">
          <a:xfrm>
            <a:off x="339725" y="844550"/>
            <a:ext cx="6049963" cy="34036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124" name="fc">
            <a:extLst>
              <a:ext uri="{FF2B5EF4-FFF2-40B4-BE49-F238E27FC236}">
                <a16:creationId xmlns:a16="http://schemas.microsoft.com/office/drawing/2014/main" id="{4DA824D9-5DF6-4AD6-B84C-5939EF1F1540}"/>
              </a:ext>
            </a:extLst>
          </p:cNvPr>
          <p:cNvSpPr txBox="1">
            <a:spLocks noChangeArrowheads="1"/>
          </p:cNvSpPr>
          <p:nvPr/>
        </p:nvSpPr>
        <p:spPr bwMode="auto">
          <a:xfrm>
            <a:off x="0" y="9515475"/>
            <a:ext cx="672941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7C4C5CE-9F4E-4215-B46F-D9EDDC1BD8B7}"/>
              </a:ext>
            </a:extLst>
          </p:cNvPr>
          <p:cNvSpPr>
            <a:spLocks noGrp="1" noRot="1" noChangeAspect="1" noChangeArrowheads="1" noTextEdit="1"/>
          </p:cNvSpPr>
          <p:nvPr>
            <p:ph type="sldImg"/>
          </p:nvPr>
        </p:nvSpPr>
        <p:spPr>
          <a:xfrm>
            <a:off x="339725" y="844550"/>
            <a:ext cx="6049963" cy="3403600"/>
          </a:xfrm>
          <a:ln/>
        </p:spPr>
      </p:sp>
      <p:sp>
        <p:nvSpPr>
          <p:cNvPr id="6147" name="Rectangle 3">
            <a:extLst>
              <a:ext uri="{FF2B5EF4-FFF2-40B4-BE49-F238E27FC236}">
                <a16:creationId xmlns:a16="http://schemas.microsoft.com/office/drawing/2014/main" id="{4BCA0CA0-F193-4286-95EC-D2F0AA4CB321}"/>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321F4EC-62DC-491E-8D90-54FB271839D5}"/>
              </a:ext>
            </a:extLst>
          </p:cNvPr>
          <p:cNvSpPr>
            <a:spLocks noGrp="1" noRot="1" noChangeAspect="1" noChangeArrowheads="1" noTextEdit="1"/>
          </p:cNvSpPr>
          <p:nvPr>
            <p:ph type="sldImg"/>
          </p:nvPr>
        </p:nvSpPr>
        <p:spPr>
          <a:xfrm>
            <a:off x="339725" y="844550"/>
            <a:ext cx="6049963" cy="3403600"/>
          </a:xfrm>
          <a:ln/>
        </p:spPr>
      </p:sp>
      <p:sp>
        <p:nvSpPr>
          <p:cNvPr id="8195" name="Rectangle 3">
            <a:extLst>
              <a:ext uri="{FF2B5EF4-FFF2-40B4-BE49-F238E27FC236}">
                <a16:creationId xmlns:a16="http://schemas.microsoft.com/office/drawing/2014/main" id="{535F47BA-3BF0-4167-B5D8-D02AA4D5E1DB}"/>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3501377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0427036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433862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3589485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54911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c">
            <a:extLst>
              <a:ext uri="{FF2B5EF4-FFF2-40B4-BE49-F238E27FC236}">
                <a16:creationId xmlns:a16="http://schemas.microsoft.com/office/drawing/2014/main" id="{E200D240-3433-42A9-9765-14FAF1E2B346}"/>
              </a:ext>
            </a:extLst>
          </p:cNvPr>
          <p:cNvSpPr txBox="1">
            <a:spLocks noChangeArrowheads="1"/>
          </p:cNvSpPr>
          <p:nvPr userDrawn="1"/>
        </p:nvSpPr>
        <p:spPr bwMode="auto">
          <a:xfrm>
            <a:off x="0" y="6657976"/>
            <a:ext cx="121920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
        <p:nvSpPr>
          <p:cNvPr id="2" name="Title 1"/>
          <p:cNvSpPr>
            <a:spLocks noGrp="1"/>
          </p:cNvSpPr>
          <p:nvPr>
            <p:ph type="ctrTitle"/>
          </p:nvPr>
        </p:nvSpPr>
        <p:spPr>
          <a:xfrm>
            <a:off x="914400" y="213043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12" indent="0" algn="ctr">
              <a:buNone/>
              <a:defRPr/>
            </a:lvl2pPr>
            <a:lvl3pPr marL="914423" indent="0" algn="ctr">
              <a:buNone/>
              <a:defRPr/>
            </a:lvl3pPr>
            <a:lvl4pPr marL="1371634" indent="0" algn="ctr">
              <a:buNone/>
              <a:defRPr/>
            </a:lvl4pPr>
            <a:lvl5pPr marL="1828846" indent="0" algn="ctr">
              <a:buNone/>
              <a:defRPr/>
            </a:lvl5pPr>
            <a:lvl6pPr marL="2286057" indent="0" algn="ctr">
              <a:buNone/>
              <a:defRPr/>
            </a:lvl6pPr>
            <a:lvl7pPr marL="2743269" indent="0" algn="ctr">
              <a:buNone/>
              <a:defRPr/>
            </a:lvl7pPr>
            <a:lvl8pPr marL="3200480" indent="0" algn="ctr">
              <a:buNone/>
              <a:defRPr/>
            </a:lvl8pPr>
            <a:lvl9pPr marL="3657691" indent="0" algn="ctr">
              <a:buNone/>
              <a:defRPr/>
            </a:lvl9pPr>
          </a:lstStyle>
          <a:p>
            <a:r>
              <a:rPr lang="en-US"/>
              <a:t>Click to edit Master subtitle style</a:t>
            </a:r>
          </a:p>
        </p:txBody>
      </p:sp>
    </p:spTree>
    <p:extLst>
      <p:ext uri="{BB962C8B-B14F-4D97-AF65-F5344CB8AC3E}">
        <p14:creationId xmlns:p14="http://schemas.microsoft.com/office/powerpoint/2010/main" val="3826646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77629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62646" y="228600"/>
            <a:ext cx="2766646"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62709" y="228600"/>
            <a:ext cx="8112369"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69978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99070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247" y="440690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247" y="2906713"/>
            <a:ext cx="10363200" cy="1500187"/>
          </a:xfrm>
        </p:spPr>
        <p:txBody>
          <a:bodyPr anchor="b"/>
          <a:lstStyle>
            <a:lvl1pPr marL="0" indent="0">
              <a:buNone/>
              <a:defRPr sz="2000"/>
            </a:lvl1pPr>
            <a:lvl2pPr marL="457212" indent="0">
              <a:buNone/>
              <a:defRPr sz="1800"/>
            </a:lvl2pPr>
            <a:lvl3pPr marL="914423" indent="0">
              <a:buNone/>
              <a:defRPr sz="1600"/>
            </a:lvl3pPr>
            <a:lvl4pPr marL="1371634" indent="0">
              <a:buNone/>
              <a:defRPr sz="1400"/>
            </a:lvl4pPr>
            <a:lvl5pPr marL="1828846" indent="0">
              <a:buNone/>
              <a:defRPr sz="1400"/>
            </a:lvl5pPr>
            <a:lvl6pPr marL="2286057" indent="0">
              <a:buNone/>
              <a:defRPr sz="1400"/>
            </a:lvl6pPr>
            <a:lvl7pPr marL="2743269" indent="0">
              <a:buNone/>
              <a:defRPr sz="1400"/>
            </a:lvl7pPr>
            <a:lvl8pPr marL="3200480" indent="0">
              <a:buNone/>
              <a:defRPr sz="1400"/>
            </a:lvl8pPr>
            <a:lvl9pPr marL="3657691" indent="0">
              <a:buNone/>
              <a:defRPr sz="1400"/>
            </a:lvl9pPr>
          </a:lstStyle>
          <a:p>
            <a:pPr lvl="0"/>
            <a:r>
              <a:rPr lang="en-US"/>
              <a:t>Click to edit Master text styles</a:t>
            </a:r>
          </a:p>
        </p:txBody>
      </p:sp>
    </p:spTree>
    <p:extLst>
      <p:ext uri="{BB962C8B-B14F-4D97-AF65-F5344CB8AC3E}">
        <p14:creationId xmlns:p14="http://schemas.microsoft.com/office/powerpoint/2010/main" val="2235972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62708" y="1143000"/>
            <a:ext cx="5439508"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89784" y="1143000"/>
            <a:ext cx="5439508"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23915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754" cy="639762"/>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7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95" y="1535113"/>
            <a:ext cx="5388708" cy="639762"/>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95" y="2174875"/>
            <a:ext cx="538870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52683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86072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05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247"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7386" y="273055"/>
            <a:ext cx="681501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3"/>
            <a:ext cx="4011247" cy="4691063"/>
          </a:xfrm>
        </p:spPr>
        <p:txBody>
          <a:bodyPr/>
          <a:lstStyle>
            <a:lvl1pPr marL="0" indent="0">
              <a:buNone/>
              <a:defRPr sz="1400"/>
            </a:lvl1pPr>
            <a:lvl2pPr marL="457212" indent="0">
              <a:buNone/>
              <a:defRPr sz="1200"/>
            </a:lvl2pPr>
            <a:lvl3pPr marL="914423" indent="0">
              <a:buNone/>
              <a:defRPr sz="1000"/>
            </a:lvl3pPr>
            <a:lvl4pPr marL="1371634" indent="0">
              <a:buNone/>
              <a:defRPr sz="900"/>
            </a:lvl4pPr>
            <a:lvl5pPr marL="1828846" indent="0">
              <a:buNone/>
              <a:defRPr sz="900"/>
            </a:lvl5pPr>
            <a:lvl6pPr marL="2286057" indent="0">
              <a:buNone/>
              <a:defRPr sz="900"/>
            </a:lvl6pPr>
            <a:lvl7pPr marL="2743269" indent="0">
              <a:buNone/>
              <a:defRPr sz="900"/>
            </a:lvl7pPr>
            <a:lvl8pPr marL="3200480" indent="0">
              <a:buNone/>
              <a:defRPr sz="900"/>
            </a:lvl8pPr>
            <a:lvl9pPr marL="3657691" indent="0">
              <a:buNone/>
              <a:defRPr sz="900"/>
            </a:lvl9pPr>
          </a:lstStyle>
          <a:p>
            <a:pPr lvl="0"/>
            <a:r>
              <a:rPr lang="en-US"/>
              <a:t>Click to edit Master text styles</a:t>
            </a:r>
          </a:p>
        </p:txBody>
      </p:sp>
    </p:spTree>
    <p:extLst>
      <p:ext uri="{BB962C8B-B14F-4D97-AF65-F5344CB8AC3E}">
        <p14:creationId xmlns:p14="http://schemas.microsoft.com/office/powerpoint/2010/main" val="3089768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554"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554" y="612775"/>
            <a:ext cx="7315200" cy="4114800"/>
          </a:xfrm>
        </p:spPr>
        <p:txBody>
          <a:bodyPr/>
          <a:lstStyle>
            <a:lvl1pPr marL="0" indent="0">
              <a:buNone/>
              <a:defRPr sz="3200"/>
            </a:lvl1pPr>
            <a:lvl2pPr marL="457212" indent="0">
              <a:buNone/>
              <a:defRPr sz="2800"/>
            </a:lvl2pPr>
            <a:lvl3pPr marL="914423" indent="0">
              <a:buNone/>
              <a:defRPr sz="2400"/>
            </a:lvl3pPr>
            <a:lvl4pPr marL="1371634" indent="0">
              <a:buNone/>
              <a:defRPr sz="2000"/>
            </a:lvl4pPr>
            <a:lvl5pPr marL="1828846" indent="0">
              <a:buNone/>
              <a:defRPr sz="2000"/>
            </a:lvl5pPr>
            <a:lvl6pPr marL="2286057" indent="0">
              <a:buNone/>
              <a:defRPr sz="2000"/>
            </a:lvl6pPr>
            <a:lvl7pPr marL="2743269" indent="0">
              <a:buNone/>
              <a:defRPr sz="2000"/>
            </a:lvl7pPr>
            <a:lvl8pPr marL="3200480" indent="0">
              <a:buNone/>
              <a:defRPr sz="2000"/>
            </a:lvl8pPr>
            <a:lvl9pPr marL="3657691" indent="0">
              <a:buNone/>
              <a:defRPr sz="2000"/>
            </a:lvl9pPr>
          </a:lstStyle>
          <a:p>
            <a:pPr lvl="0"/>
            <a:endParaRPr lang="en-US" noProof="0"/>
          </a:p>
        </p:txBody>
      </p:sp>
      <p:sp>
        <p:nvSpPr>
          <p:cNvPr id="4" name="Text Placeholder 3"/>
          <p:cNvSpPr>
            <a:spLocks noGrp="1"/>
          </p:cNvSpPr>
          <p:nvPr>
            <p:ph type="body" sz="half" idx="2"/>
          </p:nvPr>
        </p:nvSpPr>
        <p:spPr>
          <a:xfrm>
            <a:off x="2389554" y="5367338"/>
            <a:ext cx="7315200" cy="804862"/>
          </a:xfrm>
        </p:spPr>
        <p:txBody>
          <a:bodyPr/>
          <a:lstStyle>
            <a:lvl1pPr marL="0" indent="0">
              <a:buNone/>
              <a:defRPr sz="1400"/>
            </a:lvl1pPr>
            <a:lvl2pPr marL="457212" indent="0">
              <a:buNone/>
              <a:defRPr sz="1200"/>
            </a:lvl2pPr>
            <a:lvl3pPr marL="914423" indent="0">
              <a:buNone/>
              <a:defRPr sz="1000"/>
            </a:lvl3pPr>
            <a:lvl4pPr marL="1371634" indent="0">
              <a:buNone/>
              <a:defRPr sz="900"/>
            </a:lvl4pPr>
            <a:lvl5pPr marL="1828846" indent="0">
              <a:buNone/>
              <a:defRPr sz="900"/>
            </a:lvl5pPr>
            <a:lvl6pPr marL="2286057" indent="0">
              <a:buNone/>
              <a:defRPr sz="900"/>
            </a:lvl6pPr>
            <a:lvl7pPr marL="2743269" indent="0">
              <a:buNone/>
              <a:defRPr sz="900"/>
            </a:lvl7pPr>
            <a:lvl8pPr marL="3200480" indent="0">
              <a:buNone/>
              <a:defRPr sz="900"/>
            </a:lvl8pPr>
            <a:lvl9pPr marL="3657691" indent="0">
              <a:buNone/>
              <a:defRPr sz="900"/>
            </a:lvl9pPr>
          </a:lstStyle>
          <a:p>
            <a:pPr lvl="0"/>
            <a:r>
              <a:rPr lang="en-US"/>
              <a:t>Click to edit Master text styles</a:t>
            </a:r>
          </a:p>
        </p:txBody>
      </p:sp>
    </p:spTree>
    <p:extLst>
      <p:ext uri="{BB962C8B-B14F-4D97-AF65-F5344CB8AC3E}">
        <p14:creationId xmlns:p14="http://schemas.microsoft.com/office/powerpoint/2010/main" val="3837327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C61FDEB-0250-48B8-8642-ED80B93B61D4}"/>
              </a:ext>
            </a:extLst>
          </p:cNvPr>
          <p:cNvSpPr>
            <a:spLocks noGrp="1" noChangeArrowheads="1"/>
          </p:cNvSpPr>
          <p:nvPr>
            <p:ph type="title"/>
          </p:nvPr>
        </p:nvSpPr>
        <p:spPr bwMode="auto">
          <a:xfrm>
            <a:off x="562708" y="228600"/>
            <a:ext cx="1102750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en-US"/>
              <a:t>Title: 36 pt Rotis Sans Serif for Nokia Bold</a:t>
            </a:r>
          </a:p>
        </p:txBody>
      </p:sp>
      <p:sp>
        <p:nvSpPr>
          <p:cNvPr id="1027" name="Rectangle 14">
            <a:extLst>
              <a:ext uri="{FF2B5EF4-FFF2-40B4-BE49-F238E27FC236}">
                <a16:creationId xmlns:a16="http://schemas.microsoft.com/office/drawing/2014/main" id="{58EE6EA0-95ED-4CFB-9413-C0D40C61D963}"/>
              </a:ext>
            </a:extLst>
          </p:cNvPr>
          <p:cNvSpPr>
            <a:spLocks noChangeArrowheads="1"/>
          </p:cNvSpPr>
          <p:nvPr/>
        </p:nvSpPr>
        <p:spPr bwMode="auto">
          <a:xfrm>
            <a:off x="9566034" y="6124575"/>
            <a:ext cx="2121877"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6pPr>
            <a:lvl7pPr marL="29718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7pPr>
            <a:lvl8pPr marL="34290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8pPr>
            <a:lvl9pPr marL="38862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9pPr>
          </a:lstStyle>
          <a:p>
            <a:pPr>
              <a:lnSpc>
                <a:spcPct val="90000"/>
              </a:lnSpc>
              <a:defRPr/>
            </a:pPr>
            <a:endParaRPr lang="en-US" altLang="en-US" sz="4401"/>
          </a:p>
        </p:txBody>
      </p:sp>
      <p:sp>
        <p:nvSpPr>
          <p:cNvPr id="1028" name="Rectangle 33">
            <a:extLst>
              <a:ext uri="{FF2B5EF4-FFF2-40B4-BE49-F238E27FC236}">
                <a16:creationId xmlns:a16="http://schemas.microsoft.com/office/drawing/2014/main" id="{30B0EF2F-4DB8-4A13-B199-87FED097CB5A}"/>
              </a:ext>
            </a:extLst>
          </p:cNvPr>
          <p:cNvSpPr>
            <a:spLocks noGrp="1" noChangeArrowheads="1"/>
          </p:cNvSpPr>
          <p:nvPr>
            <p:ph type="body" idx="1"/>
          </p:nvPr>
        </p:nvSpPr>
        <p:spPr bwMode="auto">
          <a:xfrm>
            <a:off x="562710" y="1143000"/>
            <a:ext cx="11066585"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a:t>Nokia PowerPoint 99Template - July 1999</a:t>
            </a:r>
            <a:br>
              <a:rPr lang="en-US" altLang="en-US"/>
            </a:br>
            <a:r>
              <a:rPr lang="en-US" altLang="en-US"/>
              <a:t>(Rotis Sans Serif for Nokia 24 pt)</a:t>
            </a:r>
          </a:p>
          <a:p>
            <a:pPr lvl="0"/>
            <a:r>
              <a:rPr lang="en-US" altLang="en-US"/>
              <a:t>1st Level Bullet</a:t>
            </a:r>
          </a:p>
          <a:p>
            <a:pPr lvl="1"/>
            <a:r>
              <a:rPr lang="en-US" altLang="en-US"/>
              <a:t>2nd Level Bullet</a:t>
            </a:r>
          </a:p>
          <a:p>
            <a:pPr lvl="2"/>
            <a:r>
              <a:rPr lang="en-US" altLang="en-US"/>
              <a:t>3rd Level Bullet</a:t>
            </a:r>
          </a:p>
          <a:p>
            <a:pPr lvl="2"/>
            <a:endParaRPr lang="en-US" altLang="en-US"/>
          </a:p>
          <a:p>
            <a:pPr lvl="1"/>
            <a:endParaRPr lang="en-US" altLang="en-US"/>
          </a:p>
          <a:p>
            <a:pPr lvl="0"/>
            <a:endParaRPr lang="en-US" altLang="en-US"/>
          </a:p>
          <a:p>
            <a:pPr lvl="0"/>
            <a:endParaRPr lang="en-US" altLang="en-US"/>
          </a:p>
          <a:p>
            <a:pPr lvl="0"/>
            <a:r>
              <a:rPr lang="en-US" altLang="en-US"/>
              <a:t>CHANGE THE CODE = File name</a:t>
            </a:r>
            <a:br>
              <a:rPr lang="en-US" altLang="en-US"/>
            </a:br>
            <a:r>
              <a:rPr lang="en-US" altLang="en-US"/>
              <a:t>(Rotis Sans Serif for Nokia 9 pt) </a:t>
            </a:r>
            <a:br>
              <a:rPr lang="en-US" altLang="en-US"/>
            </a:br>
            <a:r>
              <a:rPr lang="en-US" altLang="en-US"/>
              <a:t>7 characters + a (animated) s (still).PPT</a:t>
            </a:r>
            <a:br>
              <a:rPr lang="en-US" altLang="en-US"/>
            </a:br>
            <a:r>
              <a:rPr lang="en-US" altLang="en-US"/>
              <a:t>DATE: dd.mm.yyyy</a:t>
            </a:r>
            <a:br>
              <a:rPr lang="en-US" altLang="en-US"/>
            </a:br>
            <a:endParaRPr lang="en-US" altLang="en-US"/>
          </a:p>
        </p:txBody>
      </p:sp>
      <p:sp>
        <p:nvSpPr>
          <p:cNvPr id="1029" name="fc">
            <a:extLst>
              <a:ext uri="{FF2B5EF4-FFF2-40B4-BE49-F238E27FC236}">
                <a16:creationId xmlns:a16="http://schemas.microsoft.com/office/drawing/2014/main" id="{3C90C85E-550A-4E49-B85C-E37887F03822}"/>
              </a:ext>
            </a:extLst>
          </p:cNvPr>
          <p:cNvSpPr txBox="1">
            <a:spLocks noChangeArrowheads="1"/>
          </p:cNvSpPr>
          <p:nvPr userDrawn="1"/>
        </p:nvSpPr>
        <p:spPr bwMode="auto">
          <a:xfrm>
            <a:off x="0" y="6657976"/>
            <a:ext cx="121920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4571" r:id="rId1"/>
    <p:sldLayoutId id="2147484561" r:id="rId2"/>
    <p:sldLayoutId id="2147484562" r:id="rId3"/>
    <p:sldLayoutId id="2147484563" r:id="rId4"/>
    <p:sldLayoutId id="2147484564" r:id="rId5"/>
    <p:sldLayoutId id="2147484565" r:id="rId6"/>
    <p:sldLayoutId id="2147484566" r:id="rId7"/>
    <p:sldLayoutId id="2147484567" r:id="rId8"/>
    <p:sldLayoutId id="2147484568" r:id="rId9"/>
    <p:sldLayoutId id="2147484569" r:id="rId10"/>
    <p:sldLayoutId id="2147484570" r:id="rId11"/>
  </p:sldLayoutIdLst>
  <p:txStyles>
    <p:titleStyle>
      <a:lvl1pPr algn="ctr" defTabSz="762019"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2pPr>
      <a:lvl3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3pPr>
      <a:lvl4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4pPr>
      <a:lvl5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5pPr>
      <a:lvl6pPr marL="457212"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6pPr>
      <a:lvl7pPr marL="914423"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7pPr>
      <a:lvl8pPr marL="1371634"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8pPr>
      <a:lvl9pPr marL="1828846"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9pPr>
    </p:titleStyle>
    <p:bodyStyle>
      <a:lvl1pPr marL="280995" indent="-280995" algn="l" defTabSz="762019"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67" indent="-195268" algn="l" defTabSz="762019"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92" indent="-195268" algn="l" defTabSz="762019"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5033" indent="-277820" algn="l" defTabSz="762019" rtl="0" eaLnBrk="0" fontAlgn="base" hangingPunct="0">
        <a:spcBef>
          <a:spcPct val="20000"/>
        </a:spcBef>
        <a:spcAft>
          <a:spcPct val="0"/>
        </a:spcAft>
        <a:buChar char="–"/>
        <a:defRPr sz="2000">
          <a:solidFill>
            <a:schemeClr val="tx1"/>
          </a:solidFill>
          <a:latin typeface="+mn-lt"/>
        </a:defRPr>
      </a:lvl4pPr>
      <a:lvl5pPr marL="2286057" indent="-280995" algn="l" defTabSz="762019" rtl="0" eaLnBrk="0" fontAlgn="base" hangingPunct="0">
        <a:spcBef>
          <a:spcPct val="20000"/>
        </a:spcBef>
        <a:spcAft>
          <a:spcPct val="0"/>
        </a:spcAft>
        <a:buChar char="»"/>
        <a:defRPr sz="2000">
          <a:solidFill>
            <a:schemeClr val="tx1"/>
          </a:solidFill>
          <a:latin typeface="+mn-lt"/>
        </a:defRPr>
      </a:lvl5pPr>
      <a:lvl6pPr marL="2743269" indent="-280995" algn="l" defTabSz="762019" rtl="0" eaLnBrk="0" fontAlgn="base" hangingPunct="0">
        <a:spcBef>
          <a:spcPct val="20000"/>
        </a:spcBef>
        <a:spcAft>
          <a:spcPct val="0"/>
        </a:spcAft>
        <a:buChar char="»"/>
        <a:defRPr sz="2000">
          <a:solidFill>
            <a:schemeClr val="tx1"/>
          </a:solidFill>
          <a:latin typeface="+mn-lt"/>
        </a:defRPr>
      </a:lvl6pPr>
      <a:lvl7pPr marL="3200480" indent="-280995" algn="l" defTabSz="762019" rtl="0" eaLnBrk="0" fontAlgn="base" hangingPunct="0">
        <a:spcBef>
          <a:spcPct val="20000"/>
        </a:spcBef>
        <a:spcAft>
          <a:spcPct val="0"/>
        </a:spcAft>
        <a:buChar char="»"/>
        <a:defRPr sz="2000">
          <a:solidFill>
            <a:schemeClr val="tx1"/>
          </a:solidFill>
          <a:latin typeface="+mn-lt"/>
        </a:defRPr>
      </a:lvl7pPr>
      <a:lvl8pPr marL="3657691" indent="-280995" algn="l" defTabSz="762019" rtl="0" eaLnBrk="0" fontAlgn="base" hangingPunct="0">
        <a:spcBef>
          <a:spcPct val="20000"/>
        </a:spcBef>
        <a:spcAft>
          <a:spcPct val="0"/>
        </a:spcAft>
        <a:buChar char="»"/>
        <a:defRPr sz="2000">
          <a:solidFill>
            <a:schemeClr val="tx1"/>
          </a:solidFill>
          <a:latin typeface="+mn-lt"/>
        </a:defRPr>
      </a:lvl8pPr>
      <a:lvl9pPr marL="4114903" indent="-280995" algn="l" defTabSz="762019"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23" rtl="0" eaLnBrk="1" latinLnBrk="0" hangingPunct="1">
        <a:defRPr sz="1800" kern="1200">
          <a:solidFill>
            <a:schemeClr val="tx1"/>
          </a:solidFill>
          <a:latin typeface="+mn-lt"/>
          <a:ea typeface="+mn-ea"/>
          <a:cs typeface="+mn-cs"/>
        </a:defRPr>
      </a:lvl1pPr>
      <a:lvl2pPr marL="457212" algn="l" defTabSz="914423" rtl="0" eaLnBrk="1" latinLnBrk="0" hangingPunct="1">
        <a:defRPr sz="1800" kern="1200">
          <a:solidFill>
            <a:schemeClr val="tx1"/>
          </a:solidFill>
          <a:latin typeface="+mn-lt"/>
          <a:ea typeface="+mn-ea"/>
          <a:cs typeface="+mn-cs"/>
        </a:defRPr>
      </a:lvl2pPr>
      <a:lvl3pPr marL="914423" algn="l" defTabSz="914423" rtl="0" eaLnBrk="1" latinLnBrk="0" hangingPunct="1">
        <a:defRPr sz="1800" kern="1200">
          <a:solidFill>
            <a:schemeClr val="tx1"/>
          </a:solidFill>
          <a:latin typeface="+mn-lt"/>
          <a:ea typeface="+mn-ea"/>
          <a:cs typeface="+mn-cs"/>
        </a:defRPr>
      </a:lvl3pPr>
      <a:lvl4pPr marL="1371634" algn="l" defTabSz="914423" rtl="0" eaLnBrk="1" latinLnBrk="0" hangingPunct="1">
        <a:defRPr sz="1800" kern="1200">
          <a:solidFill>
            <a:schemeClr val="tx1"/>
          </a:solidFill>
          <a:latin typeface="+mn-lt"/>
          <a:ea typeface="+mn-ea"/>
          <a:cs typeface="+mn-cs"/>
        </a:defRPr>
      </a:lvl4pPr>
      <a:lvl5pPr marL="1828846" algn="l" defTabSz="914423" rtl="0" eaLnBrk="1" latinLnBrk="0" hangingPunct="1">
        <a:defRPr sz="1800" kern="1200">
          <a:solidFill>
            <a:schemeClr val="tx1"/>
          </a:solidFill>
          <a:latin typeface="+mn-lt"/>
          <a:ea typeface="+mn-ea"/>
          <a:cs typeface="+mn-cs"/>
        </a:defRPr>
      </a:lvl5pPr>
      <a:lvl6pPr marL="2286057" algn="l" defTabSz="914423" rtl="0" eaLnBrk="1" latinLnBrk="0" hangingPunct="1">
        <a:defRPr sz="1800" kern="1200">
          <a:solidFill>
            <a:schemeClr val="tx1"/>
          </a:solidFill>
          <a:latin typeface="+mn-lt"/>
          <a:ea typeface="+mn-ea"/>
          <a:cs typeface="+mn-cs"/>
        </a:defRPr>
      </a:lvl6pPr>
      <a:lvl7pPr marL="2743269" algn="l" defTabSz="914423" rtl="0" eaLnBrk="1" latinLnBrk="0" hangingPunct="1">
        <a:defRPr sz="1800" kern="1200">
          <a:solidFill>
            <a:schemeClr val="tx1"/>
          </a:solidFill>
          <a:latin typeface="+mn-lt"/>
          <a:ea typeface="+mn-ea"/>
          <a:cs typeface="+mn-cs"/>
        </a:defRPr>
      </a:lvl7pPr>
      <a:lvl8pPr marL="3200480" algn="l" defTabSz="914423" rtl="0" eaLnBrk="1" latinLnBrk="0" hangingPunct="1">
        <a:defRPr sz="1800" kern="1200">
          <a:solidFill>
            <a:schemeClr val="tx1"/>
          </a:solidFill>
          <a:latin typeface="+mn-lt"/>
          <a:ea typeface="+mn-ea"/>
          <a:cs typeface="+mn-cs"/>
        </a:defRPr>
      </a:lvl8pPr>
      <a:lvl9pPr marL="3657691" algn="l" defTabSz="91442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3gpp.org/DynaReport/TSG-WG--S4.htm?Itemid=46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6">
            <a:extLst>
              <a:ext uri="{FF2B5EF4-FFF2-40B4-BE49-F238E27FC236}">
                <a16:creationId xmlns:a16="http://schemas.microsoft.com/office/drawing/2014/main" id="{3B6BF1C7-0FBD-489E-88EF-E2EEFD781742}"/>
              </a:ext>
            </a:extLst>
          </p:cNvPr>
          <p:cNvSpPr txBox="1">
            <a:spLocks noChangeArrowheads="1"/>
          </p:cNvSpPr>
          <p:nvPr/>
        </p:nvSpPr>
        <p:spPr bwMode="auto">
          <a:xfrm>
            <a:off x="1416051" y="1052517"/>
            <a:ext cx="935990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defTabSz="762000">
              <a:lnSpc>
                <a:spcPct val="90000"/>
              </a:lnSpc>
              <a:spcBef>
                <a:spcPct val="40000"/>
              </a:spcBef>
              <a:buClr>
                <a:schemeClr val="accent1"/>
              </a:buClr>
              <a:buChar char="•"/>
              <a:tabLst>
                <a:tab pos="2860675" algn="l"/>
              </a:tabLst>
              <a:defRPr sz="2400">
                <a:solidFill>
                  <a:schemeClr val="tx1"/>
                </a:solidFill>
                <a:latin typeface="Rotis Sans Serif for Nokia" pitchFamily="34" charset="0"/>
              </a:defRPr>
            </a:lvl1pPr>
            <a:lvl2pPr marL="742950" indent="-285750" defTabSz="762000">
              <a:lnSpc>
                <a:spcPct val="90000"/>
              </a:lnSpc>
              <a:buClr>
                <a:schemeClr val="accent1"/>
              </a:buClr>
              <a:buSzPct val="75000"/>
              <a:buChar char="•"/>
              <a:tabLst>
                <a:tab pos="2860675" algn="l"/>
              </a:tabLst>
              <a:defRPr sz="2400">
                <a:solidFill>
                  <a:schemeClr val="tx1"/>
                </a:solidFill>
                <a:latin typeface="Rotis Sans Serif for Nokia" pitchFamily="34" charset="0"/>
              </a:defRPr>
            </a:lvl2pPr>
            <a:lvl3pPr marL="1143000" indent="-228600" defTabSz="762000">
              <a:lnSpc>
                <a:spcPct val="90000"/>
              </a:lnSpc>
              <a:buClr>
                <a:schemeClr val="accent1"/>
              </a:buClr>
              <a:buSzPct val="75000"/>
              <a:buChar char="•"/>
              <a:tabLst>
                <a:tab pos="2860675" algn="l"/>
              </a:tabLst>
              <a:defRPr>
                <a:solidFill>
                  <a:schemeClr val="tx1"/>
                </a:solidFill>
                <a:latin typeface="Rotis Sans Serif for Nokia" pitchFamily="34" charset="0"/>
              </a:defRPr>
            </a:lvl3pPr>
            <a:lvl4pPr marL="1600200" indent="-228600" defTabSz="762000">
              <a:spcBef>
                <a:spcPct val="20000"/>
              </a:spcBef>
              <a:buChar char="–"/>
              <a:tabLst>
                <a:tab pos="2860675" algn="l"/>
              </a:tabLst>
              <a:defRPr sz="2000">
                <a:solidFill>
                  <a:schemeClr val="tx1"/>
                </a:solidFill>
                <a:latin typeface="Rotis Sans Serif for Nokia" pitchFamily="34" charset="0"/>
              </a:defRPr>
            </a:lvl4pPr>
            <a:lvl5pPr marL="2057400" indent="-228600" defTabSz="762000">
              <a:spcBef>
                <a:spcPct val="20000"/>
              </a:spcBef>
              <a:buChar char="»"/>
              <a:tabLst>
                <a:tab pos="2860675" algn="l"/>
              </a:tabLst>
              <a:defRPr sz="2000">
                <a:solidFill>
                  <a:schemeClr val="tx1"/>
                </a:solidFill>
                <a:latin typeface="Rotis Sans Serif for Nokia" pitchFamily="34" charset="0"/>
              </a:defRPr>
            </a:lvl5pPr>
            <a:lvl6pPr marL="25146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6pPr>
            <a:lvl7pPr marL="29718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7pPr>
            <a:lvl8pPr marL="34290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8pPr>
            <a:lvl9pPr marL="38862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9pPr>
          </a:lstStyle>
          <a:p>
            <a:pPr algn="ctr">
              <a:lnSpc>
                <a:spcPct val="100000"/>
              </a:lnSpc>
              <a:spcBef>
                <a:spcPct val="0"/>
              </a:spcBef>
              <a:buFontTx/>
              <a:buNone/>
            </a:pPr>
            <a:r>
              <a:rPr lang="en-US" altLang="en-US" sz="4000" dirty="0">
                <a:solidFill>
                  <a:srgbClr val="000099"/>
                </a:solidFill>
                <a:latin typeface="Arial" panose="020B0604020202020204" pitchFamily="34" charset="0"/>
                <a:cs typeface="Arial" panose="020B0604020202020204" pitchFamily="34" charset="0"/>
              </a:rPr>
              <a:t>3GPP TSG SA WG4 (SA4) </a:t>
            </a:r>
          </a:p>
          <a:p>
            <a:pPr algn="ctr">
              <a:lnSpc>
                <a:spcPct val="100000"/>
              </a:lnSpc>
              <a:spcBef>
                <a:spcPct val="0"/>
              </a:spcBef>
              <a:buFontTx/>
              <a:buNone/>
            </a:pPr>
            <a:r>
              <a:rPr lang="en-US" altLang="en-US" sz="4000" dirty="0">
                <a:solidFill>
                  <a:srgbClr val="000099"/>
                </a:solidFill>
                <a:latin typeface="Arial" panose="020B0604020202020204" pitchFamily="34" charset="0"/>
                <a:cs typeface="Arial" panose="020B0604020202020204" pitchFamily="34" charset="0"/>
              </a:rPr>
              <a:t>meeting #119-e</a:t>
            </a:r>
          </a:p>
          <a:p>
            <a:pPr algn="ctr">
              <a:lnSpc>
                <a:spcPct val="100000"/>
              </a:lnSpc>
              <a:spcBef>
                <a:spcPts val="600"/>
              </a:spcBef>
              <a:buNone/>
            </a:pPr>
            <a:br>
              <a:rPr lang="en-US" altLang="en-US" sz="2800" b="0" dirty="0">
                <a:solidFill>
                  <a:srgbClr val="000099"/>
                </a:solidFill>
                <a:latin typeface="Arial" panose="020B0604020202020204" pitchFamily="34" charset="0"/>
                <a:cs typeface="Arial" panose="020B0604020202020204" pitchFamily="34" charset="0"/>
              </a:rPr>
            </a:br>
            <a:r>
              <a:rPr lang="en-US" altLang="en-US" sz="2800" b="0" dirty="0">
                <a:solidFill>
                  <a:srgbClr val="000099"/>
                </a:solidFill>
                <a:latin typeface="Arial" panose="020B0604020202020204" pitchFamily="34" charset="0"/>
                <a:cs typeface="Arial" panose="020B0604020202020204" pitchFamily="34" charset="0"/>
              </a:rPr>
              <a:t>11-20 May, 2022</a:t>
            </a:r>
          </a:p>
          <a:p>
            <a:pPr algn="ctr">
              <a:lnSpc>
                <a:spcPct val="100000"/>
              </a:lnSpc>
              <a:spcBef>
                <a:spcPts val="600"/>
              </a:spcBef>
              <a:buNone/>
            </a:pPr>
            <a:r>
              <a:rPr lang="en-US" altLang="en-US" sz="2800" b="0" dirty="0">
                <a:solidFill>
                  <a:srgbClr val="000099"/>
                </a:solidFill>
                <a:latin typeface="Arial" panose="020B0604020202020204" pitchFamily="34" charset="0"/>
                <a:cs typeface="Arial" panose="020B0604020202020204" pitchFamily="34" charset="0"/>
              </a:rPr>
              <a:t>Electronic Meeting</a:t>
            </a:r>
          </a:p>
          <a:p>
            <a:pPr algn="ctr">
              <a:lnSpc>
                <a:spcPct val="100000"/>
              </a:lnSpc>
              <a:spcBef>
                <a:spcPts val="5400"/>
              </a:spcBef>
              <a:buNone/>
            </a:pPr>
            <a:r>
              <a:rPr lang="en-GB" altLang="en-US" sz="3200" b="0" dirty="0">
                <a:solidFill>
                  <a:srgbClr val="000099"/>
                </a:solidFill>
                <a:latin typeface="Arial" panose="020B0604020202020204" pitchFamily="34" charset="0"/>
                <a:cs typeface="Arial" panose="020B0604020202020204" pitchFamily="34" charset="0"/>
              </a:rPr>
              <a:t>Hosted by MCC (email/</a:t>
            </a:r>
            <a:r>
              <a:rPr lang="en-GB" altLang="en-US" sz="3200" b="0" dirty="0" err="1">
                <a:solidFill>
                  <a:srgbClr val="000099"/>
                </a:solidFill>
                <a:latin typeface="Arial" panose="020B0604020202020204" pitchFamily="34" charset="0"/>
                <a:cs typeface="Arial" panose="020B0604020202020204" pitchFamily="34" charset="0"/>
              </a:rPr>
              <a:t>telcos</a:t>
            </a:r>
            <a:r>
              <a:rPr lang="en-GB" altLang="en-US" sz="3200" b="0" dirty="0">
                <a:solidFill>
                  <a:srgbClr val="000099"/>
                </a:solidFill>
                <a:latin typeface="Arial" panose="020B0604020202020204" pitchFamily="34" charset="0"/>
                <a:cs typeface="Arial" panose="020B0604020202020204" pitchFamily="34" charset="0"/>
              </a:rPr>
              <a:t>)</a:t>
            </a:r>
            <a:br>
              <a:rPr lang="en-GB" altLang="en-US" sz="3200" b="0" dirty="0">
                <a:solidFill>
                  <a:srgbClr val="000099"/>
                </a:solidFill>
                <a:latin typeface="Arial" panose="020B0604020202020204" pitchFamily="34" charset="0"/>
                <a:cs typeface="Arial" panose="020B0604020202020204" pitchFamily="34" charset="0"/>
              </a:rPr>
            </a:br>
            <a:r>
              <a:rPr lang="en-US" altLang="en-US" sz="3200" b="0" dirty="0">
                <a:solidFill>
                  <a:srgbClr val="000099"/>
                </a:solidFill>
                <a:latin typeface="Arial" panose="020B0604020202020204" pitchFamily="34" charset="0"/>
                <a:cs typeface="Arial" panose="020B0604020202020204" pitchFamily="34" charset="0"/>
              </a:rPr>
              <a:t>Presentation to SA4 opening plenary</a:t>
            </a:r>
            <a:br>
              <a:rPr lang="en-US" altLang="en-US" sz="3200" b="0" dirty="0">
                <a:solidFill>
                  <a:srgbClr val="000099"/>
                </a:solidFill>
                <a:latin typeface="Arial" panose="020B0604020202020204" pitchFamily="34" charset="0"/>
                <a:cs typeface="Arial" panose="020B0604020202020204" pitchFamily="34" charset="0"/>
              </a:rPr>
            </a:br>
            <a:r>
              <a:rPr lang="en-GB" altLang="en-US" sz="3200" b="0" dirty="0">
                <a:solidFill>
                  <a:srgbClr val="000099"/>
                </a:solidFill>
                <a:latin typeface="Arial" panose="020B0604020202020204" pitchFamily="34" charset="0"/>
                <a:cs typeface="Arial" panose="020B0604020202020204" pitchFamily="34" charset="0"/>
              </a:rPr>
              <a:t>SA4 Chair</a:t>
            </a:r>
          </a:p>
          <a:p>
            <a:pPr algn="ctr">
              <a:lnSpc>
                <a:spcPct val="100000"/>
              </a:lnSpc>
              <a:spcBef>
                <a:spcPts val="5400"/>
              </a:spcBef>
              <a:buNone/>
            </a:pPr>
            <a:endParaRPr lang="en-GB" altLang="en-US" sz="2800" b="0" dirty="0">
              <a:solidFill>
                <a:srgbClr val="000099"/>
              </a:solidFill>
              <a:latin typeface="Arial" panose="020B0604020202020204" pitchFamily="34" charset="0"/>
              <a:cs typeface="Arial" panose="020B0604020202020204" pitchFamily="34" charset="0"/>
            </a:endParaRPr>
          </a:p>
          <a:p>
            <a:pPr algn="ctr">
              <a:lnSpc>
                <a:spcPct val="100000"/>
              </a:lnSpc>
              <a:spcBef>
                <a:spcPts val="5400"/>
              </a:spcBef>
              <a:buNone/>
            </a:pPr>
            <a:endParaRPr lang="en-GB" altLang="en-US" sz="2800" b="0" dirty="0">
              <a:solidFill>
                <a:srgbClr val="000099"/>
              </a:solidFill>
              <a:latin typeface="Arial" panose="020B0604020202020204" pitchFamily="34" charset="0"/>
              <a:cs typeface="Arial" panose="020B0604020202020204" pitchFamily="34" charset="0"/>
            </a:endParaRPr>
          </a:p>
        </p:txBody>
      </p:sp>
      <p:pic>
        <p:nvPicPr>
          <p:cNvPr id="5123" name="Picture 3" descr="3gpp">
            <a:extLst>
              <a:ext uri="{FF2B5EF4-FFF2-40B4-BE49-F238E27FC236}">
                <a16:creationId xmlns:a16="http://schemas.microsoft.com/office/drawing/2014/main" id="{162CC45A-65FD-483F-A112-71A2ED1351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91" y="404813"/>
            <a:ext cx="1152525"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3GPP Timeline</a:t>
            </a:r>
          </a:p>
        </p:txBody>
      </p:sp>
      <p:sp>
        <p:nvSpPr>
          <p:cNvPr id="52" name="TextBox 68">
            <a:extLst>
              <a:ext uri="{FF2B5EF4-FFF2-40B4-BE49-F238E27FC236}">
                <a16:creationId xmlns:a16="http://schemas.microsoft.com/office/drawing/2014/main" id="{CF325B56-98FE-4B1A-B11E-68341120A35A}"/>
              </a:ext>
            </a:extLst>
          </p:cNvPr>
          <p:cNvSpPr txBox="1">
            <a:spLocks noChangeArrowheads="1"/>
          </p:cNvSpPr>
          <p:nvPr/>
        </p:nvSpPr>
        <p:spPr bwMode="auto">
          <a:xfrm rot="20391721">
            <a:off x="2133197" y="1272219"/>
            <a:ext cx="528815" cy="26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9pPr>
          </a:lstStyle>
          <a:p>
            <a:r>
              <a:rPr lang="en-US" altLang="en-US" sz="1200" dirty="0"/>
              <a:t>12/21</a:t>
            </a:r>
          </a:p>
        </p:txBody>
      </p:sp>
      <p:sp>
        <p:nvSpPr>
          <p:cNvPr id="53" name="TextBox 19">
            <a:extLst>
              <a:ext uri="{FF2B5EF4-FFF2-40B4-BE49-F238E27FC236}">
                <a16:creationId xmlns:a16="http://schemas.microsoft.com/office/drawing/2014/main" id="{723C2740-E41B-4DD8-9361-DB79390E7D39}"/>
              </a:ext>
            </a:extLst>
          </p:cNvPr>
          <p:cNvSpPr txBox="1">
            <a:spLocks noChangeArrowheads="1"/>
          </p:cNvSpPr>
          <p:nvPr/>
        </p:nvSpPr>
        <p:spPr bwMode="auto">
          <a:xfrm>
            <a:off x="799083" y="2533288"/>
            <a:ext cx="90601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9pPr>
          </a:lstStyle>
          <a:p>
            <a:pPr>
              <a:lnSpc>
                <a:spcPct val="100000"/>
              </a:lnSpc>
              <a:spcBef>
                <a:spcPct val="0"/>
              </a:spcBef>
              <a:buFontTx/>
              <a:buNone/>
            </a:pPr>
            <a:r>
              <a:rPr lang="en-US" altLang="en-US" sz="1100" dirty="0">
                <a:latin typeface="Arial" panose="020B0604020202020204" pitchFamily="34" charset="0"/>
              </a:rPr>
              <a:t>SA Rel-17  </a:t>
            </a:r>
            <a:br>
              <a:rPr lang="en-US" altLang="en-US" sz="1100" dirty="0">
                <a:latin typeface="Arial" panose="020B0604020202020204" pitchFamily="34" charset="0"/>
              </a:rPr>
            </a:br>
            <a:r>
              <a:rPr lang="en-US" altLang="en-US" sz="1100" dirty="0">
                <a:latin typeface="Arial" panose="020B0604020202020204" pitchFamily="34" charset="0"/>
              </a:rPr>
              <a:t>Schedule</a:t>
            </a:r>
          </a:p>
        </p:txBody>
      </p:sp>
      <p:sp>
        <p:nvSpPr>
          <p:cNvPr id="54" name="TextBox 37">
            <a:extLst>
              <a:ext uri="{FF2B5EF4-FFF2-40B4-BE49-F238E27FC236}">
                <a16:creationId xmlns:a16="http://schemas.microsoft.com/office/drawing/2014/main" id="{A95DC0B6-5655-445A-BC36-7C93A2BF5EFE}"/>
              </a:ext>
            </a:extLst>
          </p:cNvPr>
          <p:cNvSpPr txBox="1">
            <a:spLocks noChangeArrowheads="1"/>
          </p:cNvSpPr>
          <p:nvPr/>
        </p:nvSpPr>
        <p:spPr bwMode="auto">
          <a:xfrm>
            <a:off x="799083" y="3432199"/>
            <a:ext cx="77457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9pPr>
          </a:lstStyle>
          <a:p>
            <a:pPr>
              <a:lnSpc>
                <a:spcPct val="100000"/>
              </a:lnSpc>
              <a:spcBef>
                <a:spcPct val="0"/>
              </a:spcBef>
              <a:buFontTx/>
              <a:buNone/>
            </a:pPr>
            <a:r>
              <a:rPr lang="en-US" altLang="en-US" sz="1100" dirty="0">
                <a:latin typeface="Arial" panose="020B0604020202020204" pitchFamily="34" charset="0"/>
              </a:rPr>
              <a:t>Rel-18 </a:t>
            </a:r>
          </a:p>
          <a:p>
            <a:pPr>
              <a:lnSpc>
                <a:spcPct val="100000"/>
              </a:lnSpc>
              <a:spcBef>
                <a:spcPct val="0"/>
              </a:spcBef>
              <a:buFontTx/>
              <a:buNone/>
            </a:pPr>
            <a:r>
              <a:rPr lang="en-US" altLang="en-US" sz="1100" dirty="0">
                <a:latin typeface="Arial" panose="020B0604020202020204" pitchFamily="34" charset="0"/>
              </a:rPr>
              <a:t>Schedule</a:t>
            </a:r>
          </a:p>
        </p:txBody>
      </p:sp>
      <p:cxnSp>
        <p:nvCxnSpPr>
          <p:cNvPr id="55" name="Straight Connector 54">
            <a:extLst>
              <a:ext uri="{FF2B5EF4-FFF2-40B4-BE49-F238E27FC236}">
                <a16:creationId xmlns:a16="http://schemas.microsoft.com/office/drawing/2014/main" id="{7FAF613C-09EE-4DF2-90D0-802FEBC6989B}"/>
              </a:ext>
            </a:extLst>
          </p:cNvPr>
          <p:cNvCxnSpPr/>
          <p:nvPr/>
        </p:nvCxnSpPr>
        <p:spPr>
          <a:xfrm flipH="1">
            <a:off x="2326636" y="2019356"/>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56" name="TextBox 27">
            <a:extLst>
              <a:ext uri="{FF2B5EF4-FFF2-40B4-BE49-F238E27FC236}">
                <a16:creationId xmlns:a16="http://schemas.microsoft.com/office/drawing/2014/main" id="{79F15D32-76ED-4B7D-841D-41F95C37E315}"/>
              </a:ext>
            </a:extLst>
          </p:cNvPr>
          <p:cNvSpPr txBox="1">
            <a:spLocks noChangeArrowheads="1"/>
          </p:cNvSpPr>
          <p:nvPr/>
        </p:nvSpPr>
        <p:spPr bwMode="auto">
          <a:xfrm>
            <a:off x="2020642" y="1515910"/>
            <a:ext cx="719917" cy="443662"/>
          </a:xfrm>
          <a:prstGeom prst="rect">
            <a:avLst/>
          </a:prstGeom>
          <a:solidFill>
            <a:schemeClr val="bg1">
              <a:lumMod val="65000"/>
            </a:schemeClr>
          </a:solidFill>
          <a:ln>
            <a:noFill/>
          </a:ln>
        </p:spPr>
        <p:txBody>
          <a:bodyPr wrap="none">
            <a:spAutoFit/>
          </a:bodyPr>
          <a:ls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9pPr>
          </a:lstStyle>
          <a:p>
            <a:pPr algn="ctr">
              <a:lnSpc>
                <a:spcPct val="100000"/>
              </a:lnSpc>
              <a:spcBef>
                <a:spcPct val="0"/>
              </a:spcBef>
              <a:buFontTx/>
              <a:buNone/>
            </a:pPr>
            <a:r>
              <a:rPr lang="en-US" altLang="en-US" sz="1200">
                <a:latin typeface="Arial" panose="020B0604020202020204" pitchFamily="34" charset="0"/>
              </a:rPr>
              <a:t>SA#94</a:t>
            </a:r>
          </a:p>
          <a:p>
            <a:pPr algn="ctr">
              <a:lnSpc>
                <a:spcPct val="100000"/>
              </a:lnSpc>
              <a:spcBef>
                <a:spcPct val="0"/>
              </a:spcBef>
              <a:buFontTx/>
              <a:buNone/>
            </a:pPr>
            <a:r>
              <a:rPr lang="en-US" altLang="en-US" sz="1200">
                <a:latin typeface="Arial" panose="020B0604020202020204" pitchFamily="34" charset="0"/>
              </a:rPr>
              <a:t>Q4/2021</a:t>
            </a:r>
          </a:p>
        </p:txBody>
      </p:sp>
      <p:sp>
        <p:nvSpPr>
          <p:cNvPr id="57" name="Rounded Rectangle 33">
            <a:extLst>
              <a:ext uri="{FF2B5EF4-FFF2-40B4-BE49-F238E27FC236}">
                <a16:creationId xmlns:a16="http://schemas.microsoft.com/office/drawing/2014/main" id="{056F2B17-AA1E-4693-8C9D-9EBA5AB2C857}"/>
              </a:ext>
            </a:extLst>
          </p:cNvPr>
          <p:cNvSpPr/>
          <p:nvPr/>
        </p:nvSpPr>
        <p:spPr>
          <a:xfrm>
            <a:off x="1968924" y="3309758"/>
            <a:ext cx="780479" cy="77347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defPPr>
              <a:defRPr lang="en-GB"/>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defRPr/>
            </a:pPr>
            <a:r>
              <a:rPr lang="en-US" sz="1100" dirty="0"/>
              <a:t>Rel-18</a:t>
            </a:r>
          </a:p>
          <a:p>
            <a:pPr algn="ctr">
              <a:defRPr/>
            </a:pPr>
            <a:r>
              <a:rPr lang="en-US" sz="1100" dirty="0"/>
              <a:t>stage 1</a:t>
            </a:r>
          </a:p>
          <a:p>
            <a:pPr algn="ctr">
              <a:defRPr/>
            </a:pPr>
            <a:r>
              <a:rPr lang="en-US" sz="1100" dirty="0"/>
              <a:t>freeze</a:t>
            </a:r>
          </a:p>
        </p:txBody>
      </p:sp>
      <p:sp>
        <p:nvSpPr>
          <p:cNvPr id="58" name="TextBox 68">
            <a:extLst>
              <a:ext uri="{FF2B5EF4-FFF2-40B4-BE49-F238E27FC236}">
                <a16:creationId xmlns:a16="http://schemas.microsoft.com/office/drawing/2014/main" id="{F973183F-3787-4B2A-8DF2-2CBBFEB5AE2D}"/>
              </a:ext>
            </a:extLst>
          </p:cNvPr>
          <p:cNvSpPr txBox="1">
            <a:spLocks noChangeArrowheads="1"/>
          </p:cNvSpPr>
          <p:nvPr/>
        </p:nvSpPr>
        <p:spPr bwMode="auto">
          <a:xfrm rot="20391721">
            <a:off x="3068731" y="1256813"/>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9pPr>
          </a:lstStyle>
          <a:p>
            <a:r>
              <a:rPr lang="en-US" altLang="en-US" sz="1200" dirty="0"/>
              <a:t>03/22</a:t>
            </a:r>
          </a:p>
        </p:txBody>
      </p:sp>
      <p:cxnSp>
        <p:nvCxnSpPr>
          <p:cNvPr id="59" name="Straight Connector 58">
            <a:extLst>
              <a:ext uri="{FF2B5EF4-FFF2-40B4-BE49-F238E27FC236}">
                <a16:creationId xmlns:a16="http://schemas.microsoft.com/office/drawing/2014/main" id="{704A8F78-5ED0-4F0A-B9A0-29D6CF4D4766}"/>
              </a:ext>
            </a:extLst>
          </p:cNvPr>
          <p:cNvCxnSpPr/>
          <p:nvPr/>
        </p:nvCxnSpPr>
        <p:spPr>
          <a:xfrm flipH="1">
            <a:off x="3281655" y="2024591"/>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60" name="TextBox 27">
            <a:extLst>
              <a:ext uri="{FF2B5EF4-FFF2-40B4-BE49-F238E27FC236}">
                <a16:creationId xmlns:a16="http://schemas.microsoft.com/office/drawing/2014/main" id="{11A0B7A1-9E89-45A4-B671-BF380C539101}"/>
              </a:ext>
            </a:extLst>
          </p:cNvPr>
          <p:cNvSpPr txBox="1">
            <a:spLocks noChangeArrowheads="1"/>
          </p:cNvSpPr>
          <p:nvPr/>
        </p:nvSpPr>
        <p:spPr bwMode="auto">
          <a:xfrm>
            <a:off x="2949135" y="1521145"/>
            <a:ext cx="772969" cy="461665"/>
          </a:xfrm>
          <a:prstGeom prst="rect">
            <a:avLst/>
          </a:prstGeom>
          <a:solidFill>
            <a:schemeClr val="bg1">
              <a:lumMod val="65000"/>
            </a:schemeClr>
          </a:solidFill>
          <a:ln>
            <a:noFill/>
          </a:ln>
        </p:spPr>
        <p:txBody>
          <a:bodyPr wrap="none">
            <a:spAutoFit/>
          </a:bodyPr>
          <a:ls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9pPr>
          </a:lstStyle>
          <a:p>
            <a:pPr algn="ctr">
              <a:lnSpc>
                <a:spcPct val="100000"/>
              </a:lnSpc>
              <a:spcBef>
                <a:spcPct val="0"/>
              </a:spcBef>
              <a:buFontTx/>
              <a:buNone/>
            </a:pPr>
            <a:r>
              <a:rPr lang="en-US" altLang="en-US" sz="1200" dirty="0">
                <a:latin typeface="Arial" panose="020B0604020202020204" pitchFamily="34" charset="0"/>
              </a:rPr>
              <a:t>SA#95</a:t>
            </a:r>
          </a:p>
          <a:p>
            <a:pPr algn="ctr">
              <a:lnSpc>
                <a:spcPct val="100000"/>
              </a:lnSpc>
              <a:spcBef>
                <a:spcPct val="0"/>
              </a:spcBef>
              <a:buFontTx/>
              <a:buNone/>
            </a:pPr>
            <a:r>
              <a:rPr lang="en-US" altLang="en-US" sz="1200" dirty="0">
                <a:latin typeface="Arial" panose="020B0604020202020204" pitchFamily="34" charset="0"/>
              </a:rPr>
              <a:t>Q1/2022</a:t>
            </a:r>
          </a:p>
        </p:txBody>
      </p:sp>
      <p:sp>
        <p:nvSpPr>
          <p:cNvPr id="61" name="Rounded Rectangle 58">
            <a:extLst>
              <a:ext uri="{FF2B5EF4-FFF2-40B4-BE49-F238E27FC236}">
                <a16:creationId xmlns:a16="http://schemas.microsoft.com/office/drawing/2014/main" id="{7F6B3FB8-8513-4F7C-93CB-91BAC8C1E4ED}"/>
              </a:ext>
            </a:extLst>
          </p:cNvPr>
          <p:cNvSpPr/>
          <p:nvPr/>
        </p:nvSpPr>
        <p:spPr>
          <a:xfrm>
            <a:off x="2916325" y="2353744"/>
            <a:ext cx="768844" cy="771950"/>
          </a:xfrm>
          <a:prstGeom prst="roundRect">
            <a:avLst/>
          </a:prstGeom>
          <a:solidFill>
            <a:schemeClr val="accent2">
              <a:lumMod val="20000"/>
              <a:lumOff val="80000"/>
            </a:schemeClr>
          </a:solidFill>
        </p:spPr>
        <p:style>
          <a:lnRef idx="1">
            <a:schemeClr val="accent2"/>
          </a:lnRef>
          <a:fillRef idx="2">
            <a:schemeClr val="accent2"/>
          </a:fillRef>
          <a:effectRef idx="1">
            <a:schemeClr val="accent2"/>
          </a:effectRef>
          <a:fontRef idx="minor">
            <a:schemeClr val="dk1"/>
          </a:fontRef>
        </p:style>
        <p:txBody>
          <a:bodyPr anchor="ctr"/>
          <a:lstStyle>
            <a:defPPr>
              <a:defRPr lang="en-GB"/>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defRPr/>
            </a:pPr>
            <a:r>
              <a:rPr lang="en-US" sz="1100" dirty="0"/>
              <a:t>Rel-17 Stage 3</a:t>
            </a:r>
          </a:p>
          <a:p>
            <a:pPr algn="ctr">
              <a:defRPr/>
            </a:pPr>
            <a:r>
              <a:rPr lang="en-US" sz="1100" dirty="0"/>
              <a:t>freeze</a:t>
            </a:r>
          </a:p>
        </p:txBody>
      </p:sp>
      <p:sp>
        <p:nvSpPr>
          <p:cNvPr id="62" name="TextBox 68">
            <a:extLst>
              <a:ext uri="{FF2B5EF4-FFF2-40B4-BE49-F238E27FC236}">
                <a16:creationId xmlns:a16="http://schemas.microsoft.com/office/drawing/2014/main" id="{0B8A1E00-51E4-4A02-9405-08B5CF9386EA}"/>
              </a:ext>
            </a:extLst>
          </p:cNvPr>
          <p:cNvSpPr txBox="1">
            <a:spLocks noChangeArrowheads="1"/>
          </p:cNvSpPr>
          <p:nvPr/>
        </p:nvSpPr>
        <p:spPr bwMode="auto">
          <a:xfrm rot="20391721">
            <a:off x="4035763" y="1256813"/>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9pPr>
          </a:lstStyle>
          <a:p>
            <a:r>
              <a:rPr lang="en-US" altLang="en-US" sz="1200" dirty="0"/>
              <a:t>06/22</a:t>
            </a:r>
          </a:p>
        </p:txBody>
      </p:sp>
      <p:cxnSp>
        <p:nvCxnSpPr>
          <p:cNvPr id="63" name="Straight Connector 62">
            <a:extLst>
              <a:ext uri="{FF2B5EF4-FFF2-40B4-BE49-F238E27FC236}">
                <a16:creationId xmlns:a16="http://schemas.microsoft.com/office/drawing/2014/main" id="{AFFF704A-1C79-4546-B5E2-2B1D23A267C1}"/>
              </a:ext>
            </a:extLst>
          </p:cNvPr>
          <p:cNvCxnSpPr/>
          <p:nvPr/>
        </p:nvCxnSpPr>
        <p:spPr>
          <a:xfrm flipH="1">
            <a:off x="4248687" y="2024591"/>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64" name="TextBox 27">
            <a:extLst>
              <a:ext uri="{FF2B5EF4-FFF2-40B4-BE49-F238E27FC236}">
                <a16:creationId xmlns:a16="http://schemas.microsoft.com/office/drawing/2014/main" id="{06C21843-FFFB-4E64-98FB-5D76855EA9B7}"/>
              </a:ext>
            </a:extLst>
          </p:cNvPr>
          <p:cNvSpPr txBox="1">
            <a:spLocks noChangeArrowheads="1"/>
          </p:cNvSpPr>
          <p:nvPr/>
        </p:nvSpPr>
        <p:spPr bwMode="auto">
          <a:xfrm>
            <a:off x="3916167" y="1521145"/>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9pPr>
          </a:lstStyle>
          <a:p>
            <a:pPr algn="ctr">
              <a:lnSpc>
                <a:spcPct val="100000"/>
              </a:lnSpc>
              <a:spcBef>
                <a:spcPct val="0"/>
              </a:spcBef>
              <a:buFontTx/>
              <a:buNone/>
            </a:pPr>
            <a:r>
              <a:rPr lang="en-US" altLang="en-US" sz="1200" dirty="0">
                <a:latin typeface="Arial" panose="020B0604020202020204" pitchFamily="34" charset="0"/>
              </a:rPr>
              <a:t>SA#96</a:t>
            </a:r>
          </a:p>
          <a:p>
            <a:pPr algn="ctr">
              <a:lnSpc>
                <a:spcPct val="100000"/>
              </a:lnSpc>
              <a:spcBef>
                <a:spcPct val="0"/>
              </a:spcBef>
              <a:buFontTx/>
              <a:buNone/>
            </a:pPr>
            <a:r>
              <a:rPr lang="en-US" altLang="en-US" sz="1200" dirty="0">
                <a:latin typeface="Arial" panose="020B0604020202020204" pitchFamily="34" charset="0"/>
              </a:rPr>
              <a:t>Q2/2022</a:t>
            </a:r>
          </a:p>
        </p:txBody>
      </p:sp>
      <p:sp>
        <p:nvSpPr>
          <p:cNvPr id="65" name="Rounded Rectangle 58">
            <a:extLst>
              <a:ext uri="{FF2B5EF4-FFF2-40B4-BE49-F238E27FC236}">
                <a16:creationId xmlns:a16="http://schemas.microsoft.com/office/drawing/2014/main" id="{0D39A635-0035-4A27-BB9E-F63B8D88CC41}"/>
              </a:ext>
            </a:extLst>
          </p:cNvPr>
          <p:cNvSpPr/>
          <p:nvPr/>
        </p:nvSpPr>
        <p:spPr>
          <a:xfrm>
            <a:off x="3883357" y="2353744"/>
            <a:ext cx="768844" cy="771950"/>
          </a:xfrm>
          <a:prstGeom prst="roundRect">
            <a:avLst/>
          </a:prstGeom>
          <a:solidFill>
            <a:schemeClr val="accent2">
              <a:lumMod val="20000"/>
              <a:lumOff val="80000"/>
            </a:schemeClr>
          </a:solidFill>
        </p:spPr>
        <p:style>
          <a:lnRef idx="1">
            <a:schemeClr val="accent2"/>
          </a:lnRef>
          <a:fillRef idx="2">
            <a:schemeClr val="accent2"/>
          </a:fillRef>
          <a:effectRef idx="1">
            <a:schemeClr val="accent2"/>
          </a:effectRef>
          <a:fontRef idx="minor">
            <a:schemeClr val="dk1"/>
          </a:fontRef>
        </p:style>
        <p:txBody>
          <a:bodyPr anchor="ctr"/>
          <a:lstStyle>
            <a:defPPr>
              <a:defRPr lang="en-GB"/>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defRPr/>
            </a:pPr>
            <a:r>
              <a:rPr lang="en-US" sz="1100" dirty="0"/>
              <a:t>Rel-17 Code</a:t>
            </a:r>
          </a:p>
          <a:p>
            <a:pPr algn="ctr">
              <a:defRPr/>
            </a:pPr>
            <a:r>
              <a:rPr lang="en-US" sz="1100" dirty="0"/>
              <a:t>freeze</a:t>
            </a:r>
          </a:p>
        </p:txBody>
      </p:sp>
      <p:sp>
        <p:nvSpPr>
          <p:cNvPr id="66" name="TextBox 68">
            <a:extLst>
              <a:ext uri="{FF2B5EF4-FFF2-40B4-BE49-F238E27FC236}">
                <a16:creationId xmlns:a16="http://schemas.microsoft.com/office/drawing/2014/main" id="{A0DC2944-9AEA-4FC9-A8AD-7E8836135804}"/>
              </a:ext>
            </a:extLst>
          </p:cNvPr>
          <p:cNvSpPr txBox="1">
            <a:spLocks noChangeArrowheads="1"/>
          </p:cNvSpPr>
          <p:nvPr/>
        </p:nvSpPr>
        <p:spPr bwMode="auto">
          <a:xfrm rot="20391721">
            <a:off x="5002795" y="1256813"/>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9pPr>
          </a:lstStyle>
          <a:p>
            <a:r>
              <a:rPr lang="en-US" altLang="en-US" sz="1200" dirty="0"/>
              <a:t>09/22</a:t>
            </a:r>
          </a:p>
        </p:txBody>
      </p:sp>
      <p:cxnSp>
        <p:nvCxnSpPr>
          <p:cNvPr id="67" name="Straight Connector 66">
            <a:extLst>
              <a:ext uri="{FF2B5EF4-FFF2-40B4-BE49-F238E27FC236}">
                <a16:creationId xmlns:a16="http://schemas.microsoft.com/office/drawing/2014/main" id="{819D4052-0699-49AC-BD00-9C5F54CC176D}"/>
              </a:ext>
            </a:extLst>
          </p:cNvPr>
          <p:cNvCxnSpPr/>
          <p:nvPr/>
        </p:nvCxnSpPr>
        <p:spPr>
          <a:xfrm flipH="1">
            <a:off x="5215719" y="2024591"/>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68" name="TextBox 27">
            <a:extLst>
              <a:ext uri="{FF2B5EF4-FFF2-40B4-BE49-F238E27FC236}">
                <a16:creationId xmlns:a16="http://schemas.microsoft.com/office/drawing/2014/main" id="{A87F22D9-3A12-49BD-AA2D-C331ECC68BD5}"/>
              </a:ext>
            </a:extLst>
          </p:cNvPr>
          <p:cNvSpPr txBox="1">
            <a:spLocks noChangeArrowheads="1"/>
          </p:cNvSpPr>
          <p:nvPr/>
        </p:nvSpPr>
        <p:spPr bwMode="auto">
          <a:xfrm>
            <a:off x="4883199" y="1521145"/>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9pPr>
          </a:lstStyle>
          <a:p>
            <a:pPr algn="ctr">
              <a:lnSpc>
                <a:spcPct val="100000"/>
              </a:lnSpc>
              <a:spcBef>
                <a:spcPct val="0"/>
              </a:spcBef>
              <a:buFontTx/>
              <a:buNone/>
            </a:pPr>
            <a:r>
              <a:rPr lang="en-US" altLang="en-US" sz="1200" dirty="0">
                <a:latin typeface="Arial" panose="020B0604020202020204" pitchFamily="34" charset="0"/>
              </a:rPr>
              <a:t>SA#97</a:t>
            </a:r>
          </a:p>
          <a:p>
            <a:pPr algn="ctr">
              <a:lnSpc>
                <a:spcPct val="100000"/>
              </a:lnSpc>
              <a:spcBef>
                <a:spcPct val="0"/>
              </a:spcBef>
              <a:buFontTx/>
              <a:buNone/>
            </a:pPr>
            <a:r>
              <a:rPr lang="en-US" altLang="en-US" sz="1200" dirty="0">
                <a:latin typeface="Arial" panose="020B0604020202020204" pitchFamily="34" charset="0"/>
              </a:rPr>
              <a:t>Q3/2022</a:t>
            </a:r>
          </a:p>
        </p:txBody>
      </p:sp>
      <p:sp>
        <p:nvSpPr>
          <p:cNvPr id="69" name="TextBox 68">
            <a:extLst>
              <a:ext uri="{FF2B5EF4-FFF2-40B4-BE49-F238E27FC236}">
                <a16:creationId xmlns:a16="http://schemas.microsoft.com/office/drawing/2014/main" id="{C1F7BD17-7CEE-464E-A28A-31B423D44378}"/>
              </a:ext>
            </a:extLst>
          </p:cNvPr>
          <p:cNvSpPr txBox="1">
            <a:spLocks noChangeArrowheads="1"/>
          </p:cNvSpPr>
          <p:nvPr/>
        </p:nvSpPr>
        <p:spPr bwMode="auto">
          <a:xfrm rot="20391721">
            <a:off x="5969827" y="1256813"/>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9pPr>
          </a:lstStyle>
          <a:p>
            <a:r>
              <a:rPr lang="en-US" altLang="en-US" sz="1200" dirty="0"/>
              <a:t>12/22</a:t>
            </a:r>
          </a:p>
        </p:txBody>
      </p:sp>
      <p:cxnSp>
        <p:nvCxnSpPr>
          <p:cNvPr id="70" name="Straight Connector 69">
            <a:extLst>
              <a:ext uri="{FF2B5EF4-FFF2-40B4-BE49-F238E27FC236}">
                <a16:creationId xmlns:a16="http://schemas.microsoft.com/office/drawing/2014/main" id="{2D1674DA-2260-4BF9-89D1-0899AF96151F}"/>
              </a:ext>
            </a:extLst>
          </p:cNvPr>
          <p:cNvCxnSpPr/>
          <p:nvPr/>
        </p:nvCxnSpPr>
        <p:spPr>
          <a:xfrm flipH="1">
            <a:off x="6182751" y="2024591"/>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71" name="TextBox 27">
            <a:extLst>
              <a:ext uri="{FF2B5EF4-FFF2-40B4-BE49-F238E27FC236}">
                <a16:creationId xmlns:a16="http://schemas.microsoft.com/office/drawing/2014/main" id="{AE6F8636-B6F9-477F-AFAB-FB6FAF6F3E3E}"/>
              </a:ext>
            </a:extLst>
          </p:cNvPr>
          <p:cNvSpPr txBox="1">
            <a:spLocks noChangeArrowheads="1"/>
          </p:cNvSpPr>
          <p:nvPr/>
        </p:nvSpPr>
        <p:spPr bwMode="auto">
          <a:xfrm>
            <a:off x="5850231" y="1521145"/>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9pPr>
          </a:lstStyle>
          <a:p>
            <a:pPr algn="ctr">
              <a:lnSpc>
                <a:spcPct val="100000"/>
              </a:lnSpc>
              <a:spcBef>
                <a:spcPct val="0"/>
              </a:spcBef>
              <a:buFontTx/>
              <a:buNone/>
            </a:pPr>
            <a:r>
              <a:rPr lang="en-US" altLang="en-US" sz="1200" dirty="0">
                <a:latin typeface="Arial" panose="020B0604020202020204" pitchFamily="34" charset="0"/>
              </a:rPr>
              <a:t>SA#98</a:t>
            </a:r>
          </a:p>
          <a:p>
            <a:pPr algn="ctr">
              <a:lnSpc>
                <a:spcPct val="100000"/>
              </a:lnSpc>
              <a:spcBef>
                <a:spcPct val="0"/>
              </a:spcBef>
              <a:buFontTx/>
              <a:buNone/>
            </a:pPr>
            <a:r>
              <a:rPr lang="en-US" altLang="en-US" sz="1200" dirty="0">
                <a:latin typeface="Arial" panose="020B0604020202020204" pitchFamily="34" charset="0"/>
              </a:rPr>
              <a:t>Q4/2022</a:t>
            </a:r>
          </a:p>
        </p:txBody>
      </p:sp>
      <p:sp>
        <p:nvSpPr>
          <p:cNvPr id="72" name="TextBox 68">
            <a:extLst>
              <a:ext uri="{FF2B5EF4-FFF2-40B4-BE49-F238E27FC236}">
                <a16:creationId xmlns:a16="http://schemas.microsoft.com/office/drawing/2014/main" id="{03C4BF7B-A2F3-4826-AE44-921017817645}"/>
              </a:ext>
            </a:extLst>
          </p:cNvPr>
          <p:cNvSpPr txBox="1">
            <a:spLocks noChangeArrowheads="1"/>
          </p:cNvSpPr>
          <p:nvPr/>
        </p:nvSpPr>
        <p:spPr bwMode="auto">
          <a:xfrm rot="20391721">
            <a:off x="6901626" y="126092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9pPr>
          </a:lstStyle>
          <a:p>
            <a:r>
              <a:rPr lang="en-US" altLang="en-US" sz="1200" dirty="0"/>
              <a:t>03/23</a:t>
            </a:r>
          </a:p>
        </p:txBody>
      </p:sp>
      <p:cxnSp>
        <p:nvCxnSpPr>
          <p:cNvPr id="73" name="Straight Connector 72">
            <a:extLst>
              <a:ext uri="{FF2B5EF4-FFF2-40B4-BE49-F238E27FC236}">
                <a16:creationId xmlns:a16="http://schemas.microsoft.com/office/drawing/2014/main" id="{F6548CC8-2B12-4DD8-88B6-A48E49D62353}"/>
              </a:ext>
            </a:extLst>
          </p:cNvPr>
          <p:cNvCxnSpPr/>
          <p:nvPr/>
        </p:nvCxnSpPr>
        <p:spPr>
          <a:xfrm flipH="1">
            <a:off x="7114550" y="2028707"/>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74" name="TextBox 27">
            <a:extLst>
              <a:ext uri="{FF2B5EF4-FFF2-40B4-BE49-F238E27FC236}">
                <a16:creationId xmlns:a16="http://schemas.microsoft.com/office/drawing/2014/main" id="{8897454B-DAA4-4C34-A4BF-B32F31D105E3}"/>
              </a:ext>
            </a:extLst>
          </p:cNvPr>
          <p:cNvSpPr txBox="1">
            <a:spLocks noChangeArrowheads="1"/>
          </p:cNvSpPr>
          <p:nvPr/>
        </p:nvSpPr>
        <p:spPr bwMode="auto">
          <a:xfrm>
            <a:off x="6782030" y="152526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9pPr>
          </a:lstStyle>
          <a:p>
            <a:pPr algn="ctr">
              <a:lnSpc>
                <a:spcPct val="100000"/>
              </a:lnSpc>
              <a:spcBef>
                <a:spcPct val="0"/>
              </a:spcBef>
              <a:buFontTx/>
              <a:buNone/>
            </a:pPr>
            <a:r>
              <a:rPr lang="en-US" altLang="en-US" sz="1200" dirty="0">
                <a:latin typeface="Arial" panose="020B0604020202020204" pitchFamily="34" charset="0"/>
              </a:rPr>
              <a:t>SA#99</a:t>
            </a:r>
          </a:p>
          <a:p>
            <a:pPr algn="ctr">
              <a:lnSpc>
                <a:spcPct val="100000"/>
              </a:lnSpc>
              <a:spcBef>
                <a:spcPct val="0"/>
              </a:spcBef>
              <a:buFontTx/>
              <a:buNone/>
            </a:pPr>
            <a:r>
              <a:rPr lang="en-US" altLang="en-US" sz="1200" dirty="0">
                <a:latin typeface="Arial" panose="020B0604020202020204" pitchFamily="34" charset="0"/>
              </a:rPr>
              <a:t>Q1/2023</a:t>
            </a:r>
          </a:p>
        </p:txBody>
      </p:sp>
      <p:sp>
        <p:nvSpPr>
          <p:cNvPr id="75" name="TextBox 68">
            <a:extLst>
              <a:ext uri="{FF2B5EF4-FFF2-40B4-BE49-F238E27FC236}">
                <a16:creationId xmlns:a16="http://schemas.microsoft.com/office/drawing/2014/main" id="{8AC9C059-CD04-4317-85A2-AA2F40ACBD2F}"/>
              </a:ext>
            </a:extLst>
          </p:cNvPr>
          <p:cNvSpPr txBox="1">
            <a:spLocks noChangeArrowheads="1"/>
          </p:cNvSpPr>
          <p:nvPr/>
        </p:nvSpPr>
        <p:spPr bwMode="auto">
          <a:xfrm rot="20391721">
            <a:off x="7868658" y="126092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9pPr>
          </a:lstStyle>
          <a:p>
            <a:r>
              <a:rPr lang="en-US" altLang="en-US" sz="1200" dirty="0"/>
              <a:t>06/23</a:t>
            </a:r>
          </a:p>
        </p:txBody>
      </p:sp>
      <p:cxnSp>
        <p:nvCxnSpPr>
          <p:cNvPr id="76" name="Straight Connector 75">
            <a:extLst>
              <a:ext uri="{FF2B5EF4-FFF2-40B4-BE49-F238E27FC236}">
                <a16:creationId xmlns:a16="http://schemas.microsoft.com/office/drawing/2014/main" id="{68D117B7-6678-41A9-AA56-0AD3FEA7CAB1}"/>
              </a:ext>
            </a:extLst>
          </p:cNvPr>
          <p:cNvCxnSpPr/>
          <p:nvPr/>
        </p:nvCxnSpPr>
        <p:spPr>
          <a:xfrm flipH="1">
            <a:off x="8081582" y="2028707"/>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77" name="TextBox 27">
            <a:extLst>
              <a:ext uri="{FF2B5EF4-FFF2-40B4-BE49-F238E27FC236}">
                <a16:creationId xmlns:a16="http://schemas.microsoft.com/office/drawing/2014/main" id="{FDB70B1D-D7D1-4B27-9CF2-D5CDAD931E7D}"/>
              </a:ext>
            </a:extLst>
          </p:cNvPr>
          <p:cNvSpPr txBox="1">
            <a:spLocks noChangeArrowheads="1"/>
          </p:cNvSpPr>
          <p:nvPr/>
        </p:nvSpPr>
        <p:spPr bwMode="auto">
          <a:xfrm>
            <a:off x="7749062" y="152526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9pPr>
          </a:lstStyle>
          <a:p>
            <a:pPr algn="ctr">
              <a:lnSpc>
                <a:spcPct val="100000"/>
              </a:lnSpc>
              <a:spcBef>
                <a:spcPct val="0"/>
              </a:spcBef>
              <a:buFontTx/>
              <a:buNone/>
            </a:pPr>
            <a:r>
              <a:rPr lang="en-US" altLang="en-US" sz="1200" dirty="0">
                <a:latin typeface="Arial" panose="020B0604020202020204" pitchFamily="34" charset="0"/>
              </a:rPr>
              <a:t>SA#100</a:t>
            </a:r>
          </a:p>
          <a:p>
            <a:pPr algn="ctr">
              <a:lnSpc>
                <a:spcPct val="100000"/>
              </a:lnSpc>
              <a:spcBef>
                <a:spcPct val="0"/>
              </a:spcBef>
              <a:buFontTx/>
              <a:buNone/>
            </a:pPr>
            <a:r>
              <a:rPr lang="en-US" altLang="en-US" sz="1200" dirty="0">
                <a:latin typeface="Arial" panose="020B0604020202020204" pitchFamily="34" charset="0"/>
              </a:rPr>
              <a:t>Q2/2023</a:t>
            </a:r>
          </a:p>
        </p:txBody>
      </p:sp>
      <p:sp>
        <p:nvSpPr>
          <p:cNvPr id="78" name="TextBox 68">
            <a:extLst>
              <a:ext uri="{FF2B5EF4-FFF2-40B4-BE49-F238E27FC236}">
                <a16:creationId xmlns:a16="http://schemas.microsoft.com/office/drawing/2014/main" id="{F327FCA3-AF87-4EB7-91DB-EE5EE437FE76}"/>
              </a:ext>
            </a:extLst>
          </p:cNvPr>
          <p:cNvSpPr txBox="1">
            <a:spLocks noChangeArrowheads="1"/>
          </p:cNvSpPr>
          <p:nvPr/>
        </p:nvSpPr>
        <p:spPr bwMode="auto">
          <a:xfrm rot="20391721">
            <a:off x="8821037" y="1260931"/>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9pPr>
          </a:lstStyle>
          <a:p>
            <a:r>
              <a:rPr lang="en-US" altLang="en-US" sz="1200" dirty="0"/>
              <a:t>09/23</a:t>
            </a:r>
          </a:p>
        </p:txBody>
      </p:sp>
      <p:cxnSp>
        <p:nvCxnSpPr>
          <p:cNvPr id="79" name="Straight Connector 78">
            <a:extLst>
              <a:ext uri="{FF2B5EF4-FFF2-40B4-BE49-F238E27FC236}">
                <a16:creationId xmlns:a16="http://schemas.microsoft.com/office/drawing/2014/main" id="{17BCC452-4A87-47F9-B3CC-21B892C1FAE5}"/>
              </a:ext>
            </a:extLst>
          </p:cNvPr>
          <p:cNvCxnSpPr/>
          <p:nvPr/>
        </p:nvCxnSpPr>
        <p:spPr>
          <a:xfrm flipH="1">
            <a:off x="9033961" y="2028709"/>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80" name="TextBox 27">
            <a:extLst>
              <a:ext uri="{FF2B5EF4-FFF2-40B4-BE49-F238E27FC236}">
                <a16:creationId xmlns:a16="http://schemas.microsoft.com/office/drawing/2014/main" id="{E4357DE4-A514-489F-8FCD-A6664E7F19E8}"/>
              </a:ext>
            </a:extLst>
          </p:cNvPr>
          <p:cNvSpPr txBox="1">
            <a:spLocks noChangeArrowheads="1"/>
          </p:cNvSpPr>
          <p:nvPr/>
        </p:nvSpPr>
        <p:spPr bwMode="auto">
          <a:xfrm>
            <a:off x="8701441" y="1525263"/>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9pPr>
          </a:lstStyle>
          <a:p>
            <a:pPr algn="ctr">
              <a:lnSpc>
                <a:spcPct val="100000"/>
              </a:lnSpc>
              <a:spcBef>
                <a:spcPct val="0"/>
              </a:spcBef>
              <a:buFontTx/>
              <a:buNone/>
            </a:pPr>
            <a:r>
              <a:rPr lang="en-US" altLang="en-US" sz="1200" dirty="0">
                <a:latin typeface="Arial" panose="020B0604020202020204" pitchFamily="34" charset="0"/>
              </a:rPr>
              <a:t>SA#101</a:t>
            </a:r>
          </a:p>
          <a:p>
            <a:pPr algn="ctr">
              <a:lnSpc>
                <a:spcPct val="100000"/>
              </a:lnSpc>
              <a:spcBef>
                <a:spcPct val="0"/>
              </a:spcBef>
              <a:buFontTx/>
              <a:buNone/>
            </a:pPr>
            <a:r>
              <a:rPr lang="en-US" altLang="en-US" sz="1200" dirty="0">
                <a:latin typeface="Arial" panose="020B0604020202020204" pitchFamily="34" charset="0"/>
              </a:rPr>
              <a:t>Q3/2023</a:t>
            </a:r>
          </a:p>
        </p:txBody>
      </p:sp>
      <p:sp>
        <p:nvSpPr>
          <p:cNvPr id="81" name="TextBox 68">
            <a:extLst>
              <a:ext uri="{FF2B5EF4-FFF2-40B4-BE49-F238E27FC236}">
                <a16:creationId xmlns:a16="http://schemas.microsoft.com/office/drawing/2014/main" id="{14FDC5CE-E374-4699-9279-A32DE193F300}"/>
              </a:ext>
            </a:extLst>
          </p:cNvPr>
          <p:cNvSpPr txBox="1">
            <a:spLocks noChangeArrowheads="1"/>
          </p:cNvSpPr>
          <p:nvPr/>
        </p:nvSpPr>
        <p:spPr bwMode="auto">
          <a:xfrm rot="20391721">
            <a:off x="9788069" y="1260931"/>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9pPr>
          </a:lstStyle>
          <a:p>
            <a:r>
              <a:rPr lang="en-US" altLang="en-US" sz="1200" dirty="0"/>
              <a:t>12/23</a:t>
            </a:r>
          </a:p>
        </p:txBody>
      </p:sp>
      <p:cxnSp>
        <p:nvCxnSpPr>
          <p:cNvPr id="82" name="Straight Connector 81">
            <a:extLst>
              <a:ext uri="{FF2B5EF4-FFF2-40B4-BE49-F238E27FC236}">
                <a16:creationId xmlns:a16="http://schemas.microsoft.com/office/drawing/2014/main" id="{689D1BD8-A2B8-41E5-A831-83422E59C6BF}"/>
              </a:ext>
            </a:extLst>
          </p:cNvPr>
          <p:cNvCxnSpPr/>
          <p:nvPr/>
        </p:nvCxnSpPr>
        <p:spPr>
          <a:xfrm flipH="1">
            <a:off x="10000993" y="2028709"/>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83" name="TextBox 27">
            <a:extLst>
              <a:ext uri="{FF2B5EF4-FFF2-40B4-BE49-F238E27FC236}">
                <a16:creationId xmlns:a16="http://schemas.microsoft.com/office/drawing/2014/main" id="{C1EBE506-3F5A-4302-8EEA-7F309F6C14A9}"/>
              </a:ext>
            </a:extLst>
          </p:cNvPr>
          <p:cNvSpPr txBox="1">
            <a:spLocks noChangeArrowheads="1"/>
          </p:cNvSpPr>
          <p:nvPr/>
        </p:nvSpPr>
        <p:spPr bwMode="auto">
          <a:xfrm>
            <a:off x="9668473" y="1525263"/>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9pPr>
          </a:lstStyle>
          <a:p>
            <a:pPr algn="ctr">
              <a:lnSpc>
                <a:spcPct val="100000"/>
              </a:lnSpc>
              <a:spcBef>
                <a:spcPct val="0"/>
              </a:spcBef>
              <a:buFontTx/>
              <a:buNone/>
            </a:pPr>
            <a:r>
              <a:rPr lang="en-US" altLang="en-US" sz="1200" dirty="0">
                <a:latin typeface="Arial" panose="020B0604020202020204" pitchFamily="34" charset="0"/>
              </a:rPr>
              <a:t>SA#102</a:t>
            </a:r>
          </a:p>
          <a:p>
            <a:pPr algn="ctr">
              <a:lnSpc>
                <a:spcPct val="100000"/>
              </a:lnSpc>
              <a:spcBef>
                <a:spcPct val="0"/>
              </a:spcBef>
              <a:buFontTx/>
              <a:buNone/>
            </a:pPr>
            <a:r>
              <a:rPr lang="en-US" altLang="en-US" sz="1200" dirty="0">
                <a:latin typeface="Arial" panose="020B0604020202020204" pitchFamily="34" charset="0"/>
              </a:rPr>
              <a:t>Q4/2023</a:t>
            </a:r>
          </a:p>
        </p:txBody>
      </p:sp>
      <p:sp>
        <p:nvSpPr>
          <p:cNvPr id="84" name="Rounded Rectangle 33">
            <a:extLst>
              <a:ext uri="{FF2B5EF4-FFF2-40B4-BE49-F238E27FC236}">
                <a16:creationId xmlns:a16="http://schemas.microsoft.com/office/drawing/2014/main" id="{8F6A43A5-431D-4E5A-97D5-0F3AD2C070EF}"/>
              </a:ext>
            </a:extLst>
          </p:cNvPr>
          <p:cNvSpPr/>
          <p:nvPr/>
        </p:nvSpPr>
        <p:spPr>
          <a:xfrm>
            <a:off x="6758191" y="3309758"/>
            <a:ext cx="780479" cy="77347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defPPr>
              <a:defRPr lang="en-GB"/>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defRPr/>
            </a:pPr>
            <a:r>
              <a:rPr lang="en-US" sz="1100" dirty="0"/>
              <a:t>Rel-18</a:t>
            </a:r>
          </a:p>
          <a:p>
            <a:pPr algn="ctr">
              <a:defRPr/>
            </a:pPr>
            <a:r>
              <a:rPr lang="en-US" sz="1100" dirty="0"/>
              <a:t>Stage 2</a:t>
            </a:r>
          </a:p>
          <a:p>
            <a:pPr algn="ctr">
              <a:defRPr/>
            </a:pPr>
            <a:r>
              <a:rPr lang="en-US" sz="1100" dirty="0"/>
              <a:t>freeze</a:t>
            </a:r>
          </a:p>
        </p:txBody>
      </p:sp>
      <p:sp>
        <p:nvSpPr>
          <p:cNvPr id="85" name="Rounded Rectangle 33">
            <a:extLst>
              <a:ext uri="{FF2B5EF4-FFF2-40B4-BE49-F238E27FC236}">
                <a16:creationId xmlns:a16="http://schemas.microsoft.com/office/drawing/2014/main" id="{E94AF588-3825-454E-82AF-4C3BB38343EA}"/>
              </a:ext>
            </a:extLst>
          </p:cNvPr>
          <p:cNvSpPr/>
          <p:nvPr/>
        </p:nvSpPr>
        <p:spPr>
          <a:xfrm>
            <a:off x="9643281" y="3309758"/>
            <a:ext cx="780479" cy="77347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defPPr>
              <a:defRPr lang="en-GB"/>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defRPr/>
            </a:pPr>
            <a:r>
              <a:rPr lang="en-US" sz="1100" dirty="0"/>
              <a:t>Rel-18</a:t>
            </a:r>
          </a:p>
          <a:p>
            <a:pPr algn="ctr">
              <a:defRPr/>
            </a:pPr>
            <a:r>
              <a:rPr lang="en-US" sz="1100" dirty="0"/>
              <a:t>Stage 3</a:t>
            </a:r>
          </a:p>
          <a:p>
            <a:pPr algn="ctr">
              <a:defRPr/>
            </a:pPr>
            <a:r>
              <a:rPr lang="en-US" sz="1100" dirty="0"/>
              <a:t>freeze</a:t>
            </a:r>
          </a:p>
        </p:txBody>
      </p:sp>
      <p:sp>
        <p:nvSpPr>
          <p:cNvPr id="86" name="TextBox 37">
            <a:extLst>
              <a:ext uri="{FF2B5EF4-FFF2-40B4-BE49-F238E27FC236}">
                <a16:creationId xmlns:a16="http://schemas.microsoft.com/office/drawing/2014/main" id="{BDA4398D-5B66-4EC5-A5B7-12A3008FA43E}"/>
              </a:ext>
            </a:extLst>
          </p:cNvPr>
          <p:cNvSpPr txBox="1">
            <a:spLocks noChangeArrowheads="1"/>
          </p:cNvSpPr>
          <p:nvPr/>
        </p:nvSpPr>
        <p:spPr bwMode="auto">
          <a:xfrm>
            <a:off x="817579" y="4515475"/>
            <a:ext cx="111746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9pPr>
          </a:lstStyle>
          <a:p>
            <a:pPr>
              <a:lnSpc>
                <a:spcPct val="100000"/>
              </a:lnSpc>
              <a:spcBef>
                <a:spcPct val="0"/>
              </a:spcBef>
              <a:buFontTx/>
              <a:buNone/>
            </a:pPr>
            <a:r>
              <a:rPr lang="en-US" altLang="en-US" sz="1100" dirty="0">
                <a:latin typeface="Arial" panose="020B0604020202020204" pitchFamily="34" charset="0"/>
              </a:rPr>
              <a:t>Rel-19 </a:t>
            </a:r>
          </a:p>
          <a:p>
            <a:pPr>
              <a:lnSpc>
                <a:spcPct val="100000"/>
              </a:lnSpc>
              <a:spcBef>
                <a:spcPct val="0"/>
              </a:spcBef>
              <a:buFontTx/>
              <a:buNone/>
            </a:pPr>
            <a:r>
              <a:rPr lang="en-US" altLang="en-US" sz="1100" dirty="0">
                <a:latin typeface="Arial" panose="020B0604020202020204" pitchFamily="34" charset="0"/>
              </a:rPr>
              <a:t>Schedule</a:t>
            </a:r>
            <a:br>
              <a:rPr lang="en-US" altLang="en-US" sz="1100" dirty="0">
                <a:latin typeface="Arial" panose="020B0604020202020204" pitchFamily="34" charset="0"/>
              </a:rPr>
            </a:br>
            <a:r>
              <a:rPr lang="en-US" altLang="en-US" sz="1100" dirty="0">
                <a:latin typeface="Arial" panose="020B0604020202020204" pitchFamily="34" charset="0"/>
              </a:rPr>
              <a:t>(SA1 assumptions)</a:t>
            </a:r>
          </a:p>
        </p:txBody>
      </p:sp>
      <p:sp>
        <p:nvSpPr>
          <p:cNvPr id="87" name="Rounded Rectangle 33">
            <a:extLst>
              <a:ext uri="{FF2B5EF4-FFF2-40B4-BE49-F238E27FC236}">
                <a16:creationId xmlns:a16="http://schemas.microsoft.com/office/drawing/2014/main" id="{6E5AD004-3477-4B4D-A7A8-1A558590F171}"/>
              </a:ext>
            </a:extLst>
          </p:cNvPr>
          <p:cNvSpPr/>
          <p:nvPr/>
        </p:nvSpPr>
        <p:spPr>
          <a:xfrm>
            <a:off x="1949098" y="4344180"/>
            <a:ext cx="780479" cy="773475"/>
          </a:xfrm>
          <a:prstGeom prst="roundRect">
            <a:avLst/>
          </a:prstGeom>
          <a:solidFill>
            <a:schemeClr val="accent5">
              <a:lumMod val="40000"/>
              <a:lumOff val="60000"/>
            </a:schemeClr>
          </a:solidFill>
          <a:ln>
            <a:solidFill>
              <a:schemeClr val="accent1">
                <a:lumMod val="60000"/>
                <a:lumOff val="40000"/>
              </a:schemeClr>
            </a:solidFill>
          </a:ln>
        </p:spPr>
        <p:style>
          <a:lnRef idx="1">
            <a:schemeClr val="accent4"/>
          </a:lnRef>
          <a:fillRef idx="2">
            <a:schemeClr val="accent4"/>
          </a:fillRef>
          <a:effectRef idx="1">
            <a:schemeClr val="accent4"/>
          </a:effectRef>
          <a:fontRef idx="minor">
            <a:schemeClr val="dk1"/>
          </a:fontRef>
        </p:style>
        <p:txBody>
          <a:bodyPr anchor="ctr"/>
          <a:lstStyle>
            <a:defPPr>
              <a:defRPr lang="en-GB"/>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defRPr/>
            </a:pPr>
            <a:r>
              <a:rPr lang="en-US" sz="1100" dirty="0"/>
              <a:t>Rel-19</a:t>
            </a:r>
          </a:p>
          <a:p>
            <a:pPr algn="ctr">
              <a:defRPr/>
            </a:pPr>
            <a:r>
              <a:rPr lang="en-US" sz="1100" dirty="0"/>
              <a:t>Stage 1</a:t>
            </a:r>
          </a:p>
          <a:p>
            <a:pPr algn="ctr">
              <a:defRPr/>
            </a:pPr>
            <a:r>
              <a:rPr lang="en-US" sz="1100" dirty="0"/>
              <a:t>start</a:t>
            </a:r>
          </a:p>
        </p:txBody>
      </p:sp>
      <p:sp>
        <p:nvSpPr>
          <p:cNvPr id="88" name="TextBox 68">
            <a:extLst>
              <a:ext uri="{FF2B5EF4-FFF2-40B4-BE49-F238E27FC236}">
                <a16:creationId xmlns:a16="http://schemas.microsoft.com/office/drawing/2014/main" id="{C498BD05-704E-4A12-9634-E5CFF8B596EC}"/>
              </a:ext>
            </a:extLst>
          </p:cNvPr>
          <p:cNvSpPr txBox="1">
            <a:spLocks noChangeArrowheads="1"/>
          </p:cNvSpPr>
          <p:nvPr/>
        </p:nvSpPr>
        <p:spPr bwMode="auto">
          <a:xfrm rot="20391721">
            <a:off x="10739544" y="1265047"/>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9pPr>
          </a:lstStyle>
          <a:p>
            <a:r>
              <a:rPr lang="en-US" altLang="en-US" sz="1200" dirty="0"/>
              <a:t>03/24</a:t>
            </a:r>
          </a:p>
        </p:txBody>
      </p:sp>
      <p:cxnSp>
        <p:nvCxnSpPr>
          <p:cNvPr id="89" name="Straight Connector 88">
            <a:extLst>
              <a:ext uri="{FF2B5EF4-FFF2-40B4-BE49-F238E27FC236}">
                <a16:creationId xmlns:a16="http://schemas.microsoft.com/office/drawing/2014/main" id="{DCAA5E35-9B41-497A-AF8B-707B85605E9F}"/>
              </a:ext>
            </a:extLst>
          </p:cNvPr>
          <p:cNvCxnSpPr/>
          <p:nvPr/>
        </p:nvCxnSpPr>
        <p:spPr>
          <a:xfrm flipH="1">
            <a:off x="10952468" y="2032825"/>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90" name="TextBox 27">
            <a:extLst>
              <a:ext uri="{FF2B5EF4-FFF2-40B4-BE49-F238E27FC236}">
                <a16:creationId xmlns:a16="http://schemas.microsoft.com/office/drawing/2014/main" id="{2FAA8276-3BFC-44FB-8DF5-6D67BC1BCB05}"/>
              </a:ext>
            </a:extLst>
          </p:cNvPr>
          <p:cNvSpPr txBox="1">
            <a:spLocks noChangeArrowheads="1"/>
          </p:cNvSpPr>
          <p:nvPr/>
        </p:nvSpPr>
        <p:spPr bwMode="auto">
          <a:xfrm>
            <a:off x="10619948" y="1529379"/>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9pPr>
          </a:lstStyle>
          <a:p>
            <a:pPr algn="ctr">
              <a:lnSpc>
                <a:spcPct val="100000"/>
              </a:lnSpc>
              <a:spcBef>
                <a:spcPct val="0"/>
              </a:spcBef>
              <a:buFontTx/>
              <a:buNone/>
            </a:pPr>
            <a:r>
              <a:rPr lang="en-US" altLang="en-US" sz="1200" dirty="0">
                <a:latin typeface="Arial" panose="020B0604020202020204" pitchFamily="34" charset="0"/>
              </a:rPr>
              <a:t>SA#103</a:t>
            </a:r>
          </a:p>
          <a:p>
            <a:pPr algn="ctr">
              <a:lnSpc>
                <a:spcPct val="100000"/>
              </a:lnSpc>
              <a:spcBef>
                <a:spcPct val="0"/>
              </a:spcBef>
              <a:buFontTx/>
              <a:buNone/>
            </a:pPr>
            <a:r>
              <a:rPr lang="en-US" altLang="en-US" sz="1200" dirty="0">
                <a:latin typeface="Arial" panose="020B0604020202020204" pitchFamily="34" charset="0"/>
              </a:rPr>
              <a:t>Q1/2024</a:t>
            </a:r>
          </a:p>
        </p:txBody>
      </p:sp>
      <p:sp>
        <p:nvSpPr>
          <p:cNvPr id="91" name="Rounded Rectangle 33">
            <a:extLst>
              <a:ext uri="{FF2B5EF4-FFF2-40B4-BE49-F238E27FC236}">
                <a16:creationId xmlns:a16="http://schemas.microsoft.com/office/drawing/2014/main" id="{52D769BB-732D-4FFF-821C-CAD34B7EDDF4}"/>
              </a:ext>
            </a:extLst>
          </p:cNvPr>
          <p:cNvSpPr/>
          <p:nvPr/>
        </p:nvSpPr>
        <p:spPr>
          <a:xfrm>
            <a:off x="10594756" y="3313874"/>
            <a:ext cx="780479" cy="77347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defPPr>
              <a:defRPr lang="en-GB"/>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defRPr/>
            </a:pPr>
            <a:r>
              <a:rPr lang="en-US" sz="1100" dirty="0"/>
              <a:t>Rel-18</a:t>
            </a:r>
          </a:p>
          <a:p>
            <a:pPr algn="ctr">
              <a:defRPr/>
            </a:pPr>
            <a:r>
              <a:rPr lang="en-US" sz="1100" dirty="0"/>
              <a:t>Code</a:t>
            </a:r>
          </a:p>
          <a:p>
            <a:pPr algn="ctr">
              <a:defRPr/>
            </a:pPr>
            <a:r>
              <a:rPr lang="en-US" sz="1100" dirty="0"/>
              <a:t>freeze</a:t>
            </a:r>
          </a:p>
        </p:txBody>
      </p:sp>
      <p:sp>
        <p:nvSpPr>
          <p:cNvPr id="92" name="Rounded Rectangle 33">
            <a:extLst>
              <a:ext uri="{FF2B5EF4-FFF2-40B4-BE49-F238E27FC236}">
                <a16:creationId xmlns:a16="http://schemas.microsoft.com/office/drawing/2014/main" id="{5BC53A77-5245-45FD-967A-50D98C3F9FA3}"/>
              </a:ext>
            </a:extLst>
          </p:cNvPr>
          <p:cNvSpPr/>
          <p:nvPr/>
        </p:nvSpPr>
        <p:spPr>
          <a:xfrm>
            <a:off x="8667312" y="4344179"/>
            <a:ext cx="780479" cy="773475"/>
          </a:xfrm>
          <a:prstGeom prst="roundRect">
            <a:avLst/>
          </a:prstGeom>
          <a:solidFill>
            <a:schemeClr val="accent5">
              <a:lumMod val="40000"/>
              <a:lumOff val="60000"/>
            </a:schemeClr>
          </a:solidFill>
          <a:ln>
            <a:solidFill>
              <a:schemeClr val="accent1">
                <a:lumMod val="60000"/>
                <a:lumOff val="40000"/>
              </a:schemeClr>
            </a:solidFill>
          </a:ln>
        </p:spPr>
        <p:style>
          <a:lnRef idx="1">
            <a:schemeClr val="accent4"/>
          </a:lnRef>
          <a:fillRef idx="2">
            <a:schemeClr val="accent4"/>
          </a:fillRef>
          <a:effectRef idx="1">
            <a:schemeClr val="accent4"/>
          </a:effectRef>
          <a:fontRef idx="minor">
            <a:schemeClr val="dk1"/>
          </a:fontRef>
        </p:style>
        <p:txBody>
          <a:bodyPr anchor="ctr"/>
          <a:lstStyle>
            <a:defPPr>
              <a:defRPr lang="en-GB"/>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defRPr/>
            </a:pPr>
            <a:r>
              <a:rPr lang="en-US" sz="1100" dirty="0"/>
              <a:t>Rel-19</a:t>
            </a:r>
          </a:p>
          <a:p>
            <a:pPr algn="ctr">
              <a:defRPr/>
            </a:pPr>
            <a:r>
              <a:rPr lang="en-US" sz="1100" dirty="0"/>
              <a:t>Stage 1</a:t>
            </a:r>
          </a:p>
          <a:p>
            <a:pPr algn="ctr">
              <a:defRPr/>
            </a:pPr>
            <a:r>
              <a:rPr lang="en-US" sz="1100" dirty="0"/>
              <a:t>freeze</a:t>
            </a:r>
          </a:p>
        </p:txBody>
      </p:sp>
    </p:spTree>
    <p:extLst>
      <p:ext uri="{BB962C8B-B14F-4D97-AF65-F5344CB8AC3E}">
        <p14:creationId xmlns:p14="http://schemas.microsoft.com/office/powerpoint/2010/main" val="1520458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Rel-17 completion: WIDs</a:t>
            </a: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graphicFrame>
        <p:nvGraphicFramePr>
          <p:cNvPr id="7" name="Table 3">
            <a:extLst>
              <a:ext uri="{FF2B5EF4-FFF2-40B4-BE49-F238E27FC236}">
                <a16:creationId xmlns:a16="http://schemas.microsoft.com/office/drawing/2014/main" id="{833CF566-440E-4922-A764-42C3F42C5E16}"/>
              </a:ext>
            </a:extLst>
          </p:cNvPr>
          <p:cNvGraphicFramePr>
            <a:graphicFrameLocks noGrp="1"/>
          </p:cNvGraphicFramePr>
          <p:nvPr>
            <p:extLst>
              <p:ext uri="{D42A27DB-BD31-4B8C-83A1-F6EECF244321}">
                <p14:modId xmlns:p14="http://schemas.microsoft.com/office/powerpoint/2010/main" val="1772737795"/>
              </p:ext>
            </p:extLst>
          </p:nvPr>
        </p:nvGraphicFramePr>
        <p:xfrm>
          <a:off x="546654" y="1339850"/>
          <a:ext cx="10863742" cy="4962668"/>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chemeClr val="bg1">
                              <a:lumMod val="50000"/>
                            </a:schemeClr>
                          </a:solidFill>
                          <a:effectLst/>
                          <a:latin typeface="Arial" panose="020B0604020202020204" pitchFamily="34" charset="0"/>
                        </a:rPr>
                        <a:t>820003</a:t>
                      </a:r>
                    </a:p>
                  </a:txBody>
                  <a:tcPr marL="9525" marR="9525" marT="9525" marB="0"/>
                </a:tc>
                <a:tc>
                  <a:txBody>
                    <a:bodyPr/>
                    <a:lstStyle/>
                    <a:p>
                      <a:pPr algn="l" fontAlgn="t"/>
                      <a:r>
                        <a:rPr lang="en-US" sz="1200" b="1" u="none" strike="noStrike" kern="1200" dirty="0">
                          <a:solidFill>
                            <a:schemeClr val="bg1">
                              <a:lumMod val="50000"/>
                            </a:schemeClr>
                          </a:solidFill>
                          <a:effectLst/>
                          <a:latin typeface="+mn-lt"/>
                          <a:ea typeface="+mn-ea"/>
                          <a:cs typeface="+mn-cs"/>
                        </a:rPr>
                        <a:t>Support of Immersive Teleconferencing and Telepresence for Remote Terminals (ITT4RT)</a:t>
                      </a:r>
                      <a:endParaRPr lang="en-GB" sz="1200" b="1" u="none" strike="noStrike" kern="1200" dirty="0">
                        <a:solidFill>
                          <a:schemeClr val="bg1">
                            <a:lumMod val="50000"/>
                          </a:schemeClr>
                        </a:solidFill>
                        <a:effectLst/>
                        <a:latin typeface="+mn-lt"/>
                        <a:ea typeface="+mn-ea"/>
                        <a:cs typeface="+mn-cs"/>
                      </a:endParaRPr>
                    </a:p>
                  </a:txBody>
                  <a:tcPr marL="9525" marR="9525" marT="9525" marB="0"/>
                </a:tc>
                <a:tc>
                  <a:txBody>
                    <a:bodyPr/>
                    <a:lstStyle/>
                    <a:p>
                      <a:pPr algn="ctr" fontAlgn="t"/>
                      <a:r>
                        <a:rPr lang="en-GB" sz="900" b="0" i="1" u="none" strike="noStrike" dirty="0">
                          <a:solidFill>
                            <a:schemeClr val="bg1">
                              <a:lumMod val="50000"/>
                            </a:schemeClr>
                          </a:solidFill>
                          <a:effectLst/>
                          <a:latin typeface="Arial" panose="020B0604020202020204" pitchFamily="34" charset="0"/>
                        </a:rPr>
                        <a:t>-</a:t>
                      </a:r>
                    </a:p>
                  </a:txBody>
                  <a:tcPr marL="6973" marR="6973" marT="6973" marB="0"/>
                </a:tc>
                <a:tc>
                  <a:txBody>
                    <a:bodyPr/>
                    <a:lstStyle/>
                    <a:p>
                      <a:pPr algn="ctr" fontAlgn="t"/>
                      <a:r>
                        <a:rPr lang="en-GB" sz="1200" b="1" u="none" strike="noStrike" kern="1200" dirty="0">
                          <a:solidFill>
                            <a:schemeClr val="bg1">
                              <a:lumMod val="50000"/>
                            </a:schemeClr>
                          </a:solidFill>
                          <a:effectLst/>
                          <a:latin typeface="+mn-lt"/>
                          <a:ea typeface="+mn-ea"/>
                          <a:cs typeface="+mn-cs"/>
                        </a:rPr>
                        <a:t>100%</a:t>
                      </a:r>
                    </a:p>
                  </a:txBody>
                  <a:tcPr marL="9525" marR="9525" marT="9525" marB="0"/>
                </a:tc>
                <a:tc>
                  <a:txBody>
                    <a:bodyPr/>
                    <a:lstStyle/>
                    <a:p>
                      <a:pPr algn="ctr" fontAlgn="t"/>
                      <a:r>
                        <a:rPr lang="en-GB" sz="1200" b="1" u="none" strike="noStrike" kern="1200" dirty="0">
                          <a:solidFill>
                            <a:schemeClr val="bg1">
                              <a:lumMod val="50000"/>
                            </a:schemeClr>
                          </a:solidFill>
                          <a:effectLst/>
                          <a:latin typeface="+mn-lt"/>
                          <a:ea typeface="+mn-ea"/>
                          <a:cs typeface="+mn-cs"/>
                        </a:rPr>
                        <a:t>03/22</a:t>
                      </a:r>
                    </a:p>
                  </a:txBody>
                  <a:tcPr marL="6973" marR="6973" marT="6973" marB="0"/>
                </a:tc>
                <a:tc>
                  <a:txBody>
                    <a:bodyPr/>
                    <a:lstStyle/>
                    <a:p>
                      <a:pPr algn="l" fontAlgn="t"/>
                      <a:r>
                        <a:rPr lang="en-GB" sz="900" b="0" i="0" u="none" strike="noStrike" dirty="0">
                          <a:solidFill>
                            <a:schemeClr val="bg1">
                              <a:lumMod val="50000"/>
                            </a:schemeClr>
                          </a:solidFill>
                          <a:effectLst/>
                          <a:latin typeface="Arial" panose="020B0604020202020204" pitchFamily="34" charset="0"/>
                        </a:rPr>
                        <a:t>Completed at SA#95-e</a:t>
                      </a:r>
                    </a:p>
                  </a:txBody>
                  <a:tcPr marL="6973" marR="6973" marT="6973" marB="0"/>
                </a:tc>
                <a:extLst>
                  <a:ext uri="{0D108BD9-81ED-4DB2-BD59-A6C34878D82A}">
                    <a16:rowId xmlns:a16="http://schemas.microsoft.com/office/drawing/2014/main" val="1699307896"/>
                  </a:ext>
                </a:extLst>
              </a:tr>
              <a:tr h="459826">
                <a:tc>
                  <a:txBody>
                    <a:bodyPr/>
                    <a:lstStyle/>
                    <a:p>
                      <a:pPr algn="ctr" fontAlgn="t"/>
                      <a:r>
                        <a:rPr lang="en-GB" sz="800" b="0" i="0" u="none" strike="noStrike" dirty="0">
                          <a:solidFill>
                            <a:schemeClr val="bg1">
                              <a:lumMod val="50000"/>
                            </a:schemeClr>
                          </a:solidFill>
                          <a:effectLst/>
                          <a:latin typeface="Arial" panose="020B0604020202020204" pitchFamily="34" charset="0"/>
                        </a:rPr>
                        <a:t>860012 </a:t>
                      </a:r>
                    </a:p>
                  </a:txBody>
                  <a:tcPr marL="9525" marR="9525" marT="9525" marB="0"/>
                </a:tc>
                <a:tc>
                  <a:txBody>
                    <a:bodyPr/>
                    <a:lstStyle/>
                    <a:p>
                      <a:pPr algn="l" fontAlgn="t"/>
                      <a:r>
                        <a:rPr lang="en-US" sz="1200" b="1" u="none" strike="noStrike" kern="1200" dirty="0">
                          <a:solidFill>
                            <a:schemeClr val="bg1">
                              <a:lumMod val="50000"/>
                            </a:schemeClr>
                          </a:solidFill>
                          <a:effectLst/>
                          <a:latin typeface="+mn-lt"/>
                          <a:ea typeface="+mn-ea"/>
                          <a:cs typeface="+mn-cs"/>
                        </a:rPr>
                        <a:t>Handsets Featuring Non-Traditional Earpieces  (</a:t>
                      </a:r>
                      <a:r>
                        <a:rPr lang="en-US" sz="1200" b="1" u="none" strike="noStrike" kern="1200" dirty="0" err="1">
                          <a:solidFill>
                            <a:schemeClr val="bg1">
                              <a:lumMod val="50000"/>
                            </a:schemeClr>
                          </a:solidFill>
                          <a:effectLst/>
                          <a:latin typeface="+mn-lt"/>
                          <a:ea typeface="+mn-ea"/>
                          <a:cs typeface="+mn-cs"/>
                        </a:rPr>
                        <a:t>HaNTE</a:t>
                      </a:r>
                      <a:r>
                        <a:rPr lang="en-US" sz="1200" b="1" u="none" strike="noStrike" kern="1200" dirty="0">
                          <a:solidFill>
                            <a:schemeClr val="bg1">
                              <a:lumMod val="50000"/>
                            </a:schemeClr>
                          </a:solidFill>
                          <a:effectLst/>
                          <a:latin typeface="+mn-lt"/>
                          <a:ea typeface="+mn-ea"/>
                          <a:cs typeface="+mn-cs"/>
                        </a:rPr>
                        <a:t>)</a:t>
                      </a:r>
                      <a:endParaRPr lang="en-GB" sz="1200" b="1" u="none" strike="noStrike" kern="1200" dirty="0">
                        <a:solidFill>
                          <a:schemeClr val="bg1">
                            <a:lumMod val="50000"/>
                          </a:schemeClr>
                        </a:solidFill>
                        <a:effectLst/>
                        <a:latin typeface="+mn-lt"/>
                        <a:ea typeface="+mn-ea"/>
                        <a:cs typeface="+mn-cs"/>
                      </a:endParaRPr>
                    </a:p>
                  </a:txBody>
                  <a:tcPr marL="9525" marR="9525" marT="9525" marB="0"/>
                </a:tc>
                <a:tc>
                  <a:txBody>
                    <a:bodyPr/>
                    <a:lstStyle/>
                    <a:p>
                      <a:pPr algn="ctr" fontAlgn="t"/>
                      <a:r>
                        <a:rPr lang="en-GB" sz="900" b="0" i="1" u="none" strike="noStrike" dirty="0">
                          <a:solidFill>
                            <a:schemeClr val="bg1">
                              <a:lumMod val="50000"/>
                            </a:schemeClr>
                          </a:solidFill>
                          <a:effectLst/>
                          <a:latin typeface="Arial" panose="020B0604020202020204" pitchFamily="34" charset="0"/>
                        </a:rPr>
                        <a:t>-</a:t>
                      </a:r>
                    </a:p>
                  </a:txBody>
                  <a:tcPr marL="6973" marR="6973" marT="6973" marB="0"/>
                </a:tc>
                <a:tc>
                  <a:txBody>
                    <a:bodyPr/>
                    <a:lstStyle/>
                    <a:p>
                      <a:pPr algn="ctr" fontAlgn="t"/>
                      <a:r>
                        <a:rPr lang="en-GB" sz="1200" b="1" u="none" strike="noStrike" kern="1200" dirty="0">
                          <a:solidFill>
                            <a:schemeClr val="bg1">
                              <a:lumMod val="50000"/>
                            </a:schemeClr>
                          </a:solidFill>
                          <a:effectLst/>
                          <a:latin typeface="+mn-lt"/>
                          <a:ea typeface="+mn-ea"/>
                          <a:cs typeface="+mn-cs"/>
                        </a:rPr>
                        <a:t>100%</a:t>
                      </a:r>
                    </a:p>
                  </a:txBody>
                  <a:tcPr marL="9525" marR="9525" marT="9525" marB="0"/>
                </a:tc>
                <a:tc>
                  <a:txBody>
                    <a:bodyPr/>
                    <a:lstStyle/>
                    <a:p>
                      <a:pPr algn="ctr" fontAlgn="t"/>
                      <a:r>
                        <a:rPr lang="en-GB" sz="1200" b="1" u="none" strike="noStrike" kern="1200" dirty="0">
                          <a:solidFill>
                            <a:schemeClr val="bg1">
                              <a:lumMod val="50000"/>
                            </a:schemeClr>
                          </a:solidFill>
                          <a:effectLst/>
                          <a:latin typeface="+mn-lt"/>
                          <a:ea typeface="+mn-ea"/>
                          <a:cs typeface="+mn-cs"/>
                        </a:rPr>
                        <a:t>03/22</a:t>
                      </a:r>
                    </a:p>
                  </a:txBody>
                  <a:tcPr marL="6973" marR="6973" marT="6973" marB="0"/>
                </a:tc>
                <a:tc>
                  <a:txBody>
                    <a:bodyPr/>
                    <a:lstStyle/>
                    <a:p>
                      <a:pPr algn="l" fontAlgn="t"/>
                      <a:r>
                        <a:rPr lang="en-GB" sz="900" b="0" i="0" u="none" strike="noStrike" dirty="0">
                          <a:solidFill>
                            <a:schemeClr val="bg1">
                              <a:lumMod val="50000"/>
                            </a:schemeClr>
                          </a:solidFill>
                          <a:effectLst/>
                          <a:latin typeface="Arial" panose="020B0604020202020204" pitchFamily="34" charset="0"/>
                        </a:rPr>
                        <a:t>Completed at SA#95-e</a:t>
                      </a:r>
                    </a:p>
                  </a:txBody>
                  <a:tcPr marL="6973" marR="6973" marT="6973" marB="0"/>
                </a:tc>
                <a:extLst>
                  <a:ext uri="{0D108BD9-81ED-4DB2-BD59-A6C34878D82A}">
                    <a16:rowId xmlns:a16="http://schemas.microsoft.com/office/drawing/2014/main" val="2445521616"/>
                  </a:ext>
                </a:extLst>
              </a:tr>
              <a:tr h="459826">
                <a:tc>
                  <a:txBody>
                    <a:bodyPr/>
                    <a:lstStyle/>
                    <a:p>
                      <a:pPr algn="ctr" fontAlgn="t"/>
                      <a:r>
                        <a:rPr lang="en-GB" sz="800" b="0" i="0" u="none" strike="noStrike" dirty="0">
                          <a:solidFill>
                            <a:schemeClr val="bg1">
                              <a:lumMod val="50000"/>
                            </a:schemeClr>
                          </a:solidFill>
                          <a:effectLst/>
                          <a:latin typeface="Arial" panose="020B0604020202020204" pitchFamily="34" charset="0"/>
                        </a:rPr>
                        <a:t>880012  </a:t>
                      </a:r>
                    </a:p>
                  </a:txBody>
                  <a:tcPr marL="9525" marR="9525" marT="9525" marB="0"/>
                </a:tc>
                <a:tc>
                  <a:txBody>
                    <a:bodyPr/>
                    <a:lstStyle/>
                    <a:p>
                      <a:pPr algn="l" fontAlgn="t"/>
                      <a:r>
                        <a:rPr lang="en-US" sz="1200" b="1" u="none" strike="noStrike" kern="1200" dirty="0">
                          <a:solidFill>
                            <a:schemeClr val="bg1">
                              <a:lumMod val="50000"/>
                            </a:schemeClr>
                          </a:solidFill>
                          <a:effectLst/>
                          <a:latin typeface="+mn-lt"/>
                          <a:ea typeface="+mn-ea"/>
                          <a:cs typeface="+mn-cs"/>
                        </a:rPr>
                        <a:t>Extension for headset interface tests of UE (</a:t>
                      </a:r>
                      <a:r>
                        <a:rPr lang="en-US" sz="1200" b="1" u="none" strike="noStrike" kern="1200" dirty="0" err="1">
                          <a:solidFill>
                            <a:schemeClr val="bg1">
                              <a:lumMod val="50000"/>
                            </a:schemeClr>
                          </a:solidFill>
                          <a:effectLst/>
                          <a:latin typeface="+mn-lt"/>
                          <a:ea typeface="+mn-ea"/>
                          <a:cs typeface="+mn-cs"/>
                        </a:rPr>
                        <a:t>HInT</a:t>
                      </a:r>
                      <a:r>
                        <a:rPr lang="en-US" sz="1200" b="1" u="none" strike="noStrike" kern="1200" dirty="0">
                          <a:solidFill>
                            <a:schemeClr val="bg1">
                              <a:lumMod val="50000"/>
                            </a:schemeClr>
                          </a:solidFill>
                          <a:effectLst/>
                          <a:latin typeface="+mn-lt"/>
                          <a:ea typeface="+mn-ea"/>
                          <a:cs typeface="+mn-cs"/>
                        </a:rPr>
                        <a:t>)</a:t>
                      </a:r>
                      <a:endParaRPr lang="en-GB" sz="1200" b="1" u="none" strike="noStrike" kern="1200" dirty="0">
                        <a:solidFill>
                          <a:schemeClr val="bg1">
                            <a:lumMod val="50000"/>
                          </a:schemeClr>
                        </a:solidFill>
                        <a:effectLst/>
                        <a:latin typeface="+mn-lt"/>
                        <a:ea typeface="+mn-ea"/>
                        <a:cs typeface="+mn-cs"/>
                      </a:endParaRPr>
                    </a:p>
                  </a:txBody>
                  <a:tcPr marL="9525" marR="9525" marT="9525" marB="0"/>
                </a:tc>
                <a:tc>
                  <a:txBody>
                    <a:bodyPr/>
                    <a:lstStyle/>
                    <a:p>
                      <a:pPr algn="ctr" fontAlgn="t"/>
                      <a:r>
                        <a:rPr lang="en-GB" sz="900" i="1" u="none" strike="noStrike" dirty="0">
                          <a:solidFill>
                            <a:schemeClr val="bg1">
                              <a:lumMod val="50000"/>
                            </a:schemeClr>
                          </a:solidFill>
                          <a:effectLst/>
                        </a:rPr>
                        <a:t>-</a:t>
                      </a:r>
                      <a:endParaRPr lang="en-GB" sz="900" b="0" i="1" u="none" strike="noStrike" dirty="0">
                        <a:solidFill>
                          <a:schemeClr val="bg1">
                            <a:lumMod val="50000"/>
                          </a:schemeClr>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bg1">
                              <a:lumMod val="50000"/>
                            </a:schemeClr>
                          </a:solidFill>
                          <a:effectLst/>
                          <a:latin typeface="+mn-lt"/>
                          <a:ea typeface="+mn-ea"/>
                          <a:cs typeface="+mn-cs"/>
                        </a:rPr>
                        <a:t>100%</a:t>
                      </a:r>
                    </a:p>
                  </a:txBody>
                  <a:tcPr marL="9525" marR="9525" marT="9525" marB="0"/>
                </a:tc>
                <a:tc>
                  <a:txBody>
                    <a:bodyPr/>
                    <a:lstStyle/>
                    <a:p>
                      <a:pPr algn="ctr" fontAlgn="t"/>
                      <a:r>
                        <a:rPr lang="en-GB" sz="1200" b="1" u="none" strike="noStrike" kern="1200" dirty="0">
                          <a:solidFill>
                            <a:schemeClr val="bg1">
                              <a:lumMod val="50000"/>
                            </a:schemeClr>
                          </a:solidFill>
                          <a:effectLst/>
                          <a:latin typeface="+mn-lt"/>
                          <a:ea typeface="+mn-ea"/>
                          <a:cs typeface="+mn-cs"/>
                        </a:rPr>
                        <a:t>03/22</a:t>
                      </a:r>
                    </a:p>
                  </a:txBody>
                  <a:tcPr marL="6973" marR="6973" marT="6973" marB="0"/>
                </a:tc>
                <a:tc>
                  <a:txBody>
                    <a:bodyPr/>
                    <a:lstStyle/>
                    <a:p>
                      <a:pPr algn="l" fontAlgn="t"/>
                      <a:r>
                        <a:rPr lang="en-GB" sz="900" b="0" i="0" u="none" strike="noStrike" dirty="0">
                          <a:solidFill>
                            <a:schemeClr val="bg1">
                              <a:lumMod val="50000"/>
                            </a:schemeClr>
                          </a:solidFill>
                          <a:effectLst/>
                          <a:latin typeface="Arial" panose="020B0604020202020204" pitchFamily="34" charset="0"/>
                        </a:rPr>
                        <a:t>Completed at SA#94-e</a:t>
                      </a:r>
                    </a:p>
                  </a:txBody>
                  <a:tcPr marL="6973" marR="6973" marT="6973" marB="0"/>
                </a:tc>
                <a:extLst>
                  <a:ext uri="{0D108BD9-81ED-4DB2-BD59-A6C34878D82A}">
                    <a16:rowId xmlns:a16="http://schemas.microsoft.com/office/drawing/2014/main" val="1879990620"/>
                  </a:ext>
                </a:extLst>
              </a:tr>
              <a:tr h="459826">
                <a:tc>
                  <a:txBody>
                    <a:bodyPr/>
                    <a:lstStyle/>
                    <a:p>
                      <a:pPr algn="ctr" fontAlgn="t"/>
                      <a:r>
                        <a:rPr lang="en-GB" sz="800" b="0" i="0" u="none" strike="noStrike" dirty="0">
                          <a:solidFill>
                            <a:schemeClr val="bg1">
                              <a:lumMod val="50000"/>
                            </a:schemeClr>
                          </a:solidFill>
                          <a:effectLst/>
                          <a:latin typeface="Arial" panose="020B0604020202020204" pitchFamily="34" charset="0"/>
                        </a:rPr>
                        <a:t>920011   </a:t>
                      </a:r>
                    </a:p>
                  </a:txBody>
                  <a:tcPr marL="9525" marR="9525" marT="9525" marB="0"/>
                </a:tc>
                <a:tc>
                  <a:txBody>
                    <a:bodyPr/>
                    <a:lstStyle/>
                    <a:p>
                      <a:pPr algn="l" fontAlgn="t"/>
                      <a:r>
                        <a:rPr lang="en-US" sz="1200" b="1" u="none" strike="noStrike" kern="1200" dirty="0">
                          <a:solidFill>
                            <a:schemeClr val="bg1">
                              <a:lumMod val="50000"/>
                            </a:schemeClr>
                          </a:solidFill>
                          <a:effectLst/>
                          <a:latin typeface="+mn-lt"/>
                          <a:ea typeface="+mn-ea"/>
                          <a:cs typeface="+mn-cs"/>
                        </a:rPr>
                        <a:t>8K Television over 5G (8K_TV_5G)</a:t>
                      </a:r>
                      <a:endParaRPr lang="en-GB" sz="1200" b="1" u="none" strike="noStrike" kern="1200" dirty="0">
                        <a:solidFill>
                          <a:schemeClr val="bg1">
                            <a:lumMod val="50000"/>
                          </a:schemeClr>
                        </a:solidFill>
                        <a:effectLst/>
                        <a:latin typeface="+mn-lt"/>
                        <a:ea typeface="+mn-ea"/>
                        <a:cs typeface="+mn-cs"/>
                      </a:endParaRPr>
                    </a:p>
                  </a:txBody>
                  <a:tcPr marL="9525" marR="9525" marT="9525" marB="0"/>
                </a:tc>
                <a:tc>
                  <a:txBody>
                    <a:bodyPr/>
                    <a:lstStyle/>
                    <a:p>
                      <a:pPr algn="ctr" fontAlgn="t"/>
                      <a:r>
                        <a:rPr lang="en-GB" sz="900" b="0" i="1" u="none" strike="noStrike" dirty="0">
                          <a:solidFill>
                            <a:schemeClr val="bg1">
                              <a:lumMod val="50000"/>
                            </a:schemeClr>
                          </a:solidFill>
                          <a:effectLst/>
                          <a:latin typeface="Arial" panose="020B0604020202020204" pitchFamily="34" charset="0"/>
                        </a:rPr>
                        <a:t>-</a:t>
                      </a:r>
                    </a:p>
                  </a:txBody>
                  <a:tcPr marL="6973" marR="6973" marT="6973" marB="0"/>
                </a:tc>
                <a:tc>
                  <a:txBody>
                    <a:bodyPr/>
                    <a:lstStyle/>
                    <a:p>
                      <a:pPr algn="ctr" fontAlgn="t"/>
                      <a:r>
                        <a:rPr lang="en-GB" sz="1200" b="1" u="none" strike="noStrike" kern="1200" dirty="0">
                          <a:solidFill>
                            <a:schemeClr val="bg1">
                              <a:lumMod val="50000"/>
                            </a:schemeClr>
                          </a:solidFill>
                          <a:effectLst/>
                          <a:latin typeface="+mn-lt"/>
                          <a:ea typeface="+mn-ea"/>
                          <a:cs typeface="+mn-cs"/>
                        </a:rPr>
                        <a:t>100%</a:t>
                      </a:r>
                    </a:p>
                  </a:txBody>
                  <a:tcPr marL="9525" marR="9525" marT="9525" marB="0"/>
                </a:tc>
                <a:tc>
                  <a:txBody>
                    <a:bodyPr/>
                    <a:lstStyle/>
                    <a:p>
                      <a:pPr algn="ctr" fontAlgn="t"/>
                      <a:r>
                        <a:rPr lang="en-GB" sz="1200" b="1" u="none" strike="noStrike" kern="1200" dirty="0">
                          <a:solidFill>
                            <a:schemeClr val="bg1">
                              <a:lumMod val="50000"/>
                            </a:schemeClr>
                          </a:solidFill>
                          <a:effectLst/>
                          <a:latin typeface="+mn-lt"/>
                          <a:ea typeface="+mn-ea"/>
                          <a:cs typeface="+mn-cs"/>
                        </a:rPr>
                        <a:t>03/22</a:t>
                      </a:r>
                    </a:p>
                  </a:txBody>
                  <a:tcPr marL="6973" marR="6973" marT="6973" marB="0"/>
                </a:tc>
                <a:tc>
                  <a:txBody>
                    <a:bodyPr/>
                    <a:lstStyle/>
                    <a:p>
                      <a:pPr algn="l" fontAlgn="t"/>
                      <a:r>
                        <a:rPr lang="en-GB" sz="900" b="0" i="0" u="none" strike="noStrike" dirty="0">
                          <a:solidFill>
                            <a:schemeClr val="bg1">
                              <a:lumMod val="50000"/>
                            </a:schemeClr>
                          </a:solidFill>
                          <a:effectLst/>
                          <a:latin typeface="Arial" panose="020B0604020202020204" pitchFamily="34" charset="0"/>
                        </a:rPr>
                        <a:t>Completed at SA#95-e</a:t>
                      </a:r>
                    </a:p>
                  </a:txBody>
                  <a:tcPr marL="6973" marR="6973" marT="6973" marB="0"/>
                </a:tc>
                <a:extLst>
                  <a:ext uri="{0D108BD9-81ED-4DB2-BD59-A6C34878D82A}">
                    <a16:rowId xmlns:a16="http://schemas.microsoft.com/office/drawing/2014/main" val="1849091366"/>
                  </a:ext>
                </a:extLst>
              </a:tr>
              <a:tr h="459826">
                <a:tc>
                  <a:txBody>
                    <a:bodyPr/>
                    <a:lstStyle/>
                    <a:p>
                      <a:pPr algn="ctr" fontAlgn="t"/>
                      <a:r>
                        <a:rPr lang="en-GB" sz="800" b="0" i="0" u="none" strike="noStrike" dirty="0">
                          <a:solidFill>
                            <a:srgbClr val="000000"/>
                          </a:solidFill>
                          <a:effectLst/>
                          <a:latin typeface="Arial" panose="020B0604020202020204" pitchFamily="34" charset="0"/>
                        </a:rPr>
                        <a:t>920008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5GMS AF Event Exposure (EVEX)</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60%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rgbClr val="FF0000"/>
                          </a:solidFill>
                          <a:effectLst/>
                          <a:latin typeface="+mn-lt"/>
                          <a:ea typeface="+mn-ea"/>
                          <a:cs typeface="+mn-cs"/>
                        </a:rPr>
                        <a:t>75%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06/22</a:t>
                      </a:r>
                    </a:p>
                  </a:txBody>
                  <a:tcPr marL="6973" marR="6973" marT="6973" marB="0"/>
                </a:tc>
                <a:tc>
                  <a:txBody>
                    <a:bodyPr/>
                    <a:lstStyle/>
                    <a:p>
                      <a:pPr algn="l" fontAlgn="t"/>
                      <a:r>
                        <a:rPr lang="en-GB" sz="900" b="0" i="0" u="none" strike="noStrike" dirty="0">
                          <a:solidFill>
                            <a:srgbClr val="000000"/>
                          </a:solidFill>
                          <a:effectLst/>
                          <a:latin typeface="Arial" panose="020B0604020202020204" pitchFamily="34" charset="0"/>
                        </a:rPr>
                        <a:t>Exception request granted</a:t>
                      </a:r>
                    </a:p>
                  </a:txBody>
                  <a:tcPr marL="6973" marR="6973" marT="6973" marB="0"/>
                </a:tc>
                <a:extLst>
                  <a:ext uri="{0D108BD9-81ED-4DB2-BD59-A6C34878D82A}">
                    <a16:rowId xmlns:a16="http://schemas.microsoft.com/office/drawing/2014/main" val="3932884631"/>
                  </a:ext>
                </a:extLst>
              </a:tr>
              <a:tr h="459826">
                <a:tc>
                  <a:txBody>
                    <a:bodyPr/>
                    <a:lstStyle/>
                    <a:p>
                      <a:pPr algn="ctr" fontAlgn="t"/>
                      <a:r>
                        <a:rPr lang="en-GB" sz="800" b="0" i="0" u="none" strike="noStrike" dirty="0">
                          <a:solidFill>
                            <a:schemeClr val="bg1">
                              <a:lumMod val="50000"/>
                            </a:schemeClr>
                          </a:solidFill>
                          <a:effectLst/>
                          <a:latin typeface="Arial" panose="020B0604020202020204" pitchFamily="34" charset="0"/>
                        </a:rPr>
                        <a:t>920009     </a:t>
                      </a:r>
                    </a:p>
                  </a:txBody>
                  <a:tcPr marL="9525" marR="9525" marT="9525" marB="0"/>
                </a:tc>
                <a:tc>
                  <a:txBody>
                    <a:bodyPr/>
                    <a:lstStyle/>
                    <a:p>
                      <a:pPr algn="l" fontAlgn="t"/>
                      <a:r>
                        <a:rPr lang="en-US" sz="1200" b="1" u="none" strike="noStrike" kern="1200" dirty="0">
                          <a:solidFill>
                            <a:schemeClr val="bg1">
                              <a:lumMod val="50000"/>
                            </a:schemeClr>
                          </a:solidFill>
                          <a:effectLst/>
                          <a:latin typeface="+mn-lt"/>
                          <a:ea typeface="+mn-ea"/>
                          <a:cs typeface="+mn-cs"/>
                        </a:rPr>
                        <a:t>Edge Extensions to the 5G Media Streaming Architecture (5GMS_EDGE)</a:t>
                      </a:r>
                      <a:endParaRPr lang="en-GB" sz="1200" b="1" u="none" strike="noStrike" kern="1200" dirty="0">
                        <a:solidFill>
                          <a:schemeClr val="bg1">
                            <a:lumMod val="50000"/>
                          </a:schemeClr>
                        </a:solidFill>
                        <a:effectLst/>
                        <a:latin typeface="+mn-lt"/>
                        <a:ea typeface="+mn-ea"/>
                        <a:cs typeface="+mn-cs"/>
                      </a:endParaRPr>
                    </a:p>
                  </a:txBody>
                  <a:tcPr marL="9525" marR="9525" marT="9525" marB="0"/>
                </a:tc>
                <a:tc>
                  <a:txBody>
                    <a:bodyPr/>
                    <a:lstStyle/>
                    <a:p>
                      <a:pPr algn="ctr" fontAlgn="t"/>
                      <a:r>
                        <a:rPr lang="en-GB" sz="900" i="1" u="none" strike="noStrike" dirty="0">
                          <a:solidFill>
                            <a:schemeClr val="bg1">
                              <a:lumMod val="50000"/>
                            </a:schemeClr>
                          </a:solidFill>
                          <a:effectLst/>
                        </a:rPr>
                        <a:t>-</a:t>
                      </a:r>
                      <a:endParaRPr lang="en-GB" sz="900" b="0" i="1" u="none" strike="noStrike" dirty="0">
                        <a:solidFill>
                          <a:schemeClr val="bg1">
                            <a:lumMod val="50000"/>
                          </a:schemeClr>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bg1">
                              <a:lumMod val="50000"/>
                            </a:schemeClr>
                          </a:solidFill>
                          <a:effectLst/>
                          <a:latin typeface="+mn-lt"/>
                          <a:ea typeface="+mn-ea"/>
                          <a:cs typeface="+mn-cs"/>
                        </a:rPr>
                        <a:t>100%</a:t>
                      </a:r>
                    </a:p>
                  </a:txBody>
                  <a:tcPr marL="9525" marR="9525" marT="9525" marB="0"/>
                </a:tc>
                <a:tc>
                  <a:txBody>
                    <a:bodyPr/>
                    <a:lstStyle/>
                    <a:p>
                      <a:pPr algn="ctr" fontAlgn="t"/>
                      <a:r>
                        <a:rPr lang="en-GB" sz="1200" b="1" u="none" strike="noStrike" kern="1200" dirty="0">
                          <a:solidFill>
                            <a:schemeClr val="bg1">
                              <a:lumMod val="50000"/>
                            </a:schemeClr>
                          </a:solidFill>
                          <a:effectLst/>
                          <a:latin typeface="+mn-lt"/>
                          <a:ea typeface="+mn-ea"/>
                          <a:cs typeface="+mn-cs"/>
                        </a:rPr>
                        <a:t>12/21</a:t>
                      </a:r>
                    </a:p>
                  </a:txBody>
                  <a:tcPr marL="6973" marR="6973" marT="6973" marB="0"/>
                </a:tc>
                <a:tc>
                  <a:txBody>
                    <a:bodyPr/>
                    <a:lstStyle/>
                    <a:p>
                      <a:pPr algn="l" fontAlgn="t"/>
                      <a:r>
                        <a:rPr lang="en-GB" sz="900" b="0" i="0" u="none" strike="noStrike" dirty="0">
                          <a:solidFill>
                            <a:schemeClr val="bg1">
                              <a:lumMod val="50000"/>
                            </a:schemeClr>
                          </a:solidFill>
                          <a:effectLst/>
                          <a:latin typeface="Arial" panose="020B0604020202020204" pitchFamily="34" charset="0"/>
                        </a:rPr>
                        <a:t>Completed at SA#94-e</a:t>
                      </a:r>
                    </a:p>
                  </a:txBody>
                  <a:tcPr marL="6973" marR="6973" marT="6973" marB="0"/>
                </a:tc>
                <a:extLst>
                  <a:ext uri="{0D108BD9-81ED-4DB2-BD59-A6C34878D82A}">
                    <a16:rowId xmlns:a16="http://schemas.microsoft.com/office/drawing/2014/main" val="564604280"/>
                  </a:ext>
                </a:extLst>
              </a:tr>
              <a:tr h="459826">
                <a:tc>
                  <a:txBody>
                    <a:bodyPr/>
                    <a:lstStyle/>
                    <a:p>
                      <a:pPr algn="ctr" fontAlgn="t"/>
                      <a:r>
                        <a:rPr lang="en-GB" sz="800" b="0" i="0" u="none" strike="noStrike" dirty="0">
                          <a:solidFill>
                            <a:schemeClr val="bg1">
                              <a:lumMod val="50000"/>
                            </a:schemeClr>
                          </a:solidFill>
                          <a:effectLst/>
                          <a:latin typeface="Arial" panose="020B0604020202020204" pitchFamily="34" charset="0"/>
                        </a:rPr>
                        <a:t>920010      </a:t>
                      </a:r>
                    </a:p>
                  </a:txBody>
                  <a:tcPr marL="9525" marR="9525" marT="9525" marB="0"/>
                </a:tc>
                <a:tc>
                  <a:txBody>
                    <a:bodyPr/>
                    <a:lstStyle/>
                    <a:p>
                      <a:pPr algn="l" fontAlgn="t"/>
                      <a:r>
                        <a:rPr lang="en-US" sz="1200" b="1" u="none" strike="noStrike" kern="1200" dirty="0">
                          <a:solidFill>
                            <a:schemeClr val="bg1">
                              <a:lumMod val="50000"/>
                            </a:schemeClr>
                          </a:solidFill>
                          <a:effectLst/>
                          <a:latin typeface="+mn-lt"/>
                          <a:ea typeface="+mn-ea"/>
                          <a:cs typeface="+mn-cs"/>
                        </a:rPr>
                        <a:t>5G Multicast-Broadcast User Service Architecture and related 5GMS Extensions (5MBUSA)</a:t>
                      </a:r>
                      <a:endParaRPr lang="en-GB" sz="1200" b="1" u="none" strike="noStrike" kern="1200" dirty="0">
                        <a:solidFill>
                          <a:schemeClr val="bg1">
                            <a:lumMod val="50000"/>
                          </a:schemeClr>
                        </a:solidFill>
                        <a:effectLst/>
                        <a:latin typeface="+mn-lt"/>
                        <a:ea typeface="+mn-ea"/>
                        <a:cs typeface="+mn-cs"/>
                      </a:endParaRPr>
                    </a:p>
                  </a:txBody>
                  <a:tcPr marL="9525" marR="9525" marT="9525" marB="0"/>
                </a:tc>
                <a:tc>
                  <a:txBody>
                    <a:bodyPr/>
                    <a:lstStyle/>
                    <a:p>
                      <a:pPr algn="ctr" fontAlgn="t"/>
                      <a:r>
                        <a:rPr lang="en-GB" sz="900" b="0" i="1" u="none" strike="noStrike" dirty="0">
                          <a:solidFill>
                            <a:schemeClr val="bg1">
                              <a:lumMod val="50000"/>
                            </a:schemeClr>
                          </a:solidFill>
                          <a:effectLst/>
                          <a:latin typeface="Arial" panose="020B0604020202020204" pitchFamily="34" charset="0"/>
                        </a:rPr>
                        <a:t>-</a:t>
                      </a:r>
                    </a:p>
                  </a:txBody>
                  <a:tcPr marL="6973" marR="6973" marT="6973" marB="0"/>
                </a:tc>
                <a:tc>
                  <a:txBody>
                    <a:bodyPr/>
                    <a:lstStyle/>
                    <a:p>
                      <a:pPr algn="ctr" fontAlgn="t"/>
                      <a:r>
                        <a:rPr lang="en-GB" sz="1200" b="1" u="none" strike="noStrike" kern="1200" dirty="0">
                          <a:solidFill>
                            <a:schemeClr val="bg1">
                              <a:lumMod val="50000"/>
                            </a:schemeClr>
                          </a:solidFill>
                          <a:effectLst/>
                          <a:latin typeface="+mn-lt"/>
                          <a:ea typeface="+mn-ea"/>
                          <a:cs typeface="+mn-cs"/>
                        </a:rPr>
                        <a:t>100%</a:t>
                      </a:r>
                    </a:p>
                  </a:txBody>
                  <a:tcPr marL="9525" marR="9525" marT="9525" marB="0"/>
                </a:tc>
                <a:tc>
                  <a:txBody>
                    <a:bodyPr/>
                    <a:lstStyle/>
                    <a:p>
                      <a:pPr algn="ctr" fontAlgn="t"/>
                      <a:r>
                        <a:rPr lang="en-GB" sz="1200" b="1" u="none" strike="noStrike" kern="1200" dirty="0">
                          <a:solidFill>
                            <a:schemeClr val="bg1">
                              <a:lumMod val="50000"/>
                            </a:schemeClr>
                          </a:solidFill>
                          <a:effectLst/>
                          <a:latin typeface="+mn-lt"/>
                          <a:ea typeface="+mn-ea"/>
                          <a:cs typeface="+mn-cs"/>
                        </a:rPr>
                        <a:t>03/22</a:t>
                      </a:r>
                    </a:p>
                  </a:txBody>
                  <a:tcPr marL="6973" marR="6973" marT="6973" marB="0"/>
                </a:tc>
                <a:tc>
                  <a:txBody>
                    <a:bodyPr/>
                    <a:lstStyle/>
                    <a:p>
                      <a:pPr algn="l" fontAlgn="t"/>
                      <a:r>
                        <a:rPr lang="en-GB" sz="900" b="0" i="0" u="none" strike="noStrike" dirty="0">
                          <a:solidFill>
                            <a:schemeClr val="bg1">
                              <a:lumMod val="50000"/>
                            </a:schemeClr>
                          </a:solidFill>
                          <a:effectLst/>
                          <a:latin typeface="Arial" panose="020B0604020202020204" pitchFamily="34" charset="0"/>
                        </a:rPr>
                        <a:t>Completed at SA#95-e</a:t>
                      </a:r>
                    </a:p>
                  </a:txBody>
                  <a:tcPr marL="6973" marR="6973" marT="6973" marB="0"/>
                </a:tc>
                <a:extLst>
                  <a:ext uri="{0D108BD9-81ED-4DB2-BD59-A6C34878D82A}">
                    <a16:rowId xmlns:a16="http://schemas.microsoft.com/office/drawing/2014/main" val="1012424162"/>
                  </a:ext>
                </a:extLst>
              </a:tr>
              <a:tr h="459826">
                <a:tc>
                  <a:txBody>
                    <a:bodyPr/>
                    <a:lstStyle/>
                    <a:p>
                      <a:pPr algn="ctr" fontAlgn="t"/>
                      <a:r>
                        <a:rPr lang="en-GB" sz="800" b="0" i="0" u="none" strike="noStrike" dirty="0">
                          <a:solidFill>
                            <a:schemeClr val="bg1">
                              <a:lumMod val="50000"/>
                            </a:schemeClr>
                          </a:solidFill>
                          <a:effectLst/>
                          <a:latin typeface="Arial" panose="020B0604020202020204" pitchFamily="34" charset="0"/>
                        </a:rPr>
                        <a:t>890009</a:t>
                      </a:r>
                    </a:p>
                  </a:txBody>
                  <a:tcPr marL="9525" marR="9525" marT="9525" marB="0"/>
                </a:tc>
                <a:tc>
                  <a:txBody>
                    <a:bodyPr/>
                    <a:lstStyle/>
                    <a:p>
                      <a:pPr algn="l" fontAlgn="t"/>
                      <a:r>
                        <a:rPr lang="en-GB" sz="1200" b="1" u="none" strike="noStrike" kern="1200" dirty="0">
                          <a:solidFill>
                            <a:schemeClr val="bg1">
                              <a:lumMod val="50000"/>
                            </a:schemeClr>
                          </a:solidFill>
                          <a:effectLst/>
                          <a:latin typeface="+mn-lt"/>
                          <a:ea typeface="+mn-ea"/>
                          <a:cs typeface="+mn-cs"/>
                        </a:rPr>
                        <a:t>Operation Points for 8K VR 360 Video over 5G (8K_VR_5G)</a:t>
                      </a:r>
                    </a:p>
                  </a:txBody>
                  <a:tcPr marL="9525" marR="9525" marT="9525" marB="0"/>
                </a:tc>
                <a:tc>
                  <a:txBody>
                    <a:bodyPr/>
                    <a:lstStyle/>
                    <a:p>
                      <a:pPr algn="ctr" fontAlgn="t"/>
                      <a:r>
                        <a:rPr lang="en-GB" sz="900" b="0" i="1" u="none" strike="noStrike" dirty="0">
                          <a:solidFill>
                            <a:schemeClr val="bg1">
                              <a:lumMod val="50000"/>
                            </a:schemeClr>
                          </a:solidFill>
                          <a:effectLst/>
                          <a:latin typeface="Arial" panose="020B0604020202020204" pitchFamily="34" charset="0"/>
                        </a:rPr>
                        <a:t>-</a:t>
                      </a:r>
                    </a:p>
                  </a:txBody>
                  <a:tcPr marL="6973" marR="6973" marT="6973" marB="0"/>
                </a:tc>
                <a:tc>
                  <a:txBody>
                    <a:bodyPr/>
                    <a:lstStyle/>
                    <a:p>
                      <a:pPr algn="ctr" fontAlgn="t"/>
                      <a:r>
                        <a:rPr lang="en-GB" sz="1200" b="1" u="none" strike="noStrike" kern="1200" dirty="0">
                          <a:solidFill>
                            <a:schemeClr val="bg1">
                              <a:lumMod val="50000"/>
                            </a:schemeClr>
                          </a:solidFill>
                          <a:effectLst/>
                          <a:latin typeface="+mn-lt"/>
                          <a:ea typeface="+mn-ea"/>
                          <a:cs typeface="+mn-cs"/>
                        </a:rPr>
                        <a:t>100%</a:t>
                      </a:r>
                    </a:p>
                  </a:txBody>
                  <a:tcPr marL="9525" marR="9525" marT="9525" marB="0"/>
                </a:tc>
                <a:tc>
                  <a:txBody>
                    <a:bodyPr/>
                    <a:lstStyle/>
                    <a:p>
                      <a:pPr algn="ctr" fontAlgn="t"/>
                      <a:r>
                        <a:rPr lang="en-GB" sz="1200" b="1" u="none" strike="noStrike" kern="1200" dirty="0">
                          <a:solidFill>
                            <a:schemeClr val="bg1">
                              <a:lumMod val="50000"/>
                            </a:schemeClr>
                          </a:solidFill>
                          <a:effectLst/>
                          <a:latin typeface="+mn-lt"/>
                          <a:ea typeface="+mn-ea"/>
                          <a:cs typeface="+mn-cs"/>
                        </a:rPr>
                        <a:t>09/21</a:t>
                      </a:r>
                    </a:p>
                  </a:txBody>
                  <a:tcPr marL="6973" marR="6973" marT="6973" marB="0"/>
                </a:tc>
                <a:tc>
                  <a:txBody>
                    <a:bodyPr/>
                    <a:lstStyle/>
                    <a:p>
                      <a:pPr algn="l" fontAlgn="t"/>
                      <a:r>
                        <a:rPr lang="en-GB" sz="900" b="0" i="0" u="none" strike="noStrike" dirty="0">
                          <a:solidFill>
                            <a:schemeClr val="bg1">
                              <a:lumMod val="50000"/>
                            </a:schemeClr>
                          </a:solidFill>
                          <a:effectLst/>
                          <a:latin typeface="Arial" panose="020B0604020202020204" pitchFamily="34" charset="0"/>
                        </a:rPr>
                        <a:t>Completed at SA#93-e</a:t>
                      </a:r>
                    </a:p>
                  </a:txBody>
                  <a:tcPr marL="6973" marR="6973" marT="6973" marB="0"/>
                </a:tc>
                <a:extLst>
                  <a:ext uri="{0D108BD9-81ED-4DB2-BD59-A6C34878D82A}">
                    <a16:rowId xmlns:a16="http://schemas.microsoft.com/office/drawing/2014/main" val="4216061510"/>
                  </a:ext>
                </a:extLst>
              </a:tr>
              <a:tr h="459826">
                <a:tc>
                  <a:txBody>
                    <a:bodyPr/>
                    <a:lstStyle/>
                    <a:p>
                      <a:pPr algn="ctr" fontAlgn="t"/>
                      <a:r>
                        <a:rPr lang="en-GB" sz="800" b="0" i="0" u="none" strike="noStrike" dirty="0">
                          <a:solidFill>
                            <a:srgbClr val="000000"/>
                          </a:solidFill>
                          <a:effectLst/>
                          <a:latin typeface="Arial" panose="020B0604020202020204" pitchFamily="34" charset="0"/>
                        </a:rPr>
                        <a:t>940008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5G Multicast-Broadcast Protocols (5MBP3)</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40%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rgbClr val="FF0000"/>
                          </a:solidFill>
                          <a:effectLst/>
                          <a:latin typeface="+mn-lt"/>
                          <a:ea typeface="+mn-ea"/>
                          <a:cs typeface="+mn-cs"/>
                        </a:rPr>
                        <a:t>60%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06/22</a:t>
                      </a:r>
                    </a:p>
                  </a:txBody>
                  <a:tcPr marL="6973" marR="6973" marT="6973" marB="0"/>
                </a:tc>
                <a:tc>
                  <a:txBody>
                    <a:bodyPr/>
                    <a:lstStyle/>
                    <a:p>
                      <a:pPr algn="l" fontAlgn="t"/>
                      <a:r>
                        <a:rPr lang="en-GB" sz="900" b="0" i="0" u="none" strike="noStrike" dirty="0">
                          <a:solidFill>
                            <a:srgbClr val="000000"/>
                          </a:solidFill>
                          <a:effectLst/>
                          <a:latin typeface="Arial" panose="020B0604020202020204" pitchFamily="34" charset="0"/>
                        </a:rPr>
                        <a:t>Exception request granted</a:t>
                      </a:r>
                    </a:p>
                  </a:txBody>
                  <a:tcPr marL="6973" marR="6973" marT="6973" marB="0"/>
                </a:tc>
                <a:extLst>
                  <a:ext uri="{0D108BD9-81ED-4DB2-BD59-A6C34878D82A}">
                    <a16:rowId xmlns:a16="http://schemas.microsoft.com/office/drawing/2014/main" val="853063234"/>
                  </a:ext>
                </a:extLst>
              </a:tr>
              <a:tr h="459826">
                <a:tc>
                  <a:txBody>
                    <a:bodyPr/>
                    <a:lstStyle/>
                    <a:p>
                      <a:pPr algn="ctr" fontAlgn="t"/>
                      <a:r>
                        <a:rPr lang="en-GB" sz="800" b="0" i="0" u="none" strike="noStrike" dirty="0">
                          <a:solidFill>
                            <a:srgbClr val="000000"/>
                          </a:solidFill>
                          <a:effectLst/>
                          <a:latin typeface="Arial" panose="020B0604020202020204" pitchFamily="34" charset="0"/>
                        </a:rPr>
                        <a:t>940009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Edge Extensions to 5GMS Stage 3 (5GMS_EDGE_3)</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60%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rgbClr val="FF0000"/>
                          </a:solidFill>
                          <a:effectLst/>
                          <a:latin typeface="+mn-lt"/>
                          <a:ea typeface="+mn-ea"/>
                          <a:cs typeface="+mn-cs"/>
                        </a:rPr>
                        <a:t>95%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06/22</a:t>
                      </a:r>
                    </a:p>
                  </a:txBody>
                  <a:tcPr marL="6973" marR="6973" marT="6973" marB="0"/>
                </a:tc>
                <a:tc>
                  <a:txBody>
                    <a:bodyPr/>
                    <a:lstStyle/>
                    <a:p>
                      <a:pPr algn="l" fontAlgn="t"/>
                      <a:r>
                        <a:rPr lang="en-GB" sz="900" b="0" i="0" u="none" strike="noStrike" dirty="0">
                          <a:solidFill>
                            <a:srgbClr val="000000"/>
                          </a:solidFill>
                          <a:effectLst/>
                          <a:latin typeface="Arial" panose="020B0604020202020204" pitchFamily="34" charset="0"/>
                        </a:rPr>
                        <a:t>Exception request granted</a:t>
                      </a:r>
                    </a:p>
                  </a:txBody>
                  <a:tcPr marL="6973" marR="6973" marT="6973" marB="0"/>
                </a:tc>
                <a:extLst>
                  <a:ext uri="{0D108BD9-81ED-4DB2-BD59-A6C34878D82A}">
                    <a16:rowId xmlns:a16="http://schemas.microsoft.com/office/drawing/2014/main" val="1715203025"/>
                  </a:ext>
                </a:extLst>
              </a:tr>
            </a:tbl>
          </a:graphicData>
        </a:graphic>
      </p:graphicFrame>
    </p:spTree>
    <p:extLst>
      <p:ext uri="{BB962C8B-B14F-4D97-AF65-F5344CB8AC3E}">
        <p14:creationId xmlns:p14="http://schemas.microsoft.com/office/powerpoint/2010/main" val="3059349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Rel-17 completion: SIDs</a:t>
            </a: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graphicFrame>
        <p:nvGraphicFramePr>
          <p:cNvPr id="6" name="Table 3">
            <a:extLst>
              <a:ext uri="{FF2B5EF4-FFF2-40B4-BE49-F238E27FC236}">
                <a16:creationId xmlns:a16="http://schemas.microsoft.com/office/drawing/2014/main" id="{C6ADDF05-E359-4232-A346-079528A70AEA}"/>
              </a:ext>
            </a:extLst>
          </p:cNvPr>
          <p:cNvGraphicFramePr>
            <a:graphicFrameLocks noGrp="1"/>
          </p:cNvGraphicFramePr>
          <p:nvPr>
            <p:extLst>
              <p:ext uri="{D42A27DB-BD31-4B8C-83A1-F6EECF244321}">
                <p14:modId xmlns:p14="http://schemas.microsoft.com/office/powerpoint/2010/main" val="604854593"/>
              </p:ext>
            </p:extLst>
          </p:nvPr>
        </p:nvGraphicFramePr>
        <p:xfrm>
          <a:off x="604006" y="1526796"/>
          <a:ext cx="10863742" cy="1743886"/>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870013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Typical Traffic Characteristics for XR Services and other Media (</a:t>
                      </a:r>
                      <a:r>
                        <a:rPr lang="en-US" sz="1200" b="1" u="none" strike="noStrike" kern="1200" dirty="0" err="1">
                          <a:solidFill>
                            <a:schemeClr val="dk1"/>
                          </a:solidFill>
                          <a:effectLst/>
                          <a:latin typeface="+mn-lt"/>
                          <a:ea typeface="+mn-ea"/>
                          <a:cs typeface="+mn-cs"/>
                        </a:rPr>
                        <a:t>FS_XRTraffic</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80%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rgbClr val="FF0000"/>
                          </a:solidFill>
                          <a:effectLst/>
                          <a:latin typeface="+mn-lt"/>
                          <a:ea typeface="+mn-ea"/>
                          <a:cs typeface="+mn-cs"/>
                        </a:rPr>
                        <a:t>80%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06/22</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GB" sz="900" b="0" i="0" u="none" strike="noStrike" dirty="0">
                          <a:solidFill>
                            <a:srgbClr val="000000"/>
                          </a:solidFill>
                          <a:effectLst/>
                          <a:latin typeface="Arial" panose="020B0604020202020204" pitchFamily="34" charset="0"/>
                        </a:rPr>
                        <a:t>Exception request granted</a:t>
                      </a:r>
                    </a:p>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445521616"/>
                  </a:ext>
                </a:extLst>
              </a:tr>
              <a:tr h="459826">
                <a:tc>
                  <a:txBody>
                    <a:bodyPr/>
                    <a:lstStyle/>
                    <a:p>
                      <a:pPr algn="ctr" fontAlgn="t"/>
                      <a:r>
                        <a:rPr lang="en-GB" sz="800" b="0" i="0" u="none" strike="noStrike" dirty="0">
                          <a:solidFill>
                            <a:srgbClr val="000000"/>
                          </a:solidFill>
                          <a:effectLst/>
                          <a:latin typeface="Arial" panose="020B0604020202020204" pitchFamily="34" charset="0"/>
                        </a:rPr>
                        <a:t>870013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5G Video Codec Characteristics (FS_5GVideo)</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90%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rgbClr val="FF0000"/>
                          </a:solidFill>
                          <a:effectLst/>
                          <a:latin typeface="+mn-lt"/>
                          <a:ea typeface="+mn-ea"/>
                          <a:cs typeface="+mn-cs"/>
                        </a:rPr>
                        <a:t>95%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06/22</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GB" sz="900" b="0" i="0" u="none" strike="noStrike" dirty="0">
                          <a:solidFill>
                            <a:srgbClr val="000000"/>
                          </a:solidFill>
                          <a:effectLst/>
                          <a:latin typeface="Arial" panose="020B0604020202020204" pitchFamily="34" charset="0"/>
                        </a:rPr>
                        <a:t>Exception request granted</a:t>
                      </a:r>
                    </a:p>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271277696"/>
                  </a:ext>
                </a:extLst>
              </a:tr>
              <a:tr h="459826">
                <a:tc>
                  <a:txBody>
                    <a:bodyPr/>
                    <a:lstStyle/>
                    <a:p>
                      <a:pPr algn="ctr" fontAlgn="t"/>
                      <a:r>
                        <a:rPr lang="en-GB" sz="800" b="0" i="0" u="none" strike="noStrike" dirty="0">
                          <a:solidFill>
                            <a:srgbClr val="000000"/>
                          </a:solidFill>
                          <a:effectLst/>
                          <a:latin typeface="Arial" panose="020B0604020202020204" pitchFamily="34" charset="0"/>
                        </a:rPr>
                        <a:t>910001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Media Production over 5G NPN (FS_NPN4AVProd)</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80%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rgbClr val="FF0000"/>
                          </a:solidFill>
                          <a:effectLst/>
                          <a:latin typeface="+mn-lt"/>
                          <a:ea typeface="+mn-ea"/>
                          <a:cs typeface="+mn-cs"/>
                        </a:rPr>
                        <a:t>90%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06/22</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GB" sz="900" b="0" i="0" u="none" strike="noStrike" dirty="0">
                          <a:solidFill>
                            <a:srgbClr val="000000"/>
                          </a:solidFill>
                          <a:effectLst/>
                          <a:latin typeface="Arial" panose="020B0604020202020204" pitchFamily="34" charset="0"/>
                        </a:rPr>
                        <a:t>Exception request granted</a:t>
                      </a:r>
                    </a:p>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3339744572"/>
                  </a:ext>
                </a:extLst>
              </a:tr>
            </a:tbl>
          </a:graphicData>
        </a:graphic>
      </p:graphicFrame>
    </p:spTree>
    <p:extLst>
      <p:ext uri="{BB962C8B-B14F-4D97-AF65-F5344CB8AC3E}">
        <p14:creationId xmlns:p14="http://schemas.microsoft.com/office/powerpoint/2010/main" val="1978337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0F8D346-D16A-48D3-B80A-3EC79B3161B1}"/>
              </a:ext>
            </a:extLst>
          </p:cNvPr>
          <p:cNvSpPr txBox="1">
            <a:spLocks/>
          </p:cNvSpPr>
          <p:nvPr/>
        </p:nvSpPr>
        <p:spPr bwMode="auto">
          <a:xfrm>
            <a:off x="1574800" y="398463"/>
            <a:ext cx="8440738"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2pPr>
            <a:lvl3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3pPr>
            <a:lvl4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4pPr>
            <a:lvl5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5pPr>
            <a:lvl6pPr marL="4572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6pPr>
            <a:lvl7pPr marL="9144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7pPr>
            <a:lvl8pPr marL="13716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8pPr>
            <a:lvl9pPr marL="18288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9pPr>
          </a:lstStyle>
          <a:p>
            <a:pPr>
              <a:defRPr/>
            </a:pPr>
            <a:r>
              <a:rPr lang="fi-FI" altLang="en-US" kern="0" dirty="0">
                <a:solidFill>
                  <a:srgbClr val="000099"/>
                </a:solidFill>
                <a:latin typeface="Arial" panose="020B0604020202020204" pitchFamily="34" charset="0"/>
                <a:cs typeface="Arial" panose="020B0604020202020204" pitchFamily="34" charset="0"/>
              </a:rPr>
              <a:t>Dependencies on IETF drafts in SA4</a:t>
            </a:r>
            <a:endParaRPr lang="en-US" altLang="en-US" kern="0" dirty="0">
              <a:solidFill>
                <a:srgbClr val="000099"/>
              </a:solidFill>
              <a:latin typeface="Arial" panose="020B0604020202020204" pitchFamily="34" charset="0"/>
              <a:cs typeface="Arial" panose="020B0604020202020204" pitchFamily="34" charset="0"/>
            </a:endParaRPr>
          </a:p>
        </p:txBody>
      </p:sp>
      <p:sp>
        <p:nvSpPr>
          <p:cNvPr id="5" name="Content Placeholder 2">
            <a:extLst>
              <a:ext uri="{FF2B5EF4-FFF2-40B4-BE49-F238E27FC236}">
                <a16:creationId xmlns:a16="http://schemas.microsoft.com/office/drawing/2014/main" id="{F8C07C48-0821-441D-B9CA-5F1E9E16F1AF}"/>
              </a:ext>
            </a:extLst>
          </p:cNvPr>
          <p:cNvSpPr txBox="1">
            <a:spLocks/>
          </p:cNvSpPr>
          <p:nvPr/>
        </p:nvSpPr>
        <p:spPr bwMode="auto">
          <a:xfrm>
            <a:off x="1646238" y="1222379"/>
            <a:ext cx="8585200" cy="413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mn-lt"/>
              </a:defRPr>
            </a:lvl4pPr>
            <a:lvl5pPr marL="2286000" indent="-280988" algn="l" defTabSz="762000" rtl="0" eaLnBrk="0" fontAlgn="base" hangingPunct="0">
              <a:spcBef>
                <a:spcPct val="20000"/>
              </a:spcBef>
              <a:spcAft>
                <a:spcPct val="0"/>
              </a:spcAft>
              <a:buChar char="»"/>
              <a:defRPr sz="2000">
                <a:solidFill>
                  <a:schemeClr val="tx1"/>
                </a:solidFill>
                <a:latin typeface="+mn-lt"/>
              </a:defRPr>
            </a:lvl5pPr>
            <a:lvl6pPr marL="2743200" indent="-280988" algn="l" defTabSz="762000" rtl="0" eaLnBrk="0" fontAlgn="base" hangingPunct="0">
              <a:spcBef>
                <a:spcPct val="20000"/>
              </a:spcBef>
              <a:spcAft>
                <a:spcPct val="0"/>
              </a:spcAft>
              <a:buChar char="»"/>
              <a:defRPr sz="2000">
                <a:solidFill>
                  <a:schemeClr val="tx1"/>
                </a:solidFill>
                <a:latin typeface="+mn-lt"/>
              </a:defRPr>
            </a:lvl6pPr>
            <a:lvl7pPr marL="3200400" indent="-280988" algn="l" defTabSz="762000" rtl="0" eaLnBrk="0" fontAlgn="base" hangingPunct="0">
              <a:spcBef>
                <a:spcPct val="20000"/>
              </a:spcBef>
              <a:spcAft>
                <a:spcPct val="0"/>
              </a:spcAft>
              <a:buChar char="»"/>
              <a:defRPr sz="2000">
                <a:solidFill>
                  <a:schemeClr val="tx1"/>
                </a:solidFill>
                <a:latin typeface="+mn-lt"/>
              </a:defRPr>
            </a:lvl7pPr>
            <a:lvl8pPr marL="3657600" indent="-280988" algn="l" defTabSz="762000" rtl="0" eaLnBrk="0" fontAlgn="base" hangingPunct="0">
              <a:spcBef>
                <a:spcPct val="20000"/>
              </a:spcBef>
              <a:spcAft>
                <a:spcPct val="0"/>
              </a:spcAft>
              <a:buChar char="»"/>
              <a:defRPr sz="2000">
                <a:solidFill>
                  <a:schemeClr val="tx1"/>
                </a:solidFill>
                <a:latin typeface="+mn-lt"/>
              </a:defRPr>
            </a:lvl8pPr>
            <a:lvl9pPr marL="4114800" indent="-280988" algn="l" defTabSz="762000" rtl="0" eaLnBrk="0" fontAlgn="base" hangingPunct="0">
              <a:spcBef>
                <a:spcPct val="20000"/>
              </a:spcBef>
              <a:spcAft>
                <a:spcPct val="0"/>
              </a:spcAft>
              <a:buChar char="»"/>
              <a:defRPr sz="2000">
                <a:solidFill>
                  <a:schemeClr val="tx1"/>
                </a:solidFill>
                <a:latin typeface="+mn-lt"/>
              </a:defRPr>
            </a:lvl9pPr>
          </a:lstStyle>
          <a:p>
            <a:pPr>
              <a:lnSpc>
                <a:spcPct val="85000"/>
              </a:lnSpc>
              <a:spcBef>
                <a:spcPts val="1200"/>
              </a:spcBef>
              <a:defRPr/>
            </a:pPr>
            <a:r>
              <a:rPr lang="en-GB" altLang="en-US" sz="1600" b="0" kern="0" dirty="0"/>
              <a:t>IETF dependencies in SA4: No new dependency introduced </a:t>
            </a:r>
          </a:p>
          <a:p>
            <a:pPr>
              <a:lnSpc>
                <a:spcPct val="85000"/>
              </a:lnSpc>
              <a:spcBef>
                <a:spcPts val="1200"/>
              </a:spcBef>
              <a:defRPr/>
            </a:pPr>
            <a:r>
              <a:rPr lang="fi-FI" altLang="en-US" sz="1600" b="0" kern="0" dirty="0">
                <a:cs typeface="Arial" panose="020B0604020202020204" pitchFamily="34" charset="0"/>
              </a:rPr>
              <a:t>No new dependencies removed</a:t>
            </a:r>
          </a:p>
          <a:p>
            <a:pPr>
              <a:lnSpc>
                <a:spcPct val="85000"/>
              </a:lnSpc>
              <a:spcBef>
                <a:spcPts val="1200"/>
              </a:spcBef>
              <a:defRPr/>
            </a:pPr>
            <a:r>
              <a:rPr lang="en-GB" altLang="en-US" sz="1600" b="0" kern="0" dirty="0"/>
              <a:t>new ones with </a:t>
            </a:r>
            <a:r>
              <a:rPr lang="en-GB" altLang="en-US" sz="1600" b="0" kern="0" dirty="0">
                <a:solidFill>
                  <a:srgbClr val="FF0000"/>
                </a:solidFill>
              </a:rPr>
              <a:t>red colour</a:t>
            </a:r>
            <a:r>
              <a:rPr lang="en-GB" altLang="en-US" sz="1600" b="0" kern="0" dirty="0"/>
              <a:t>, those removed with </a:t>
            </a:r>
            <a:r>
              <a:rPr lang="en-GB" altLang="en-US" sz="1600" b="0" kern="0" dirty="0">
                <a:solidFill>
                  <a:schemeClr val="accent2"/>
                </a:solidFill>
              </a:rPr>
              <a:t>green colour</a:t>
            </a:r>
            <a:r>
              <a:rPr lang="en-GB" altLang="en-US" sz="1600" b="0" kern="0" dirty="0"/>
              <a:t>, and other updates by </a:t>
            </a:r>
            <a:r>
              <a:rPr lang="en-GB" altLang="en-US" sz="1600" b="0" kern="0" dirty="0">
                <a:solidFill>
                  <a:srgbClr val="0000FF"/>
                </a:solidFill>
              </a:rPr>
              <a:t>blue colour</a:t>
            </a:r>
            <a:r>
              <a:rPr lang="en-GB" altLang="en-US" sz="1600" b="0" kern="0" dirty="0"/>
              <a:t>:</a:t>
            </a:r>
          </a:p>
          <a:p>
            <a:pPr marL="0" indent="0">
              <a:spcBef>
                <a:spcPts val="600"/>
              </a:spcBef>
              <a:buNone/>
              <a:defRPr/>
            </a:pPr>
            <a:endParaRPr lang="en-GB" altLang="en-US" sz="1800" b="0" kern="0" dirty="0"/>
          </a:p>
        </p:txBody>
      </p:sp>
      <p:graphicFrame>
        <p:nvGraphicFramePr>
          <p:cNvPr id="6" name="Table 5">
            <a:extLst>
              <a:ext uri="{FF2B5EF4-FFF2-40B4-BE49-F238E27FC236}">
                <a16:creationId xmlns:a16="http://schemas.microsoft.com/office/drawing/2014/main" id="{34B21DB4-A4F4-46AF-B790-F92C631E43EE}"/>
              </a:ext>
            </a:extLst>
          </p:cNvPr>
          <p:cNvGraphicFramePr>
            <a:graphicFrameLocks noGrp="1"/>
          </p:cNvGraphicFramePr>
          <p:nvPr>
            <p:extLst>
              <p:ext uri="{D42A27DB-BD31-4B8C-83A1-F6EECF244321}">
                <p14:modId xmlns:p14="http://schemas.microsoft.com/office/powerpoint/2010/main" val="1154007179"/>
              </p:ext>
            </p:extLst>
          </p:nvPr>
        </p:nvGraphicFramePr>
        <p:xfrm>
          <a:off x="1733554" y="2928942"/>
          <a:ext cx="8281987" cy="742126"/>
        </p:xfrm>
        <a:graphic>
          <a:graphicData uri="http://schemas.openxmlformats.org/drawingml/2006/table">
            <a:tbl>
              <a:tblPr/>
              <a:tblGrid>
                <a:gridCol w="1878934">
                  <a:extLst>
                    <a:ext uri="{9D8B030D-6E8A-4147-A177-3AD203B41FA5}">
                      <a16:colId xmlns:a16="http://schemas.microsoft.com/office/drawing/2014/main" val="20000"/>
                    </a:ext>
                  </a:extLst>
                </a:gridCol>
                <a:gridCol w="536027">
                  <a:extLst>
                    <a:ext uri="{9D8B030D-6E8A-4147-A177-3AD203B41FA5}">
                      <a16:colId xmlns:a16="http://schemas.microsoft.com/office/drawing/2014/main" val="20001"/>
                    </a:ext>
                  </a:extLst>
                </a:gridCol>
                <a:gridCol w="818001">
                  <a:extLst>
                    <a:ext uri="{9D8B030D-6E8A-4147-A177-3AD203B41FA5}">
                      <a16:colId xmlns:a16="http://schemas.microsoft.com/office/drawing/2014/main" val="20002"/>
                    </a:ext>
                  </a:extLst>
                </a:gridCol>
                <a:gridCol w="2452168">
                  <a:extLst>
                    <a:ext uri="{9D8B030D-6E8A-4147-A177-3AD203B41FA5}">
                      <a16:colId xmlns:a16="http://schemas.microsoft.com/office/drawing/2014/main" val="20003"/>
                    </a:ext>
                  </a:extLst>
                </a:gridCol>
                <a:gridCol w="1277486">
                  <a:extLst>
                    <a:ext uri="{9D8B030D-6E8A-4147-A177-3AD203B41FA5}">
                      <a16:colId xmlns:a16="http://schemas.microsoft.com/office/drawing/2014/main" val="20004"/>
                    </a:ext>
                  </a:extLst>
                </a:gridCol>
                <a:gridCol w="1319371">
                  <a:extLst>
                    <a:ext uri="{9D8B030D-6E8A-4147-A177-3AD203B41FA5}">
                      <a16:colId xmlns:a16="http://schemas.microsoft.com/office/drawing/2014/main" val="20005"/>
                    </a:ext>
                  </a:extLst>
                </a:gridCol>
              </a:tblGrid>
              <a:tr h="387710">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IETF draft name</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3GPP spec. number</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CR# which introduced the dependency</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Responsible person (in SA4)</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Feature (Release)</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defRPr/>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Comments</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77208">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177208">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4E99891-2FEB-49E2-94C2-BFBFBA8D5CB8}"/>
              </a:ext>
            </a:extLst>
          </p:cNvPr>
          <p:cNvSpPr>
            <a:spLocks noGrp="1" noChangeArrowheads="1"/>
          </p:cNvSpPr>
          <p:nvPr>
            <p:ph type="title"/>
          </p:nvPr>
        </p:nvSpPr>
        <p:spPr>
          <a:xfrm>
            <a:off x="1558925" y="333375"/>
            <a:ext cx="8959850" cy="685800"/>
          </a:xfrm>
        </p:spPr>
        <p:txBody>
          <a:bodyPr/>
          <a:lstStyle/>
          <a:p>
            <a:r>
              <a:rPr lang="en-US" altLang="en-US" sz="4000" dirty="0">
                <a:solidFill>
                  <a:srgbClr val="000099"/>
                </a:solidFill>
                <a:latin typeface="Arial" panose="020B0604020202020204" pitchFamily="34" charset="0"/>
                <a:cs typeface="Arial" panose="020B0604020202020204" pitchFamily="34" charset="0"/>
              </a:rPr>
              <a:t>Call for IPRs</a:t>
            </a:r>
            <a:r>
              <a:rPr lang="en-US" altLang="en-US" dirty="0">
                <a:solidFill>
                  <a:srgbClr val="000099"/>
                </a:solidFill>
                <a:latin typeface="Arial" panose="020B0604020202020204" pitchFamily="34" charset="0"/>
                <a:cs typeface="Arial" panose="020B0604020202020204" pitchFamily="34" charset="0"/>
              </a:rPr>
              <a:t> </a:t>
            </a:r>
          </a:p>
        </p:txBody>
      </p:sp>
      <p:sp>
        <p:nvSpPr>
          <p:cNvPr id="7171" name="Rectangle 73">
            <a:extLst>
              <a:ext uri="{FF2B5EF4-FFF2-40B4-BE49-F238E27FC236}">
                <a16:creationId xmlns:a16="http://schemas.microsoft.com/office/drawing/2014/main" id="{141C4D23-6522-41C7-ABF4-85371B3A33D0}"/>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2294BB87-AE80-499B-8D01-9B955E78B4D3}"/>
              </a:ext>
            </a:extLst>
          </p:cNvPr>
          <p:cNvSpPr txBox="1"/>
          <p:nvPr/>
        </p:nvSpPr>
        <p:spPr>
          <a:xfrm>
            <a:off x="1992316" y="1241427"/>
            <a:ext cx="8351837" cy="4201150"/>
          </a:xfrm>
          <a:prstGeom prst="rect">
            <a:avLst/>
          </a:prstGeom>
          <a:noFill/>
        </p:spPr>
        <p:txBody>
          <a:bodyPr>
            <a:spAutoFit/>
          </a:bodyPr>
          <a:lstStyle/>
          <a:p>
            <a:pPr>
              <a:defRPr/>
            </a:pPr>
            <a:r>
              <a:rPr lang="en-US" sz="1800" i="1" dirty="0">
                <a:solidFill>
                  <a:srgbClr val="000099"/>
                </a:solidFill>
              </a:rPr>
              <a:t>“I draw your attention to your obligations under the 3GPP Partner Organizations’ IPR policies. Every Individual Member organization is obliged to declare to the Partner Organization or Organizations of which it is a member any IPR owned by the Individual Member or any other organization which is or is likely to become essential to the work of 3GPP.</a:t>
            </a:r>
          </a:p>
          <a:p>
            <a:pPr>
              <a:defRPr/>
            </a:pPr>
            <a:endParaRPr lang="en-US" sz="1800" b="0" dirty="0">
              <a:solidFill>
                <a:srgbClr val="000099"/>
              </a:solidFill>
            </a:endParaRPr>
          </a:p>
          <a:p>
            <a:pPr>
              <a:defRPr/>
            </a:pPr>
            <a:r>
              <a:rPr lang="en-US" sz="1800" i="1" dirty="0">
                <a:solidFill>
                  <a:srgbClr val="000099"/>
                </a:solidFill>
              </a:rPr>
              <a:t>Delegates are asked to take note that they are thereby invited:</a:t>
            </a:r>
            <a:endParaRPr lang="en-US" sz="1800" b="0" dirty="0">
              <a:solidFill>
                <a:srgbClr val="000099"/>
              </a:solidFill>
            </a:endParaRPr>
          </a:p>
          <a:p>
            <a:pPr marL="285757" indent="-285757">
              <a:spcBef>
                <a:spcPts val="600"/>
              </a:spcBef>
              <a:buFont typeface="Arial" panose="020B0604020202020204" pitchFamily="34" charset="0"/>
              <a:buChar char="•"/>
              <a:defRPr/>
            </a:pPr>
            <a:r>
              <a:rPr lang="en-US" sz="1800" i="1" dirty="0">
                <a:solidFill>
                  <a:srgbClr val="000099"/>
                </a:solidFill>
              </a:rPr>
              <a:t>to investigate whether their organization or any other organization owns IPRs which were, or were likely to become Essential in respect of the work of 3GPP.</a:t>
            </a:r>
            <a:endParaRPr lang="en-US" sz="1800" b="0" dirty="0">
              <a:solidFill>
                <a:srgbClr val="000099"/>
              </a:solidFill>
            </a:endParaRPr>
          </a:p>
          <a:p>
            <a:pPr marL="285757" indent="-285757">
              <a:spcBef>
                <a:spcPts val="600"/>
              </a:spcBef>
              <a:buFont typeface="Arial" panose="020B0604020202020204" pitchFamily="34" charset="0"/>
              <a:buChar char="•"/>
              <a:defRPr/>
            </a:pPr>
            <a:r>
              <a:rPr lang="en-US" sz="1800" i="1" dirty="0">
                <a:solidFill>
                  <a:srgbClr val="000099"/>
                </a:solidFill>
              </a:rPr>
              <a:t>to notify their respective Organizational Partners of all potential IPRs, e.g., for ETSI, by means of the IPR Information Statement and the Licensing declaration forms"</a:t>
            </a:r>
            <a:endParaRPr lang="en-US" sz="1800" b="0" dirty="0">
              <a:solidFill>
                <a:srgbClr val="000099"/>
              </a:solidFill>
            </a:endParaRPr>
          </a:p>
          <a:p>
            <a:pPr>
              <a:spcBef>
                <a:spcPts val="600"/>
              </a:spcBef>
              <a:defRPr/>
            </a:pPr>
            <a:endParaRPr lang="en-US" sz="1800" dirty="0">
              <a:solidFill>
                <a:srgbClr val="000099"/>
              </a:solidFill>
              <a:latin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A5343EA3-3C3F-44BF-BC2C-0648EEE43227}"/>
              </a:ext>
            </a:extLst>
          </p:cNvPr>
          <p:cNvSpPr>
            <a:spLocks noGrp="1" noChangeArrowheads="1"/>
          </p:cNvSpPr>
          <p:nvPr>
            <p:ph type="title"/>
          </p:nvPr>
        </p:nvSpPr>
        <p:spPr>
          <a:xfrm>
            <a:off x="1600200" y="295275"/>
            <a:ext cx="8959850" cy="685800"/>
          </a:xfrm>
        </p:spPr>
        <p:txBody>
          <a:bodyPr/>
          <a:lstStyle/>
          <a:p>
            <a:r>
              <a:rPr lang="en-GB" altLang="en-US" dirty="0">
                <a:solidFill>
                  <a:srgbClr val="000099"/>
                </a:solidFill>
                <a:latin typeface="Arial" panose="020B0604020202020204" pitchFamily="34" charset="0"/>
                <a:cs typeface="Arial" panose="020B0604020202020204" pitchFamily="34" charset="0"/>
              </a:rPr>
              <a:t>Statement regarding competition law</a:t>
            </a:r>
            <a:endParaRPr lang="en-US" altLang="en-US" dirty="0">
              <a:solidFill>
                <a:srgbClr val="000099"/>
              </a:solidFill>
              <a:latin typeface="Arial" panose="020B0604020202020204" pitchFamily="34" charset="0"/>
              <a:cs typeface="Arial" panose="020B0604020202020204" pitchFamily="34" charset="0"/>
            </a:endParaRPr>
          </a:p>
        </p:txBody>
      </p:sp>
      <p:sp>
        <p:nvSpPr>
          <p:cNvPr id="9219" name="Content Placeholder 2">
            <a:extLst>
              <a:ext uri="{FF2B5EF4-FFF2-40B4-BE49-F238E27FC236}">
                <a16:creationId xmlns:a16="http://schemas.microsoft.com/office/drawing/2014/main" id="{58EDBE05-B8A8-48A9-AF89-B65C486C5FAB}"/>
              </a:ext>
            </a:extLst>
          </p:cNvPr>
          <p:cNvSpPr>
            <a:spLocks noGrp="1" noChangeArrowheads="1"/>
          </p:cNvSpPr>
          <p:nvPr>
            <p:ph idx="1"/>
          </p:nvPr>
        </p:nvSpPr>
        <p:spPr>
          <a:xfrm>
            <a:off x="2011366" y="1268413"/>
            <a:ext cx="7900987" cy="3097212"/>
          </a:xfrm>
        </p:spPr>
        <p:txBody>
          <a:bodyPr/>
          <a:lstStyle/>
          <a:p>
            <a:pPr marL="0" indent="0">
              <a:lnSpc>
                <a:spcPct val="100000"/>
              </a:lnSpc>
              <a:spcBef>
                <a:spcPts val="1200"/>
              </a:spcBef>
              <a:buNone/>
            </a:pPr>
            <a:r>
              <a:rPr lang="en-US" altLang="en-US" sz="1800" b="1" i="1" dirty="0">
                <a:solidFill>
                  <a:srgbClr val="000099"/>
                </a:solidFill>
                <a:latin typeface="Arial" panose="020B0604020202020204" pitchFamily="34" charset="0"/>
                <a:cs typeface="Arial" panose="020B0604020202020204" pitchFamily="34" charset="0"/>
              </a:rPr>
              <a:t>“I also draw your attention to the fact that 3GPP activities are subject to all applicable antitrust and competition laws and that compliance with said laws is therefore required of any participant of this WG meeting including the Chairman and Vice Chairmen. In case of question I recommend that you contact your legal counsel.</a:t>
            </a:r>
          </a:p>
          <a:p>
            <a:pPr marL="0" indent="0">
              <a:lnSpc>
                <a:spcPct val="100000"/>
              </a:lnSpc>
              <a:spcBef>
                <a:spcPts val="1200"/>
              </a:spcBef>
              <a:buNone/>
            </a:pPr>
            <a:r>
              <a:rPr lang="en-US" altLang="en-US" sz="1800" b="1" i="1" dirty="0">
                <a:solidFill>
                  <a:srgbClr val="000099"/>
                </a:solidFill>
                <a:latin typeface="Arial" panose="020B0604020202020204" pitchFamily="34" charset="0"/>
                <a:cs typeface="Arial" panose="020B0604020202020204" pitchFamily="34" charset="0"/>
              </a:rPr>
              <a:t>The leadership shall conduct the present meeting with impartiality and in the interests of 3GPP.</a:t>
            </a:r>
          </a:p>
          <a:p>
            <a:pPr marL="0" indent="0">
              <a:lnSpc>
                <a:spcPct val="100000"/>
              </a:lnSpc>
              <a:spcBef>
                <a:spcPts val="1200"/>
              </a:spcBef>
              <a:buNone/>
            </a:pPr>
            <a:r>
              <a:rPr lang="en-US" altLang="en-US" sz="1800" b="1" i="1" dirty="0">
                <a:solidFill>
                  <a:srgbClr val="000099"/>
                </a:solidFill>
                <a:latin typeface="Arial" panose="020B0604020202020204" pitchFamily="34" charset="0"/>
                <a:cs typeface="Arial" panose="020B0604020202020204" pitchFamily="34" charset="0"/>
              </a:rPr>
              <a:t>Furthermore, I would like to remind you that timely submission of work items in advance of WG meetings is important to allow for full and fair consideration of such matters.”</a:t>
            </a:r>
          </a:p>
          <a:p>
            <a:pPr marL="0" indent="0">
              <a:spcBef>
                <a:spcPts val="1200"/>
              </a:spcBef>
              <a:buNone/>
            </a:pPr>
            <a:br>
              <a:rPr lang="en-US" altLang="en-US" sz="1600" dirty="0"/>
            </a:br>
            <a:br>
              <a:rPr lang="en-US" altLang="en-US" sz="1600" dirty="0"/>
            </a:br>
            <a:endParaRPr lang="en-US" altLang="en-US" sz="1600" dirty="0"/>
          </a:p>
          <a:p>
            <a:pPr marL="0" indent="0">
              <a:buNone/>
            </a:pPr>
            <a:endParaRPr lang="en-GB" altLang="en-US" sz="1600" b="1" dirty="0">
              <a:solidFill>
                <a:srgbClr val="000099"/>
              </a:solidFill>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5"/>
            <a:ext cx="8959850" cy="685800"/>
          </a:xfrm>
        </p:spPr>
        <p:txBody>
          <a:bodyPr/>
          <a:lstStyle/>
          <a:p>
            <a:r>
              <a:rPr lang="en-US" altLang="en-US" sz="4000" dirty="0">
                <a:solidFill>
                  <a:srgbClr val="000099"/>
                </a:solidFill>
                <a:latin typeface="Arial" panose="020B0604020202020204" pitchFamily="34" charset="0"/>
                <a:cs typeface="Arial" panose="020B0604020202020204" pitchFamily="34" charset="0"/>
              </a:rPr>
              <a:t>Issues for immediate attention</a:t>
            </a:r>
            <a:endParaRPr lang="en-US" altLang="en-US" dirty="0">
              <a:solidFill>
                <a:srgbClr val="000099"/>
              </a:solidFill>
              <a:latin typeface="Arial" panose="020B0604020202020204" pitchFamily="34" charset="0"/>
              <a:cs typeface="Arial" panose="020B0604020202020204" pitchFamily="34" charset="0"/>
            </a:endParaRP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2316" y="1241425"/>
            <a:ext cx="8351837" cy="3200876"/>
          </a:xfrm>
          <a:prstGeom prst="rect">
            <a:avLst/>
          </a:prstGeom>
          <a:noFill/>
        </p:spPr>
        <p:txBody>
          <a:bodyPr>
            <a:spAutoFit/>
          </a:bodyPr>
          <a:lstStyle/>
          <a:p>
            <a:pPr marL="285757" indent="-285757">
              <a:spcBef>
                <a:spcPts val="600"/>
              </a:spcBef>
              <a:buFontTx/>
              <a:buChar char="-"/>
              <a:defRPr/>
            </a:pPr>
            <a:r>
              <a:rPr lang="en-US" sz="1800" dirty="0">
                <a:solidFill>
                  <a:srgbClr val="000099"/>
                </a:solidFill>
                <a:latin typeface="Arial" charset="0"/>
              </a:rPr>
              <a:t>SA4 leadership and subgroups</a:t>
            </a:r>
          </a:p>
          <a:p>
            <a:pPr marL="285757" indent="-285757">
              <a:spcBef>
                <a:spcPts val="600"/>
              </a:spcBef>
              <a:buFontTx/>
              <a:buChar char="-"/>
              <a:defRPr/>
            </a:pPr>
            <a:r>
              <a:rPr lang="en-US" sz="1800" dirty="0">
                <a:solidFill>
                  <a:srgbClr val="000099"/>
                </a:solidFill>
                <a:latin typeface="Arial" charset="0"/>
              </a:rPr>
              <a:t>SWG Ad Hoc Telcos </a:t>
            </a:r>
          </a:p>
          <a:p>
            <a:pPr marL="285757" indent="-285757">
              <a:spcBef>
                <a:spcPts val="600"/>
              </a:spcBef>
              <a:buFontTx/>
              <a:buChar char="-"/>
              <a:defRPr/>
            </a:pPr>
            <a:r>
              <a:rPr lang="en-US" sz="1800" dirty="0">
                <a:solidFill>
                  <a:srgbClr val="000099"/>
                </a:solidFill>
                <a:latin typeface="Arial" charset="0"/>
              </a:rPr>
              <a:t>Meeting calendar </a:t>
            </a:r>
          </a:p>
          <a:p>
            <a:pPr marL="285757" indent="-285757">
              <a:spcBef>
                <a:spcPts val="600"/>
              </a:spcBef>
              <a:buFontTx/>
              <a:buChar char="-"/>
              <a:defRPr/>
            </a:pPr>
            <a:r>
              <a:rPr lang="en-US" sz="1800" dirty="0">
                <a:solidFill>
                  <a:srgbClr val="000099"/>
                </a:solidFill>
                <a:latin typeface="Arial" charset="0"/>
              </a:rPr>
              <a:t>3GPP Timeline and Rel-17 completion</a:t>
            </a:r>
          </a:p>
          <a:p>
            <a:pPr marL="285757" indent="-285757">
              <a:spcBef>
                <a:spcPts val="600"/>
              </a:spcBef>
              <a:buFontTx/>
              <a:buChar char="-"/>
              <a:defRPr/>
            </a:pPr>
            <a:r>
              <a:rPr lang="en-US" sz="1800" dirty="0">
                <a:solidFill>
                  <a:srgbClr val="000099"/>
                </a:solidFill>
                <a:latin typeface="Arial" charset="0"/>
              </a:rPr>
              <a:t>IETF dependencies</a:t>
            </a:r>
          </a:p>
          <a:p>
            <a:pPr marL="285757" indent="-285757">
              <a:spcBef>
                <a:spcPts val="600"/>
              </a:spcBef>
              <a:buFontTx/>
              <a:buChar char="-"/>
              <a:defRPr/>
            </a:pPr>
            <a:r>
              <a:rPr lang="en-US" sz="1800" dirty="0">
                <a:solidFill>
                  <a:srgbClr val="000099"/>
                </a:solidFill>
                <a:latin typeface="Arial" charset="0"/>
              </a:rPr>
              <a:t>TS/TR Rapporteurs</a:t>
            </a:r>
          </a:p>
          <a:p>
            <a:pPr marL="742969" lvl="1" indent="-285757">
              <a:spcBef>
                <a:spcPts val="600"/>
              </a:spcBef>
              <a:buFontTx/>
              <a:buChar char="-"/>
              <a:defRPr/>
            </a:pPr>
            <a:r>
              <a:rPr lang="en-US" sz="1800" dirty="0">
                <a:solidFill>
                  <a:srgbClr val="000099"/>
                </a:solidFill>
                <a:latin typeface="Arial" charset="0"/>
                <a:hlinkClick r:id="rId3"/>
              </a:rPr>
              <a:t>http://www.3gpp.org/DynaReport/TSG-WG--S4.htm?Itemid=461</a:t>
            </a:r>
            <a:endParaRPr lang="en-US" sz="1800" dirty="0">
              <a:solidFill>
                <a:srgbClr val="000099"/>
              </a:solidFill>
              <a:latin typeface="Arial" charset="0"/>
            </a:endParaRPr>
          </a:p>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SA4 leadership and subgroups</a:t>
            </a: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
        <p:nvSpPr>
          <p:cNvPr id="6" name="Espace réservé du contenu 3">
            <a:extLst>
              <a:ext uri="{FF2B5EF4-FFF2-40B4-BE49-F238E27FC236}">
                <a16:creationId xmlns:a16="http://schemas.microsoft.com/office/drawing/2014/main" id="{52BAA12D-00A6-413A-AF36-5F130E929EB1}"/>
              </a:ext>
            </a:extLst>
          </p:cNvPr>
          <p:cNvSpPr>
            <a:spLocks noGrp="1"/>
          </p:cNvSpPr>
          <p:nvPr>
            <p:ph idx="1"/>
          </p:nvPr>
        </p:nvSpPr>
        <p:spPr>
          <a:xfrm>
            <a:off x="647700" y="1454151"/>
            <a:ext cx="11184467" cy="4830763"/>
          </a:xfrm>
        </p:spPr>
        <p:txBody>
          <a:bodyPr/>
          <a:lstStyle/>
          <a:p>
            <a:pPr>
              <a:lnSpc>
                <a:spcPct val="90000"/>
              </a:lnSpc>
              <a:spcBef>
                <a:spcPts val="1800"/>
              </a:spcBef>
              <a:tabLst>
                <a:tab pos="2152650" algn="l"/>
                <a:tab pos="5118100" algn="l"/>
              </a:tabLst>
              <a:defRPr/>
            </a:pPr>
            <a:r>
              <a:rPr lang="fi-FI" sz="2200" kern="0" dirty="0"/>
              <a:t>SA4 officials:</a:t>
            </a:r>
          </a:p>
          <a:p>
            <a:pPr lvl="1">
              <a:lnSpc>
                <a:spcPct val="90000"/>
              </a:lnSpc>
              <a:spcBef>
                <a:spcPts val="400"/>
              </a:spcBef>
              <a:tabLst>
                <a:tab pos="2152650" algn="l"/>
                <a:tab pos="5118100" algn="l"/>
              </a:tabLst>
              <a:defRPr/>
            </a:pPr>
            <a:r>
              <a:rPr lang="fi-FI" sz="1800" kern="0" dirty="0"/>
              <a:t>Chair: </a:t>
            </a:r>
            <a:r>
              <a:rPr lang="en-GB" sz="1800" kern="0" dirty="0"/>
              <a:t>Frédéric Gabin (Dolby Laboratories Inc. , ETSI)</a:t>
            </a:r>
            <a:endParaRPr lang="en-US" sz="1800" kern="0" dirty="0">
              <a:solidFill>
                <a:srgbClr val="FF0000"/>
              </a:solidFill>
            </a:endParaRPr>
          </a:p>
          <a:p>
            <a:pPr lvl="1">
              <a:lnSpc>
                <a:spcPct val="90000"/>
              </a:lnSpc>
              <a:spcBef>
                <a:spcPts val="400"/>
              </a:spcBef>
              <a:tabLst>
                <a:tab pos="2152650" algn="l"/>
                <a:tab pos="5118100" algn="l"/>
              </a:tabLst>
              <a:defRPr/>
            </a:pPr>
            <a:r>
              <a:rPr lang="fi-FI" sz="1800" kern="0" dirty="0"/>
              <a:t>Vice Chairs: </a:t>
            </a:r>
          </a:p>
          <a:p>
            <a:pPr lvl="2">
              <a:lnSpc>
                <a:spcPct val="90000"/>
              </a:lnSpc>
              <a:spcBef>
                <a:spcPts val="200"/>
              </a:spcBef>
              <a:tabLst>
                <a:tab pos="2152650" algn="l"/>
                <a:tab pos="5118100" algn="l"/>
              </a:tabLst>
              <a:defRPr/>
            </a:pPr>
            <a:r>
              <a:rPr lang="en-GB" sz="1600" dirty="0"/>
              <a:t>Gilles Teniou (Tencent, CCSA)</a:t>
            </a:r>
            <a:endParaRPr lang="en-GB" sz="1600" dirty="0">
              <a:solidFill>
                <a:srgbClr val="FF0000"/>
              </a:solidFill>
            </a:endParaRPr>
          </a:p>
          <a:p>
            <a:pPr lvl="2">
              <a:lnSpc>
                <a:spcPct val="90000"/>
              </a:lnSpc>
              <a:spcBef>
                <a:spcPts val="200"/>
              </a:spcBef>
              <a:tabLst>
                <a:tab pos="2152650" algn="l"/>
                <a:tab pos="5118100" algn="l"/>
              </a:tabLst>
              <a:defRPr/>
            </a:pPr>
            <a:r>
              <a:rPr lang="en-GB" sz="1600" dirty="0"/>
              <a:t>Jaeyeon Song (Samsung Electronics Co., Ltd, TTA)</a:t>
            </a:r>
            <a:endParaRPr lang="en-GB" sz="1600" dirty="0">
              <a:solidFill>
                <a:srgbClr val="FF0000"/>
              </a:solidFill>
            </a:endParaRPr>
          </a:p>
          <a:p>
            <a:pPr lvl="1">
              <a:lnSpc>
                <a:spcPct val="90000"/>
              </a:lnSpc>
              <a:spcBef>
                <a:spcPts val="400"/>
              </a:spcBef>
              <a:tabLst>
                <a:tab pos="2152650" algn="l"/>
                <a:tab pos="5118100" algn="l"/>
              </a:tabLst>
              <a:defRPr/>
            </a:pPr>
            <a:r>
              <a:rPr lang="fi-FI" sz="1800" kern="0" dirty="0"/>
              <a:t>Secretary: Ms Jayeeta Saha (MCC Support)</a:t>
            </a:r>
            <a:endParaRPr lang="fi-FI" sz="1800" kern="0" dirty="0">
              <a:solidFill>
                <a:srgbClr val="FF0000"/>
              </a:solidFill>
            </a:endParaRPr>
          </a:p>
          <a:p>
            <a:pPr>
              <a:lnSpc>
                <a:spcPct val="90000"/>
              </a:lnSpc>
              <a:spcBef>
                <a:spcPts val="1800"/>
              </a:spcBef>
              <a:spcAft>
                <a:spcPts val="0"/>
              </a:spcAft>
              <a:tabLst>
                <a:tab pos="2152650" algn="l"/>
                <a:tab pos="5118100" algn="l"/>
              </a:tabLst>
              <a:defRPr/>
            </a:pPr>
            <a:r>
              <a:rPr lang="fi-FI" sz="2200" kern="0" dirty="0"/>
              <a:t>Sub Working Groups and their </a:t>
            </a:r>
            <a:r>
              <a:rPr lang="en-GB" sz="2200" kern="0" dirty="0"/>
              <a:t>Chairs</a:t>
            </a:r>
          </a:p>
          <a:p>
            <a:endParaRPr lang="fr-FR" dirty="0"/>
          </a:p>
        </p:txBody>
      </p:sp>
      <p:graphicFrame>
        <p:nvGraphicFramePr>
          <p:cNvPr id="7" name="Table 6">
            <a:extLst>
              <a:ext uri="{FF2B5EF4-FFF2-40B4-BE49-F238E27FC236}">
                <a16:creationId xmlns:a16="http://schemas.microsoft.com/office/drawing/2014/main" id="{2DDCF94E-BD8C-4434-9561-0A331CF0C7EF}"/>
              </a:ext>
            </a:extLst>
          </p:cNvPr>
          <p:cNvGraphicFramePr>
            <a:graphicFrameLocks noGrp="1"/>
          </p:cNvGraphicFramePr>
          <p:nvPr>
            <p:extLst>
              <p:ext uri="{D42A27DB-BD31-4B8C-83A1-F6EECF244321}">
                <p14:modId xmlns:p14="http://schemas.microsoft.com/office/powerpoint/2010/main" val="1838239248"/>
              </p:ext>
            </p:extLst>
          </p:nvPr>
        </p:nvGraphicFramePr>
        <p:xfrm>
          <a:off x="2986166" y="4149080"/>
          <a:ext cx="6362599" cy="1544470"/>
        </p:xfrm>
        <a:graphic>
          <a:graphicData uri="http://schemas.openxmlformats.org/drawingml/2006/table">
            <a:tbl>
              <a:tblPr firstRow="1" bandRow="1">
                <a:tableStyleId>{5C22544A-7EE6-4342-B048-85BDC9FD1C3A}</a:tableStyleId>
              </a:tblPr>
              <a:tblGrid>
                <a:gridCol w="1449570">
                  <a:extLst>
                    <a:ext uri="{9D8B030D-6E8A-4147-A177-3AD203B41FA5}">
                      <a16:colId xmlns:a16="http://schemas.microsoft.com/office/drawing/2014/main" val="20000"/>
                    </a:ext>
                  </a:extLst>
                </a:gridCol>
                <a:gridCol w="1689463">
                  <a:extLst>
                    <a:ext uri="{9D8B030D-6E8A-4147-A177-3AD203B41FA5}">
                      <a16:colId xmlns:a16="http://schemas.microsoft.com/office/drawing/2014/main" val="20001"/>
                    </a:ext>
                  </a:extLst>
                </a:gridCol>
                <a:gridCol w="1955253">
                  <a:extLst>
                    <a:ext uri="{9D8B030D-6E8A-4147-A177-3AD203B41FA5}">
                      <a16:colId xmlns:a16="http://schemas.microsoft.com/office/drawing/2014/main" val="20002"/>
                    </a:ext>
                  </a:extLst>
                </a:gridCol>
                <a:gridCol w="1268313">
                  <a:extLst>
                    <a:ext uri="{9D8B030D-6E8A-4147-A177-3AD203B41FA5}">
                      <a16:colId xmlns:a16="http://schemas.microsoft.com/office/drawing/2014/main" val="20004"/>
                    </a:ext>
                  </a:extLst>
                </a:gridCol>
              </a:tblGrid>
              <a:tr h="630238">
                <a:tc>
                  <a:txBody>
                    <a:bodyPr/>
                    <a:lstStyle/>
                    <a:p>
                      <a:pPr>
                        <a:lnSpc>
                          <a:spcPct val="90000"/>
                        </a:lnSpc>
                      </a:pPr>
                      <a:r>
                        <a:rPr lang="en-GB" sz="1200" dirty="0">
                          <a:latin typeface="+mn-lt"/>
                          <a:cs typeface="Arial" panose="020B0604020202020204" pitchFamily="34" charset="0"/>
                        </a:rPr>
                        <a:t>Audio SWG</a:t>
                      </a:r>
                      <a:endParaRPr lang="en-US" sz="1200" dirty="0">
                        <a:latin typeface="+mn-lt"/>
                        <a:cs typeface="Arial" panose="020B0604020202020204" pitchFamily="34" charset="0"/>
                      </a:endParaRPr>
                    </a:p>
                  </a:txBody>
                  <a:tcPr marL="91454" marR="91454" marT="45636" marB="45636" anchor="ctr"/>
                </a:tc>
                <a:tc>
                  <a:txBody>
                    <a:bodyPr/>
                    <a:lstStyle/>
                    <a:p>
                      <a:pPr>
                        <a:lnSpc>
                          <a:spcPct val="90000"/>
                        </a:lnSpc>
                      </a:pPr>
                      <a:r>
                        <a:rPr lang="en-US" sz="1200" dirty="0">
                          <a:latin typeface="+mn-lt"/>
                          <a:cs typeface="Arial" panose="020B0604020202020204" pitchFamily="34" charset="0"/>
                        </a:rPr>
                        <a:t>Multicast-Broadcast-Streaming (MBS) SWG </a:t>
                      </a:r>
                    </a:p>
                  </a:txBody>
                  <a:tcPr marL="91454" marR="91454" marT="45636" marB="45636" anchor="ctr"/>
                </a:tc>
                <a:tc>
                  <a:txBody>
                    <a:bodyPr/>
                    <a:lstStyle/>
                    <a:p>
                      <a:pPr>
                        <a:lnSpc>
                          <a:spcPct val="90000"/>
                        </a:lnSpc>
                      </a:pPr>
                      <a:r>
                        <a:rPr lang="en-US" sz="1200" dirty="0">
                          <a:latin typeface="+mn-lt"/>
                          <a:cs typeface="Arial" panose="020B0604020202020204" pitchFamily="34" charset="0"/>
                        </a:rPr>
                        <a:t>Real Time Communications (RTC) SWG </a:t>
                      </a:r>
                    </a:p>
                  </a:txBody>
                  <a:tcPr marL="91454" marR="91454" marT="45636" marB="45636" anchor="ctr"/>
                </a:tc>
                <a:tc>
                  <a:txBody>
                    <a:bodyPr/>
                    <a:lstStyle/>
                    <a:p>
                      <a:pPr>
                        <a:lnSpc>
                          <a:spcPct val="90000"/>
                        </a:lnSpc>
                      </a:pPr>
                      <a:r>
                        <a:rPr lang="en-US" sz="1200" dirty="0">
                          <a:latin typeface="+mn-lt"/>
                          <a:cs typeface="Arial" panose="020B0604020202020204" pitchFamily="34" charset="0"/>
                        </a:rPr>
                        <a:t>Video SWG</a:t>
                      </a:r>
                    </a:p>
                  </a:txBody>
                  <a:tcPr marL="91454" marR="91454" marT="45636" marB="45636" anchor="ctr"/>
                </a:tc>
                <a:extLst>
                  <a:ext uri="{0D108BD9-81ED-4DB2-BD59-A6C34878D82A}">
                    <a16:rowId xmlns:a16="http://schemas.microsoft.com/office/drawing/2014/main" val="10000"/>
                  </a:ext>
                </a:extLst>
              </a:tr>
              <a:tr h="630238">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GB" sz="1200" b="0" dirty="0">
                          <a:latin typeface="+mn-lt"/>
                          <a:cs typeface="Arial" panose="020B0604020202020204" pitchFamily="34" charset="0"/>
                        </a:rPr>
                        <a:t>Imre Varga (Qualcomm CDMA </a:t>
                      </a:r>
                      <a:r>
                        <a:rPr lang="en-GB" sz="1200" b="0" dirty="0">
                          <a:solidFill>
                            <a:schemeClr val="tx1"/>
                          </a:solidFill>
                          <a:latin typeface="+mn-lt"/>
                          <a:cs typeface="Arial" panose="020B0604020202020204" pitchFamily="34" charset="0"/>
                        </a:rPr>
                        <a:t>Technologies, ETSI)</a:t>
                      </a:r>
                    </a:p>
                    <a:p>
                      <a:pPr marL="0" marR="0" lvl="1" indent="0" algn="l" defTabSz="914400" rtl="0" eaLnBrk="1" fontAlgn="auto" latinLnBrk="0" hangingPunct="1">
                        <a:lnSpc>
                          <a:spcPct val="90000"/>
                        </a:lnSpc>
                        <a:spcBef>
                          <a:spcPts val="0"/>
                        </a:spcBef>
                        <a:spcAft>
                          <a:spcPts val="0"/>
                        </a:spcAft>
                        <a:buClrTx/>
                        <a:buSzTx/>
                        <a:buFontTx/>
                        <a:buNone/>
                        <a:tabLst/>
                        <a:defRPr/>
                      </a:pPr>
                      <a:r>
                        <a:rPr lang="en-GB" sz="1200" b="0" dirty="0">
                          <a:solidFill>
                            <a:schemeClr val="tx1"/>
                          </a:solidFill>
                          <a:latin typeface="+mn-lt"/>
                          <a:cs typeface="Arial" panose="020B0604020202020204" pitchFamily="34" charset="0"/>
                        </a:rPr>
                        <a:t>&amp; </a:t>
                      </a:r>
                      <a:r>
                        <a:rPr lang="en-US" sz="1200" b="0" dirty="0">
                          <a:latin typeface="+mn-lt"/>
                          <a:cs typeface="Arial" panose="020B0604020202020204" pitchFamily="34" charset="0"/>
                        </a:rPr>
                        <a:t>Stéphane Ragot </a:t>
                      </a:r>
                      <a:r>
                        <a:rPr lang="en-GB" sz="1200" b="0" dirty="0">
                          <a:latin typeface="+mn-lt"/>
                          <a:cs typeface="Arial" panose="020B0604020202020204" pitchFamily="34" charset="0"/>
                        </a:rPr>
                        <a:t>(</a:t>
                      </a:r>
                      <a:r>
                        <a:rPr lang="en-US" sz="1200" b="0" dirty="0">
                          <a:latin typeface="+mn-lt"/>
                          <a:cs typeface="Arial" panose="020B0604020202020204" pitchFamily="34" charset="0"/>
                        </a:rPr>
                        <a:t>Orange, ETSI</a:t>
                      </a:r>
                      <a:r>
                        <a:rPr lang="en-GB" sz="1200" b="0" dirty="0">
                          <a:latin typeface="+mn-lt"/>
                          <a:cs typeface="Arial" panose="020B0604020202020204" pitchFamily="34" charset="0"/>
                        </a:rPr>
                        <a:t>)</a:t>
                      </a:r>
                      <a:endParaRPr lang="en-US" sz="1200" b="1"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b="0" dirty="0">
                          <a:latin typeface="+mn-lt"/>
                          <a:cs typeface="Arial" panose="020B0604020202020204" pitchFamily="34" charset="0"/>
                        </a:rPr>
                        <a:t>Frédéric </a:t>
                      </a:r>
                      <a:r>
                        <a:rPr lang="en-GB" sz="1200" b="0" dirty="0">
                          <a:latin typeface="+mn-lt"/>
                          <a:cs typeface="Arial" panose="020B0604020202020204" pitchFamily="34" charset="0"/>
                        </a:rPr>
                        <a:t>Gabin (</a:t>
                      </a:r>
                      <a:r>
                        <a:rPr lang="en-US" sz="1200" b="0" dirty="0">
                          <a:latin typeface="+mn-lt"/>
                          <a:cs typeface="Arial" panose="020B0604020202020204" pitchFamily="34" charset="0"/>
                        </a:rPr>
                        <a:t>Dolby Laboratories Inc. , ETSI</a:t>
                      </a:r>
                      <a:r>
                        <a:rPr lang="en-GB" sz="1200" b="0" dirty="0">
                          <a:latin typeface="+mn-lt"/>
                          <a:cs typeface="Arial" panose="020B0604020202020204" pitchFamily="34" charset="0"/>
                        </a:rPr>
                        <a:t>) </a:t>
                      </a:r>
                      <a:endParaRPr lang="en-GB" sz="1200"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kern="1200" dirty="0">
                          <a:solidFill>
                            <a:schemeClr val="tx1"/>
                          </a:solidFill>
                          <a:effectLst/>
                          <a:latin typeface="+mn-lt"/>
                          <a:ea typeface="+mn-ea"/>
                          <a:cs typeface="+mn-cs"/>
                        </a:rPr>
                        <a:t>Nikolai Leung (Qualcomm Incorporated, ATIS</a:t>
                      </a:r>
                      <a:r>
                        <a:rPr lang="en-US" sz="1200" b="0" kern="1200" dirty="0">
                          <a:solidFill>
                            <a:schemeClr val="tx1"/>
                          </a:solidFill>
                          <a:effectLst/>
                          <a:latin typeface="+mn-lt"/>
                          <a:ea typeface="+mn-ea"/>
                          <a:cs typeface="+mn-cs"/>
                        </a:rPr>
                        <a:t>)</a:t>
                      </a:r>
                      <a:endParaRPr lang="en-US" sz="1200" b="0"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b="0" dirty="0">
                          <a:latin typeface="+mn-lt"/>
                          <a:cs typeface="Arial" panose="020B0604020202020204" pitchFamily="34" charset="0"/>
                        </a:rPr>
                        <a:t>Gilles Teniou (Tencent, CCSA)</a:t>
                      </a:r>
                      <a:endParaRPr lang="fi-FI" sz="1200" b="0" dirty="0">
                        <a:latin typeface="+mn-lt"/>
                        <a:cs typeface="Arial" panose="020B0604020202020204" pitchFamily="34" charset="0"/>
                      </a:endParaRPr>
                    </a:p>
                  </a:txBody>
                  <a:tcPr marL="91454" marR="91454" marT="45636" marB="45636"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557021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SWG Ad Hoc </a:t>
            </a:r>
            <a:r>
              <a:rPr lang="en-US" sz="4000" dirty="0" err="1">
                <a:solidFill>
                  <a:srgbClr val="000099"/>
                </a:solidFill>
                <a:latin typeface="Arial" charset="0"/>
              </a:rPr>
              <a:t>Telcos</a:t>
            </a:r>
            <a:endParaRPr lang="en-US" sz="4000" dirty="0">
              <a:solidFill>
                <a:srgbClr val="000099"/>
              </a:solidFill>
              <a:latin typeface="Arial" charset="0"/>
            </a:endParaRP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
        <p:nvSpPr>
          <p:cNvPr id="5" name="TextBox 7">
            <a:extLst>
              <a:ext uri="{FF2B5EF4-FFF2-40B4-BE49-F238E27FC236}">
                <a16:creationId xmlns:a16="http://schemas.microsoft.com/office/drawing/2014/main" id="{C3DF2314-33F5-46E0-B2D1-A19596249F9B}"/>
              </a:ext>
            </a:extLst>
          </p:cNvPr>
          <p:cNvSpPr txBox="1"/>
          <p:nvPr/>
        </p:nvSpPr>
        <p:spPr>
          <a:xfrm>
            <a:off x="983432" y="1556792"/>
            <a:ext cx="10065563" cy="4947508"/>
          </a:xfrm>
          <a:prstGeom prst="rect">
            <a:avLst/>
          </a:prstGeom>
          <a:noFill/>
        </p:spPr>
        <p:txBody>
          <a:bodyPr wrap="square">
            <a:spAutoFit/>
          </a:bodyPr>
          <a:lstStyle/>
          <a:p>
            <a:pPr>
              <a:spcBef>
                <a:spcPts val="600"/>
              </a:spcBef>
              <a:defRPr/>
            </a:pPr>
            <a:r>
              <a:rPr lang="en-US" sz="1050" dirty="0">
                <a:solidFill>
                  <a:srgbClr val="000099"/>
                </a:solidFill>
                <a:latin typeface="Arial" charset="0"/>
              </a:rPr>
              <a:t>Dear all, and WI/SI rapporteurs in particular, when preparing post-SA4#119-e WI/SI work plans, please beware of the following guidelines:</a:t>
            </a:r>
          </a:p>
          <a:p>
            <a:pPr>
              <a:spcBef>
                <a:spcPts val="600"/>
              </a:spcBef>
              <a:defRPr/>
            </a:pPr>
            <a:r>
              <a:rPr lang="en-US" sz="1050" dirty="0">
                <a:solidFill>
                  <a:srgbClr val="000099"/>
                </a:solidFill>
                <a:latin typeface="Arial" charset="0"/>
              </a:rPr>
              <a:t>1) Available weeks</a:t>
            </a:r>
          </a:p>
          <a:p>
            <a:pPr>
              <a:spcBef>
                <a:spcPts val="600"/>
              </a:spcBef>
              <a:defRPr/>
            </a:pPr>
            <a:r>
              <a:rPr lang="en-US" sz="1050" dirty="0">
                <a:solidFill>
                  <a:srgbClr val="000099"/>
                </a:solidFill>
                <a:latin typeface="Arial" charset="0"/>
              </a:rPr>
              <a:t>According to a decision by 3GPP SA#90-e, meetings are not allowed during certain weeks. Here is the proposed list of available weeks for SA4 AH meetings (the date shows the Monday of the week in question):</a:t>
            </a:r>
          </a:p>
          <a:p>
            <a:pPr marL="285757" indent="-285757">
              <a:spcBef>
                <a:spcPts val="600"/>
              </a:spcBef>
              <a:buFontTx/>
              <a:buChar char="-"/>
              <a:defRPr/>
            </a:pPr>
            <a:r>
              <a:rPr lang="en-US" sz="1050" dirty="0">
                <a:solidFill>
                  <a:srgbClr val="000099"/>
                </a:solidFill>
                <a:latin typeface="Arial" charset="0"/>
              </a:rPr>
              <a:t>23/05 -&gt; to be avoided unless necessary (inactive period of 5 days after each WG meetings)</a:t>
            </a:r>
          </a:p>
          <a:p>
            <a:pPr marL="285757" indent="-285757">
              <a:spcBef>
                <a:spcPts val="600"/>
              </a:spcBef>
              <a:buFontTx/>
              <a:buChar char="-"/>
              <a:defRPr/>
            </a:pPr>
            <a:r>
              <a:rPr lang="en-US" sz="1050" dirty="0">
                <a:solidFill>
                  <a:srgbClr val="000099"/>
                </a:solidFill>
                <a:latin typeface="Arial" charset="0"/>
              </a:rPr>
              <a:t>30/05</a:t>
            </a:r>
          </a:p>
          <a:p>
            <a:pPr marL="285757" indent="-285757">
              <a:spcBef>
                <a:spcPts val="600"/>
              </a:spcBef>
              <a:buFontTx/>
              <a:buChar char="-"/>
              <a:defRPr/>
            </a:pPr>
            <a:r>
              <a:rPr lang="en-US" sz="1050" dirty="0">
                <a:solidFill>
                  <a:srgbClr val="000099"/>
                </a:solidFill>
                <a:latin typeface="Arial" charset="0"/>
              </a:rPr>
              <a:t>13/06 (except MBS SWG)</a:t>
            </a:r>
          </a:p>
          <a:p>
            <a:pPr marL="285757" indent="-285757">
              <a:spcBef>
                <a:spcPts val="600"/>
              </a:spcBef>
              <a:buFontTx/>
              <a:buChar char="-"/>
              <a:defRPr/>
            </a:pPr>
            <a:r>
              <a:rPr lang="en-US" sz="1050" dirty="0">
                <a:solidFill>
                  <a:srgbClr val="000099"/>
                </a:solidFill>
                <a:latin typeface="Arial" charset="0"/>
              </a:rPr>
              <a:t>20/06 (except mid-summer on 24/06)</a:t>
            </a:r>
          </a:p>
          <a:p>
            <a:pPr marL="285757" indent="-285757">
              <a:spcBef>
                <a:spcPts val="600"/>
              </a:spcBef>
              <a:buFontTx/>
              <a:buChar char="-"/>
              <a:defRPr/>
            </a:pPr>
            <a:r>
              <a:rPr lang="en-US" sz="1050" dirty="0">
                <a:solidFill>
                  <a:srgbClr val="000099"/>
                </a:solidFill>
                <a:latin typeface="Arial" charset="0"/>
              </a:rPr>
              <a:t>27/06</a:t>
            </a:r>
          </a:p>
          <a:p>
            <a:pPr marL="285757" indent="-285757">
              <a:spcBef>
                <a:spcPts val="600"/>
              </a:spcBef>
              <a:buFontTx/>
              <a:buChar char="-"/>
              <a:defRPr/>
            </a:pPr>
            <a:r>
              <a:rPr lang="en-US" sz="1050" dirty="0">
                <a:solidFill>
                  <a:srgbClr val="000099"/>
                </a:solidFill>
                <a:latin typeface="Arial" charset="0"/>
              </a:rPr>
              <a:t>04/07</a:t>
            </a:r>
          </a:p>
          <a:p>
            <a:pPr marL="285757" indent="-285757">
              <a:spcBef>
                <a:spcPts val="600"/>
              </a:spcBef>
              <a:buFontTx/>
              <a:buChar char="-"/>
              <a:defRPr/>
            </a:pPr>
            <a:r>
              <a:rPr lang="en-US" sz="1050" dirty="0">
                <a:solidFill>
                  <a:srgbClr val="000099"/>
                </a:solidFill>
                <a:latin typeface="Arial" charset="0"/>
              </a:rPr>
              <a:t>11/07</a:t>
            </a:r>
          </a:p>
          <a:p>
            <a:pPr marL="285757" indent="-285757">
              <a:spcBef>
                <a:spcPts val="600"/>
              </a:spcBef>
              <a:buFontTx/>
              <a:buChar char="-"/>
              <a:defRPr/>
            </a:pPr>
            <a:r>
              <a:rPr lang="en-US" sz="1050" dirty="0">
                <a:solidFill>
                  <a:srgbClr val="000099"/>
                </a:solidFill>
                <a:latin typeface="Arial" charset="0"/>
              </a:rPr>
              <a:t>18/07</a:t>
            </a:r>
          </a:p>
          <a:p>
            <a:pPr marL="285757" indent="-285757">
              <a:spcBef>
                <a:spcPts val="600"/>
              </a:spcBef>
              <a:buFontTx/>
              <a:buChar char="-"/>
              <a:defRPr/>
            </a:pPr>
            <a:r>
              <a:rPr lang="en-US" sz="1050" dirty="0">
                <a:solidFill>
                  <a:srgbClr val="000099"/>
                </a:solidFill>
                <a:latin typeface="Arial" charset="0"/>
              </a:rPr>
              <a:t>25/07</a:t>
            </a:r>
          </a:p>
          <a:p>
            <a:pPr marL="285757" indent="-285757">
              <a:spcBef>
                <a:spcPts val="600"/>
              </a:spcBef>
              <a:buFontTx/>
              <a:buChar char="-"/>
              <a:defRPr/>
            </a:pPr>
            <a:r>
              <a:rPr lang="en-US" sz="1050" dirty="0">
                <a:solidFill>
                  <a:srgbClr val="000099"/>
                </a:solidFill>
                <a:latin typeface="Arial" charset="0"/>
              </a:rPr>
              <a:t>01/08</a:t>
            </a:r>
          </a:p>
          <a:p>
            <a:pPr marL="285757" indent="-285757">
              <a:spcBef>
                <a:spcPts val="600"/>
              </a:spcBef>
              <a:buFontTx/>
              <a:buChar char="-"/>
              <a:defRPr/>
            </a:pPr>
            <a:r>
              <a:rPr lang="en-US" sz="1050" dirty="0">
                <a:solidFill>
                  <a:srgbClr val="000099"/>
                </a:solidFill>
                <a:latin typeface="Arial" charset="0"/>
              </a:rPr>
              <a:t>08/08</a:t>
            </a:r>
          </a:p>
          <a:p>
            <a:pPr>
              <a:spcBef>
                <a:spcPts val="600"/>
              </a:spcBef>
              <a:defRPr/>
            </a:pPr>
            <a:r>
              <a:rPr lang="en-US" sz="1050" dirty="0">
                <a:solidFill>
                  <a:srgbClr val="000099"/>
                </a:solidFill>
                <a:latin typeface="Arial" charset="0"/>
              </a:rPr>
              <a:t>2) Preferred day of the week per SWG</a:t>
            </a:r>
          </a:p>
          <a:p>
            <a:pPr marL="285757" indent="-285757">
              <a:spcBef>
                <a:spcPts val="600"/>
              </a:spcBef>
              <a:buFontTx/>
              <a:buChar char="-"/>
              <a:defRPr/>
            </a:pPr>
            <a:r>
              <a:rPr lang="en-US" sz="1050" dirty="0">
                <a:solidFill>
                  <a:srgbClr val="000099"/>
                </a:solidFill>
                <a:latin typeface="Arial" charset="0"/>
              </a:rPr>
              <a:t>Monday – Audio SWG</a:t>
            </a:r>
          </a:p>
          <a:p>
            <a:pPr marL="285757" indent="-285757">
              <a:spcBef>
                <a:spcPts val="600"/>
              </a:spcBef>
              <a:buFontTx/>
              <a:buChar char="-"/>
              <a:defRPr/>
            </a:pPr>
            <a:r>
              <a:rPr lang="en-US" sz="1050" dirty="0">
                <a:solidFill>
                  <a:srgbClr val="000099"/>
                </a:solidFill>
                <a:latin typeface="Arial" charset="0"/>
              </a:rPr>
              <a:t>Tuesday – Video SWG</a:t>
            </a:r>
          </a:p>
          <a:p>
            <a:pPr marL="285757" indent="-285757">
              <a:spcBef>
                <a:spcPts val="600"/>
              </a:spcBef>
              <a:buFontTx/>
              <a:buChar char="-"/>
              <a:defRPr/>
            </a:pPr>
            <a:r>
              <a:rPr lang="en-US" sz="1050" dirty="0">
                <a:solidFill>
                  <a:srgbClr val="000099"/>
                </a:solidFill>
                <a:latin typeface="Arial" charset="0"/>
              </a:rPr>
              <a:t>Wednesday – RTC SWG</a:t>
            </a:r>
          </a:p>
          <a:p>
            <a:pPr marL="285757" indent="-285757">
              <a:spcBef>
                <a:spcPts val="600"/>
              </a:spcBef>
              <a:buFontTx/>
              <a:buChar char="-"/>
              <a:defRPr/>
            </a:pPr>
            <a:r>
              <a:rPr lang="en-US" sz="1050" dirty="0">
                <a:solidFill>
                  <a:srgbClr val="000099"/>
                </a:solidFill>
                <a:latin typeface="Arial" charset="0"/>
              </a:rPr>
              <a:t>Thursday – MBS SWG</a:t>
            </a:r>
          </a:p>
          <a:p>
            <a:pPr marL="285757" indent="-285757">
              <a:spcBef>
                <a:spcPts val="600"/>
              </a:spcBef>
              <a:buFontTx/>
              <a:buChar char="-"/>
              <a:defRPr/>
            </a:pPr>
            <a:r>
              <a:rPr lang="en-US" sz="1050" dirty="0">
                <a:solidFill>
                  <a:srgbClr val="000099"/>
                </a:solidFill>
                <a:latin typeface="Arial" charset="0"/>
              </a:rPr>
              <a:t>Friday –  Audio SWG</a:t>
            </a:r>
          </a:p>
        </p:txBody>
      </p:sp>
    </p:spTree>
    <p:extLst>
      <p:ext uri="{BB962C8B-B14F-4D97-AF65-F5344CB8AC3E}">
        <p14:creationId xmlns:p14="http://schemas.microsoft.com/office/powerpoint/2010/main" val="2414503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a:solidFill>
                  <a:srgbClr val="000099"/>
                </a:solidFill>
                <a:latin typeface="Arial" panose="020B0604020202020204" pitchFamily="34" charset="0"/>
                <a:cs typeface="Arial" panose="020B0604020202020204" pitchFamily="34" charset="0"/>
              </a:rPr>
              <a:t>Meeting </a:t>
            </a:r>
            <a:r>
              <a:rPr lang="fr-FR" altLang="fr-FR" dirty="0" err="1">
                <a:solidFill>
                  <a:srgbClr val="000099"/>
                </a:solidFill>
                <a:latin typeface="Arial" panose="020B0604020202020204" pitchFamily="34" charset="0"/>
                <a:cs typeface="Arial" panose="020B0604020202020204" pitchFamily="34" charset="0"/>
              </a:rPr>
              <a:t>Calendar</a:t>
            </a:r>
            <a:r>
              <a:rPr lang="fr-FR" altLang="fr-FR" dirty="0">
                <a:solidFill>
                  <a:srgbClr val="000099"/>
                </a:solidFill>
                <a:latin typeface="Arial" panose="020B0604020202020204" pitchFamily="34" charset="0"/>
                <a:cs typeface="Arial" panose="020B0604020202020204" pitchFamily="34" charset="0"/>
              </a:rPr>
              <a:t> 2022 (</a:t>
            </a:r>
            <a:r>
              <a:rPr lang="fr-FR" altLang="fr-FR" dirty="0" err="1">
                <a:solidFill>
                  <a:srgbClr val="000099"/>
                </a:solidFill>
                <a:latin typeface="Arial" panose="020B0604020202020204" pitchFamily="34" charset="0"/>
                <a:cs typeface="Arial" panose="020B0604020202020204" pitchFamily="34" charset="0"/>
              </a:rPr>
              <a:t>agreed</a:t>
            </a:r>
            <a:r>
              <a:rPr lang="fr-FR" altLang="fr-FR" dirty="0">
                <a:solidFill>
                  <a:srgbClr val="000099"/>
                </a:solidFill>
                <a:latin typeface="Arial" panose="020B0604020202020204" pitchFamily="34" charset="0"/>
                <a:cs typeface="Arial" panose="020B0604020202020204" pitchFamily="34" charset="0"/>
              </a:rPr>
              <a:t>)</a:t>
            </a:r>
          </a:p>
        </p:txBody>
      </p:sp>
      <p:graphicFrame>
        <p:nvGraphicFramePr>
          <p:cNvPr id="4" name="Table 5">
            <a:extLst>
              <a:ext uri="{FF2B5EF4-FFF2-40B4-BE49-F238E27FC236}">
                <a16:creationId xmlns:a16="http://schemas.microsoft.com/office/drawing/2014/main" id="{C9DD1D94-85E6-47C3-9FB4-379A9081C9E6}"/>
              </a:ext>
            </a:extLst>
          </p:cNvPr>
          <p:cNvGraphicFramePr>
            <a:graphicFrameLocks noGrp="1"/>
          </p:cNvGraphicFramePr>
          <p:nvPr>
            <p:extLst>
              <p:ext uri="{D42A27DB-BD31-4B8C-83A1-F6EECF244321}">
                <p14:modId xmlns:p14="http://schemas.microsoft.com/office/powerpoint/2010/main" val="3343636937"/>
              </p:ext>
            </p:extLst>
          </p:nvPr>
        </p:nvGraphicFramePr>
        <p:xfrm>
          <a:off x="2279576" y="2132856"/>
          <a:ext cx="7937069" cy="2211487"/>
        </p:xfrm>
        <a:graphic>
          <a:graphicData uri="http://schemas.openxmlformats.org/drawingml/2006/table">
            <a:tbl>
              <a:tblPr firstRow="1" bandRow="1">
                <a:tableStyleId>{5C22544A-7EE6-4342-B048-85BDC9FD1C3A}</a:tableStyleId>
              </a:tblPr>
              <a:tblGrid>
                <a:gridCol w="1662584">
                  <a:extLst>
                    <a:ext uri="{9D8B030D-6E8A-4147-A177-3AD203B41FA5}">
                      <a16:colId xmlns:a16="http://schemas.microsoft.com/office/drawing/2014/main" val="20000"/>
                    </a:ext>
                  </a:extLst>
                </a:gridCol>
                <a:gridCol w="3099714">
                  <a:extLst>
                    <a:ext uri="{9D8B030D-6E8A-4147-A177-3AD203B41FA5}">
                      <a16:colId xmlns:a16="http://schemas.microsoft.com/office/drawing/2014/main" val="20001"/>
                    </a:ext>
                  </a:extLst>
                </a:gridCol>
                <a:gridCol w="3174771">
                  <a:extLst>
                    <a:ext uri="{9D8B030D-6E8A-4147-A177-3AD203B41FA5}">
                      <a16:colId xmlns:a16="http://schemas.microsoft.com/office/drawing/2014/main" val="20002"/>
                    </a:ext>
                  </a:extLst>
                </a:gridCol>
              </a:tblGrid>
              <a:tr h="580631">
                <a:tc>
                  <a:txBody>
                    <a:bodyPr/>
                    <a:lstStyle/>
                    <a:p>
                      <a:pPr marL="36000">
                        <a:lnSpc>
                          <a:spcPct val="90000"/>
                        </a:lnSpc>
                      </a:pPr>
                      <a:r>
                        <a:rPr lang="fi-FI" sz="1400" dirty="0"/>
                        <a:t>Meetings in 2022</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815428">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SA4#120</a:t>
                      </a:r>
                      <a:r>
                        <a:rPr lang="fi-FI" sz="1400" b="0" dirty="0">
                          <a:solidFill>
                            <a:schemeClr val="tx1"/>
                          </a:solidFill>
                          <a:latin typeface="+mn-lt"/>
                        </a:rPr>
                        <a:t>/-e</a:t>
                      </a:r>
                      <a:endParaRPr lang="en-US" sz="1400" b="0" dirty="0">
                        <a:solidFill>
                          <a:schemeClr val="tx1"/>
                        </a:solidFill>
                        <a:latin typeface="+mn-lt"/>
                      </a:endParaRPr>
                    </a:p>
                  </a:txBody>
                  <a:tcPr marL="91429" marR="91429" marT="45667" marB="45667" anchor="ctr"/>
                </a:tc>
                <a:tc>
                  <a:txBody>
                    <a:bodyPr/>
                    <a:lstStyle/>
                    <a:p>
                      <a:pPr marL="36000" algn="l">
                        <a:lnSpc>
                          <a:spcPct val="90000"/>
                        </a:lnSpc>
                        <a:spcBef>
                          <a:spcPts val="0"/>
                        </a:spcBef>
                      </a:pPr>
                      <a:r>
                        <a:rPr lang="en-US" sz="1400" b="0" kern="1200" dirty="0">
                          <a:solidFill>
                            <a:schemeClr val="tx1"/>
                          </a:solidFill>
                          <a:effectLst/>
                          <a:latin typeface="+mn-lt"/>
                          <a:ea typeface="+mn-ea"/>
                          <a:cs typeface="+mn-cs"/>
                        </a:rPr>
                        <a:t>F2F: 22-26 August 2022</a:t>
                      </a:r>
                    </a:p>
                    <a:p>
                      <a:pPr marL="36000" algn="l">
                        <a:lnSpc>
                          <a:spcPct val="90000"/>
                        </a:lnSpc>
                        <a:spcBef>
                          <a:spcPts val="0"/>
                        </a:spcBef>
                      </a:pPr>
                      <a:r>
                        <a:rPr lang="en-US" sz="1400" b="0" kern="1200" dirty="0">
                          <a:solidFill>
                            <a:schemeClr val="tx1"/>
                          </a:solidFill>
                          <a:effectLst/>
                          <a:latin typeface="+mn-lt"/>
                          <a:ea typeface="+mn-ea"/>
                          <a:cs typeface="+mn-cs"/>
                        </a:rPr>
                        <a:t>OR, </a:t>
                      </a:r>
                    </a:p>
                    <a:p>
                      <a:pPr marL="36000" algn="l">
                        <a:lnSpc>
                          <a:spcPct val="90000"/>
                        </a:lnSpc>
                        <a:spcBef>
                          <a:spcPts val="0"/>
                        </a:spcBef>
                      </a:pPr>
                      <a:r>
                        <a:rPr lang="en-US" sz="1400" b="0" kern="1200" dirty="0">
                          <a:solidFill>
                            <a:schemeClr val="tx1"/>
                          </a:solidFill>
                          <a:effectLst/>
                          <a:latin typeface="+mn-lt"/>
                          <a:ea typeface="+mn-ea"/>
                          <a:cs typeface="+mn-cs"/>
                        </a:rPr>
                        <a:t>E-meeting: 17-26 August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TBD, Venue: Malaga, ES</a:t>
                      </a: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OR,</a:t>
                      </a: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a:t>
                      </a:r>
                      <a:r>
                        <a:rPr lang="en-US" sz="1400" b="0" dirty="0">
                          <a:solidFill>
                            <a:schemeClr val="tx1"/>
                          </a:solidFill>
                          <a:latin typeface="+mn-lt"/>
                          <a:cs typeface="Arial" panose="020B0604020202020204" pitchFamily="34" charset="0"/>
                        </a:rPr>
                        <a:t>MCC, Electronic meeting</a:t>
                      </a:r>
                      <a:endParaRPr lang="en-US" sz="1400" b="0" strike="sngStrike" dirty="0">
                        <a:solidFill>
                          <a:schemeClr val="tx1"/>
                        </a:solidFill>
                        <a:latin typeface="+mn-lt"/>
                      </a:endParaRPr>
                    </a:p>
                  </a:txBody>
                  <a:tcPr marL="91429" marR="91429" marT="45667" marB="45667" anchor="ctr"/>
                </a:tc>
                <a:extLst>
                  <a:ext uri="{0D108BD9-81ED-4DB2-BD59-A6C34878D82A}">
                    <a16:rowId xmlns:a16="http://schemas.microsoft.com/office/drawing/2014/main" val="10005"/>
                  </a:ext>
                </a:extLst>
              </a:tr>
              <a:tr h="815428">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SA4#121</a:t>
                      </a:r>
                      <a:r>
                        <a:rPr lang="fi-FI" sz="1400" b="0" dirty="0">
                          <a:solidFill>
                            <a:schemeClr val="tx1"/>
                          </a:solidFill>
                          <a:latin typeface="+mn-lt"/>
                        </a:rPr>
                        <a:t>/-e</a:t>
                      </a:r>
                      <a:endParaRPr lang="en-US" sz="1400" b="0" dirty="0">
                        <a:solidFill>
                          <a:schemeClr val="tx1"/>
                        </a:solidFill>
                        <a:latin typeface="+mn-lt"/>
                      </a:endParaRPr>
                    </a:p>
                  </a:txBody>
                  <a:tcPr marL="91429" marR="91429" marT="45667" marB="45667" anchor="ctr"/>
                </a:tc>
                <a:tc>
                  <a:txBody>
                    <a:bodyPr/>
                    <a:lstStyle/>
                    <a:p>
                      <a:pPr marL="36000" algn="l">
                        <a:lnSpc>
                          <a:spcPct val="90000"/>
                        </a:lnSpc>
                        <a:spcBef>
                          <a:spcPts val="0"/>
                        </a:spcBef>
                      </a:pPr>
                      <a:r>
                        <a:rPr lang="en-US" sz="1400" b="0" kern="1200" dirty="0">
                          <a:solidFill>
                            <a:schemeClr val="tx1"/>
                          </a:solidFill>
                          <a:effectLst/>
                          <a:latin typeface="+mn-lt"/>
                          <a:ea typeface="+mn-ea"/>
                          <a:cs typeface="+mn-cs"/>
                        </a:rPr>
                        <a:t>F2F: 14-18 November 2022</a:t>
                      </a:r>
                    </a:p>
                    <a:p>
                      <a:pPr marL="36000" algn="l">
                        <a:lnSpc>
                          <a:spcPct val="90000"/>
                        </a:lnSpc>
                        <a:spcBef>
                          <a:spcPts val="0"/>
                        </a:spcBef>
                      </a:pPr>
                      <a:r>
                        <a:rPr lang="en-US" sz="1400" b="0" kern="1200" dirty="0">
                          <a:solidFill>
                            <a:schemeClr val="tx1"/>
                          </a:solidFill>
                          <a:effectLst/>
                          <a:latin typeface="+mn-lt"/>
                          <a:ea typeface="+mn-ea"/>
                          <a:cs typeface="+mn-cs"/>
                        </a:rPr>
                        <a:t>OR, </a:t>
                      </a:r>
                    </a:p>
                    <a:p>
                      <a:pPr marL="36000" algn="l">
                        <a:lnSpc>
                          <a:spcPct val="90000"/>
                        </a:lnSpc>
                        <a:spcBef>
                          <a:spcPts val="0"/>
                        </a:spcBef>
                      </a:pPr>
                      <a:r>
                        <a:rPr lang="en-US" sz="1400" b="0" kern="1200" dirty="0">
                          <a:solidFill>
                            <a:schemeClr val="tx1"/>
                          </a:solidFill>
                          <a:effectLst/>
                          <a:latin typeface="+mn-lt"/>
                          <a:ea typeface="+mn-ea"/>
                          <a:cs typeface="+mn-cs"/>
                        </a:rPr>
                        <a:t>E-meeting: 9-18 November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TBD, Venue: TBD, US</a:t>
                      </a: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OR,</a:t>
                      </a: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a:t>
                      </a:r>
                      <a:r>
                        <a:rPr lang="en-US" sz="1400" b="0" dirty="0">
                          <a:solidFill>
                            <a:schemeClr val="tx1"/>
                          </a:solidFill>
                          <a:latin typeface="+mn-lt"/>
                          <a:cs typeface="Arial" panose="020B0604020202020204" pitchFamily="34" charset="0"/>
                        </a:rPr>
                        <a:t>MCC, Electronic meeting</a:t>
                      </a:r>
                      <a:endParaRPr lang="en-US" sz="1400" b="0" strike="sngStrike" dirty="0">
                        <a:solidFill>
                          <a:schemeClr val="tx1"/>
                        </a:solidFill>
                        <a:latin typeface="+mn-lt"/>
                      </a:endParaRP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3514067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a:solidFill>
                  <a:srgbClr val="000099"/>
                </a:solidFill>
                <a:latin typeface="Arial" panose="020B0604020202020204" pitchFamily="34" charset="0"/>
                <a:cs typeface="Arial" panose="020B0604020202020204" pitchFamily="34" charset="0"/>
              </a:rPr>
              <a:t>Meeting </a:t>
            </a:r>
            <a:r>
              <a:rPr lang="fr-FR" altLang="fr-FR" dirty="0" err="1">
                <a:solidFill>
                  <a:srgbClr val="000099"/>
                </a:solidFill>
                <a:latin typeface="Arial" panose="020B0604020202020204" pitchFamily="34" charset="0"/>
                <a:cs typeface="Arial" panose="020B0604020202020204" pitchFamily="34" charset="0"/>
              </a:rPr>
              <a:t>Calendar</a:t>
            </a:r>
            <a:r>
              <a:rPr lang="fr-FR" altLang="fr-FR" dirty="0">
                <a:solidFill>
                  <a:srgbClr val="000099"/>
                </a:solidFill>
                <a:latin typeface="Arial" panose="020B0604020202020204" pitchFamily="34" charset="0"/>
                <a:cs typeface="Arial" panose="020B0604020202020204" pitchFamily="34" charset="0"/>
              </a:rPr>
              <a:t> 2023 (</a:t>
            </a:r>
            <a:r>
              <a:rPr lang="fr-FR" altLang="fr-FR" dirty="0" err="1">
                <a:solidFill>
                  <a:srgbClr val="000099"/>
                </a:solidFill>
                <a:latin typeface="Arial" panose="020B0604020202020204" pitchFamily="34" charset="0"/>
                <a:cs typeface="Arial" panose="020B0604020202020204" pitchFamily="34" charset="0"/>
              </a:rPr>
              <a:t>agreed</a:t>
            </a:r>
            <a:r>
              <a:rPr lang="fr-FR" altLang="fr-FR" dirty="0">
                <a:solidFill>
                  <a:srgbClr val="000099"/>
                </a:solidFill>
                <a:latin typeface="Arial" panose="020B0604020202020204" pitchFamily="34" charset="0"/>
                <a:cs typeface="Arial" panose="020B0604020202020204" pitchFamily="34" charset="0"/>
              </a:rPr>
              <a:t>)</a:t>
            </a:r>
          </a:p>
        </p:txBody>
      </p:sp>
      <p:graphicFrame>
        <p:nvGraphicFramePr>
          <p:cNvPr id="5" name="Table 5">
            <a:extLst>
              <a:ext uri="{FF2B5EF4-FFF2-40B4-BE49-F238E27FC236}">
                <a16:creationId xmlns:a16="http://schemas.microsoft.com/office/drawing/2014/main" id="{B18AC416-A2CD-4E19-8959-FA2F2D4774BD}"/>
              </a:ext>
            </a:extLst>
          </p:cNvPr>
          <p:cNvGraphicFramePr>
            <a:graphicFrameLocks noGrp="1"/>
          </p:cNvGraphicFramePr>
          <p:nvPr>
            <p:extLst>
              <p:ext uri="{D42A27DB-BD31-4B8C-83A1-F6EECF244321}">
                <p14:modId xmlns:p14="http://schemas.microsoft.com/office/powerpoint/2010/main" val="593539519"/>
              </p:ext>
            </p:extLst>
          </p:nvPr>
        </p:nvGraphicFramePr>
        <p:xfrm>
          <a:off x="2196042" y="2020470"/>
          <a:ext cx="7559675" cy="4132831"/>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75231">
                <a:tc>
                  <a:txBody>
                    <a:bodyPr/>
                    <a:lstStyle/>
                    <a:p>
                      <a:pPr marL="36000">
                        <a:lnSpc>
                          <a:spcPct val="90000"/>
                        </a:lnSpc>
                      </a:pPr>
                      <a:r>
                        <a:rPr lang="fi-FI" sz="1400" dirty="0"/>
                        <a:t>Meetings in 2023</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cs typeface="Arial" panose="020B0604020202020204" pitchFamily="34" charset="0"/>
                        </a:rPr>
                        <a:t>SA4#122/-e</a:t>
                      </a:r>
                      <a:endParaRPr lang="en-US" sz="1400" b="0" dirty="0">
                        <a:solidFill>
                          <a:schemeClr val="tx1"/>
                        </a:solidFill>
                        <a:latin typeface="+mn-lt"/>
                        <a:cs typeface="Arial" panose="020B0604020202020204" pitchFamily="34" charset="0"/>
                      </a:endParaRP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20-24 February 2023</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20 February-1 March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2"/>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SA4#123/-e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17-21 April 2023</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17-21 April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Note: preference for an e-meeting</a:t>
                      </a:r>
                    </a:p>
                  </a:txBody>
                  <a:tcPr marL="91429" marR="91429" marT="45667" marB="45667" anchor="ctr"/>
                </a:tc>
                <a:extLst>
                  <a:ext uri="{0D108BD9-81ED-4DB2-BD59-A6C34878D82A}">
                    <a16:rowId xmlns:a16="http://schemas.microsoft.com/office/drawing/2014/main" val="10003"/>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SA4#124/-e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22-26 May 2023</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22-26 May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4"/>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SA4#125/-e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21-25 August 2023</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16-25 August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5"/>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SA4#126/-e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13-17 November 2023</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8-17 November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2408651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a:solidFill>
                  <a:srgbClr val="000099"/>
                </a:solidFill>
                <a:latin typeface="Arial" panose="020B0604020202020204" pitchFamily="34" charset="0"/>
                <a:cs typeface="Arial" panose="020B0604020202020204" pitchFamily="34" charset="0"/>
              </a:rPr>
              <a:t>Meeting </a:t>
            </a:r>
            <a:r>
              <a:rPr lang="fr-FR" altLang="fr-FR" dirty="0" err="1">
                <a:solidFill>
                  <a:srgbClr val="000099"/>
                </a:solidFill>
                <a:latin typeface="Arial" panose="020B0604020202020204" pitchFamily="34" charset="0"/>
                <a:cs typeface="Arial" panose="020B0604020202020204" pitchFamily="34" charset="0"/>
              </a:rPr>
              <a:t>Calendar</a:t>
            </a:r>
            <a:r>
              <a:rPr lang="fr-FR" altLang="fr-FR" dirty="0">
                <a:solidFill>
                  <a:srgbClr val="000099"/>
                </a:solidFill>
                <a:latin typeface="Arial" panose="020B0604020202020204" pitchFamily="34" charset="0"/>
                <a:cs typeface="Arial" panose="020B0604020202020204" pitchFamily="34" charset="0"/>
              </a:rPr>
              <a:t> 2024 (</a:t>
            </a:r>
            <a:r>
              <a:rPr lang="fr-FR" altLang="fr-FR" dirty="0" err="1">
                <a:solidFill>
                  <a:srgbClr val="000099"/>
                </a:solidFill>
                <a:latin typeface="Arial" panose="020B0604020202020204" pitchFamily="34" charset="0"/>
                <a:cs typeface="Arial" panose="020B0604020202020204" pitchFamily="34" charset="0"/>
              </a:rPr>
              <a:t>agreed</a:t>
            </a:r>
            <a:r>
              <a:rPr lang="fr-FR" altLang="fr-FR" dirty="0">
                <a:solidFill>
                  <a:srgbClr val="000099"/>
                </a:solidFill>
                <a:latin typeface="Arial" panose="020B0604020202020204" pitchFamily="34" charset="0"/>
                <a:cs typeface="Arial" panose="020B0604020202020204" pitchFamily="34" charset="0"/>
              </a:rPr>
              <a:t>)</a:t>
            </a:r>
          </a:p>
        </p:txBody>
      </p:sp>
      <p:graphicFrame>
        <p:nvGraphicFramePr>
          <p:cNvPr id="5" name="Table 5">
            <a:extLst>
              <a:ext uri="{FF2B5EF4-FFF2-40B4-BE49-F238E27FC236}">
                <a16:creationId xmlns:a16="http://schemas.microsoft.com/office/drawing/2014/main" id="{FC636FC4-24C5-4BC8-8976-2FE86B69EA45}"/>
              </a:ext>
            </a:extLst>
          </p:cNvPr>
          <p:cNvGraphicFramePr>
            <a:graphicFrameLocks noGrp="1"/>
          </p:cNvGraphicFramePr>
          <p:nvPr>
            <p:extLst>
              <p:ext uri="{D42A27DB-BD31-4B8C-83A1-F6EECF244321}">
                <p14:modId xmlns:p14="http://schemas.microsoft.com/office/powerpoint/2010/main" val="3023579290"/>
              </p:ext>
            </p:extLst>
          </p:nvPr>
        </p:nvGraphicFramePr>
        <p:xfrm>
          <a:off x="2271196" y="1678943"/>
          <a:ext cx="7559675" cy="4533861"/>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49541">
                <a:tc>
                  <a:txBody>
                    <a:bodyPr/>
                    <a:lstStyle/>
                    <a:p>
                      <a:pPr marL="36000">
                        <a:lnSpc>
                          <a:spcPct val="90000"/>
                        </a:lnSpc>
                      </a:pPr>
                      <a:r>
                        <a:rPr lang="fi-FI" sz="1400" dirty="0"/>
                        <a:t>Meetings in 2024</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893802">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cs typeface="Arial" panose="020B0604020202020204" pitchFamily="34" charset="0"/>
                        </a:rPr>
                        <a:t>SA4#127/-e</a:t>
                      </a:r>
                      <a:endParaRPr lang="en-US" sz="1400" b="0" dirty="0">
                        <a:solidFill>
                          <a:schemeClr val="tx1"/>
                        </a:solidFill>
                        <a:latin typeface="+mn-lt"/>
                        <a:cs typeface="Arial" panose="020B0604020202020204" pitchFamily="34" charset="0"/>
                      </a:endParaRP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29 January - 2 February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24 January - 2 February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2"/>
                  </a:ext>
                </a:extLst>
              </a:tr>
              <a:tr h="691976">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SA4#127bis/-e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8-12 April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8-12 April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3"/>
                  </a:ext>
                </a:extLst>
              </a:tr>
              <a:tr h="691976">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SA4#128/-e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20-24 May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20-27 May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4"/>
                  </a:ext>
                </a:extLst>
              </a:tr>
              <a:tr h="893802">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SA4#129/-e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22-26 July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17-26 July 2024]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Note: dates TBC due to MPEG</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5"/>
                  </a:ext>
                </a:extLst>
              </a:tr>
              <a:tr h="691976">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SA4#130/-e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18-22 November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13-22 November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980974941"/>
      </p:ext>
    </p:extLst>
  </p:cSld>
  <p:clrMapOvr>
    <a:masterClrMapping/>
  </p:clrMapOvr>
</p:sld>
</file>

<file path=ppt/theme/theme1.xml><?xml version="1.0" encoding="utf-8"?>
<a:theme xmlns:a="http://schemas.openxmlformats.org/drawingml/2006/main" name="Blank Presentation A4">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4">
      <a:majorFont>
        <a:latin typeface="Rotis Sans Serif for Nokia"/>
        <a:ea typeface=""/>
        <a:cs typeface=""/>
      </a:majorFont>
      <a:minorFont>
        <a:latin typeface="Rotis Sans Serif for Nok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4400" b="1" i="0" u="none" strike="noStrike" cap="none" normalizeH="0" baseline="0" smtClean="0">
            <a:ln>
              <a:noFill/>
            </a:ln>
            <a:solidFill>
              <a:srgbClr val="063EF2"/>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4400" b="1" i="0" u="none" strike="noStrike" cap="none" normalizeH="0" baseline="0" smtClean="0">
            <a:ln>
              <a:noFill/>
            </a:ln>
            <a:solidFill>
              <a:srgbClr val="063EF2"/>
            </a:solidFill>
            <a:effectLst/>
            <a:latin typeface="Arial" charset="0"/>
          </a:defRPr>
        </a:defPPr>
      </a:lstStyle>
    </a:lnDef>
  </a:objectDefaults>
  <a:extraClrSchemeLst>
    <a:extraClrScheme>
      <a:clrScheme name="Blank Presentation A4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A4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A4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A4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A4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A4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A4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814B433DB9B594885F4112FE4976328" ma:contentTypeVersion="13" ma:contentTypeDescription="Create a new document." ma:contentTypeScope="" ma:versionID="bfc5638d4f01580694a8c7f93567c8e7">
  <xsd:schema xmlns:xsd="http://www.w3.org/2001/XMLSchema" xmlns:xs="http://www.w3.org/2001/XMLSchema" xmlns:p="http://schemas.microsoft.com/office/2006/metadata/properties" xmlns:ns3="d36af664-2dfc-46e0-99b9-b4775a37cfc8" xmlns:ns4="7c28629c-29d3-4904-ae90-4b38e6ab8730" targetNamespace="http://schemas.microsoft.com/office/2006/metadata/properties" ma:root="true" ma:fieldsID="a12d0ce96aff54703c1e76432497b68e" ns3:_="" ns4:_="">
    <xsd:import namespace="d36af664-2dfc-46e0-99b9-b4775a37cfc8"/>
    <xsd:import namespace="7c28629c-29d3-4904-ae90-4b38e6ab873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6af664-2dfc-46e0-99b9-b4775a37cfc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28629c-29d3-4904-ae90-4b38e6ab873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7D6687F-66FD-4CCD-AF93-C143275A0DB4}">
  <ds:schemaRefs>
    <ds:schemaRef ds:uri="http://schemas.microsoft.com/sharepoint/v3/contenttype/forms"/>
  </ds:schemaRefs>
</ds:datastoreItem>
</file>

<file path=customXml/itemProps2.xml><?xml version="1.0" encoding="utf-8"?>
<ds:datastoreItem xmlns:ds="http://schemas.openxmlformats.org/officeDocument/2006/customXml" ds:itemID="{7EA459C4-D0C9-4E88-9E61-2AD86A1A46A9}">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DDFAA503-E9D4-4967-9C7E-DF2959FC2F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6af664-2dfc-46e0-99b9-b4775a37cfc8"/>
    <ds:schemaRef ds:uri="7c28629c-29d3-4904-ae90-4b38e6ab87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C:\USERS\USERINF\MSOFFICE\TEMPLATE\Blank Presentation A4.pot</Template>
  <TotalTime>12703</TotalTime>
  <Pages>15</Pages>
  <Words>1402</Words>
  <Application>Microsoft Office PowerPoint</Application>
  <PresentationFormat>Widescreen</PresentationFormat>
  <Paragraphs>300</Paragraphs>
  <Slides>13</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Arial</vt:lpstr>
      <vt:lpstr>Rotis Sans Serif for Nokia</vt:lpstr>
      <vt:lpstr>Blank Presentation A4</vt:lpstr>
      <vt:lpstr>PowerPoint Presentation</vt:lpstr>
      <vt:lpstr>Call for IPRs </vt:lpstr>
      <vt:lpstr>Statement regarding competition law</vt:lpstr>
      <vt:lpstr>Issues for immediate attention</vt:lpstr>
      <vt:lpstr>SA4 leadership and subgroups</vt:lpstr>
      <vt:lpstr>SWG Ad Hoc Telcos</vt:lpstr>
      <vt:lpstr>Meeting Calendar 2022 (agreed)</vt:lpstr>
      <vt:lpstr>Meeting Calendar 2023 (agreed)</vt:lpstr>
      <vt:lpstr>Meeting Calendar 2024 (agreed)</vt:lpstr>
      <vt:lpstr>3GPP Timeline</vt:lpstr>
      <vt:lpstr>Rel-17 completion: WIDs</vt:lpstr>
      <vt:lpstr>Rel-17 completion: SIDs</vt:lpstr>
      <vt:lpstr>PowerPoint Presentation</vt:lpstr>
    </vt:vector>
  </TitlesOfParts>
  <Company>Nokia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jarvinek</dc:creator>
  <dc:description>Nokia Standard Presentation Template - A4_x000d_
v. 4 2000/01/05 Eric Beasley_x000d_
Fixed RGB values for Nokia logo_x000d_
NO Security Label</dc:description>
  <cp:lastModifiedBy>Gabin, Frederic</cp:lastModifiedBy>
  <cp:revision>494</cp:revision>
  <cp:lastPrinted>1999-04-27T06:51:51Z</cp:lastPrinted>
  <dcterms:created xsi:type="dcterms:W3CDTF">2002-09-29T21:39:56Z</dcterms:created>
  <dcterms:modified xsi:type="dcterms:W3CDTF">2022-05-10T14:04:04Z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979a0715-4389-4544-92f0-6962135516a4</vt:lpwstr>
  </property>
  <property fmtid="{D5CDD505-2E9C-101B-9397-08002B2CF9AE}" pid="3" name="NokiaConfidentiality">
    <vt:lpwstr>Public</vt:lpwstr>
  </property>
  <property fmtid="{D5CDD505-2E9C-101B-9397-08002B2CF9AE}" pid="4" name="ContentTypeId">
    <vt:lpwstr>0x0101004814B433DB9B594885F4112FE4976328</vt:lpwstr>
  </property>
</Properties>
</file>