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58" r:id="rId3"/>
    <p:sldId id="257" r:id="rId4"/>
    <p:sldId id="259" r:id="rId5"/>
    <p:sldId id="260" r:id="rId6"/>
    <p:sldId id="262"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A8291E9-B73C-4188-A306-1E70E9C11640}">
          <p14:sldIdLst>
            <p14:sldId id="263"/>
            <p14:sldId id="258"/>
            <p14:sldId id="257"/>
            <p14:sldId id="259"/>
            <p14:sldId id="260"/>
            <p14:sldId id="262"/>
          </p14:sldIdLst>
        </p14:section>
        <p14:section name="无标题节" id="{5829881D-8E26-4555-9E26-FAEE7BCC58CD}">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394" autoAdjust="0"/>
  </p:normalViewPr>
  <p:slideViewPr>
    <p:cSldViewPr snapToGrid="0">
      <p:cViewPr varScale="1">
        <p:scale>
          <a:sx n="81" d="100"/>
          <a:sy n="81" d="100"/>
        </p:scale>
        <p:origin x="63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C79B0F-6161-40E3-AC60-2E1E4E7419F2}" type="datetimeFigureOut">
              <a:rPr lang="zh-CN" altLang="en-US" smtClean="0"/>
              <a:t>2020/11/3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91891B-7E83-403C-8E2F-BD4910C6C89B}" type="slidenum">
              <a:rPr lang="zh-CN" altLang="en-US" smtClean="0"/>
              <a:t>‹#›</a:t>
            </a:fld>
            <a:endParaRPr lang="zh-CN" altLang="en-US"/>
          </a:p>
        </p:txBody>
      </p:sp>
    </p:spTree>
    <p:extLst>
      <p:ext uri="{BB962C8B-B14F-4D97-AF65-F5344CB8AC3E}">
        <p14:creationId xmlns:p14="http://schemas.microsoft.com/office/powerpoint/2010/main" val="1647749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D91891B-7E83-403C-8E2F-BD4910C6C89B}" type="slidenum">
              <a:rPr lang="zh-CN" altLang="en-US" smtClean="0"/>
              <a:t>4</a:t>
            </a:fld>
            <a:endParaRPr lang="zh-CN" altLang="en-US"/>
          </a:p>
        </p:txBody>
      </p:sp>
    </p:spTree>
    <p:extLst>
      <p:ext uri="{BB962C8B-B14F-4D97-AF65-F5344CB8AC3E}">
        <p14:creationId xmlns:p14="http://schemas.microsoft.com/office/powerpoint/2010/main" val="1136598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Currently 26.501 only have north bound API (I.e. M6, M7) and only supports application level service (non-3GPP service). It needs new API to 5G modem to support 3GPP service (e.g. reporting NAS/AS parameters)</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1D91891B-7E83-403C-8E2F-BD4910C6C89B}" type="slidenum">
              <a:rPr lang="zh-CN" altLang="en-US" smtClean="0"/>
              <a:t>5</a:t>
            </a:fld>
            <a:endParaRPr lang="zh-CN" altLang="en-US"/>
          </a:p>
        </p:txBody>
      </p:sp>
    </p:spTree>
    <p:extLst>
      <p:ext uri="{BB962C8B-B14F-4D97-AF65-F5344CB8AC3E}">
        <p14:creationId xmlns:p14="http://schemas.microsoft.com/office/powerpoint/2010/main" val="3983045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Visio_Drawing3111111.vsdx"/><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image" Target="../media/image1.emf"/><Relationship Id="rId9" Type="http://schemas.openxmlformats.org/officeDocument/2006/relationships/image" Target="../media/image3.emf"/></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notesSlide" Target="../notesSlides/notesSlide1.xml"/><Relationship Id="rId7" Type="http://schemas.openxmlformats.org/officeDocument/2006/relationships/package" Target="../embeddings/Microsoft_Visio_Drawing3222222.vsd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4.emf"/><Relationship Id="rId10" Type="http://schemas.openxmlformats.org/officeDocument/2006/relationships/image" Target="../media/image5.emf"/><Relationship Id="rId4" Type="http://schemas.openxmlformats.org/officeDocument/2006/relationships/oleObject" Target="../embeddings/oleObject4.bin"/><Relationship Id="rId9"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emf"/><Relationship Id="rId5" Type="http://schemas.openxmlformats.org/officeDocument/2006/relationships/package" Target="../embeddings/Microsoft_Visio_Drawing3333333.vsdx"/><Relationship Id="rId4"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05113" y="2592371"/>
            <a:ext cx="6160341" cy="2012859"/>
          </a:xfrm>
          <a:prstGeom prst="rect">
            <a:avLst/>
          </a:prstGeom>
          <a:noFill/>
        </p:spPr>
        <p:txBody>
          <a:bodyPr wrap="none" rtlCol="0">
            <a:spAutoFit/>
          </a:bodyPr>
          <a:lstStyle/>
          <a:p>
            <a:pPr>
              <a:lnSpc>
                <a:spcPct val="120000"/>
              </a:lnSpc>
            </a:pPr>
            <a:r>
              <a:rPr lang="en-US" altLang="zh-CN" sz="2600" dirty="0" smtClean="0"/>
              <a:t>Source: OPPO</a:t>
            </a:r>
          </a:p>
          <a:p>
            <a:pPr>
              <a:lnSpc>
                <a:spcPct val="120000"/>
              </a:lnSpc>
            </a:pPr>
            <a:r>
              <a:rPr lang="en-US" altLang="zh-CN" sz="2600" dirty="0" smtClean="0"/>
              <a:t>Title: Discussion on </a:t>
            </a:r>
            <a:r>
              <a:rPr lang="en-US" altLang="zh-CN" sz="2600" dirty="0" err="1" smtClean="0"/>
              <a:t>Lsin</a:t>
            </a:r>
            <a:r>
              <a:rPr lang="en-US" altLang="zh-CN" sz="2600" dirty="0" smtClean="0"/>
              <a:t> from SA2 </a:t>
            </a:r>
            <a:r>
              <a:rPr lang="en-US" altLang="zh-CN" sz="2600" dirty="0" err="1" smtClean="0"/>
              <a:t>eNA</a:t>
            </a:r>
            <a:r>
              <a:rPr lang="en-US" altLang="zh-CN" sz="2600" dirty="0" smtClean="0"/>
              <a:t> study</a:t>
            </a:r>
          </a:p>
          <a:p>
            <a:pPr>
              <a:lnSpc>
                <a:spcPct val="120000"/>
              </a:lnSpc>
            </a:pPr>
            <a:r>
              <a:rPr lang="en-US" altLang="zh-CN" sz="2600" dirty="0" smtClean="0"/>
              <a:t>Document for: Discussion and Agreement</a:t>
            </a:r>
          </a:p>
          <a:p>
            <a:pPr>
              <a:lnSpc>
                <a:spcPct val="120000"/>
              </a:lnSpc>
            </a:pPr>
            <a:r>
              <a:rPr lang="en-US" altLang="zh-CN" sz="2600" dirty="0" smtClean="0"/>
              <a:t>Agenda Item: 8.7</a:t>
            </a:r>
            <a:endParaRPr lang="zh-CN" altLang="en-US" sz="2600" dirty="0"/>
          </a:p>
        </p:txBody>
      </p:sp>
      <p:sp>
        <p:nvSpPr>
          <p:cNvPr id="9" name="文本框 8"/>
          <p:cNvSpPr txBox="1"/>
          <p:nvPr/>
        </p:nvSpPr>
        <p:spPr>
          <a:xfrm>
            <a:off x="435204" y="289931"/>
            <a:ext cx="3388941" cy="646331"/>
          </a:xfrm>
          <a:prstGeom prst="rect">
            <a:avLst/>
          </a:prstGeom>
          <a:noFill/>
        </p:spPr>
        <p:txBody>
          <a:bodyPr wrap="none" rtlCol="0">
            <a:spAutoFit/>
          </a:bodyPr>
          <a:lstStyle/>
          <a:p>
            <a:r>
              <a:rPr lang="en-US" altLang="zh-CN" dirty="0"/>
              <a:t>3GPP TSG SA WG4#111-e </a:t>
            </a:r>
            <a:r>
              <a:rPr lang="en-US" altLang="zh-CN" dirty="0" smtClean="0"/>
              <a:t>meeting</a:t>
            </a:r>
          </a:p>
          <a:p>
            <a:r>
              <a:rPr lang="en-GB" altLang="zh-CN" dirty="0"/>
              <a:t>11</a:t>
            </a:r>
            <a:r>
              <a:rPr lang="en-GB" altLang="zh-CN" baseline="30000" dirty="0"/>
              <a:t>th</a:t>
            </a:r>
            <a:r>
              <a:rPr lang="en-GB" altLang="zh-CN" dirty="0"/>
              <a:t> – 20</a:t>
            </a:r>
            <a:r>
              <a:rPr lang="en-GB" altLang="zh-CN" baseline="30000" dirty="0"/>
              <a:t>th</a:t>
            </a:r>
            <a:r>
              <a:rPr lang="en-GB" altLang="zh-CN" dirty="0"/>
              <a:t> November </a:t>
            </a:r>
            <a:r>
              <a:rPr lang="en-GB" altLang="zh-CN" dirty="0" smtClean="0"/>
              <a:t>2020</a:t>
            </a:r>
            <a:endParaRPr lang="zh-CN" altLang="zh-CN" dirty="0"/>
          </a:p>
        </p:txBody>
      </p:sp>
      <p:sp>
        <p:nvSpPr>
          <p:cNvPr id="10" name="矩形 9"/>
          <p:cNvSpPr/>
          <p:nvPr/>
        </p:nvSpPr>
        <p:spPr>
          <a:xfrm>
            <a:off x="9694206" y="243765"/>
            <a:ext cx="1928733" cy="369332"/>
          </a:xfrm>
          <a:prstGeom prst="rect">
            <a:avLst/>
          </a:prstGeom>
        </p:spPr>
        <p:txBody>
          <a:bodyPr wrap="none">
            <a:spAutoFit/>
          </a:bodyPr>
          <a:lstStyle/>
          <a:p>
            <a:r>
              <a:rPr lang="en-GB" altLang="zh-CN" b="1" i="1" dirty="0" err="1">
                <a:latin typeface="Arial" panose="020B0604020202020204" pitchFamily="34" charset="0"/>
              </a:rPr>
              <a:t>Tdoc</a:t>
            </a:r>
            <a:r>
              <a:rPr lang="en-GB" altLang="zh-CN" b="1" i="1">
                <a:latin typeface="Arial" panose="020B0604020202020204" pitchFamily="34" charset="0"/>
              </a:rPr>
              <a:t> </a:t>
            </a:r>
            <a:r>
              <a:rPr lang="en-GB" altLang="zh-CN" b="1" i="1" smtClean="0">
                <a:latin typeface="Arial" panose="020B0604020202020204" pitchFamily="34" charset="0"/>
              </a:rPr>
              <a:t>S4-201315</a:t>
            </a:r>
            <a:endParaRPr lang="zh-CN" altLang="en-US" dirty="0"/>
          </a:p>
        </p:txBody>
      </p:sp>
    </p:spTree>
    <p:extLst>
      <p:ext uri="{BB962C8B-B14F-4D97-AF65-F5344CB8AC3E}">
        <p14:creationId xmlns:p14="http://schemas.microsoft.com/office/powerpoint/2010/main" val="2955272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In SA2#140e</a:t>
            </a:r>
            <a:r>
              <a:rPr lang="zh-CN" altLang="en-US" dirty="0" smtClean="0"/>
              <a:t>， </a:t>
            </a:r>
            <a:r>
              <a:rPr lang="en-US" altLang="zh-CN" smtClean="0"/>
              <a:t>LS </a:t>
            </a:r>
            <a:r>
              <a:rPr lang="en-US" altLang="zh-CN" dirty="0" smtClean="0"/>
              <a:t>S2-2006292 was sent to SA4 for feedback with the questions below:</a:t>
            </a:r>
          </a:p>
          <a:p>
            <a:r>
              <a:rPr lang="en-US" altLang="zh-CN" dirty="0" smtClean="0"/>
              <a:t>SA2 </a:t>
            </a:r>
            <a:r>
              <a:rPr lang="en-US" altLang="zh-CN" dirty="0"/>
              <a:t>would like to kindly ask SA4 and SA3:</a:t>
            </a:r>
          </a:p>
          <a:p>
            <a:pPr marL="0" indent="0">
              <a:buNone/>
            </a:pPr>
            <a:r>
              <a:rPr lang="en-US" altLang="zh-CN" dirty="0" smtClean="0"/>
              <a:t>-    To </a:t>
            </a:r>
            <a:r>
              <a:rPr lang="en-US" altLang="zh-CN" dirty="0"/>
              <a:t>study feasibility of such approaches mentioned above and inform SA2 </a:t>
            </a:r>
            <a:r>
              <a:rPr lang="en-US" altLang="zh-CN" dirty="0" smtClean="0"/>
              <a:t>accordingly. (Q1)</a:t>
            </a:r>
            <a:endParaRPr lang="en-US" altLang="zh-CN" dirty="0"/>
          </a:p>
          <a:p>
            <a:pPr marL="0" indent="0">
              <a:buNone/>
            </a:pPr>
            <a:r>
              <a:rPr lang="en-US" altLang="zh-CN" dirty="0" smtClean="0"/>
              <a:t>-</a:t>
            </a:r>
            <a:r>
              <a:rPr lang="en-US" altLang="zh-CN" dirty="0"/>
              <a:t> </a:t>
            </a:r>
            <a:r>
              <a:rPr lang="en-US" altLang="zh-CN" dirty="0" smtClean="0"/>
              <a:t>   To </a:t>
            </a:r>
            <a:r>
              <a:rPr lang="en-US" altLang="zh-CN" dirty="0"/>
              <a:t>inform, for solution#27, SA2 feasible methods that MNO AF may acquire UE IP address in order to correlate UE Application Client data and NWDAF requested data</a:t>
            </a:r>
            <a:r>
              <a:rPr lang="en-US" altLang="zh-CN" dirty="0" smtClean="0"/>
              <a:t>. (Q2)</a:t>
            </a:r>
            <a:endParaRPr lang="en-US" altLang="zh-CN" dirty="0"/>
          </a:p>
          <a:p>
            <a:pPr marL="0" indent="0">
              <a:buNone/>
            </a:pPr>
            <a:r>
              <a:rPr lang="en-US" altLang="zh-CN" dirty="0" smtClean="0"/>
              <a:t>-    Finally</a:t>
            </a:r>
            <a:r>
              <a:rPr lang="en-US" altLang="zh-CN" dirty="0"/>
              <a:t>, to confirm if the protocol for such data collection from UE can be generic enough to accommodate both 3GPP and non-3GPP services to collect parameters required in above solutions</a:t>
            </a:r>
            <a:r>
              <a:rPr lang="en-US" altLang="zh-CN" dirty="0" smtClean="0"/>
              <a:t>. (Q3)</a:t>
            </a:r>
            <a:endParaRPr lang="en-US" altLang="zh-CN" dirty="0"/>
          </a:p>
          <a:p>
            <a:endParaRPr lang="zh-CN" altLang="en-US" dirty="0"/>
          </a:p>
        </p:txBody>
      </p:sp>
    </p:spTree>
    <p:extLst>
      <p:ext uri="{BB962C8B-B14F-4D97-AF65-F5344CB8AC3E}">
        <p14:creationId xmlns:p14="http://schemas.microsoft.com/office/powerpoint/2010/main" val="4207203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9009" y="244058"/>
            <a:ext cx="10515600" cy="625642"/>
          </a:xfrm>
        </p:spPr>
        <p:txBody>
          <a:bodyPr>
            <a:normAutofit fontScale="90000"/>
          </a:bodyPr>
          <a:lstStyle/>
          <a:p>
            <a:r>
              <a:rPr lang="en-US" altLang="zh-CN" dirty="0" smtClean="0"/>
              <a:t>Discussion on Q1</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863361506"/>
              </p:ext>
            </p:extLst>
          </p:nvPr>
        </p:nvGraphicFramePr>
        <p:xfrm>
          <a:off x="1165412" y="2031401"/>
          <a:ext cx="4276576" cy="2533649"/>
        </p:xfrm>
        <a:graphic>
          <a:graphicData uri="http://schemas.openxmlformats.org/presentationml/2006/ole">
            <mc:AlternateContent xmlns:mc="http://schemas.openxmlformats.org/markup-compatibility/2006">
              <mc:Choice xmlns:v="urn:schemas-microsoft-com:vml" Requires="v">
                <p:oleObj spid="_x0000_s1070" r:id="rId3" imgW="5867471" imgH="2872685" progId="Visio.Drawing.15">
                  <p:embed/>
                </p:oleObj>
              </mc:Choice>
              <mc:Fallback>
                <p:oleObj r:id="rId3" imgW="5867471" imgH="2872685" progId="Visio.Drawing.15">
                  <p:embed/>
                  <p:pic>
                    <p:nvPicPr>
                      <p:cNvPr id="0" name="对象 3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5412" y="2031401"/>
                        <a:ext cx="4276576" cy="2533649"/>
                      </a:xfrm>
                      <a:prstGeom prst="rect">
                        <a:avLst/>
                      </a:prstGeom>
                      <a:noFill/>
                    </p:spPr>
                  </p:pic>
                </p:oleObj>
              </mc:Fallback>
            </mc:AlternateContent>
          </a:graphicData>
        </a:graphic>
      </p:graphicFrame>
      <p:sp>
        <p:nvSpPr>
          <p:cNvPr id="6" name="Rectangle 4"/>
          <p:cNvSpPr>
            <a:spLocks noChangeArrowheads="1"/>
          </p:cNvSpPr>
          <p:nvPr/>
        </p:nvSpPr>
        <p:spPr bwMode="auto">
          <a:xfrm>
            <a:off x="1066800" y="11389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657906347"/>
              </p:ext>
            </p:extLst>
          </p:nvPr>
        </p:nvGraphicFramePr>
        <p:xfrm>
          <a:off x="6050703" y="2480495"/>
          <a:ext cx="5558590" cy="1883632"/>
        </p:xfrm>
        <a:graphic>
          <a:graphicData uri="http://schemas.openxmlformats.org/presentationml/2006/ole">
            <mc:AlternateContent xmlns:mc="http://schemas.openxmlformats.org/markup-compatibility/2006">
              <mc:Choice xmlns:v="urn:schemas-microsoft-com:vml" Requires="v">
                <p:oleObj spid="_x0000_s1071" r:id="rId5" imgW="6225384" imgH="2110768" progId="Visio.Drawing.15">
                  <p:embed/>
                </p:oleObj>
              </mc:Choice>
              <mc:Fallback>
                <p:oleObj r:id="rId5" imgW="6225384" imgH="2110768" progId="Visio.Drawing.15">
                  <p:embed/>
                  <p:pic>
                    <p:nvPicPr>
                      <p:cNvPr id="0" name="对象 9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0703" y="2480495"/>
                        <a:ext cx="5558590" cy="1883632"/>
                      </a:xfrm>
                      <a:prstGeom prst="rect">
                        <a:avLst/>
                      </a:prstGeom>
                      <a:noFill/>
                    </p:spPr>
                  </p:pic>
                </p:oleObj>
              </mc:Fallback>
            </mc:AlternateContent>
          </a:graphicData>
        </a:graphic>
      </p:graphicFrame>
      <p:sp>
        <p:nvSpPr>
          <p:cNvPr id="8" name="矩形 7"/>
          <p:cNvSpPr/>
          <p:nvPr/>
        </p:nvSpPr>
        <p:spPr>
          <a:xfrm>
            <a:off x="161366" y="963123"/>
            <a:ext cx="12030634" cy="1077218"/>
          </a:xfrm>
          <a:prstGeom prst="rect">
            <a:avLst/>
          </a:prstGeom>
        </p:spPr>
        <p:txBody>
          <a:bodyPr wrap="square">
            <a:spAutoFit/>
          </a:bodyPr>
          <a:lstStyle/>
          <a:p>
            <a:pPr marL="270510" hangingPunct="0">
              <a:spcAft>
                <a:spcPts val="600"/>
              </a:spcAft>
            </a:pPr>
            <a:r>
              <a:rPr lang="en-GB" altLang="zh-CN" sz="1600" i="1" dirty="0">
                <a:solidFill>
                  <a:srgbClr val="000000"/>
                </a:solidFill>
                <a:latin typeface="Arial" panose="020B0604020202020204" pitchFamily="34" charset="0"/>
              </a:rPr>
              <a:t>For solution#27, the functional description and procedures are defined in solution #27 in TR 23-700-91. This solution describes the communication between the AF in the MNO domain and the UE ASP application client for both to directly indicate which data to collect, how to trigger start/change and stop the data collection as well as the format used for the data when transferred. Solution #29 in TR 23.700-91 also plans to use similar method to collect some UE parameters via MNO AF. </a:t>
            </a:r>
            <a:endParaRPr lang="zh-CN" altLang="zh-CN" sz="1600" i="1" dirty="0">
              <a:solidFill>
                <a:srgbClr val="000000"/>
              </a:solidFill>
              <a:latin typeface="Arial" panose="020B0604020202020204" pitchFamily="34" charset="0"/>
            </a:endParaRPr>
          </a:p>
        </p:txBody>
      </p:sp>
      <p:sp>
        <p:nvSpPr>
          <p:cNvPr id="9" name="文本框 8"/>
          <p:cNvSpPr txBox="1"/>
          <p:nvPr/>
        </p:nvSpPr>
        <p:spPr>
          <a:xfrm>
            <a:off x="4449796" y="4192938"/>
            <a:ext cx="4594912" cy="369332"/>
          </a:xfrm>
          <a:prstGeom prst="rect">
            <a:avLst/>
          </a:prstGeom>
          <a:noFill/>
        </p:spPr>
        <p:txBody>
          <a:bodyPr wrap="none" rtlCol="0">
            <a:spAutoFit/>
          </a:bodyPr>
          <a:lstStyle/>
          <a:p>
            <a:r>
              <a:rPr lang="en-US" altLang="zh-CN" dirty="0" smtClean="0"/>
              <a:t>Fig and call flow in solution#27 in TR 23.700-91</a:t>
            </a:r>
            <a:endParaRPr lang="zh-CN" altLang="en-US" dirty="0"/>
          </a:p>
        </p:txBody>
      </p:sp>
      <p:sp>
        <p:nvSpPr>
          <p:cNvPr id="12" name="文本框 11"/>
          <p:cNvSpPr txBox="1"/>
          <p:nvPr/>
        </p:nvSpPr>
        <p:spPr>
          <a:xfrm>
            <a:off x="1910463" y="6533492"/>
            <a:ext cx="1645450" cy="369332"/>
          </a:xfrm>
          <a:prstGeom prst="rect">
            <a:avLst/>
          </a:prstGeom>
          <a:noFill/>
        </p:spPr>
        <p:txBody>
          <a:bodyPr wrap="none" rtlCol="0">
            <a:spAutoFit/>
          </a:bodyPr>
          <a:lstStyle/>
          <a:p>
            <a:r>
              <a:rPr lang="en-US" altLang="zh-CN" dirty="0" smtClean="0"/>
              <a:t>Fig in TS 26.501</a:t>
            </a:r>
            <a:endParaRPr lang="zh-CN" altLang="en-US" dirty="0"/>
          </a:p>
        </p:txBody>
      </p:sp>
      <p:sp>
        <p:nvSpPr>
          <p:cNvPr id="14" name="矩形 13"/>
          <p:cNvSpPr/>
          <p:nvPr/>
        </p:nvSpPr>
        <p:spPr>
          <a:xfrm>
            <a:off x="2161624" y="2859741"/>
            <a:ext cx="1347853" cy="664365"/>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72988" y="2305595"/>
            <a:ext cx="672353" cy="636122"/>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11"/>
          <p:cNvSpPr>
            <a:spLocks noChangeArrowheads="1"/>
          </p:cNvSpPr>
          <p:nvPr/>
        </p:nvSpPr>
        <p:spPr bwMode="auto">
          <a:xfrm flipV="1">
            <a:off x="412377" y="4017596"/>
            <a:ext cx="927134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2249499683"/>
              </p:ext>
            </p:extLst>
          </p:nvPr>
        </p:nvGraphicFramePr>
        <p:xfrm>
          <a:off x="412377" y="4478818"/>
          <a:ext cx="5261315" cy="2319889"/>
        </p:xfrm>
        <a:graphic>
          <a:graphicData uri="http://schemas.openxmlformats.org/presentationml/2006/ole">
            <mc:AlternateContent xmlns:mc="http://schemas.openxmlformats.org/markup-compatibility/2006">
              <mc:Choice xmlns:v="urn:schemas-microsoft-com:vml" Requires="v">
                <p:oleObj spid="_x0000_s1072" r:id="rId8" imgW="14973274" imgH="6369212" progId="Visio.Drawing.15">
                  <p:embed/>
                </p:oleObj>
              </mc:Choice>
              <mc:Fallback>
                <p:oleObj r:id="rId8" imgW="14973274" imgH="6369212" progId="Visio.Drawing.15">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b="-3738"/>
                      <a:stretch>
                        <a:fillRect/>
                      </a:stretch>
                    </p:blipFill>
                    <p:spPr bwMode="auto">
                      <a:xfrm>
                        <a:off x="412377" y="4478818"/>
                        <a:ext cx="5261315" cy="2319889"/>
                      </a:xfrm>
                      <a:prstGeom prst="rect">
                        <a:avLst/>
                      </a:prstGeom>
                      <a:noFill/>
                    </p:spPr>
                  </p:pic>
                </p:oleObj>
              </mc:Fallback>
            </mc:AlternateContent>
          </a:graphicData>
        </a:graphic>
      </p:graphicFrame>
      <p:cxnSp>
        <p:nvCxnSpPr>
          <p:cNvPr id="18" name="直接箭头连接符 17"/>
          <p:cNvCxnSpPr/>
          <p:nvPr/>
        </p:nvCxnSpPr>
        <p:spPr>
          <a:xfrm flipH="1">
            <a:off x="1066800" y="2941717"/>
            <a:ext cx="484094" cy="1620553"/>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503536" y="3524106"/>
            <a:ext cx="787822" cy="155762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3921064" y="5072072"/>
            <a:ext cx="758512" cy="1461420"/>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3412" y="4391295"/>
            <a:ext cx="1344706" cy="636122"/>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941861" y="2861335"/>
            <a:ext cx="217748" cy="197223"/>
          </a:xfrm>
          <a:prstGeom prst="ellipse">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p:cNvCxnSpPr/>
          <p:nvPr/>
        </p:nvCxnSpPr>
        <p:spPr>
          <a:xfrm>
            <a:off x="2069385" y="3032020"/>
            <a:ext cx="303918" cy="248344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1996645" y="3056380"/>
            <a:ext cx="255203" cy="3138232"/>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右箭头 28"/>
          <p:cNvSpPr/>
          <p:nvPr/>
        </p:nvSpPr>
        <p:spPr>
          <a:xfrm>
            <a:off x="6050703" y="5253318"/>
            <a:ext cx="323203" cy="4661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491312" y="4582178"/>
            <a:ext cx="5548288" cy="2585323"/>
          </a:xfrm>
          <a:prstGeom prst="rect">
            <a:avLst/>
          </a:prstGeom>
          <a:noFill/>
        </p:spPr>
        <p:txBody>
          <a:bodyPr wrap="square" rtlCol="0">
            <a:spAutoFit/>
          </a:bodyPr>
          <a:lstStyle/>
          <a:p>
            <a:pPr marL="285750" indent="-285750">
              <a:buFont typeface="Wingdings" panose="05000000000000000000" pitchFamily="2" charset="2"/>
              <a:buChar char="n"/>
            </a:pPr>
            <a:r>
              <a:rPr lang="en-US" altLang="zh-CN" dirty="0" smtClean="0">
                <a:solidFill>
                  <a:srgbClr val="0070C0"/>
                </a:solidFill>
              </a:rPr>
              <a:t>Solution#27 can be supported with extension of 5G MS architecture (specifically </a:t>
            </a:r>
            <a:r>
              <a:rPr lang="en-US" altLang="zh-CN" dirty="0">
                <a:solidFill>
                  <a:srgbClr val="0070C0"/>
                </a:solidFill>
              </a:rPr>
              <a:t>enhancement to M1, </a:t>
            </a:r>
            <a:r>
              <a:rPr lang="en-US" altLang="zh-CN" dirty="0" smtClean="0">
                <a:solidFill>
                  <a:srgbClr val="0070C0"/>
                </a:solidFill>
              </a:rPr>
              <a:t>M2)</a:t>
            </a:r>
            <a:endParaRPr lang="en-US" altLang="zh-CN" dirty="0">
              <a:solidFill>
                <a:srgbClr val="0070C0"/>
              </a:solidFill>
            </a:endParaRPr>
          </a:p>
          <a:p>
            <a:pPr marL="179388"/>
            <a:r>
              <a:rPr lang="en-US" altLang="zh-CN" dirty="0" smtClean="0"/>
              <a:t>The ASP App Client in solution#27 cannot communicate with MNO AF directly, instead the adaptor in UE (5GMS Client) shall be implemented</a:t>
            </a:r>
          </a:p>
          <a:p>
            <a:pPr marL="268288" indent="-268288">
              <a:buFont typeface="Wingdings" panose="05000000000000000000" pitchFamily="2" charset="2"/>
              <a:buChar char="n"/>
            </a:pPr>
            <a:r>
              <a:rPr lang="en-US" altLang="zh-CN" dirty="0" smtClean="0">
                <a:solidFill>
                  <a:srgbClr val="0070C0"/>
                </a:solidFill>
              </a:rPr>
              <a:t>The procedure described in solution#27 in SA2 TR is just for information, the interaction in M3/M4 should be defined by SA4 only.</a:t>
            </a:r>
            <a:endParaRPr lang="en-US" altLang="zh-CN" dirty="0">
              <a:solidFill>
                <a:srgbClr val="0070C0"/>
              </a:solidFill>
            </a:endParaRPr>
          </a:p>
          <a:p>
            <a:endParaRPr lang="zh-CN" altLang="en-US" dirty="0">
              <a:solidFill>
                <a:srgbClr val="0070C0"/>
              </a:solidFill>
            </a:endParaRPr>
          </a:p>
        </p:txBody>
      </p:sp>
      <p:sp>
        <p:nvSpPr>
          <p:cNvPr id="31" name="文本框 30"/>
          <p:cNvSpPr txBox="1"/>
          <p:nvPr/>
        </p:nvSpPr>
        <p:spPr>
          <a:xfrm>
            <a:off x="894317" y="4089076"/>
            <a:ext cx="344966" cy="369332"/>
          </a:xfrm>
          <a:prstGeom prst="rect">
            <a:avLst/>
          </a:prstGeom>
          <a:noFill/>
        </p:spPr>
        <p:txBody>
          <a:bodyPr wrap="none" rtlCol="0">
            <a:spAutoFit/>
          </a:bodyPr>
          <a:lstStyle/>
          <a:p>
            <a:r>
              <a:rPr lang="en-US" altLang="zh-CN" dirty="0" smtClean="0"/>
              <a:t>? </a:t>
            </a:r>
            <a:endParaRPr lang="zh-CN" altLang="en-US" dirty="0"/>
          </a:p>
        </p:txBody>
      </p:sp>
      <p:sp>
        <p:nvSpPr>
          <p:cNvPr id="32" name="椭圆 31"/>
          <p:cNvSpPr/>
          <p:nvPr/>
        </p:nvSpPr>
        <p:spPr>
          <a:xfrm>
            <a:off x="3176485" y="2548506"/>
            <a:ext cx="217748" cy="197223"/>
          </a:xfrm>
          <a:prstGeom prst="ellipse">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p:cNvCxnSpPr/>
          <p:nvPr/>
        </p:nvCxnSpPr>
        <p:spPr>
          <a:xfrm flipH="1">
            <a:off x="3001139" y="2764565"/>
            <a:ext cx="270738" cy="1944791"/>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420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80312359"/>
              </p:ext>
            </p:extLst>
          </p:nvPr>
        </p:nvGraphicFramePr>
        <p:xfrm>
          <a:off x="835415" y="2116095"/>
          <a:ext cx="4739022" cy="1897576"/>
        </p:xfrm>
        <a:graphic>
          <a:graphicData uri="http://schemas.openxmlformats.org/presentationml/2006/ole">
            <mc:AlternateContent xmlns:mc="http://schemas.openxmlformats.org/markup-compatibility/2006">
              <mc:Choice xmlns:v="urn:schemas-microsoft-com:vml" Requires="v">
                <p:oleObj spid="_x0000_s3104" name="Visio" r:id="rId4" imgW="3833294" imgH="1536408" progId="Visio.Drawing.11">
                  <p:embed/>
                </p:oleObj>
              </mc:Choice>
              <mc:Fallback>
                <p:oleObj name="Visio" r:id="rId4" imgW="3833294" imgH="1536408" progId="Visio.Drawing.11">
                  <p:embed/>
                  <p:pic>
                    <p:nvPicPr>
                      <p:cNvPr id="0" name="对象 159"/>
                      <p:cNvPicPr>
                        <a:picLocks noChangeAspect="1" noChangeArrowheads="1"/>
                      </p:cNvPicPr>
                      <p:nvPr/>
                    </p:nvPicPr>
                    <p:blipFill>
                      <a:blip r:embed="rId5"/>
                      <a:srcRect/>
                      <a:stretch>
                        <a:fillRect/>
                      </a:stretch>
                    </p:blipFill>
                    <p:spPr bwMode="auto">
                      <a:xfrm>
                        <a:off x="835415" y="2116095"/>
                        <a:ext cx="4739022" cy="1897576"/>
                      </a:xfrm>
                      <a:prstGeom prst="rect">
                        <a:avLst/>
                      </a:prstGeom>
                      <a:noFill/>
                    </p:spPr>
                  </p:pic>
                </p:oleObj>
              </mc:Fallback>
            </mc:AlternateContent>
          </a:graphicData>
        </a:graphic>
      </p:graphicFrame>
      <p:sp>
        <p:nvSpPr>
          <p:cNvPr id="2" name="标题 1"/>
          <p:cNvSpPr>
            <a:spLocks noGrp="1"/>
          </p:cNvSpPr>
          <p:nvPr>
            <p:ph type="title"/>
          </p:nvPr>
        </p:nvSpPr>
        <p:spPr>
          <a:xfrm>
            <a:off x="669758" y="126250"/>
            <a:ext cx="10515600" cy="625642"/>
          </a:xfrm>
        </p:spPr>
        <p:txBody>
          <a:bodyPr>
            <a:normAutofit fontScale="90000"/>
          </a:bodyPr>
          <a:lstStyle/>
          <a:p>
            <a:r>
              <a:rPr lang="en-US" altLang="zh-CN" dirty="0" smtClean="0"/>
              <a:t>Discussion on Q1 –Cont.</a:t>
            </a:r>
            <a:endParaRPr lang="zh-CN" altLang="en-US" dirty="0"/>
          </a:p>
        </p:txBody>
      </p:sp>
      <p:sp>
        <p:nvSpPr>
          <p:cNvPr id="6" name="Rectangle 4"/>
          <p:cNvSpPr>
            <a:spLocks noChangeArrowheads="1"/>
          </p:cNvSpPr>
          <p:nvPr/>
        </p:nvSpPr>
        <p:spPr bwMode="auto">
          <a:xfrm>
            <a:off x="1066800" y="11389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161366" y="963123"/>
            <a:ext cx="12030634" cy="861774"/>
          </a:xfrm>
          <a:prstGeom prst="rect">
            <a:avLst/>
          </a:prstGeom>
        </p:spPr>
        <p:txBody>
          <a:bodyPr wrap="square">
            <a:spAutoFit/>
          </a:bodyPr>
          <a:lstStyle/>
          <a:p>
            <a:pPr marL="270510" hangingPunct="0">
              <a:spcAft>
                <a:spcPts val="600"/>
              </a:spcAft>
            </a:pPr>
            <a:r>
              <a:rPr lang="en-US" altLang="zh-CN" sz="1600" i="1" dirty="0">
                <a:solidFill>
                  <a:srgbClr val="000000"/>
                </a:solidFill>
                <a:latin typeface="Arial" panose="020B0604020202020204" pitchFamily="34" charset="0"/>
              </a:rPr>
              <a:t>Another new solution proposed in </a:t>
            </a:r>
            <a:r>
              <a:rPr lang="en-US" altLang="zh-CN" sz="1600" i="1" dirty="0" smtClean="0">
                <a:solidFill>
                  <a:srgbClr val="000000"/>
                </a:solidFill>
                <a:latin typeface="Arial" panose="020B0604020202020204" pitchFamily="34" charset="0"/>
              </a:rPr>
              <a:t>SA2#140e (</a:t>
            </a:r>
            <a:r>
              <a:rPr lang="en-US" altLang="zh-CN" sz="1600" dirty="0" smtClean="0"/>
              <a:t>Solution#64 </a:t>
            </a:r>
            <a:r>
              <a:rPr lang="en-US" altLang="zh-CN" sz="1600" dirty="0"/>
              <a:t>in TS </a:t>
            </a:r>
            <a:r>
              <a:rPr lang="en-US" altLang="zh-CN" sz="1600" dirty="0" smtClean="0"/>
              <a:t>23.700-91</a:t>
            </a:r>
            <a:r>
              <a:rPr lang="en-US" altLang="zh-CN" sz="1600" i="1" dirty="0" smtClean="0">
                <a:solidFill>
                  <a:srgbClr val="000000"/>
                </a:solidFill>
                <a:latin typeface="Arial" panose="020B0604020202020204" pitchFamily="34" charset="0"/>
              </a:rPr>
              <a:t>) </a:t>
            </a:r>
            <a:r>
              <a:rPr lang="en-US" altLang="zh-CN" sz="1600" i="1" dirty="0">
                <a:solidFill>
                  <a:srgbClr val="000000"/>
                </a:solidFill>
                <a:latin typeface="Arial" panose="020B0604020202020204" pitchFamily="34" charset="0"/>
              </a:rPr>
              <a:t>also proposes an indirect communication between UE and a MNO AF (named DC-AF) for UE data collection, i.e. UE firstly transmit the data to Application Server owned by 3rd party and the DC-AF collects data from the Application Server. Then the AF provides the UE data to NWDAF for analytics.</a:t>
            </a:r>
            <a:endParaRPr lang="zh-CN" altLang="zh-CN" sz="1600" i="1" dirty="0">
              <a:solidFill>
                <a:srgbClr val="000000"/>
              </a:solidFill>
              <a:latin typeface="Arial" panose="020B0604020202020204" pitchFamily="34" charset="0"/>
            </a:endParaRPr>
          </a:p>
        </p:txBody>
      </p:sp>
      <p:sp>
        <p:nvSpPr>
          <p:cNvPr id="9" name="文本框 8"/>
          <p:cNvSpPr txBox="1"/>
          <p:nvPr/>
        </p:nvSpPr>
        <p:spPr>
          <a:xfrm>
            <a:off x="3940369" y="3989179"/>
            <a:ext cx="4594912" cy="369332"/>
          </a:xfrm>
          <a:prstGeom prst="rect">
            <a:avLst/>
          </a:prstGeom>
          <a:noFill/>
        </p:spPr>
        <p:txBody>
          <a:bodyPr wrap="none" rtlCol="0">
            <a:spAutoFit/>
          </a:bodyPr>
          <a:lstStyle/>
          <a:p>
            <a:r>
              <a:rPr lang="en-US" altLang="zh-CN" dirty="0" smtClean="0"/>
              <a:t>Fig and call flow in solution#64 in TR 23.700-91</a:t>
            </a:r>
            <a:endParaRPr lang="zh-CN" altLang="en-US" dirty="0"/>
          </a:p>
        </p:txBody>
      </p:sp>
      <p:sp>
        <p:nvSpPr>
          <p:cNvPr id="12" name="文本框 11"/>
          <p:cNvSpPr txBox="1"/>
          <p:nvPr/>
        </p:nvSpPr>
        <p:spPr>
          <a:xfrm>
            <a:off x="1910463" y="6533492"/>
            <a:ext cx="1645450" cy="369332"/>
          </a:xfrm>
          <a:prstGeom prst="rect">
            <a:avLst/>
          </a:prstGeom>
          <a:noFill/>
        </p:spPr>
        <p:txBody>
          <a:bodyPr wrap="none" rtlCol="0">
            <a:spAutoFit/>
          </a:bodyPr>
          <a:lstStyle/>
          <a:p>
            <a:r>
              <a:rPr lang="en-US" altLang="zh-CN" dirty="0" smtClean="0"/>
              <a:t>Fig in TS 26.501</a:t>
            </a:r>
            <a:endParaRPr lang="zh-CN" altLang="en-US" dirty="0"/>
          </a:p>
        </p:txBody>
      </p:sp>
      <p:sp>
        <p:nvSpPr>
          <p:cNvPr id="14" name="矩形 13"/>
          <p:cNvSpPr/>
          <p:nvPr/>
        </p:nvSpPr>
        <p:spPr>
          <a:xfrm>
            <a:off x="3921064" y="2159903"/>
            <a:ext cx="1347853" cy="664365"/>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5980" y="3104250"/>
            <a:ext cx="672353" cy="636122"/>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11"/>
          <p:cNvSpPr>
            <a:spLocks noChangeArrowheads="1"/>
          </p:cNvSpPr>
          <p:nvPr/>
        </p:nvSpPr>
        <p:spPr bwMode="auto">
          <a:xfrm flipV="1">
            <a:off x="412377" y="4017596"/>
            <a:ext cx="927134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nvGraphicFramePr>
        <p:xfrm>
          <a:off x="412377" y="4478818"/>
          <a:ext cx="5261315" cy="2319889"/>
        </p:xfrm>
        <a:graphic>
          <a:graphicData uri="http://schemas.openxmlformats.org/presentationml/2006/ole">
            <mc:AlternateContent xmlns:mc="http://schemas.openxmlformats.org/markup-compatibility/2006">
              <mc:Choice xmlns:v="urn:schemas-microsoft-com:vml" Requires="v">
                <p:oleObj spid="_x0000_s3105" r:id="rId7" imgW="14973274" imgH="6369212" progId="Visio.Drawing.15">
                  <p:embed/>
                </p:oleObj>
              </mc:Choice>
              <mc:Fallback>
                <p:oleObj r:id="rId7" imgW="14973274" imgH="6369212" progId="Visio.Drawing.15">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b="-3738"/>
                      <a:stretch>
                        <a:fillRect/>
                      </a:stretch>
                    </p:blipFill>
                    <p:spPr bwMode="auto">
                      <a:xfrm>
                        <a:off x="412377" y="4478818"/>
                        <a:ext cx="5261315" cy="2319889"/>
                      </a:xfrm>
                      <a:prstGeom prst="rect">
                        <a:avLst/>
                      </a:prstGeom>
                      <a:noFill/>
                    </p:spPr>
                  </p:pic>
                </p:oleObj>
              </mc:Fallback>
            </mc:AlternateContent>
          </a:graphicData>
        </a:graphic>
      </p:graphicFrame>
      <p:cxnSp>
        <p:nvCxnSpPr>
          <p:cNvPr id="18" name="直接箭头连接符 17"/>
          <p:cNvCxnSpPr/>
          <p:nvPr/>
        </p:nvCxnSpPr>
        <p:spPr>
          <a:xfrm flipH="1">
            <a:off x="1066800" y="3624780"/>
            <a:ext cx="107183" cy="9374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4291358" y="2745729"/>
            <a:ext cx="126214" cy="2336002"/>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3921064" y="5072072"/>
            <a:ext cx="758512" cy="1461420"/>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3412" y="4391295"/>
            <a:ext cx="1344706" cy="636122"/>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760160" y="3352870"/>
            <a:ext cx="217748" cy="197223"/>
          </a:xfrm>
          <a:prstGeom prst="ellipse">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p:cNvCxnSpPr/>
          <p:nvPr/>
        </p:nvCxnSpPr>
        <p:spPr>
          <a:xfrm>
            <a:off x="2902514" y="3545146"/>
            <a:ext cx="166954" cy="116421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右箭头 28"/>
          <p:cNvSpPr/>
          <p:nvPr/>
        </p:nvSpPr>
        <p:spPr>
          <a:xfrm>
            <a:off x="6050703" y="5253318"/>
            <a:ext cx="323203" cy="4661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432204" y="4763913"/>
            <a:ext cx="5548288" cy="2185214"/>
          </a:xfrm>
          <a:prstGeom prst="rect">
            <a:avLst/>
          </a:prstGeom>
          <a:noFill/>
        </p:spPr>
        <p:txBody>
          <a:bodyPr wrap="square" rtlCol="0">
            <a:spAutoFit/>
          </a:bodyPr>
          <a:lstStyle/>
          <a:p>
            <a:pPr marL="285750" indent="-285750">
              <a:buFont typeface="Wingdings" panose="05000000000000000000" pitchFamily="2" charset="2"/>
              <a:buChar char="n"/>
            </a:pPr>
            <a:r>
              <a:rPr lang="en-US" altLang="zh-CN" dirty="0" smtClean="0">
                <a:solidFill>
                  <a:srgbClr val="0070C0"/>
                </a:solidFill>
              </a:rPr>
              <a:t>Solution#64 can be supported with extension of 5G MS architecture (specifically enhancement to M1, M2)</a:t>
            </a:r>
          </a:p>
          <a:p>
            <a:pPr marL="285750" indent="-285750">
              <a:buFont typeface="Wingdings" panose="05000000000000000000" pitchFamily="2" charset="2"/>
              <a:buChar char="n"/>
            </a:pPr>
            <a:endParaRPr lang="en-US" altLang="zh-CN" sz="1000" dirty="0" smtClean="0">
              <a:solidFill>
                <a:srgbClr val="0070C0"/>
              </a:solidFill>
            </a:endParaRPr>
          </a:p>
          <a:p>
            <a:pPr marL="285750" indent="-285750">
              <a:buFont typeface="Wingdings" panose="05000000000000000000" pitchFamily="2" charset="2"/>
              <a:buChar char="n"/>
            </a:pPr>
            <a:r>
              <a:rPr lang="en-US" altLang="zh-CN" dirty="0" smtClean="0">
                <a:solidFill>
                  <a:srgbClr val="0070C0"/>
                </a:solidFill>
              </a:rPr>
              <a:t>Soln#64 and #27 can be complementary </a:t>
            </a:r>
            <a:r>
              <a:rPr lang="en-US" altLang="zh-CN" dirty="0" err="1" smtClean="0">
                <a:solidFill>
                  <a:srgbClr val="0070C0"/>
                </a:solidFill>
              </a:rPr>
              <a:t>toeach</a:t>
            </a:r>
            <a:r>
              <a:rPr lang="en-US" altLang="zh-CN" dirty="0" smtClean="0">
                <a:solidFill>
                  <a:srgbClr val="0070C0"/>
                </a:solidFill>
              </a:rPr>
              <a:t> other, because for UE which is pre-R17 or not implement the 5G MS, soln#64 can be used for UE data reporting as well </a:t>
            </a:r>
          </a:p>
          <a:p>
            <a:endParaRPr lang="zh-CN" altLang="en-US" dirty="0">
              <a:solidFill>
                <a:srgbClr val="0070C0"/>
              </a:solidFill>
            </a:endParaRPr>
          </a:p>
        </p:txBody>
      </p:sp>
      <p:sp>
        <p:nvSpPr>
          <p:cNvPr id="32" name="椭圆 31"/>
          <p:cNvSpPr/>
          <p:nvPr/>
        </p:nvSpPr>
        <p:spPr>
          <a:xfrm>
            <a:off x="4570702" y="2872270"/>
            <a:ext cx="217748" cy="197223"/>
          </a:xfrm>
          <a:prstGeom prst="ellipse">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p:cNvCxnSpPr/>
          <p:nvPr/>
        </p:nvCxnSpPr>
        <p:spPr>
          <a:xfrm>
            <a:off x="4711800" y="3104250"/>
            <a:ext cx="178363" cy="2310432"/>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4679576" y="3064883"/>
            <a:ext cx="134935" cy="320144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7" name="对象 36"/>
          <p:cNvGraphicFramePr>
            <a:graphicFrameLocks noChangeAspect="1"/>
          </p:cNvGraphicFramePr>
          <p:nvPr>
            <p:extLst>
              <p:ext uri="{D42A27DB-BD31-4B8C-83A1-F6EECF244321}">
                <p14:modId xmlns:p14="http://schemas.microsoft.com/office/powerpoint/2010/main" val="2504129390"/>
              </p:ext>
            </p:extLst>
          </p:nvPr>
        </p:nvGraphicFramePr>
        <p:xfrm>
          <a:off x="6433851" y="2104159"/>
          <a:ext cx="4579938" cy="1774825"/>
        </p:xfrm>
        <a:graphic>
          <a:graphicData uri="http://schemas.openxmlformats.org/presentationml/2006/ole">
            <mc:AlternateContent xmlns:mc="http://schemas.openxmlformats.org/markup-compatibility/2006">
              <mc:Choice xmlns:v="urn:schemas-microsoft-com:vml" Requires="v">
                <p:oleObj spid="_x0000_s3106" name="Visio" r:id="rId9" imgW="4581525" imgH="1776663" progId="Visio.Drawing.11">
                  <p:embed/>
                </p:oleObj>
              </mc:Choice>
              <mc:Fallback>
                <p:oleObj name="Visio" r:id="rId9" imgW="4581525" imgH="1776663" progId="Visio.Drawing.11">
                  <p:embed/>
                  <p:pic>
                    <p:nvPicPr>
                      <p:cNvPr id="0" name="对象 16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33851" y="2104159"/>
                        <a:ext cx="4579938" cy="177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21248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41506"/>
          </a:xfrm>
        </p:spPr>
        <p:txBody>
          <a:bodyPr>
            <a:noAutofit/>
          </a:bodyPr>
          <a:lstStyle/>
          <a:p>
            <a:r>
              <a:rPr lang="en-US" altLang="zh-CN" sz="3600" dirty="0" smtClean="0"/>
              <a:t>Discussion on  Q2 and Q3</a:t>
            </a:r>
            <a:endParaRPr lang="zh-CN" altLang="en-US" sz="3600" dirty="0"/>
          </a:p>
        </p:txBody>
      </p:sp>
      <p:sp>
        <p:nvSpPr>
          <p:cNvPr id="4" name="矩形 3"/>
          <p:cNvSpPr/>
          <p:nvPr/>
        </p:nvSpPr>
        <p:spPr>
          <a:xfrm>
            <a:off x="2385561" y="5613553"/>
            <a:ext cx="8036895" cy="1200329"/>
          </a:xfrm>
          <a:prstGeom prst="rect">
            <a:avLst/>
          </a:prstGeom>
        </p:spPr>
        <p:txBody>
          <a:bodyPr wrap="square">
            <a:spAutoFit/>
          </a:bodyPr>
          <a:lstStyle/>
          <a:p>
            <a:pPr marL="285750" indent="-285750">
              <a:buFont typeface="Wingdings" panose="05000000000000000000" pitchFamily="2" charset="2"/>
              <a:buChar char="n"/>
            </a:pPr>
            <a:r>
              <a:rPr lang="en-US" altLang="zh-CN" dirty="0" smtClean="0">
                <a:solidFill>
                  <a:srgbClr val="0070C0"/>
                </a:solidFill>
              </a:rPr>
              <a:t>For Q2: </a:t>
            </a:r>
            <a:r>
              <a:rPr lang="en-GB" altLang="zh-CN" dirty="0">
                <a:solidFill>
                  <a:srgbClr val="0070C0"/>
                </a:solidFill>
              </a:rPr>
              <a:t>MNO AF can acquire the UE IP address in IP header of each packets, there is no need to explicitly add the IP address in HTTP message</a:t>
            </a:r>
            <a:r>
              <a:rPr lang="en-GB" altLang="zh-CN" dirty="0" smtClean="0">
                <a:solidFill>
                  <a:srgbClr val="0070C0"/>
                </a:solidFill>
              </a:rPr>
              <a:t>.</a:t>
            </a:r>
            <a:endParaRPr lang="en-US" altLang="zh-CN" dirty="0" smtClean="0">
              <a:solidFill>
                <a:srgbClr val="0070C0"/>
              </a:solidFill>
            </a:endParaRPr>
          </a:p>
          <a:p>
            <a:pPr marL="285750" indent="-285750">
              <a:buFont typeface="Wingdings" panose="05000000000000000000" pitchFamily="2" charset="2"/>
              <a:buChar char="n"/>
            </a:pPr>
            <a:r>
              <a:rPr lang="en-US" altLang="zh-CN" dirty="0" smtClean="0">
                <a:solidFill>
                  <a:srgbClr val="0070C0"/>
                </a:solidFill>
              </a:rPr>
              <a:t>For Q3: To </a:t>
            </a:r>
            <a:r>
              <a:rPr lang="en-US" altLang="zh-CN" dirty="0">
                <a:solidFill>
                  <a:srgbClr val="0070C0"/>
                </a:solidFill>
              </a:rPr>
              <a:t>support transmit both 3GPP and non-3GPP service data, the 5GMS Client shall have API to Application (already exist) and modem (new API</a:t>
            </a:r>
            <a:r>
              <a:rPr lang="en-US" altLang="zh-CN" dirty="0" smtClean="0">
                <a:solidFill>
                  <a:srgbClr val="0070C0"/>
                </a:solidFill>
              </a:rPr>
              <a:t>)</a:t>
            </a:r>
          </a:p>
        </p:txBody>
      </p:sp>
      <p:graphicFrame>
        <p:nvGraphicFramePr>
          <p:cNvPr id="5" name="对象 4"/>
          <p:cNvGraphicFramePr>
            <a:graphicFrameLocks noChangeAspect="1"/>
          </p:cNvGraphicFramePr>
          <p:nvPr>
            <p:extLst>
              <p:ext uri="{D42A27DB-BD31-4B8C-83A1-F6EECF244321}">
                <p14:modId xmlns:p14="http://schemas.microsoft.com/office/powerpoint/2010/main" val="3394509428"/>
              </p:ext>
            </p:extLst>
          </p:nvPr>
        </p:nvGraphicFramePr>
        <p:xfrm>
          <a:off x="3054418" y="2624034"/>
          <a:ext cx="5799092" cy="2557013"/>
        </p:xfrm>
        <a:graphic>
          <a:graphicData uri="http://schemas.openxmlformats.org/presentationml/2006/ole">
            <mc:AlternateContent xmlns:mc="http://schemas.openxmlformats.org/markup-compatibility/2006">
              <mc:Choice xmlns:v="urn:schemas-microsoft-com:vml" Requires="v">
                <p:oleObj spid="_x0000_s4106" r:id="rId5" imgW="14973274" imgH="6369212" progId="Visio.Drawing.15">
                  <p:embed/>
                </p:oleObj>
              </mc:Choice>
              <mc:Fallback>
                <p:oleObj r:id="rId5" imgW="14973274" imgH="6369212" progId="Visio.Drawing.15">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b="-3738"/>
                      <a:stretch>
                        <a:fillRect/>
                      </a:stretch>
                    </p:blipFill>
                    <p:spPr bwMode="auto">
                      <a:xfrm>
                        <a:off x="3054418" y="2624034"/>
                        <a:ext cx="5799092" cy="2557013"/>
                      </a:xfrm>
                      <a:prstGeom prst="rect">
                        <a:avLst/>
                      </a:prstGeom>
                      <a:noFill/>
                    </p:spPr>
                  </p:pic>
                </p:oleObj>
              </mc:Fallback>
            </mc:AlternateContent>
          </a:graphicData>
        </a:graphic>
      </p:graphicFrame>
      <p:sp>
        <p:nvSpPr>
          <p:cNvPr id="6" name="文本框 5"/>
          <p:cNvSpPr txBox="1"/>
          <p:nvPr/>
        </p:nvSpPr>
        <p:spPr>
          <a:xfrm>
            <a:off x="5102384" y="5082212"/>
            <a:ext cx="1703159" cy="369332"/>
          </a:xfrm>
          <a:prstGeom prst="rect">
            <a:avLst/>
          </a:prstGeom>
          <a:noFill/>
        </p:spPr>
        <p:txBody>
          <a:bodyPr wrap="none" rtlCol="0">
            <a:spAutoFit/>
          </a:bodyPr>
          <a:lstStyle/>
          <a:p>
            <a:r>
              <a:rPr lang="en-US" altLang="zh-CN" dirty="0" smtClean="0"/>
              <a:t>Fig. in TS 26.501</a:t>
            </a:r>
            <a:endParaRPr lang="zh-CN" altLang="en-US" dirty="0"/>
          </a:p>
        </p:txBody>
      </p:sp>
      <p:sp>
        <p:nvSpPr>
          <p:cNvPr id="8" name="右箭头 7"/>
          <p:cNvSpPr/>
          <p:nvPr/>
        </p:nvSpPr>
        <p:spPr>
          <a:xfrm>
            <a:off x="1538339" y="5807814"/>
            <a:ext cx="587141" cy="3753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1638" y="1443851"/>
            <a:ext cx="10376033" cy="1477328"/>
          </a:xfrm>
          <a:prstGeom prst="rect">
            <a:avLst/>
          </a:prstGeom>
        </p:spPr>
        <p:txBody>
          <a:bodyPr wrap="square">
            <a:spAutoFit/>
          </a:bodyPr>
          <a:lstStyle/>
          <a:p>
            <a:pPr marL="285750" indent="-285750">
              <a:buFont typeface="Wingdings" panose="05000000000000000000" pitchFamily="2" charset="2"/>
              <a:buChar char="Ø"/>
            </a:pPr>
            <a:r>
              <a:rPr lang="en-US" altLang="zh-CN" dirty="0"/>
              <a:t>To inform, for solution#27, SA2 feasible methods that MNO AF may acquire UE IP address in order to correlate UE Application Client data and NWDAF requested data</a:t>
            </a:r>
            <a:r>
              <a:rPr lang="en-US" altLang="zh-CN" dirty="0" smtClean="0"/>
              <a:t>.</a:t>
            </a:r>
          </a:p>
          <a:p>
            <a:pPr marL="285750" indent="-285750">
              <a:buFont typeface="Wingdings" panose="05000000000000000000" pitchFamily="2" charset="2"/>
              <a:buChar char="Ø"/>
            </a:pPr>
            <a:r>
              <a:rPr lang="en-US" altLang="zh-CN" dirty="0"/>
              <a:t>Finally, to confirm if the protocol for such data collection from UE can be generic enough to accommodate both 3GPP and non-3GPP services to collect parameters required in above solutions.</a:t>
            </a:r>
          </a:p>
          <a:p>
            <a:endParaRPr lang="en-US" altLang="zh-CN" dirty="0"/>
          </a:p>
        </p:txBody>
      </p:sp>
    </p:spTree>
    <p:extLst>
      <p:ext uri="{BB962C8B-B14F-4D97-AF65-F5344CB8AC3E}">
        <p14:creationId xmlns:p14="http://schemas.microsoft.com/office/powerpoint/2010/main" val="3576625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To agree the answer below (also drafted in LS reply (S4-20xxxx))</a:t>
            </a:r>
          </a:p>
          <a:p>
            <a:pPr marL="0" indent="0">
              <a:buNone/>
            </a:pPr>
            <a:r>
              <a:rPr lang="en-US" altLang="zh-CN" dirty="0" smtClean="0"/>
              <a:t>-   To </a:t>
            </a:r>
            <a:r>
              <a:rPr lang="en-US" altLang="zh-CN" dirty="0"/>
              <a:t>study feasibility of such approaches mentioned above and inform SA2 accordingly.</a:t>
            </a:r>
          </a:p>
          <a:p>
            <a:pPr marL="263525" indent="0">
              <a:buNone/>
            </a:pPr>
            <a:r>
              <a:rPr lang="en-US" altLang="zh-CN" i="1" dirty="0">
                <a:solidFill>
                  <a:schemeClr val="accent1">
                    <a:lumMod val="75000"/>
                  </a:schemeClr>
                </a:solidFill>
              </a:rPr>
              <a:t>SA4 answer: SA4 confirms </a:t>
            </a:r>
            <a:r>
              <a:rPr lang="en-US" altLang="zh-CN" i="1" dirty="0" smtClean="0">
                <a:solidFill>
                  <a:schemeClr val="accent1">
                    <a:lumMod val="75000"/>
                  </a:schemeClr>
                </a:solidFill>
              </a:rPr>
              <a:t>Media Stream </a:t>
            </a:r>
            <a:r>
              <a:rPr lang="en-US" altLang="zh-CN" i="1" dirty="0">
                <a:solidFill>
                  <a:schemeClr val="accent1">
                    <a:lumMod val="75000"/>
                  </a:schemeClr>
                </a:solidFill>
              </a:rPr>
              <a:t>architecture can be extended to support UE reporting data to MNO AF directly (UE-&gt;MNO AF) or indirectly (UE-&gt;ASP Server-&gt;MNO AF).</a:t>
            </a:r>
          </a:p>
          <a:p>
            <a:pPr marL="0" indent="0">
              <a:buNone/>
            </a:pPr>
            <a:r>
              <a:rPr lang="en-US" altLang="zh-CN" dirty="0" smtClean="0"/>
              <a:t>-    To </a:t>
            </a:r>
            <a:r>
              <a:rPr lang="en-US" altLang="zh-CN" dirty="0"/>
              <a:t>inform, for solution#27, SA2 feasible methods that MNO AF may acquire UE IP address in order to correlate UE Application Client data and NWDAF requested data.</a:t>
            </a:r>
          </a:p>
          <a:p>
            <a:pPr marL="263525" indent="0">
              <a:buNone/>
            </a:pPr>
            <a:r>
              <a:rPr lang="en-US" altLang="zh-CN" i="1" dirty="0">
                <a:solidFill>
                  <a:schemeClr val="accent1">
                    <a:lumMod val="75000"/>
                  </a:schemeClr>
                </a:solidFill>
              </a:rPr>
              <a:t>SA4 answer: MNO AF can acquire the UE IP address in IP header of each packets, there is no need to explicitly add the IP address in HTTP message. </a:t>
            </a:r>
          </a:p>
          <a:p>
            <a:pPr marL="0" indent="0">
              <a:buNone/>
            </a:pPr>
            <a:r>
              <a:rPr lang="en-US" altLang="zh-CN" dirty="0" smtClean="0"/>
              <a:t>-    Finally</a:t>
            </a:r>
            <a:r>
              <a:rPr lang="en-US" altLang="zh-CN" dirty="0"/>
              <a:t>, to confirm if the protocol for such data collection from UE can be generic enough to accommodate both 3GPP and non-3GPP services to collect parameters required in above solutions.</a:t>
            </a:r>
          </a:p>
          <a:p>
            <a:pPr marL="263525" indent="0">
              <a:buNone/>
            </a:pPr>
            <a:r>
              <a:rPr lang="en-US" altLang="zh-CN" i="1" dirty="0">
                <a:solidFill>
                  <a:schemeClr val="accent1">
                    <a:lumMod val="75000"/>
                  </a:schemeClr>
                </a:solidFill>
              </a:rPr>
              <a:t>SA4 answer: SA4 confirm it can accommodate to perform UE data collection for both 3GPP and non-3GPP services. </a:t>
            </a:r>
          </a:p>
          <a:p>
            <a:pPr marL="0" indent="0">
              <a:buNone/>
            </a:pPr>
            <a:endParaRPr lang="zh-CN" altLang="en-US" dirty="0"/>
          </a:p>
        </p:txBody>
      </p:sp>
    </p:spTree>
    <p:extLst>
      <p:ext uri="{BB962C8B-B14F-4D97-AF65-F5344CB8AC3E}">
        <p14:creationId xmlns:p14="http://schemas.microsoft.com/office/powerpoint/2010/main" val="9132980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819</Words>
  <Application>Microsoft Office PowerPoint</Application>
  <PresentationFormat>宽屏</PresentationFormat>
  <Paragraphs>45</Paragraphs>
  <Slides>6</Slides>
  <Notes>2</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2</vt:i4>
      </vt:variant>
      <vt:variant>
        <vt:lpstr>幻灯片标题</vt:lpstr>
      </vt:variant>
      <vt:variant>
        <vt:i4>6</vt:i4>
      </vt:variant>
    </vt:vector>
  </HeadingPairs>
  <TitlesOfParts>
    <vt:vector size="14" baseType="lpstr">
      <vt:lpstr>宋体</vt:lpstr>
      <vt:lpstr>Arial</vt:lpstr>
      <vt:lpstr>Calibri</vt:lpstr>
      <vt:lpstr>Calibri Light</vt:lpstr>
      <vt:lpstr>Wingdings</vt:lpstr>
      <vt:lpstr>Office 主题</vt:lpstr>
      <vt:lpstr>Visio.Drawing.15</vt:lpstr>
      <vt:lpstr>Visio</vt:lpstr>
      <vt:lpstr>PowerPoint 演示文稿</vt:lpstr>
      <vt:lpstr>Background </vt:lpstr>
      <vt:lpstr>Discussion on Q1</vt:lpstr>
      <vt:lpstr>Discussion on Q1 –Cont.</vt:lpstr>
      <vt:lpstr>Discussion on  Q2 and Q3</vt:lpstr>
      <vt:lpstr>Proposal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 Yang</dc:creator>
  <cp:lastModifiedBy>OPPO</cp:lastModifiedBy>
  <cp:revision>13</cp:revision>
  <dcterms:created xsi:type="dcterms:W3CDTF">2015-05-05T08:02:14Z</dcterms:created>
  <dcterms:modified xsi:type="dcterms:W3CDTF">2020-11-03T14:50:51Z</dcterms:modified>
</cp:coreProperties>
</file>