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21"/>
  </p:notesMasterIdLst>
  <p:handoutMasterIdLst>
    <p:handoutMasterId r:id="rId22"/>
  </p:handoutMasterIdLst>
  <p:sldIdLst>
    <p:sldId id="259" r:id="rId2"/>
    <p:sldId id="272" r:id="rId3"/>
    <p:sldId id="274" r:id="rId4"/>
    <p:sldId id="275" r:id="rId5"/>
    <p:sldId id="278" r:id="rId6"/>
    <p:sldId id="280" r:id="rId7"/>
    <p:sldId id="276" r:id="rId8"/>
    <p:sldId id="279" r:id="rId9"/>
    <p:sldId id="282" r:id="rId10"/>
    <p:sldId id="283" r:id="rId11"/>
    <p:sldId id="284" r:id="rId12"/>
    <p:sldId id="285" r:id="rId13"/>
    <p:sldId id="286" r:id="rId14"/>
    <p:sldId id="288" r:id="rId15"/>
    <p:sldId id="289" r:id="rId16"/>
    <p:sldId id="287" r:id="rId17"/>
    <p:sldId id="281" r:id="rId18"/>
    <p:sldId id="270" r:id="rId19"/>
    <p:sldId id="261" r:id="rId20"/>
  </p:sldIdLst>
  <p:sldSz cx="9144000" cy="6858000" type="screen4x3"/>
  <p:notesSz cx="6884988" cy="10018713"/>
  <p:embeddedFontLst>
    <p:embeddedFont>
      <p:font typeface="Ericsson Capital TT" panose="02000503000000020004" pitchFamily="2" charset="0"/>
      <p:regular r:id="rId23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72"/>
            <p14:sldId id="274"/>
            <p14:sldId id="275"/>
            <p14:sldId id="278"/>
            <p14:sldId id="280"/>
            <p14:sldId id="276"/>
            <p14:sldId id="279"/>
            <p14:sldId id="282"/>
            <p14:sldId id="283"/>
            <p14:sldId id="284"/>
            <p14:sldId id="285"/>
            <p14:sldId id="286"/>
            <p14:sldId id="288"/>
            <p14:sldId id="289"/>
            <p14:sldId id="287"/>
            <p14:sldId id="281"/>
            <p14:sldId id="270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30A0"/>
    <a:srgbClr val="C00000"/>
    <a:srgbClr val="89BA17"/>
    <a:srgbClr val="2F88FF"/>
    <a:srgbClr val="58585A"/>
    <a:srgbClr val="433D3F"/>
    <a:srgbClr val="000000"/>
    <a:srgbClr val="9FB7D3"/>
    <a:srgbClr val="8BC5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3636" autoAdjust="0"/>
    <p:restoredTop sz="95358" autoAdjust="0"/>
  </p:normalViewPr>
  <p:slideViewPr>
    <p:cSldViewPr snapToGrid="0" snapToObjects="1">
      <p:cViewPr varScale="1">
        <p:scale>
          <a:sx n="79" d="100"/>
          <a:sy n="79" d="100"/>
        </p:scale>
        <p:origin x="-90" y="-9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Multiparty Video in 3GPP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February 2015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 smtClean="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38213" y="750888"/>
            <a:ext cx="500856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February 2015 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120AE8-36D1-4F71-8ACA-D1183A680B21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Multiparty Video in 3GPP </a:t>
            </a:r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87DF94-B077-4EE1-9CA8-9163FD845141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1268CA9-9EA2-4A09-8658-8A874243481A}" type="slidenum">
              <a:rPr lang="en-US" smtClean="0"/>
              <a:t>11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628AC4-6730-42CF-9ACF-181B0F95DB34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3D521CC-4A1E-4BED-BBB3-6585707B961D}" type="slidenum">
              <a:rPr lang="en-US" smtClean="0"/>
              <a:t>13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1A2AB02-603C-4189-B400-42F9A8EEF5CD}" type="slidenum">
              <a:rPr lang="en-US" smtClean="0"/>
              <a:t>14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470DAA7-05CE-4047-B07E-51474E92EAAE}" type="slidenum">
              <a:rPr lang="en-US" smtClean="0"/>
              <a:t>15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8594042-976E-4DC9-A2DF-ECD778E90F1D}" type="slidenum">
              <a:rPr lang="en-US" smtClean="0"/>
              <a:t>16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B4BD55-5C3E-4E29-BC4F-C28CDA2F1145}" type="slidenum">
              <a:rPr lang="en-US" smtClean="0"/>
              <a:t>17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50143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30C96F-F5DE-4DAF-A0F1-FA04574AD5F0}" type="slidenum">
              <a:rPr lang="en-US" smtClean="0"/>
              <a:t>18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4486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0E0D3F5-E18A-4CCE-9793-40628E0B3227}" type="slidenum">
              <a:rPr lang="en-US" smtClean="0"/>
              <a:t>19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349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A25D5D5-D07E-4758-8D0A-D58632BCF8B0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D99CBD6-8B70-499B-AD5D-5EBDABB8917D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F8F9559-BECE-4D95-8D7E-A1E1385AA8E7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4EEAECA-070C-47B7-BE54-44865EDB1F5D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C574E9A-3F47-46FB-8456-6590031590F0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DEB43EE-3695-4610-A989-CBDBE7C08F3B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E48FEFF-8EBD-4F17-BFFB-E2B53E02DF9B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February 2015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E89BB9-6760-4192-8202-32678B8A5755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Multiparty Video in 3GPP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9FB7D3"/>
                </a:solidFill>
              </a:rPr>
              <a:t>CAPITALS</a:t>
            </a:r>
            <a:endParaRPr lang="en-US" sz="1200" dirty="0">
              <a:solidFill>
                <a:srgbClr val="9FB7D3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 smtClean="0">
                <a:solidFill>
                  <a:srgbClr val="FFFFFF"/>
                </a:solidFill>
              </a:rPr>
              <a:t>Slide </a:t>
            </a:r>
            <a:r>
              <a:rPr lang="en-US" sz="1200" dirty="0">
                <a:solidFill>
                  <a:srgbClr val="FFFFFF"/>
                </a:solidFill>
              </a:rPr>
              <a:t>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</a:t>
            </a:r>
            <a:r>
              <a:rPr lang="en-US" dirty="0" smtClean="0"/>
              <a:t>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ADD title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 smtClean="0"/>
              <a:t>Click</a:t>
            </a:r>
            <a:r>
              <a:rPr lang="sv-SE" dirty="0" smtClean="0"/>
              <a:t> to </a:t>
            </a:r>
            <a:r>
              <a:rPr lang="sv-SE" dirty="0" err="1" smtClean="0"/>
              <a:t>add</a:t>
            </a:r>
            <a:r>
              <a:rPr lang="sv-SE" dirty="0" smtClean="0"/>
              <a:t>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 smtClean="0">
              <a:solidFill>
                <a:srgbClr val="FFFFFF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pPr algn="r"/>
            <a:endParaRPr lang="en-US" sz="800" noProof="0" dirty="0" smtClean="0">
              <a:solidFill>
                <a:schemeClr val="bg1"/>
              </a:solidFill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 smtClean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 smtClean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 smtClean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 smtClean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 smtClean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 smtClean="0">
                <a:solidFill>
                  <a:schemeClr val="bg1"/>
                </a:solidFill>
              </a:rPr>
              <a:t>Do not add objects or text in the footer area</a:t>
            </a:r>
            <a:endParaRPr lang="en-US" sz="1200" noProof="0" dirty="0">
              <a:solidFill>
                <a:schemeClr val="bg1"/>
              </a:solidFill>
            </a:endParaRP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smtClean="0">
                <a:solidFill>
                  <a:srgbClr val="87888A"/>
                </a:solidFill>
              </a:rPr>
              <a:t>Multiparty Video in 3GPP  |  Commercial in confidence  |  February 2015  |  Page </a:t>
            </a:r>
            <a:fld id="{AD29BFF4-D61A-4897-85E6-76C738CADB03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add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 smtClean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Multiparty Video in 3GPP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Annex to</a:t>
            </a:r>
            <a:br>
              <a:rPr lang="en-US" dirty="0" smtClean="0"/>
            </a:br>
            <a:r>
              <a:rPr lang="en-US" dirty="0" smtClean="0"/>
              <a:t>MMCMH S4 WID Permanent Document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805672" cy="1085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3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”Bandwidth Negotiation” 1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</p:cNvCxnSpPr>
          <p:nvPr/>
        </p:nvCxnSpPr>
        <p:spPr bwMode="auto">
          <a:xfrm flipV="1">
            <a:off x="5057510" y="2336844"/>
            <a:ext cx="1972586" cy="777163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Previous</a:t>
            </a:r>
            <a:b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57375" y="591717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3"/>
          <p:cNvSpPr>
            <a:spLocks noChangeAspect="1" noEditPoints="1"/>
          </p:cNvSpPr>
          <p:nvPr/>
        </p:nvSpPr>
        <p:spPr bwMode="auto">
          <a:xfrm>
            <a:off x="2037008" y="167957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"/>
          <p:cNvSpPr>
            <a:spLocks noChangeAspect="1" noEditPoints="1"/>
          </p:cNvSpPr>
          <p:nvPr/>
        </p:nvSpPr>
        <p:spPr bwMode="auto">
          <a:xfrm>
            <a:off x="2206770" y="4767081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3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663735"/>
            <a:ext cx="2169194" cy="1993580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Freeform 7"/>
          <p:cNvSpPr>
            <a:spLocks noChangeAspect="1" noEditPoints="1"/>
          </p:cNvSpPr>
          <p:nvPr/>
        </p:nvSpPr>
        <p:spPr bwMode="auto">
          <a:xfrm>
            <a:off x="6685777" y="4848556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5" name="Freeform 7"/>
          <p:cNvSpPr>
            <a:spLocks noChangeAspect="1" noEditPoints="1"/>
          </p:cNvSpPr>
          <p:nvPr/>
        </p:nvSpPr>
        <p:spPr bwMode="auto">
          <a:xfrm>
            <a:off x="6169267" y="5086145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836759" y="6457890"/>
            <a:ext cx="3230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(All video streams are not shown)</a:t>
            </a:r>
            <a:endParaRPr lang="en-US" sz="1600" i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57" name="Straight Connector 23"/>
          <p:cNvCxnSpPr>
            <a:cxnSpLocks noChangeShapeType="1"/>
          </p:cNvCxnSpPr>
          <p:nvPr/>
        </p:nvCxnSpPr>
        <p:spPr bwMode="auto">
          <a:xfrm flipV="1">
            <a:off x="5049838" y="2003694"/>
            <a:ext cx="1972586" cy="783162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Freeform 7"/>
          <p:cNvSpPr>
            <a:spLocks noChangeAspect="1" noEditPoints="1"/>
          </p:cNvSpPr>
          <p:nvPr/>
        </p:nvSpPr>
        <p:spPr bwMode="auto">
          <a:xfrm>
            <a:off x="2611209" y="5086146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7"/>
          <p:cNvSpPr>
            <a:spLocks noChangeAspect="1" noEditPoints="1"/>
          </p:cNvSpPr>
          <p:nvPr/>
        </p:nvSpPr>
        <p:spPr bwMode="auto">
          <a:xfrm>
            <a:off x="2611209" y="250467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60" name="Straight Connector 23"/>
          <p:cNvCxnSpPr>
            <a:cxnSpLocks noChangeShapeType="1"/>
          </p:cNvCxnSpPr>
          <p:nvPr/>
        </p:nvCxnSpPr>
        <p:spPr bwMode="auto">
          <a:xfrm flipV="1">
            <a:off x="5053808" y="2430601"/>
            <a:ext cx="1972586" cy="777163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Freeform 7"/>
          <p:cNvSpPr>
            <a:spLocks noChangeAspect="1" noEditPoints="1"/>
          </p:cNvSpPr>
          <p:nvPr/>
        </p:nvSpPr>
        <p:spPr bwMode="auto">
          <a:xfrm>
            <a:off x="6080499" y="1921177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62" name="Freeform 3"/>
          <p:cNvSpPr>
            <a:spLocks noChangeAspect="1" noEditPoints="1"/>
          </p:cNvSpPr>
          <p:nvPr/>
        </p:nvSpPr>
        <p:spPr bwMode="auto">
          <a:xfrm>
            <a:off x="6310959" y="234001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"/>
          <p:cNvSpPr>
            <a:spLocks noChangeAspect="1" noEditPoints="1"/>
          </p:cNvSpPr>
          <p:nvPr/>
        </p:nvSpPr>
        <p:spPr bwMode="auto">
          <a:xfrm>
            <a:off x="6640708" y="262504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ocument"/>
          <p:cNvSpPr>
            <a:spLocks noEditPoints="1" noChangeArrowheads="1"/>
          </p:cNvSpPr>
          <p:nvPr/>
        </p:nvSpPr>
        <p:spPr bwMode="auto">
          <a:xfrm>
            <a:off x="3492550" y="2078728"/>
            <a:ext cx="2234073" cy="3578587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answer:</a:t>
            </a:r>
          </a:p>
          <a:p>
            <a:r>
              <a:rPr lang="en-US" sz="1400" dirty="0" smtClean="0"/>
              <a:t>m=video … p1 p2</a:t>
            </a:r>
            <a:br>
              <a:rPr lang="en-US" sz="1400" dirty="0" smtClean="0"/>
            </a:br>
            <a:r>
              <a:rPr lang="en-US" sz="1400" dirty="0" smtClean="0"/>
              <a:t>b=AS:580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a=simulcast </a:t>
            </a:r>
            <a:r>
              <a:rPr lang="en-US" sz="1400" dirty="0" err="1" smtClean="0"/>
              <a:t>recv</a:t>
            </a:r>
            <a:r>
              <a:rPr lang="en-US" sz="1400" dirty="0" smtClean="0"/>
              <a:t> p1 p2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sendonly</a:t>
            </a:r>
            <a:endParaRPr lang="en-US" sz="1400" dirty="0" smtClean="0"/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sendonly</a:t>
            </a:r>
            <a:endParaRPr lang="en-US" sz="1400" dirty="0" smtClean="0"/>
          </a:p>
        </p:txBody>
      </p:sp>
      <p:sp>
        <p:nvSpPr>
          <p:cNvPr id="64" name="Document"/>
          <p:cNvSpPr>
            <a:spLocks noEditPoints="1" noChangeArrowheads="1"/>
          </p:cNvSpPr>
          <p:nvPr/>
        </p:nvSpPr>
        <p:spPr bwMode="auto">
          <a:xfrm>
            <a:off x="6375135" y="2846315"/>
            <a:ext cx="2559249" cy="3579555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offer:</a:t>
            </a:r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(active speaker)</a:t>
            </a:r>
            <a:br>
              <a:rPr lang="en-US" sz="1100" dirty="0" smtClean="0"/>
            </a:br>
            <a:r>
              <a:rPr lang="en-US" sz="1400" dirty="0" smtClean="0"/>
              <a:t>b=AS:500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a=simulcast send p1 p2 p3</a:t>
            </a:r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(thumbnail 1)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recvonly</a:t>
            </a:r>
            <a:endParaRPr lang="en-US" sz="1400" dirty="0" smtClean="0"/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(thumbnail 2)</a:t>
            </a:r>
            <a:br>
              <a:rPr lang="en-US" sz="11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recvonly</a:t>
            </a:r>
            <a:endParaRPr lang="en-US" sz="1400" dirty="0" smtClean="0"/>
          </a:p>
        </p:txBody>
      </p:sp>
      <p:sp>
        <p:nvSpPr>
          <p:cNvPr id="65" name="Line Callout 1 (No Border) 51"/>
          <p:cNvSpPr>
            <a:spLocks/>
          </p:cNvSpPr>
          <p:nvPr/>
        </p:nvSpPr>
        <p:spPr bwMode="auto">
          <a:xfrm>
            <a:off x="5673505" y="1272642"/>
            <a:ext cx="3260879" cy="369332"/>
          </a:xfrm>
          <a:prstGeom prst="callout1">
            <a:avLst>
              <a:gd name="adj1" fmla="val 82114"/>
              <a:gd name="adj2" fmla="val 90652"/>
              <a:gd name="adj3" fmla="val 734911"/>
              <a:gd name="adj4" fmla="val 89176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i="1" dirty="0" smtClean="0"/>
              <a:t>Can </a:t>
            </a:r>
            <a:r>
              <a:rPr lang="en-US" sz="1800" dirty="0" smtClean="0"/>
              <a:t>send 3 simulcast versions</a:t>
            </a:r>
            <a:endParaRPr lang="en-US" sz="1800" dirty="0"/>
          </a:p>
        </p:txBody>
      </p:sp>
      <p:sp>
        <p:nvSpPr>
          <p:cNvPr id="66" name="Line Callout 1 (No Border) 55"/>
          <p:cNvSpPr>
            <a:spLocks/>
          </p:cNvSpPr>
          <p:nvPr/>
        </p:nvSpPr>
        <p:spPr bwMode="auto">
          <a:xfrm>
            <a:off x="354503" y="1187763"/>
            <a:ext cx="4990454" cy="369332"/>
          </a:xfrm>
          <a:prstGeom prst="callout1">
            <a:avLst>
              <a:gd name="adj1" fmla="val 82952"/>
              <a:gd name="adj2" fmla="val 87616"/>
              <a:gd name="adj3" fmla="val 536170"/>
              <a:gd name="adj4" fmla="val 99743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Only interested in 2 of 3 simulcast versions</a:t>
            </a:r>
            <a:endParaRPr lang="en-US" sz="1800" dirty="0"/>
          </a:p>
        </p:txBody>
      </p:sp>
      <p:sp>
        <p:nvSpPr>
          <p:cNvPr id="67" name="Line Callout 1 (No Border) 55"/>
          <p:cNvSpPr>
            <a:spLocks/>
          </p:cNvSpPr>
          <p:nvPr/>
        </p:nvSpPr>
        <p:spPr bwMode="auto">
          <a:xfrm>
            <a:off x="4884123" y="1633151"/>
            <a:ext cx="3694190" cy="369332"/>
          </a:xfrm>
          <a:prstGeom prst="callout1">
            <a:avLst>
              <a:gd name="adj1" fmla="val 90576"/>
              <a:gd name="adj2" fmla="val 80959"/>
              <a:gd name="adj3" fmla="val 522554"/>
              <a:gd name="adj4" fmla="val 6667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/>
              <a:t>Each m-line has its own bandwidth</a:t>
            </a:r>
          </a:p>
        </p:txBody>
      </p:sp>
      <p:sp>
        <p:nvSpPr>
          <p:cNvPr id="56" name="Line Callout 1 (No Border) 50"/>
          <p:cNvSpPr>
            <a:spLocks/>
          </p:cNvSpPr>
          <p:nvPr/>
        </p:nvSpPr>
        <p:spPr bwMode="auto">
          <a:xfrm>
            <a:off x="4572000" y="5697035"/>
            <a:ext cx="2203011" cy="1015663"/>
          </a:xfrm>
          <a:prstGeom prst="callout1">
            <a:avLst>
              <a:gd name="adj1" fmla="val -396"/>
              <a:gd name="adj2" fmla="val 83055"/>
              <a:gd name="adj3" fmla="val 16648"/>
              <a:gd name="adj4" fmla="val 68633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rgbClr val="FF0000"/>
                </a:solidFill>
              </a:rPr>
              <a:t>Assumption:</a:t>
            </a:r>
            <a:r>
              <a:rPr lang="en-US" dirty="0" smtClean="0">
                <a:solidFill>
                  <a:srgbClr val="FF0000"/>
                </a:solidFill>
              </a:rPr>
              <a:t> Application limit &lt; network restriction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8" name="Line Callout 1 (No Border) 55"/>
          <p:cNvSpPr>
            <a:spLocks/>
          </p:cNvSpPr>
          <p:nvPr/>
        </p:nvSpPr>
        <p:spPr bwMode="auto">
          <a:xfrm>
            <a:off x="354502" y="2685242"/>
            <a:ext cx="2655617" cy="1200329"/>
          </a:xfrm>
          <a:prstGeom prst="callout1">
            <a:avLst>
              <a:gd name="adj1" fmla="val 18115"/>
              <a:gd name="adj2" fmla="val 79069"/>
              <a:gd name="adj3" fmla="val 19158"/>
              <a:gd name="adj4" fmla="val 12322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Receive bandwidth includes both simulcast versions; one main and one thumbnail</a:t>
            </a:r>
            <a:endParaRPr lang="en-US" sz="1800" dirty="0"/>
          </a:p>
        </p:txBody>
      </p:sp>
      <p:sp>
        <p:nvSpPr>
          <p:cNvPr id="69" name="Line Callout 1 (No Border) 55"/>
          <p:cNvSpPr>
            <a:spLocks/>
          </p:cNvSpPr>
          <p:nvPr/>
        </p:nvSpPr>
        <p:spPr bwMode="auto">
          <a:xfrm>
            <a:off x="354503" y="4156964"/>
            <a:ext cx="1852267" cy="646331"/>
          </a:xfrm>
          <a:prstGeom prst="callout1">
            <a:avLst>
              <a:gd name="adj1" fmla="val 31059"/>
              <a:gd name="adj2" fmla="val 86054"/>
              <a:gd name="adj3" fmla="val 38932"/>
              <a:gd name="adj4" fmla="val 17613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All thumbnails are accepted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5040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805672" cy="1085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3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”Bandwidth Negotiation” 2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</p:cNvCxnSpPr>
          <p:nvPr/>
        </p:nvCxnSpPr>
        <p:spPr bwMode="auto">
          <a:xfrm flipV="1">
            <a:off x="5057510" y="2336844"/>
            <a:ext cx="1972586" cy="777163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Previous</a:t>
            </a:r>
            <a:b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57375" y="591717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3"/>
          <p:cNvSpPr>
            <a:spLocks noChangeAspect="1" noEditPoints="1"/>
          </p:cNvSpPr>
          <p:nvPr/>
        </p:nvSpPr>
        <p:spPr bwMode="auto">
          <a:xfrm>
            <a:off x="2037008" y="167957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"/>
          <p:cNvSpPr>
            <a:spLocks noChangeAspect="1" noEditPoints="1"/>
          </p:cNvSpPr>
          <p:nvPr/>
        </p:nvSpPr>
        <p:spPr bwMode="auto">
          <a:xfrm>
            <a:off x="2206770" y="4767081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3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663735"/>
            <a:ext cx="2169194" cy="1993580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Freeform 7"/>
          <p:cNvSpPr>
            <a:spLocks noChangeAspect="1" noEditPoints="1"/>
          </p:cNvSpPr>
          <p:nvPr/>
        </p:nvSpPr>
        <p:spPr bwMode="auto">
          <a:xfrm>
            <a:off x="6685777" y="4848556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5" name="Freeform 7"/>
          <p:cNvSpPr>
            <a:spLocks noChangeAspect="1" noEditPoints="1"/>
          </p:cNvSpPr>
          <p:nvPr/>
        </p:nvSpPr>
        <p:spPr bwMode="auto">
          <a:xfrm>
            <a:off x="6169267" y="5086145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836759" y="6457890"/>
            <a:ext cx="3230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(All video streams are not shown)</a:t>
            </a:r>
            <a:endParaRPr lang="en-US" sz="1600" i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57" name="Straight Connector 23"/>
          <p:cNvCxnSpPr>
            <a:cxnSpLocks noChangeShapeType="1"/>
          </p:cNvCxnSpPr>
          <p:nvPr/>
        </p:nvCxnSpPr>
        <p:spPr bwMode="auto">
          <a:xfrm flipV="1">
            <a:off x="5049838" y="2003694"/>
            <a:ext cx="1972586" cy="783162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Freeform 7"/>
          <p:cNvSpPr>
            <a:spLocks noChangeAspect="1" noEditPoints="1"/>
          </p:cNvSpPr>
          <p:nvPr/>
        </p:nvSpPr>
        <p:spPr bwMode="auto">
          <a:xfrm>
            <a:off x="2611209" y="5086146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7"/>
          <p:cNvSpPr>
            <a:spLocks noChangeAspect="1" noEditPoints="1"/>
          </p:cNvSpPr>
          <p:nvPr/>
        </p:nvSpPr>
        <p:spPr bwMode="auto">
          <a:xfrm>
            <a:off x="2611209" y="250467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60" name="Straight Connector 23"/>
          <p:cNvCxnSpPr>
            <a:cxnSpLocks noChangeShapeType="1"/>
          </p:cNvCxnSpPr>
          <p:nvPr/>
        </p:nvCxnSpPr>
        <p:spPr bwMode="auto">
          <a:xfrm flipV="1">
            <a:off x="5053808" y="2430601"/>
            <a:ext cx="1972586" cy="777163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Freeform 7"/>
          <p:cNvSpPr>
            <a:spLocks noChangeAspect="1" noEditPoints="1"/>
          </p:cNvSpPr>
          <p:nvPr/>
        </p:nvSpPr>
        <p:spPr bwMode="auto">
          <a:xfrm>
            <a:off x="6080499" y="1921177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62" name="Freeform 3"/>
          <p:cNvSpPr>
            <a:spLocks noChangeAspect="1" noEditPoints="1"/>
          </p:cNvSpPr>
          <p:nvPr/>
        </p:nvSpPr>
        <p:spPr bwMode="auto">
          <a:xfrm>
            <a:off x="6310959" y="234001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"/>
          <p:cNvSpPr>
            <a:spLocks noChangeAspect="1" noEditPoints="1"/>
          </p:cNvSpPr>
          <p:nvPr/>
        </p:nvSpPr>
        <p:spPr bwMode="auto">
          <a:xfrm>
            <a:off x="6640708" y="262504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ocument"/>
          <p:cNvSpPr>
            <a:spLocks noEditPoints="1" noChangeArrowheads="1"/>
          </p:cNvSpPr>
          <p:nvPr/>
        </p:nvSpPr>
        <p:spPr bwMode="auto">
          <a:xfrm>
            <a:off x="3492550" y="2078729"/>
            <a:ext cx="2234073" cy="1485882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answer: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b=AS:500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endParaRPr lang="en-US" sz="1400" dirty="0" smtClean="0"/>
          </a:p>
        </p:txBody>
      </p:sp>
      <p:sp>
        <p:nvSpPr>
          <p:cNvPr id="64" name="Document"/>
          <p:cNvSpPr>
            <a:spLocks noEditPoints="1" noChangeArrowheads="1"/>
          </p:cNvSpPr>
          <p:nvPr/>
        </p:nvSpPr>
        <p:spPr bwMode="auto">
          <a:xfrm>
            <a:off x="7365968" y="1296225"/>
            <a:ext cx="1269280" cy="1516458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offer:</a:t>
            </a:r>
          </a:p>
          <a:p>
            <a:r>
              <a:rPr lang="en-US" sz="1400" dirty="0" smtClean="0"/>
              <a:t>m=video …</a:t>
            </a: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400" dirty="0" smtClean="0"/>
              <a:t>b=AS:500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 smtClean="0"/>
          </a:p>
        </p:txBody>
      </p:sp>
      <p:sp>
        <p:nvSpPr>
          <p:cNvPr id="69" name="Line Callout 1 (No Border) 55"/>
          <p:cNvSpPr>
            <a:spLocks/>
          </p:cNvSpPr>
          <p:nvPr/>
        </p:nvSpPr>
        <p:spPr bwMode="auto">
          <a:xfrm>
            <a:off x="3342719" y="4564428"/>
            <a:ext cx="2533734" cy="1754326"/>
          </a:xfrm>
          <a:prstGeom prst="callout1">
            <a:avLst>
              <a:gd name="adj1" fmla="val 2284"/>
              <a:gd name="adj2" fmla="val 41531"/>
              <a:gd name="adj3" fmla="val -70155"/>
              <a:gd name="adj4" fmla="val 37821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Will not send any separate thumbnails; either sends only active speaker, or MRFP has to make a composed image and transcode</a:t>
            </a:r>
            <a:endParaRPr lang="en-US" sz="1800" dirty="0"/>
          </a:p>
        </p:txBody>
      </p:sp>
      <p:sp>
        <p:nvSpPr>
          <p:cNvPr id="70" name="Line Callout 1 (No Border) 51"/>
          <p:cNvSpPr>
            <a:spLocks/>
          </p:cNvSpPr>
          <p:nvPr/>
        </p:nvSpPr>
        <p:spPr bwMode="auto">
          <a:xfrm>
            <a:off x="4347330" y="1296225"/>
            <a:ext cx="2427681" cy="707886"/>
          </a:xfrm>
          <a:prstGeom prst="callout1">
            <a:avLst>
              <a:gd name="adj1" fmla="val 73140"/>
              <a:gd name="adj2" fmla="val 96085"/>
              <a:gd name="adj3" fmla="val 92389"/>
              <a:gd name="adj4" fmla="val 110752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</a:rPr>
              <a:t>Assumption: </a:t>
            </a:r>
            <a:r>
              <a:rPr lang="en-US" dirty="0" smtClean="0">
                <a:solidFill>
                  <a:srgbClr val="FF0000"/>
                </a:solidFill>
              </a:rPr>
              <a:t>Not multistream capable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1" name="Line Callout 1 (No Border) 55"/>
          <p:cNvSpPr>
            <a:spLocks/>
          </p:cNvSpPr>
          <p:nvPr/>
        </p:nvSpPr>
        <p:spPr bwMode="auto">
          <a:xfrm>
            <a:off x="6505882" y="3340569"/>
            <a:ext cx="2222023" cy="1200329"/>
          </a:xfrm>
          <a:prstGeom prst="callout1">
            <a:avLst>
              <a:gd name="adj1" fmla="val 3206"/>
              <a:gd name="adj2" fmla="val 57464"/>
              <a:gd name="adj3" fmla="val -67591"/>
              <a:gd name="adj4" fmla="val 6150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Can neither send simulcast nor receive separate thumbnails</a:t>
            </a:r>
            <a:endParaRPr lang="en-US" sz="1800" dirty="0"/>
          </a:p>
        </p:txBody>
      </p:sp>
      <p:sp>
        <p:nvSpPr>
          <p:cNvPr id="72" name="Line Callout 1 (No Border) 55"/>
          <p:cNvSpPr>
            <a:spLocks/>
          </p:cNvSpPr>
          <p:nvPr/>
        </p:nvSpPr>
        <p:spPr bwMode="auto">
          <a:xfrm>
            <a:off x="438518" y="2962354"/>
            <a:ext cx="2404433" cy="1754326"/>
          </a:xfrm>
          <a:prstGeom prst="callout1">
            <a:avLst>
              <a:gd name="adj1" fmla="val 28850"/>
              <a:gd name="adj2" fmla="val 92500"/>
              <a:gd name="adj3" fmla="val 14196"/>
              <a:gd name="adj4" fmla="val 132944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Will not receive any thumbnail simulcast; either will not send thumbnail to others, or MRFP has to re-size and transcode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6666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805672" cy="1085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3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”Bandwidth Negotiation” 3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</p:cNvCxnSpPr>
          <p:nvPr/>
        </p:nvCxnSpPr>
        <p:spPr bwMode="auto">
          <a:xfrm flipV="1">
            <a:off x="5057510" y="2336844"/>
            <a:ext cx="1972586" cy="777163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Previous</a:t>
            </a:r>
            <a:b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57375" y="591717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3"/>
          <p:cNvSpPr>
            <a:spLocks noChangeAspect="1" noEditPoints="1"/>
          </p:cNvSpPr>
          <p:nvPr/>
        </p:nvSpPr>
        <p:spPr bwMode="auto">
          <a:xfrm>
            <a:off x="2037008" y="167957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"/>
          <p:cNvSpPr>
            <a:spLocks noChangeAspect="1" noEditPoints="1"/>
          </p:cNvSpPr>
          <p:nvPr/>
        </p:nvSpPr>
        <p:spPr bwMode="auto">
          <a:xfrm>
            <a:off x="2206770" y="4767081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3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663735"/>
            <a:ext cx="2169194" cy="1993580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Freeform 7"/>
          <p:cNvSpPr>
            <a:spLocks noChangeAspect="1" noEditPoints="1"/>
          </p:cNvSpPr>
          <p:nvPr/>
        </p:nvSpPr>
        <p:spPr bwMode="auto">
          <a:xfrm>
            <a:off x="6685777" y="4848556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5" name="Freeform 7"/>
          <p:cNvSpPr>
            <a:spLocks noChangeAspect="1" noEditPoints="1"/>
          </p:cNvSpPr>
          <p:nvPr/>
        </p:nvSpPr>
        <p:spPr bwMode="auto">
          <a:xfrm>
            <a:off x="6169267" y="5086145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836759" y="6457890"/>
            <a:ext cx="3230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(All video streams are not shown)</a:t>
            </a:r>
            <a:endParaRPr lang="en-US" sz="1600" i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57" name="Straight Connector 23"/>
          <p:cNvCxnSpPr>
            <a:cxnSpLocks noChangeShapeType="1"/>
          </p:cNvCxnSpPr>
          <p:nvPr/>
        </p:nvCxnSpPr>
        <p:spPr bwMode="auto">
          <a:xfrm flipV="1">
            <a:off x="5049838" y="2003694"/>
            <a:ext cx="1972586" cy="783162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Freeform 7"/>
          <p:cNvSpPr>
            <a:spLocks noChangeAspect="1" noEditPoints="1"/>
          </p:cNvSpPr>
          <p:nvPr/>
        </p:nvSpPr>
        <p:spPr bwMode="auto">
          <a:xfrm>
            <a:off x="2611209" y="5086146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7"/>
          <p:cNvSpPr>
            <a:spLocks noChangeAspect="1" noEditPoints="1"/>
          </p:cNvSpPr>
          <p:nvPr/>
        </p:nvSpPr>
        <p:spPr bwMode="auto">
          <a:xfrm>
            <a:off x="2611209" y="250467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60" name="Straight Connector 23"/>
          <p:cNvCxnSpPr>
            <a:cxnSpLocks noChangeShapeType="1"/>
          </p:cNvCxnSpPr>
          <p:nvPr/>
        </p:nvCxnSpPr>
        <p:spPr bwMode="auto">
          <a:xfrm flipV="1">
            <a:off x="5053808" y="2430601"/>
            <a:ext cx="1972586" cy="777163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Freeform 7"/>
          <p:cNvSpPr>
            <a:spLocks noChangeAspect="1" noEditPoints="1"/>
          </p:cNvSpPr>
          <p:nvPr/>
        </p:nvSpPr>
        <p:spPr bwMode="auto">
          <a:xfrm>
            <a:off x="6080499" y="1921177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62" name="Freeform 3"/>
          <p:cNvSpPr>
            <a:spLocks noChangeAspect="1" noEditPoints="1"/>
          </p:cNvSpPr>
          <p:nvPr/>
        </p:nvSpPr>
        <p:spPr bwMode="auto">
          <a:xfrm>
            <a:off x="6310959" y="234001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"/>
          <p:cNvSpPr>
            <a:spLocks noChangeAspect="1" noEditPoints="1"/>
          </p:cNvSpPr>
          <p:nvPr/>
        </p:nvSpPr>
        <p:spPr bwMode="auto">
          <a:xfrm>
            <a:off x="6640708" y="262504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ocument"/>
          <p:cNvSpPr>
            <a:spLocks noEditPoints="1" noChangeArrowheads="1"/>
          </p:cNvSpPr>
          <p:nvPr/>
        </p:nvSpPr>
        <p:spPr bwMode="auto">
          <a:xfrm>
            <a:off x="3492550" y="2078728"/>
            <a:ext cx="2234073" cy="3578587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answer:</a:t>
            </a:r>
          </a:p>
          <a:p>
            <a:r>
              <a:rPr lang="en-US" sz="1400" dirty="0" smtClean="0"/>
              <a:t>m=video … p1 p2</a:t>
            </a:r>
            <a:br>
              <a:rPr lang="en-US" sz="1400" dirty="0" smtClean="0"/>
            </a:br>
            <a:r>
              <a:rPr lang="en-US" sz="1400" dirty="0" smtClean="0"/>
              <a:t>b=AS:300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a=simulcast </a:t>
            </a:r>
            <a:r>
              <a:rPr lang="en-US" sz="1400" dirty="0" err="1" smtClean="0"/>
              <a:t>recv</a:t>
            </a:r>
            <a:r>
              <a:rPr lang="en-US" sz="1400" dirty="0" smtClean="0"/>
              <a:t> p1 p2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b=AS:60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sendonly</a:t>
            </a:r>
            <a:endParaRPr lang="en-US" sz="1400" dirty="0" smtClean="0"/>
          </a:p>
          <a:p>
            <a:r>
              <a:rPr lang="en-US" sz="1400" dirty="0" smtClean="0"/>
              <a:t>m=video </a:t>
            </a:r>
            <a:r>
              <a:rPr lang="en-US" sz="1400" dirty="0" smtClean="0">
                <a:solidFill>
                  <a:srgbClr val="FF0000"/>
                </a:solidFill>
              </a:rPr>
              <a:t>0</a:t>
            </a:r>
            <a:r>
              <a:rPr lang="en-US" sz="1400" dirty="0" smtClean="0"/>
              <a:t> …</a:t>
            </a:r>
            <a:br>
              <a:rPr lang="en-US" sz="1400" dirty="0" smtClean="0"/>
            </a:br>
            <a:endParaRPr lang="en-US" sz="1400" dirty="0" smtClean="0"/>
          </a:p>
        </p:txBody>
      </p:sp>
      <p:sp>
        <p:nvSpPr>
          <p:cNvPr id="64" name="Document"/>
          <p:cNvSpPr>
            <a:spLocks noEditPoints="1" noChangeArrowheads="1"/>
          </p:cNvSpPr>
          <p:nvPr/>
        </p:nvSpPr>
        <p:spPr bwMode="auto">
          <a:xfrm>
            <a:off x="209035" y="2091925"/>
            <a:ext cx="2559249" cy="3579555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offer:</a:t>
            </a:r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(active speaker)</a:t>
            </a:r>
            <a:br>
              <a:rPr lang="en-US" sz="1100" dirty="0" smtClean="0"/>
            </a:br>
            <a:r>
              <a:rPr lang="en-US" sz="1400" dirty="0" smtClean="0"/>
              <a:t>b=AS:500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a=simulcast send p1 p2 p3</a:t>
            </a:r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(thumbnail 1)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recvonly</a:t>
            </a:r>
            <a:endParaRPr lang="en-US" sz="1400" dirty="0" smtClean="0"/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(thumbnail 2)</a:t>
            </a:r>
            <a:br>
              <a:rPr lang="en-US" sz="11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recvonly</a:t>
            </a:r>
            <a:endParaRPr lang="en-US" sz="1400" dirty="0" smtClean="0"/>
          </a:p>
        </p:txBody>
      </p:sp>
      <p:sp>
        <p:nvSpPr>
          <p:cNvPr id="65" name="Line Callout 1 (No Border) 51"/>
          <p:cNvSpPr>
            <a:spLocks/>
          </p:cNvSpPr>
          <p:nvPr/>
        </p:nvSpPr>
        <p:spPr bwMode="auto">
          <a:xfrm>
            <a:off x="209035" y="1261573"/>
            <a:ext cx="1970908" cy="646331"/>
          </a:xfrm>
          <a:prstGeom prst="callout1">
            <a:avLst>
              <a:gd name="adj1" fmla="val 90506"/>
              <a:gd name="adj2" fmla="val 48189"/>
              <a:gd name="adj3" fmla="val 152224"/>
              <a:gd name="adj4" fmla="val 47106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UE offer knows no restriction</a:t>
            </a:r>
            <a:endParaRPr lang="en-US" sz="1800" dirty="0"/>
          </a:p>
        </p:txBody>
      </p:sp>
      <p:sp>
        <p:nvSpPr>
          <p:cNvPr id="66" name="Line Callout 1 (No Border) 55"/>
          <p:cNvSpPr>
            <a:spLocks/>
          </p:cNvSpPr>
          <p:nvPr/>
        </p:nvSpPr>
        <p:spPr bwMode="auto">
          <a:xfrm>
            <a:off x="4244468" y="1261573"/>
            <a:ext cx="4563628" cy="369332"/>
          </a:xfrm>
          <a:prstGeom prst="callout1">
            <a:avLst>
              <a:gd name="adj1" fmla="val 87149"/>
              <a:gd name="adj2" fmla="val 24175"/>
              <a:gd name="adj3" fmla="val 525679"/>
              <a:gd name="adj4" fmla="val 23108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Only interested in 2 of 3 simulcast versions</a:t>
            </a:r>
            <a:endParaRPr lang="en-US" sz="1800" dirty="0"/>
          </a:p>
        </p:txBody>
      </p:sp>
      <p:sp>
        <p:nvSpPr>
          <p:cNvPr id="67" name="Line Callout 1 (No Border) 55"/>
          <p:cNvSpPr>
            <a:spLocks/>
          </p:cNvSpPr>
          <p:nvPr/>
        </p:nvSpPr>
        <p:spPr bwMode="auto">
          <a:xfrm>
            <a:off x="6358137" y="4660525"/>
            <a:ext cx="2696181" cy="1477328"/>
          </a:xfrm>
          <a:prstGeom prst="callout1">
            <a:avLst>
              <a:gd name="adj1" fmla="val 11067"/>
              <a:gd name="adj2" fmla="val 771"/>
              <a:gd name="adj3" fmla="val -52975"/>
              <a:gd name="adj4" fmla="val -72352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Limited thumbnail bandwidth; MRFP either has to align SDP to all participants, or transcode this thumbnail</a:t>
            </a:r>
            <a:endParaRPr lang="en-US" sz="1800" dirty="0"/>
          </a:p>
        </p:txBody>
      </p:sp>
      <p:sp>
        <p:nvSpPr>
          <p:cNvPr id="68" name="Line Callout 1 (No Border) 55"/>
          <p:cNvSpPr>
            <a:spLocks/>
          </p:cNvSpPr>
          <p:nvPr/>
        </p:nvSpPr>
        <p:spPr bwMode="auto">
          <a:xfrm>
            <a:off x="6457262" y="2573772"/>
            <a:ext cx="2419547" cy="2031325"/>
          </a:xfrm>
          <a:prstGeom prst="callout1">
            <a:avLst>
              <a:gd name="adj1" fmla="val 15064"/>
              <a:gd name="adj2" fmla="val -999"/>
              <a:gd name="adj3" fmla="val 16053"/>
              <a:gd name="adj4" fmla="val -8108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Receive bandwidth is limited, jointly for both simulcast versions; not generally possible in SDP to specify bandwidth per version (see QOSE2EMTSI)</a:t>
            </a:r>
            <a:endParaRPr lang="en-US" sz="1800" dirty="0"/>
          </a:p>
        </p:txBody>
      </p:sp>
      <p:sp>
        <p:nvSpPr>
          <p:cNvPr id="69" name="Line Callout 1 (No Border) 55"/>
          <p:cNvSpPr>
            <a:spLocks/>
          </p:cNvSpPr>
          <p:nvPr/>
        </p:nvSpPr>
        <p:spPr bwMode="auto">
          <a:xfrm>
            <a:off x="3492550" y="5825460"/>
            <a:ext cx="2234073" cy="646331"/>
          </a:xfrm>
          <a:prstGeom prst="callout1">
            <a:avLst>
              <a:gd name="adj1" fmla="val 9478"/>
              <a:gd name="adj2" fmla="val 55260"/>
              <a:gd name="adj3" fmla="val -205653"/>
              <a:gd name="adj4" fmla="val 4338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Thumbnails can be individually rejected</a:t>
            </a:r>
            <a:endParaRPr lang="en-US" sz="1800" dirty="0"/>
          </a:p>
        </p:txBody>
      </p:sp>
      <p:sp>
        <p:nvSpPr>
          <p:cNvPr id="70" name="Line Callout 1 (No Border) 55"/>
          <p:cNvSpPr>
            <a:spLocks/>
          </p:cNvSpPr>
          <p:nvPr/>
        </p:nvSpPr>
        <p:spPr bwMode="auto">
          <a:xfrm>
            <a:off x="2312046" y="1243575"/>
            <a:ext cx="2084389" cy="923330"/>
          </a:xfrm>
          <a:prstGeom prst="callout1">
            <a:avLst>
              <a:gd name="adj1" fmla="val 58004"/>
              <a:gd name="adj2" fmla="val 1674"/>
              <a:gd name="adj3" fmla="val 75433"/>
              <a:gd name="adj4" fmla="val -998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i="1" dirty="0" smtClean="0">
                <a:solidFill>
                  <a:srgbClr val="FF0000"/>
                </a:solidFill>
              </a:rPr>
              <a:t>Assumption: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>Application limit </a:t>
            </a:r>
            <a:r>
              <a:rPr lang="en-US" sz="1800" dirty="0" smtClean="0">
                <a:solidFill>
                  <a:srgbClr val="FF0000"/>
                </a:solidFill>
              </a:rPr>
              <a:t>&gt; </a:t>
            </a:r>
            <a:r>
              <a:rPr lang="en-US" sz="1800" dirty="0">
                <a:solidFill>
                  <a:srgbClr val="FF0000"/>
                </a:solidFill>
              </a:rPr>
              <a:t>network restriction</a:t>
            </a:r>
          </a:p>
        </p:txBody>
      </p:sp>
    </p:spTree>
    <p:extLst>
      <p:ext uri="{BB962C8B-B14F-4D97-AF65-F5344CB8AC3E}">
        <p14:creationId xmlns:p14="http://schemas.microsoft.com/office/powerpoint/2010/main" val="990907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Line Callout 1 (No Border) 50"/>
          <p:cNvSpPr>
            <a:spLocks/>
          </p:cNvSpPr>
          <p:nvPr/>
        </p:nvSpPr>
        <p:spPr bwMode="auto">
          <a:xfrm>
            <a:off x="1831936" y="5832359"/>
            <a:ext cx="2430609" cy="707886"/>
          </a:xfrm>
          <a:prstGeom prst="callout1">
            <a:avLst>
              <a:gd name="adj1" fmla="val 4423"/>
              <a:gd name="adj2" fmla="val 8360"/>
              <a:gd name="adj3" fmla="val -40445"/>
              <a:gd name="adj4" fmla="val 133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rgbClr val="FF0000"/>
                </a:solidFill>
              </a:rPr>
              <a:t>Assumption:</a:t>
            </a:r>
            <a:r>
              <a:rPr lang="en-US" dirty="0" smtClean="0">
                <a:solidFill>
                  <a:srgbClr val="FF0000"/>
                </a:solidFill>
              </a:rPr>
              <a:t> Severe network restrictions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805672" cy="1085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3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”Bandwidth Negotiation” 4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</p:cNvCxnSpPr>
          <p:nvPr/>
        </p:nvCxnSpPr>
        <p:spPr bwMode="auto">
          <a:xfrm flipV="1">
            <a:off x="5057510" y="2336844"/>
            <a:ext cx="1972586" cy="777163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Previous</a:t>
            </a:r>
            <a:b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57375" y="591717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3"/>
          <p:cNvSpPr>
            <a:spLocks noChangeAspect="1" noEditPoints="1"/>
          </p:cNvSpPr>
          <p:nvPr/>
        </p:nvSpPr>
        <p:spPr bwMode="auto">
          <a:xfrm>
            <a:off x="2037008" y="167957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"/>
          <p:cNvSpPr>
            <a:spLocks noChangeAspect="1" noEditPoints="1"/>
          </p:cNvSpPr>
          <p:nvPr/>
        </p:nvSpPr>
        <p:spPr bwMode="auto">
          <a:xfrm>
            <a:off x="2206770" y="4767081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3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663735"/>
            <a:ext cx="2169194" cy="1993580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Freeform 7"/>
          <p:cNvSpPr>
            <a:spLocks noChangeAspect="1" noEditPoints="1"/>
          </p:cNvSpPr>
          <p:nvPr/>
        </p:nvSpPr>
        <p:spPr bwMode="auto">
          <a:xfrm>
            <a:off x="6685777" y="4848556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5" name="Freeform 7"/>
          <p:cNvSpPr>
            <a:spLocks noChangeAspect="1" noEditPoints="1"/>
          </p:cNvSpPr>
          <p:nvPr/>
        </p:nvSpPr>
        <p:spPr bwMode="auto">
          <a:xfrm>
            <a:off x="6169267" y="5086145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836759" y="6457890"/>
            <a:ext cx="3230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(All video streams are not shown)</a:t>
            </a:r>
            <a:endParaRPr lang="en-US" sz="1600" i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57" name="Straight Connector 23"/>
          <p:cNvCxnSpPr>
            <a:cxnSpLocks noChangeShapeType="1"/>
          </p:cNvCxnSpPr>
          <p:nvPr/>
        </p:nvCxnSpPr>
        <p:spPr bwMode="auto">
          <a:xfrm flipV="1">
            <a:off x="5049838" y="2003694"/>
            <a:ext cx="1972586" cy="783162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Freeform 7"/>
          <p:cNvSpPr>
            <a:spLocks noChangeAspect="1" noEditPoints="1"/>
          </p:cNvSpPr>
          <p:nvPr/>
        </p:nvSpPr>
        <p:spPr bwMode="auto">
          <a:xfrm>
            <a:off x="2611209" y="5086146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7"/>
          <p:cNvSpPr>
            <a:spLocks noChangeAspect="1" noEditPoints="1"/>
          </p:cNvSpPr>
          <p:nvPr/>
        </p:nvSpPr>
        <p:spPr bwMode="auto">
          <a:xfrm>
            <a:off x="2611209" y="250467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60" name="Straight Connector 23"/>
          <p:cNvCxnSpPr>
            <a:cxnSpLocks noChangeShapeType="1"/>
          </p:cNvCxnSpPr>
          <p:nvPr/>
        </p:nvCxnSpPr>
        <p:spPr bwMode="auto">
          <a:xfrm flipV="1">
            <a:off x="5053808" y="2430601"/>
            <a:ext cx="1972586" cy="777163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Freeform 7"/>
          <p:cNvSpPr>
            <a:spLocks noChangeAspect="1" noEditPoints="1"/>
          </p:cNvSpPr>
          <p:nvPr/>
        </p:nvSpPr>
        <p:spPr bwMode="auto">
          <a:xfrm>
            <a:off x="6080499" y="1921177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62" name="Freeform 3"/>
          <p:cNvSpPr>
            <a:spLocks noChangeAspect="1" noEditPoints="1"/>
          </p:cNvSpPr>
          <p:nvPr/>
        </p:nvSpPr>
        <p:spPr bwMode="auto">
          <a:xfrm>
            <a:off x="6310959" y="234001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"/>
          <p:cNvSpPr>
            <a:spLocks noChangeAspect="1" noEditPoints="1"/>
          </p:cNvSpPr>
          <p:nvPr/>
        </p:nvSpPr>
        <p:spPr bwMode="auto">
          <a:xfrm>
            <a:off x="6640708" y="262504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ocument"/>
          <p:cNvSpPr>
            <a:spLocks noEditPoints="1" noChangeArrowheads="1"/>
          </p:cNvSpPr>
          <p:nvPr/>
        </p:nvSpPr>
        <p:spPr bwMode="auto">
          <a:xfrm>
            <a:off x="3492550" y="2078728"/>
            <a:ext cx="2234073" cy="3228789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answer:</a:t>
            </a:r>
          </a:p>
          <a:p>
            <a:r>
              <a:rPr lang="en-US" sz="1400" dirty="0" smtClean="0"/>
              <a:t>m=video … p1 p2</a:t>
            </a:r>
            <a:br>
              <a:rPr lang="en-US" sz="1400" dirty="0" smtClean="0"/>
            </a:br>
            <a:r>
              <a:rPr lang="en-US" sz="1400" dirty="0" smtClean="0"/>
              <a:t>b=AS:300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a=simulcast </a:t>
            </a:r>
            <a:r>
              <a:rPr lang="en-US" sz="1400" dirty="0" err="1" smtClean="0"/>
              <a:t>recv</a:t>
            </a:r>
            <a:r>
              <a:rPr lang="en-US" sz="1400" dirty="0" smtClean="0"/>
              <a:t> p1 p2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rtcp</a:t>
            </a:r>
            <a:r>
              <a:rPr lang="en-US" sz="1400" dirty="0" smtClean="0"/>
              <a:t>-fb:* </a:t>
            </a:r>
            <a:r>
              <a:rPr lang="en-US" sz="1400" dirty="0" err="1" smtClean="0"/>
              <a:t>ccm</a:t>
            </a:r>
            <a:r>
              <a:rPr lang="en-US" sz="1400" dirty="0" smtClean="0"/>
              <a:t> </a:t>
            </a:r>
            <a:r>
              <a:rPr lang="en-US" sz="1400" dirty="0" err="1" smtClean="0"/>
              <a:t>tmmbr</a:t>
            </a:r>
            <a:endParaRPr lang="en-US" sz="1400" dirty="0" smtClean="0"/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b=AS:60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sendonly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rtcp</a:t>
            </a:r>
            <a:r>
              <a:rPr lang="en-US" sz="1400" dirty="0" smtClean="0"/>
              <a:t>-fb:* </a:t>
            </a:r>
            <a:r>
              <a:rPr lang="en-US" sz="1400" dirty="0" err="1" smtClean="0"/>
              <a:t>ccm</a:t>
            </a:r>
            <a:r>
              <a:rPr lang="en-US" sz="1400" dirty="0" smtClean="0"/>
              <a:t> </a:t>
            </a:r>
            <a:r>
              <a:rPr lang="en-US" sz="1400" dirty="0" err="1" smtClean="0"/>
              <a:t>tmmbr</a:t>
            </a: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 smtClean="0"/>
          </a:p>
        </p:txBody>
      </p:sp>
      <p:sp>
        <p:nvSpPr>
          <p:cNvPr id="64" name="Document"/>
          <p:cNvSpPr>
            <a:spLocks noEditPoints="1" noChangeArrowheads="1"/>
          </p:cNvSpPr>
          <p:nvPr/>
        </p:nvSpPr>
        <p:spPr bwMode="auto">
          <a:xfrm>
            <a:off x="209035" y="2091925"/>
            <a:ext cx="2559249" cy="3132409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offer:</a:t>
            </a:r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(active speaker)</a:t>
            </a:r>
            <a:br>
              <a:rPr lang="en-US" sz="1100" dirty="0" smtClean="0"/>
            </a:br>
            <a:r>
              <a:rPr lang="en-US" sz="1400" dirty="0" smtClean="0"/>
              <a:t>b=AS:350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a=simulcast send p1 p2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rtcp</a:t>
            </a:r>
            <a:r>
              <a:rPr lang="en-US" sz="1400" dirty="0" smtClean="0"/>
              <a:t>-fb:* </a:t>
            </a:r>
            <a:r>
              <a:rPr lang="en-US" sz="1400" dirty="0" err="1" smtClean="0"/>
              <a:t>ccm</a:t>
            </a:r>
            <a:r>
              <a:rPr lang="en-US" sz="1400" dirty="0" smtClean="0"/>
              <a:t> </a:t>
            </a:r>
            <a:r>
              <a:rPr lang="en-US" sz="1400" dirty="0" err="1" smtClean="0"/>
              <a:t>tmmbr</a:t>
            </a:r>
            <a:endParaRPr lang="en-US" sz="1400" dirty="0" smtClean="0"/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(thumbnail 1)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b=AS:60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recvonly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rtcp</a:t>
            </a:r>
            <a:r>
              <a:rPr lang="en-US" sz="1400" dirty="0" smtClean="0"/>
              <a:t>-fb:* </a:t>
            </a:r>
            <a:r>
              <a:rPr lang="en-US" sz="1400" dirty="0" err="1" smtClean="0"/>
              <a:t>ccm</a:t>
            </a:r>
            <a:r>
              <a:rPr lang="en-US" sz="1400" dirty="0" smtClean="0"/>
              <a:t> </a:t>
            </a:r>
            <a:r>
              <a:rPr lang="en-US" sz="1400" dirty="0" err="1" smtClean="0"/>
              <a:t>tmmbr</a:t>
            </a:r>
            <a:endParaRPr lang="en-US" sz="1400" dirty="0" smtClean="0"/>
          </a:p>
        </p:txBody>
      </p:sp>
      <p:sp>
        <p:nvSpPr>
          <p:cNvPr id="65" name="Line Callout 1 (No Border) 51"/>
          <p:cNvSpPr>
            <a:spLocks/>
          </p:cNvSpPr>
          <p:nvPr/>
        </p:nvSpPr>
        <p:spPr bwMode="auto">
          <a:xfrm>
            <a:off x="209035" y="1261573"/>
            <a:ext cx="1970908" cy="646331"/>
          </a:xfrm>
          <a:prstGeom prst="callout1">
            <a:avLst>
              <a:gd name="adj1" fmla="val 90506"/>
              <a:gd name="adj2" fmla="val 48189"/>
              <a:gd name="adj3" fmla="val 152224"/>
              <a:gd name="adj4" fmla="val 47106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UE offer knows of restrictions</a:t>
            </a:r>
            <a:endParaRPr lang="en-US" sz="1800" dirty="0"/>
          </a:p>
        </p:txBody>
      </p:sp>
      <p:sp>
        <p:nvSpPr>
          <p:cNvPr id="66" name="Line Callout 1 (No Border) 55"/>
          <p:cNvSpPr>
            <a:spLocks/>
          </p:cNvSpPr>
          <p:nvPr/>
        </p:nvSpPr>
        <p:spPr bwMode="auto">
          <a:xfrm>
            <a:off x="2320010" y="1261573"/>
            <a:ext cx="2502569" cy="646331"/>
          </a:xfrm>
          <a:prstGeom prst="callout1">
            <a:avLst>
              <a:gd name="adj1" fmla="val 91945"/>
              <a:gd name="adj2" fmla="val 20150"/>
              <a:gd name="adj3" fmla="val 300277"/>
              <a:gd name="adj4" fmla="val -73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Decides to offer fewer simulcast versions</a:t>
            </a:r>
            <a:endParaRPr lang="en-US" sz="1800" dirty="0"/>
          </a:p>
        </p:txBody>
      </p:sp>
      <p:sp>
        <p:nvSpPr>
          <p:cNvPr id="67" name="Line Callout 1 (No Border) 55"/>
          <p:cNvSpPr>
            <a:spLocks/>
          </p:cNvSpPr>
          <p:nvPr/>
        </p:nvSpPr>
        <p:spPr bwMode="auto">
          <a:xfrm>
            <a:off x="6358137" y="3814763"/>
            <a:ext cx="2696181" cy="1477328"/>
          </a:xfrm>
          <a:prstGeom prst="callout1">
            <a:avLst>
              <a:gd name="adj1" fmla="val 11067"/>
              <a:gd name="adj2" fmla="val 771"/>
              <a:gd name="adj3" fmla="val -13110"/>
              <a:gd name="adj4" fmla="val -33839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All video RTP streams can be individually rate controlled, dynamically in the session, without any SDP re-negotiation</a:t>
            </a:r>
            <a:endParaRPr lang="en-US" sz="1800" dirty="0"/>
          </a:p>
        </p:txBody>
      </p:sp>
      <p:sp>
        <p:nvSpPr>
          <p:cNvPr id="68" name="Line Callout 1 (No Border) 55"/>
          <p:cNvSpPr>
            <a:spLocks/>
          </p:cNvSpPr>
          <p:nvPr/>
        </p:nvSpPr>
        <p:spPr bwMode="auto">
          <a:xfrm>
            <a:off x="6457262" y="2573772"/>
            <a:ext cx="2419547" cy="1200329"/>
          </a:xfrm>
          <a:prstGeom prst="callout1">
            <a:avLst>
              <a:gd name="adj1" fmla="val 20229"/>
              <a:gd name="adj2" fmla="val -999"/>
              <a:gd name="adj3" fmla="val 26382"/>
              <a:gd name="adj4" fmla="val -8140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Receive bandwidth is limited further, jointly for both simulcast versions</a:t>
            </a:r>
            <a:endParaRPr lang="en-US" sz="1800" dirty="0"/>
          </a:p>
        </p:txBody>
      </p:sp>
      <p:sp>
        <p:nvSpPr>
          <p:cNvPr id="69" name="Line Callout 1 (No Border) 55"/>
          <p:cNvSpPr>
            <a:spLocks/>
          </p:cNvSpPr>
          <p:nvPr/>
        </p:nvSpPr>
        <p:spPr bwMode="auto">
          <a:xfrm>
            <a:off x="110138" y="5478041"/>
            <a:ext cx="1886253" cy="646331"/>
          </a:xfrm>
          <a:prstGeom prst="callout1">
            <a:avLst>
              <a:gd name="adj1" fmla="val 8279"/>
              <a:gd name="adj2" fmla="val 41858"/>
              <a:gd name="adj3" fmla="val -77366"/>
              <a:gd name="adj4" fmla="val 4953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Decides to offer fewer thumbnails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61116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805672" cy="1085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3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”Bandwidth Negotiation” 5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</p:cNvCxnSpPr>
          <p:nvPr/>
        </p:nvCxnSpPr>
        <p:spPr bwMode="auto">
          <a:xfrm flipV="1">
            <a:off x="5057510" y="2336844"/>
            <a:ext cx="1972586" cy="777163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Previous</a:t>
            </a:r>
            <a:b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57375" y="591717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3"/>
          <p:cNvSpPr>
            <a:spLocks noChangeAspect="1" noEditPoints="1"/>
          </p:cNvSpPr>
          <p:nvPr/>
        </p:nvSpPr>
        <p:spPr bwMode="auto">
          <a:xfrm>
            <a:off x="2037008" y="167957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"/>
          <p:cNvSpPr>
            <a:spLocks noChangeAspect="1" noEditPoints="1"/>
          </p:cNvSpPr>
          <p:nvPr/>
        </p:nvSpPr>
        <p:spPr bwMode="auto">
          <a:xfrm>
            <a:off x="2206770" y="4767081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3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663735"/>
            <a:ext cx="2169194" cy="1993580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Freeform 7"/>
          <p:cNvSpPr>
            <a:spLocks noChangeAspect="1" noEditPoints="1"/>
          </p:cNvSpPr>
          <p:nvPr/>
        </p:nvSpPr>
        <p:spPr bwMode="auto">
          <a:xfrm>
            <a:off x="6685777" y="4848556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5" name="Freeform 7"/>
          <p:cNvSpPr>
            <a:spLocks noChangeAspect="1" noEditPoints="1"/>
          </p:cNvSpPr>
          <p:nvPr/>
        </p:nvSpPr>
        <p:spPr bwMode="auto">
          <a:xfrm>
            <a:off x="6169267" y="5086145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836759" y="6457890"/>
            <a:ext cx="3230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(All video streams are not shown)</a:t>
            </a:r>
            <a:endParaRPr lang="en-US" sz="1600" i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57" name="Straight Connector 23"/>
          <p:cNvCxnSpPr>
            <a:cxnSpLocks noChangeShapeType="1"/>
          </p:cNvCxnSpPr>
          <p:nvPr/>
        </p:nvCxnSpPr>
        <p:spPr bwMode="auto">
          <a:xfrm flipV="1">
            <a:off x="5049838" y="2003694"/>
            <a:ext cx="1972586" cy="783162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Freeform 7"/>
          <p:cNvSpPr>
            <a:spLocks noChangeAspect="1" noEditPoints="1"/>
          </p:cNvSpPr>
          <p:nvPr/>
        </p:nvSpPr>
        <p:spPr bwMode="auto">
          <a:xfrm>
            <a:off x="2611209" y="5086146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7"/>
          <p:cNvSpPr>
            <a:spLocks noChangeAspect="1" noEditPoints="1"/>
          </p:cNvSpPr>
          <p:nvPr/>
        </p:nvSpPr>
        <p:spPr bwMode="auto">
          <a:xfrm>
            <a:off x="2611209" y="250467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60" name="Straight Connector 23"/>
          <p:cNvCxnSpPr>
            <a:cxnSpLocks noChangeShapeType="1"/>
          </p:cNvCxnSpPr>
          <p:nvPr/>
        </p:nvCxnSpPr>
        <p:spPr bwMode="auto">
          <a:xfrm flipV="1">
            <a:off x="5053808" y="2430601"/>
            <a:ext cx="1972586" cy="777163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Freeform 7"/>
          <p:cNvSpPr>
            <a:spLocks noChangeAspect="1" noEditPoints="1"/>
          </p:cNvSpPr>
          <p:nvPr/>
        </p:nvSpPr>
        <p:spPr bwMode="auto">
          <a:xfrm>
            <a:off x="6080499" y="1921177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62" name="Freeform 3"/>
          <p:cNvSpPr>
            <a:spLocks noChangeAspect="1" noEditPoints="1"/>
          </p:cNvSpPr>
          <p:nvPr/>
        </p:nvSpPr>
        <p:spPr bwMode="auto">
          <a:xfrm>
            <a:off x="6310959" y="234001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"/>
          <p:cNvSpPr>
            <a:spLocks noChangeAspect="1" noEditPoints="1"/>
          </p:cNvSpPr>
          <p:nvPr/>
        </p:nvSpPr>
        <p:spPr bwMode="auto">
          <a:xfrm>
            <a:off x="6640708" y="262504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ocument"/>
          <p:cNvSpPr>
            <a:spLocks noEditPoints="1" noChangeArrowheads="1"/>
          </p:cNvSpPr>
          <p:nvPr/>
        </p:nvSpPr>
        <p:spPr bwMode="auto">
          <a:xfrm>
            <a:off x="6505882" y="2091925"/>
            <a:ext cx="2234073" cy="3578587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answer: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b=AS:500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endParaRPr lang="en-US" sz="1400" dirty="0" smtClean="0"/>
          </a:p>
          <a:p>
            <a:r>
              <a:rPr lang="en-US" sz="1400" dirty="0" smtClean="0"/>
              <a:t>m=video </a:t>
            </a:r>
            <a:r>
              <a:rPr lang="en-US" sz="1400" dirty="0" smtClean="0">
                <a:solidFill>
                  <a:srgbClr val="FF0000"/>
                </a:solidFill>
              </a:rPr>
              <a:t>0</a:t>
            </a:r>
            <a:r>
              <a:rPr lang="en-US" sz="1400" dirty="0" smtClean="0"/>
              <a:t> …</a:t>
            </a:r>
          </a:p>
          <a:p>
            <a:r>
              <a:rPr lang="en-US" sz="1400" dirty="0" smtClean="0"/>
              <a:t>m=video </a:t>
            </a:r>
            <a:r>
              <a:rPr lang="en-US" sz="1400" dirty="0">
                <a:solidFill>
                  <a:srgbClr val="FF0000"/>
                </a:solidFill>
              </a:rPr>
              <a:t>0</a:t>
            </a:r>
            <a:r>
              <a:rPr lang="en-US" sz="1400" dirty="0"/>
              <a:t> </a:t>
            </a:r>
            <a:r>
              <a:rPr lang="en-US" sz="1400" dirty="0" smtClean="0"/>
              <a:t>…</a:t>
            </a:r>
          </a:p>
        </p:txBody>
      </p:sp>
      <p:sp>
        <p:nvSpPr>
          <p:cNvPr id="64" name="Document"/>
          <p:cNvSpPr>
            <a:spLocks noEditPoints="1" noChangeArrowheads="1"/>
          </p:cNvSpPr>
          <p:nvPr/>
        </p:nvSpPr>
        <p:spPr bwMode="auto">
          <a:xfrm>
            <a:off x="209035" y="2091925"/>
            <a:ext cx="2559249" cy="3579555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offer:</a:t>
            </a:r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(active speaker)</a:t>
            </a:r>
            <a:br>
              <a:rPr lang="en-US" sz="1100" dirty="0" smtClean="0"/>
            </a:br>
            <a:r>
              <a:rPr lang="en-US" sz="1400" dirty="0" smtClean="0"/>
              <a:t>b=AS:500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a=simulcast send p1 p2 p3</a:t>
            </a:r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(thumbnail 1)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recvonly</a:t>
            </a:r>
            <a:endParaRPr lang="en-US" sz="1400" dirty="0" smtClean="0"/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(thumbnail 2)</a:t>
            </a:r>
            <a:br>
              <a:rPr lang="en-US" sz="11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recvonly</a:t>
            </a:r>
            <a:endParaRPr lang="en-US" sz="1400" dirty="0" smtClean="0"/>
          </a:p>
        </p:txBody>
      </p:sp>
      <p:sp>
        <p:nvSpPr>
          <p:cNvPr id="65" name="Line Callout 1 (No Border) 51"/>
          <p:cNvSpPr>
            <a:spLocks/>
          </p:cNvSpPr>
          <p:nvPr/>
        </p:nvSpPr>
        <p:spPr bwMode="auto">
          <a:xfrm>
            <a:off x="209035" y="1261573"/>
            <a:ext cx="1970908" cy="646331"/>
          </a:xfrm>
          <a:prstGeom prst="callout1">
            <a:avLst>
              <a:gd name="adj1" fmla="val 90506"/>
              <a:gd name="adj2" fmla="val 48189"/>
              <a:gd name="adj3" fmla="val 152224"/>
              <a:gd name="adj4" fmla="val 47106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UE offer knows no restriction</a:t>
            </a:r>
            <a:endParaRPr lang="en-US" sz="1800" dirty="0"/>
          </a:p>
        </p:txBody>
      </p:sp>
      <p:sp>
        <p:nvSpPr>
          <p:cNvPr id="66" name="Line Callout 1 (No Border) 55"/>
          <p:cNvSpPr>
            <a:spLocks/>
          </p:cNvSpPr>
          <p:nvPr/>
        </p:nvSpPr>
        <p:spPr bwMode="auto">
          <a:xfrm>
            <a:off x="2892085" y="2210609"/>
            <a:ext cx="3547226" cy="923330"/>
          </a:xfrm>
          <a:prstGeom prst="callout1">
            <a:avLst>
              <a:gd name="adj1" fmla="val 53579"/>
              <a:gd name="adj2" fmla="val 80755"/>
              <a:gd name="adj3" fmla="val 111923"/>
              <a:gd name="adj4" fmla="val 10655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Simulcast is not understood, removed in answer and will therefore not be used</a:t>
            </a:r>
            <a:endParaRPr lang="en-US" sz="1800" dirty="0"/>
          </a:p>
        </p:txBody>
      </p:sp>
      <p:sp>
        <p:nvSpPr>
          <p:cNvPr id="69" name="Line Callout 1 (No Border) 55"/>
          <p:cNvSpPr>
            <a:spLocks/>
          </p:cNvSpPr>
          <p:nvPr/>
        </p:nvSpPr>
        <p:spPr bwMode="auto">
          <a:xfrm>
            <a:off x="2892085" y="3207764"/>
            <a:ext cx="3483050" cy="2031325"/>
          </a:xfrm>
          <a:prstGeom prst="callout1">
            <a:avLst>
              <a:gd name="adj1" fmla="val 26263"/>
              <a:gd name="adj2" fmla="val 87297"/>
              <a:gd name="adj3" fmla="val 29460"/>
              <a:gd name="adj4" fmla="val 107481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Additional video m-lines with thumbnails are not understood and will be disabled</a:t>
            </a:r>
          </a:p>
          <a:p>
            <a:pPr>
              <a:spcBef>
                <a:spcPct val="50000"/>
              </a:spcBef>
            </a:pP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FF0000"/>
                </a:solidFill>
              </a:rPr>
              <a:t>Result: regular, single-stream video (or audio-only) session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70" name="Line Callout 1 (No Border) 55"/>
          <p:cNvSpPr>
            <a:spLocks/>
          </p:cNvSpPr>
          <p:nvPr/>
        </p:nvSpPr>
        <p:spPr bwMode="auto">
          <a:xfrm>
            <a:off x="3059795" y="1270466"/>
            <a:ext cx="3024410" cy="923330"/>
          </a:xfrm>
          <a:prstGeom prst="callout1">
            <a:avLst>
              <a:gd name="adj1" fmla="val 52129"/>
              <a:gd name="adj2" fmla="val 649"/>
              <a:gd name="adj3" fmla="val 89700"/>
              <a:gd name="adj4" fmla="val -9109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i="1" dirty="0" smtClean="0">
                <a:solidFill>
                  <a:srgbClr val="FF0000"/>
                </a:solidFill>
              </a:rPr>
              <a:t>Assumption:</a:t>
            </a:r>
            <a:r>
              <a:rPr lang="en-US" sz="1800" dirty="0">
                <a:solidFill>
                  <a:srgbClr val="FF0000"/>
                </a:solidFill>
              </a:rPr>
              <a:t/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>Point-to-point multistream offer to </a:t>
            </a:r>
            <a:r>
              <a:rPr lang="en-US" sz="1800" i="1" dirty="0" smtClean="0">
                <a:solidFill>
                  <a:srgbClr val="FF0000"/>
                </a:solidFill>
              </a:rPr>
              <a:t>non-multistream</a:t>
            </a:r>
            <a:r>
              <a:rPr lang="en-US" sz="1800" dirty="0" smtClean="0">
                <a:solidFill>
                  <a:srgbClr val="FF0000"/>
                </a:solidFill>
              </a:rPr>
              <a:t> UE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252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805672" cy="1085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3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”Bandwidth Negotiation” 6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</p:cNvCxnSpPr>
          <p:nvPr/>
        </p:nvCxnSpPr>
        <p:spPr bwMode="auto">
          <a:xfrm flipV="1">
            <a:off x="5057510" y="2336844"/>
            <a:ext cx="1972586" cy="777163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Previous</a:t>
            </a:r>
            <a:b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57375" y="591717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3"/>
          <p:cNvSpPr>
            <a:spLocks noChangeAspect="1" noEditPoints="1"/>
          </p:cNvSpPr>
          <p:nvPr/>
        </p:nvSpPr>
        <p:spPr bwMode="auto">
          <a:xfrm>
            <a:off x="2037008" y="167957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"/>
          <p:cNvSpPr>
            <a:spLocks noChangeAspect="1" noEditPoints="1"/>
          </p:cNvSpPr>
          <p:nvPr/>
        </p:nvSpPr>
        <p:spPr bwMode="auto">
          <a:xfrm>
            <a:off x="2206770" y="4767081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3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663735"/>
            <a:ext cx="2169194" cy="1993580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Freeform 7"/>
          <p:cNvSpPr>
            <a:spLocks noChangeAspect="1" noEditPoints="1"/>
          </p:cNvSpPr>
          <p:nvPr/>
        </p:nvSpPr>
        <p:spPr bwMode="auto">
          <a:xfrm>
            <a:off x="6685777" y="4848556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5" name="Freeform 7"/>
          <p:cNvSpPr>
            <a:spLocks noChangeAspect="1" noEditPoints="1"/>
          </p:cNvSpPr>
          <p:nvPr/>
        </p:nvSpPr>
        <p:spPr bwMode="auto">
          <a:xfrm>
            <a:off x="6169267" y="5086145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836759" y="6457890"/>
            <a:ext cx="3230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(All video streams are not shown)</a:t>
            </a:r>
            <a:endParaRPr lang="en-US" sz="1600" i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57" name="Straight Connector 23"/>
          <p:cNvCxnSpPr>
            <a:cxnSpLocks noChangeShapeType="1"/>
          </p:cNvCxnSpPr>
          <p:nvPr/>
        </p:nvCxnSpPr>
        <p:spPr bwMode="auto">
          <a:xfrm flipV="1">
            <a:off x="5049838" y="2003694"/>
            <a:ext cx="1972586" cy="783162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Freeform 7"/>
          <p:cNvSpPr>
            <a:spLocks noChangeAspect="1" noEditPoints="1"/>
          </p:cNvSpPr>
          <p:nvPr/>
        </p:nvSpPr>
        <p:spPr bwMode="auto">
          <a:xfrm>
            <a:off x="2611209" y="5086146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7"/>
          <p:cNvSpPr>
            <a:spLocks noChangeAspect="1" noEditPoints="1"/>
          </p:cNvSpPr>
          <p:nvPr/>
        </p:nvSpPr>
        <p:spPr bwMode="auto">
          <a:xfrm>
            <a:off x="2611209" y="250467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60" name="Straight Connector 23"/>
          <p:cNvCxnSpPr>
            <a:cxnSpLocks noChangeShapeType="1"/>
          </p:cNvCxnSpPr>
          <p:nvPr/>
        </p:nvCxnSpPr>
        <p:spPr bwMode="auto">
          <a:xfrm flipV="1">
            <a:off x="5053808" y="2430601"/>
            <a:ext cx="1972586" cy="777163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Freeform 7"/>
          <p:cNvSpPr>
            <a:spLocks noChangeAspect="1" noEditPoints="1"/>
          </p:cNvSpPr>
          <p:nvPr/>
        </p:nvSpPr>
        <p:spPr bwMode="auto">
          <a:xfrm>
            <a:off x="6080499" y="1921177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62" name="Freeform 3"/>
          <p:cNvSpPr>
            <a:spLocks noChangeAspect="1" noEditPoints="1"/>
          </p:cNvSpPr>
          <p:nvPr/>
        </p:nvSpPr>
        <p:spPr bwMode="auto">
          <a:xfrm>
            <a:off x="6310959" y="234001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"/>
          <p:cNvSpPr>
            <a:spLocks noChangeAspect="1" noEditPoints="1"/>
          </p:cNvSpPr>
          <p:nvPr/>
        </p:nvSpPr>
        <p:spPr bwMode="auto">
          <a:xfrm>
            <a:off x="6640708" y="262504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ocument"/>
          <p:cNvSpPr>
            <a:spLocks noEditPoints="1" noChangeArrowheads="1"/>
          </p:cNvSpPr>
          <p:nvPr/>
        </p:nvSpPr>
        <p:spPr bwMode="auto">
          <a:xfrm>
            <a:off x="6505882" y="2091925"/>
            <a:ext cx="2234073" cy="3578587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answer: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b=AS:500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endParaRPr lang="en-US" sz="1400" dirty="0" smtClean="0"/>
          </a:p>
          <a:p>
            <a:r>
              <a:rPr lang="en-US" sz="1400" dirty="0" smtClean="0"/>
              <a:t>m=video </a:t>
            </a:r>
            <a:r>
              <a:rPr lang="en-US" sz="1400" dirty="0" smtClean="0">
                <a:solidFill>
                  <a:srgbClr val="FF0000"/>
                </a:solidFill>
              </a:rPr>
              <a:t>0</a:t>
            </a:r>
            <a:r>
              <a:rPr lang="en-US" sz="1400" dirty="0" smtClean="0"/>
              <a:t> …</a:t>
            </a:r>
          </a:p>
          <a:p>
            <a:r>
              <a:rPr lang="en-US" sz="1400" dirty="0" smtClean="0"/>
              <a:t>m=video </a:t>
            </a:r>
            <a:r>
              <a:rPr lang="en-US" sz="1400" dirty="0">
                <a:solidFill>
                  <a:srgbClr val="FF0000"/>
                </a:solidFill>
              </a:rPr>
              <a:t>0</a:t>
            </a:r>
            <a:r>
              <a:rPr lang="en-US" sz="1400" dirty="0"/>
              <a:t> </a:t>
            </a:r>
            <a:r>
              <a:rPr lang="en-US" sz="1400" dirty="0" smtClean="0"/>
              <a:t>…</a:t>
            </a:r>
          </a:p>
        </p:txBody>
      </p:sp>
      <p:sp>
        <p:nvSpPr>
          <p:cNvPr id="64" name="Document"/>
          <p:cNvSpPr>
            <a:spLocks noEditPoints="1" noChangeArrowheads="1"/>
          </p:cNvSpPr>
          <p:nvPr/>
        </p:nvSpPr>
        <p:spPr bwMode="auto">
          <a:xfrm>
            <a:off x="209035" y="2091925"/>
            <a:ext cx="2559249" cy="3579555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 offer:</a:t>
            </a:r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(active speaker)</a:t>
            </a:r>
            <a:br>
              <a:rPr lang="en-US" sz="1100" dirty="0" smtClean="0"/>
            </a:br>
            <a:r>
              <a:rPr lang="en-US" sz="1400" dirty="0" smtClean="0"/>
              <a:t>b=AS:500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sendrecv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a=simulcast send p1 p2 p3</a:t>
            </a:r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(thumbnail 1)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recvonly</a:t>
            </a:r>
            <a:endParaRPr lang="en-US" sz="1400" dirty="0" smtClean="0"/>
          </a:p>
          <a:p>
            <a:r>
              <a:rPr lang="en-US" sz="1400" dirty="0" smtClean="0"/>
              <a:t>m=video … </a:t>
            </a:r>
            <a:r>
              <a:rPr lang="en-US" sz="1100" dirty="0" smtClean="0"/>
              <a:t>(thumbnail 2)</a:t>
            </a:r>
            <a:br>
              <a:rPr lang="en-US" sz="1100" dirty="0" smtClean="0"/>
            </a:br>
            <a:r>
              <a:rPr lang="en-US" sz="1400" dirty="0" smtClean="0"/>
              <a:t>b=AS:80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recvonly</a:t>
            </a:r>
            <a:endParaRPr lang="en-US" sz="1400" dirty="0" smtClean="0"/>
          </a:p>
        </p:txBody>
      </p:sp>
      <p:sp>
        <p:nvSpPr>
          <p:cNvPr id="65" name="Line Callout 1 (No Border) 51"/>
          <p:cNvSpPr>
            <a:spLocks/>
          </p:cNvSpPr>
          <p:nvPr/>
        </p:nvSpPr>
        <p:spPr bwMode="auto">
          <a:xfrm>
            <a:off x="209035" y="1261573"/>
            <a:ext cx="1970908" cy="646331"/>
          </a:xfrm>
          <a:prstGeom prst="callout1">
            <a:avLst>
              <a:gd name="adj1" fmla="val 90506"/>
              <a:gd name="adj2" fmla="val 48189"/>
              <a:gd name="adj3" fmla="val 152224"/>
              <a:gd name="adj4" fmla="val 47106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UE offer knows no restriction</a:t>
            </a:r>
            <a:endParaRPr lang="en-US" sz="1800" dirty="0"/>
          </a:p>
        </p:txBody>
      </p:sp>
      <p:sp>
        <p:nvSpPr>
          <p:cNvPr id="66" name="Line Callout 1 (No Border) 55"/>
          <p:cNvSpPr>
            <a:spLocks/>
          </p:cNvSpPr>
          <p:nvPr/>
        </p:nvSpPr>
        <p:spPr bwMode="auto">
          <a:xfrm>
            <a:off x="2892085" y="2210609"/>
            <a:ext cx="3547226" cy="1477328"/>
          </a:xfrm>
          <a:prstGeom prst="callout1">
            <a:avLst>
              <a:gd name="adj1" fmla="val 54628"/>
              <a:gd name="adj2" fmla="val 89275"/>
              <a:gd name="adj3" fmla="val 69960"/>
              <a:gd name="adj4" fmla="val 106773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Simulcast is understood, but offer does not contain “</a:t>
            </a:r>
            <a:r>
              <a:rPr lang="en-US" sz="1800" dirty="0" err="1" smtClean="0"/>
              <a:t>isFocus</a:t>
            </a:r>
            <a:r>
              <a:rPr lang="en-US" sz="1800" dirty="0" smtClean="0"/>
              <a:t>” SIP tag, and simulcast is therefore removed in answer since it is not useful point-to-point</a:t>
            </a:r>
            <a:endParaRPr lang="en-US" sz="1800" dirty="0"/>
          </a:p>
        </p:txBody>
      </p:sp>
      <p:sp>
        <p:nvSpPr>
          <p:cNvPr id="69" name="Line Callout 1 (No Border) 55"/>
          <p:cNvSpPr>
            <a:spLocks/>
          </p:cNvSpPr>
          <p:nvPr/>
        </p:nvSpPr>
        <p:spPr bwMode="auto">
          <a:xfrm>
            <a:off x="2888236" y="3881218"/>
            <a:ext cx="3551074" cy="2446824"/>
          </a:xfrm>
          <a:prstGeom prst="callout1">
            <a:avLst>
              <a:gd name="adj1" fmla="val 5009"/>
              <a:gd name="adj2" fmla="val 85320"/>
              <a:gd name="adj3" fmla="val -16326"/>
              <a:gd name="adj4" fmla="val 10607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Additional video m-lines with thumbnails are understood, </a:t>
            </a:r>
            <a:r>
              <a:rPr lang="en-US" sz="1800" dirty="0"/>
              <a:t>but offer does not contain “</a:t>
            </a:r>
            <a:r>
              <a:rPr lang="en-US" sz="1800" dirty="0" err="1"/>
              <a:t>isFocus</a:t>
            </a:r>
            <a:r>
              <a:rPr lang="en-US" sz="1800" dirty="0"/>
              <a:t>” SIP tag, and </a:t>
            </a:r>
            <a:r>
              <a:rPr lang="en-US" sz="1800" dirty="0" smtClean="0"/>
              <a:t>thumbnails are therefore disabled in </a:t>
            </a:r>
            <a:r>
              <a:rPr lang="en-US" sz="1800" dirty="0"/>
              <a:t>answer since it </a:t>
            </a:r>
            <a:r>
              <a:rPr lang="en-US" sz="1800" dirty="0" smtClean="0"/>
              <a:t>is not useful </a:t>
            </a:r>
            <a:r>
              <a:rPr lang="en-US" sz="1800" dirty="0" smtClean="0"/>
              <a:t>point-to-point</a:t>
            </a:r>
            <a:endParaRPr lang="en-US" sz="1800" dirty="0" smtClean="0"/>
          </a:p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rgbClr val="FF0000"/>
                </a:solidFill>
              </a:rPr>
              <a:t>Result: regular, single-stream video (or audio-only) session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70" name="Line Callout 1 (No Border) 55"/>
          <p:cNvSpPr>
            <a:spLocks/>
          </p:cNvSpPr>
          <p:nvPr/>
        </p:nvSpPr>
        <p:spPr bwMode="auto">
          <a:xfrm>
            <a:off x="3059795" y="1270466"/>
            <a:ext cx="3024410" cy="923330"/>
          </a:xfrm>
          <a:prstGeom prst="callout1">
            <a:avLst>
              <a:gd name="adj1" fmla="val 52129"/>
              <a:gd name="adj2" fmla="val 649"/>
              <a:gd name="adj3" fmla="val 89700"/>
              <a:gd name="adj4" fmla="val -9109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i="1" dirty="0" smtClean="0">
                <a:solidFill>
                  <a:srgbClr val="FF0000"/>
                </a:solidFill>
              </a:rPr>
              <a:t>Assumption:</a:t>
            </a:r>
            <a:r>
              <a:rPr lang="en-US" sz="1800" dirty="0">
                <a:solidFill>
                  <a:srgbClr val="FF0000"/>
                </a:solidFill>
              </a:rPr>
              <a:t/>
            </a:r>
            <a:br>
              <a:rPr lang="en-US" sz="1800" dirty="0">
                <a:solidFill>
                  <a:srgbClr val="FF0000"/>
                </a:solidFill>
              </a:rPr>
            </a:br>
            <a:r>
              <a:rPr lang="en-US" sz="1800" dirty="0" smtClean="0">
                <a:solidFill>
                  <a:srgbClr val="FF0000"/>
                </a:solidFill>
              </a:rPr>
              <a:t>Point-to-point multistream offer to </a:t>
            </a:r>
            <a:r>
              <a:rPr lang="en-US" sz="1800" i="1" dirty="0" smtClean="0">
                <a:solidFill>
                  <a:srgbClr val="FF0000"/>
                </a:solidFill>
              </a:rPr>
              <a:t>multistream</a:t>
            </a:r>
            <a:r>
              <a:rPr lang="en-US" sz="1800" dirty="0" smtClean="0">
                <a:solidFill>
                  <a:srgbClr val="FF0000"/>
                </a:solidFill>
              </a:rPr>
              <a:t> UE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377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805672" cy="108585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SDP Details</a:t>
            </a:r>
            <a:br>
              <a:rPr lang="en-US" dirty="0" smtClean="0">
                <a:latin typeface="Ericsson Capital TT" pitchFamily="2" charset="0"/>
              </a:rPr>
            </a:b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Identify Video Lines</a:t>
            </a:r>
          </a:p>
        </p:txBody>
      </p:sp>
      <p:sp>
        <p:nvSpPr>
          <p:cNvPr id="4" name="Document"/>
          <p:cNvSpPr>
            <a:spLocks noEditPoints="1" noChangeArrowheads="1"/>
          </p:cNvSpPr>
          <p:nvPr/>
        </p:nvSpPr>
        <p:spPr bwMode="auto">
          <a:xfrm>
            <a:off x="393700" y="1708367"/>
            <a:ext cx="3279398" cy="4692433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SDP:</a:t>
            </a:r>
          </a:p>
          <a:p>
            <a:r>
              <a:rPr lang="en-US" sz="1400" dirty="0" smtClean="0"/>
              <a:t>m=video …</a:t>
            </a:r>
            <a:r>
              <a:rPr lang="en-US" sz="1100" dirty="0" smtClean="0"/>
              <a:t> (active speaker)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>
                <a:solidFill>
                  <a:srgbClr val="FF0000"/>
                </a:solidFill>
              </a:rPr>
              <a:t>content:main</a:t>
            </a:r>
            <a:endParaRPr lang="en-US" sz="1400" dirty="0" smtClean="0"/>
          </a:p>
          <a:p>
            <a:r>
              <a:rPr lang="en-US" sz="1400" dirty="0"/>
              <a:t>m=video </a:t>
            </a:r>
            <a:r>
              <a:rPr lang="en-US" sz="1400" dirty="0" smtClean="0"/>
              <a:t>…</a:t>
            </a:r>
            <a:r>
              <a:rPr lang="en-US" sz="1100" dirty="0" smtClean="0"/>
              <a:t> (screen share)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a=</a:t>
            </a:r>
            <a:r>
              <a:rPr lang="en-US" sz="1400" dirty="0" err="1">
                <a:solidFill>
                  <a:srgbClr val="FF0000"/>
                </a:solidFill>
              </a:rPr>
              <a:t>content:slides</a:t>
            </a:r>
            <a:endParaRPr lang="en-US" sz="1400" dirty="0">
              <a:solidFill>
                <a:srgbClr val="FF0000"/>
              </a:solidFill>
            </a:endParaRPr>
          </a:p>
          <a:p>
            <a:r>
              <a:rPr lang="en-US" sz="1400" dirty="0"/>
              <a:t>m=video </a:t>
            </a:r>
            <a:r>
              <a:rPr lang="en-US" sz="1400" dirty="0" smtClean="0"/>
              <a:t>…</a:t>
            </a:r>
            <a:r>
              <a:rPr lang="en-US" sz="1100" dirty="0" smtClean="0"/>
              <a:t> (thumbnail 1)</a:t>
            </a:r>
            <a:endParaRPr lang="en-US" sz="1400" dirty="0" smtClean="0"/>
          </a:p>
          <a:p>
            <a:r>
              <a:rPr lang="en-US" sz="1400" dirty="0" smtClean="0"/>
              <a:t>m=video …</a:t>
            </a:r>
            <a:r>
              <a:rPr lang="en-US" sz="1100" dirty="0" smtClean="0"/>
              <a:t> (thumbnail 2)</a:t>
            </a:r>
            <a:endParaRPr lang="en-US" sz="1400" dirty="0"/>
          </a:p>
          <a:p>
            <a:r>
              <a:rPr lang="en-US" sz="1400" dirty="0"/>
              <a:t>m=video </a:t>
            </a:r>
            <a:r>
              <a:rPr lang="en-US" sz="1400" dirty="0" smtClean="0"/>
              <a:t>…</a:t>
            </a:r>
            <a:r>
              <a:rPr lang="en-US" sz="1100" dirty="0" smtClean="0"/>
              <a:t> (thumbnail 3)</a:t>
            </a:r>
            <a:endParaRPr lang="en-US" sz="1400" dirty="0"/>
          </a:p>
          <a:p>
            <a:r>
              <a:rPr lang="en-US" sz="1400" dirty="0" smtClean="0"/>
              <a:t>m=video …</a:t>
            </a:r>
            <a:r>
              <a:rPr lang="en-US" sz="1100" dirty="0" smtClean="0"/>
              <a:t> (thumbnail 4)</a:t>
            </a:r>
          </a:p>
          <a:p>
            <a:r>
              <a:rPr lang="en-US" sz="1100" dirty="0" smtClean="0"/>
              <a:t>…</a:t>
            </a:r>
            <a:endParaRPr lang="en-US" sz="1400" dirty="0"/>
          </a:p>
        </p:txBody>
      </p:sp>
      <p:sp>
        <p:nvSpPr>
          <p:cNvPr id="65" name="Line Callout 1 (No Border) 51"/>
          <p:cNvSpPr>
            <a:spLocks/>
          </p:cNvSpPr>
          <p:nvPr/>
        </p:nvSpPr>
        <p:spPr bwMode="auto">
          <a:xfrm>
            <a:off x="4098891" y="1708367"/>
            <a:ext cx="4735144" cy="923330"/>
          </a:xfrm>
          <a:prstGeom prst="callout1">
            <a:avLst>
              <a:gd name="adj1" fmla="val 82114"/>
              <a:gd name="adj2" fmla="val 304"/>
              <a:gd name="adj3" fmla="val 93296"/>
              <a:gd name="adj4" fmla="val -46456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Optional RFC 4796 attribute for main video; suggest requiring main video is always </a:t>
            </a:r>
            <a:r>
              <a:rPr lang="en-US" sz="1800" i="1" dirty="0" smtClean="0"/>
              <a:t>first</a:t>
            </a:r>
            <a:r>
              <a:rPr lang="en-US" sz="1800" dirty="0" smtClean="0"/>
              <a:t> video m-line (already in HDVC, GSMA IR.39)</a:t>
            </a:r>
            <a:endParaRPr lang="en-US" sz="1800" dirty="0"/>
          </a:p>
        </p:txBody>
      </p:sp>
      <p:sp>
        <p:nvSpPr>
          <p:cNvPr id="67" name="Line Callout 1 (No Border) 55"/>
          <p:cNvSpPr>
            <a:spLocks/>
          </p:cNvSpPr>
          <p:nvPr/>
        </p:nvSpPr>
        <p:spPr bwMode="auto">
          <a:xfrm>
            <a:off x="4098891" y="2672527"/>
            <a:ext cx="4735144" cy="923330"/>
          </a:xfrm>
          <a:prstGeom prst="callout1">
            <a:avLst>
              <a:gd name="adj1" fmla="val 49511"/>
              <a:gd name="adj2" fmla="val 568"/>
              <a:gd name="adj3" fmla="val 49312"/>
              <a:gd name="adj4" fmla="val -44688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Suggest this RFC 4796 attribute mandatory to identify screen share video (is in IR.39); no restriction on where in SDP it occurs</a:t>
            </a:r>
            <a:endParaRPr lang="en-US" sz="1800" dirty="0"/>
          </a:p>
        </p:txBody>
      </p:sp>
      <p:sp>
        <p:nvSpPr>
          <p:cNvPr id="56" name="Line Callout 1 (No Border) 55"/>
          <p:cNvSpPr>
            <a:spLocks/>
          </p:cNvSpPr>
          <p:nvPr/>
        </p:nvSpPr>
        <p:spPr bwMode="auto">
          <a:xfrm>
            <a:off x="4098891" y="3595857"/>
            <a:ext cx="4735144" cy="1477328"/>
          </a:xfrm>
          <a:prstGeom prst="callout1">
            <a:avLst>
              <a:gd name="adj1" fmla="val 23809"/>
              <a:gd name="adj2" fmla="val 568"/>
              <a:gd name="adj3" fmla="val 30837"/>
              <a:gd name="adj4" fmla="val -35868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Number of thumbnails to offer can be </a:t>
            </a:r>
            <a:r>
              <a:rPr lang="en-US" sz="1800" dirty="0" smtClean="0"/>
              <a:t>left up </a:t>
            </a:r>
            <a:r>
              <a:rPr lang="en-US" sz="1800" dirty="0" smtClean="0"/>
              <a:t>to offering UE; only the number both endpoints support and have network resources for will be accepted, the rest will be disabled in SDP answer</a:t>
            </a:r>
            <a:endParaRPr lang="en-US" sz="1800" dirty="0"/>
          </a:p>
        </p:txBody>
      </p:sp>
      <p:sp>
        <p:nvSpPr>
          <p:cNvPr id="68" name="Line Callout 1 (No Border) 55"/>
          <p:cNvSpPr>
            <a:spLocks/>
          </p:cNvSpPr>
          <p:nvPr/>
        </p:nvSpPr>
        <p:spPr bwMode="auto">
          <a:xfrm>
            <a:off x="4098891" y="5055439"/>
            <a:ext cx="4735144" cy="1477328"/>
          </a:xfrm>
          <a:prstGeom prst="callout1">
            <a:avLst>
              <a:gd name="adj1" fmla="val 15416"/>
              <a:gd name="adj2" fmla="val 404"/>
              <a:gd name="adj3" fmla="val -36828"/>
              <a:gd name="adj4" fmla="val -36359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Suggest recommending that video m-lines that cannot be supported due to limited UE or network resources are disabled bottom-up in SDP, with the exception of m-lines that </a:t>
            </a:r>
            <a:r>
              <a:rPr lang="en-US" sz="1800" dirty="0" smtClean="0"/>
              <a:t>have </a:t>
            </a:r>
            <a:r>
              <a:rPr lang="en-US" sz="1800" dirty="0" smtClean="0"/>
              <a:t>specific meaning, e.g. </a:t>
            </a:r>
            <a:r>
              <a:rPr lang="en-US" sz="1800" dirty="0" err="1" smtClean="0"/>
              <a:t>content:slides</a:t>
            </a:r>
            <a:r>
              <a:rPr lang="en-US" sz="1800" dirty="0" smtClean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67832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Are the described use cases desirable?</a:t>
            </a:r>
          </a:p>
          <a:p>
            <a:endParaRPr lang="en-US" dirty="0"/>
          </a:p>
          <a:p>
            <a:r>
              <a:rPr lang="en-US" dirty="0" smtClean="0"/>
              <a:t>Should we address also other desirable use cases?</a:t>
            </a:r>
          </a:p>
          <a:p>
            <a:endParaRPr lang="en-US" dirty="0"/>
          </a:p>
          <a:p>
            <a:r>
              <a:rPr lang="en-US" dirty="0" smtClean="0"/>
              <a:t>Are the described solution principles acceptable?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5381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6875" y="1799999"/>
            <a:ext cx="8351839" cy="4735025"/>
          </a:xfrm>
        </p:spPr>
        <p:txBody>
          <a:bodyPr>
            <a:normAutofit lnSpcReduction="10000"/>
          </a:bodyPr>
          <a:lstStyle/>
          <a:p>
            <a:pPr>
              <a:tabLst>
                <a:tab pos="1703388" algn="l"/>
              </a:tabLst>
            </a:pPr>
            <a:r>
              <a:rPr lang="en-US" dirty="0" smtClean="0"/>
              <a:t>TS 24.147	Conferencing Using IM CN; Stage 3</a:t>
            </a:r>
          </a:p>
          <a:p>
            <a:pPr lvl="1">
              <a:tabLst>
                <a:tab pos="1703388" algn="l"/>
              </a:tabLst>
            </a:pPr>
            <a:r>
              <a:rPr lang="en-US" dirty="0" smtClean="0"/>
              <a:t>Subset of IETF RFC 4353</a:t>
            </a:r>
          </a:p>
          <a:p>
            <a:pPr>
              <a:tabLst>
                <a:tab pos="1703388" algn="l"/>
              </a:tabLst>
            </a:pPr>
            <a:r>
              <a:rPr lang="en-US" dirty="0" smtClean="0"/>
              <a:t>TS 24.605	CONF Using IM CN</a:t>
            </a:r>
          </a:p>
          <a:p>
            <a:pPr lvl="1">
              <a:tabLst>
                <a:tab pos="1703388" algn="l"/>
              </a:tabLst>
            </a:pPr>
            <a:r>
              <a:rPr lang="en-US" dirty="0" smtClean="0"/>
              <a:t>Makes extensive reference to TS 24.147</a:t>
            </a:r>
          </a:p>
          <a:p>
            <a:pPr>
              <a:tabLst>
                <a:tab pos="1703388" algn="l"/>
              </a:tabLst>
            </a:pPr>
            <a:r>
              <a:rPr lang="en-US" dirty="0" smtClean="0"/>
              <a:t>TS 22.228	Service Requirements for IM CN; Stage 1</a:t>
            </a:r>
          </a:p>
          <a:p>
            <a:pPr>
              <a:tabLst>
                <a:tab pos="1703388" algn="l"/>
              </a:tabLst>
            </a:pPr>
            <a:r>
              <a:rPr lang="en-US" dirty="0" smtClean="0"/>
              <a:t>TS 23.218	IM Session Handling; IM Call Model; Stage 2</a:t>
            </a:r>
          </a:p>
          <a:p>
            <a:pPr>
              <a:tabLst>
                <a:tab pos="1703388" algn="l"/>
              </a:tabLst>
            </a:pPr>
            <a:r>
              <a:rPr lang="en-US" dirty="0" smtClean="0"/>
              <a:t>TS 24.228	Signaling Flows for IM Call Control Based on 	SIP and SDP; Stage 3</a:t>
            </a:r>
          </a:p>
          <a:p>
            <a:pPr>
              <a:tabLst>
                <a:tab pos="1703388" algn="l"/>
              </a:tabLst>
            </a:pPr>
            <a:r>
              <a:rPr lang="en-US" dirty="0" smtClean="0"/>
              <a:t>TS 24.229	IM Call Control Protocol Based on SIP and 	SDP; Stage 3</a:t>
            </a:r>
          </a:p>
          <a:p>
            <a:pPr>
              <a:tabLst>
                <a:tab pos="1703388" algn="l"/>
              </a:tabLst>
            </a:pPr>
            <a:r>
              <a:rPr lang="en-US" dirty="0" smtClean="0"/>
              <a:t>TR 22.948	IMS Convergent Multimedia Conferencing</a:t>
            </a:r>
          </a:p>
          <a:p>
            <a:pPr>
              <a:tabLst>
                <a:tab pos="1703388" algn="l"/>
              </a:tabLst>
            </a:pPr>
            <a:r>
              <a:rPr lang="en-US" dirty="0" smtClean="0"/>
              <a:t>TR 29.847	SIP Conferencing Models, Flows and Protocols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3GPP IMS Conferencing Specifications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87592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Current Architecture General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  <a:endCxn id="13337" idx="18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03694"/>
            <a:ext cx="572260" cy="384130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5" name="Straight Connector 23"/>
          <p:cNvCxnSpPr>
            <a:cxnSpLocks noChangeShapeType="1"/>
          </p:cNvCxnSpPr>
          <p:nvPr/>
        </p:nvCxnSpPr>
        <p:spPr bwMode="auto">
          <a:xfrm flipH="1">
            <a:off x="5049838" y="2003694"/>
            <a:ext cx="1976556" cy="783162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8" name="Line Callout 1 (No Border) 50"/>
          <p:cNvSpPr>
            <a:spLocks/>
          </p:cNvSpPr>
          <p:nvPr/>
        </p:nvSpPr>
        <p:spPr bwMode="auto">
          <a:xfrm>
            <a:off x="2781380" y="5206225"/>
            <a:ext cx="3581237" cy="1323439"/>
          </a:xfrm>
          <a:prstGeom prst="callout1">
            <a:avLst>
              <a:gd name="adj1" fmla="val 1140"/>
              <a:gd name="adj2" fmla="val 49113"/>
              <a:gd name="adj3" fmla="val -80069"/>
              <a:gd name="adj4" fmla="val 49749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Call-in (INVITE), call-out (INVITE with list), and transfer (REFER) can be supported (TS 24.147 and TS 24.229)</a:t>
            </a:r>
            <a:endParaRPr lang="en-US" dirty="0"/>
          </a:p>
        </p:txBody>
      </p:sp>
      <p:sp>
        <p:nvSpPr>
          <p:cNvPr id="13329" name="Line Callout 1 (No Border) 51"/>
          <p:cNvSpPr>
            <a:spLocks/>
          </p:cNvSpPr>
          <p:nvPr/>
        </p:nvSpPr>
        <p:spPr bwMode="auto">
          <a:xfrm>
            <a:off x="3120700" y="1334907"/>
            <a:ext cx="2902599" cy="1015663"/>
          </a:xfrm>
          <a:prstGeom prst="callout1">
            <a:avLst>
              <a:gd name="adj1" fmla="val 96128"/>
              <a:gd name="adj2" fmla="val 51078"/>
              <a:gd name="adj3" fmla="val 132893"/>
              <a:gd name="adj4" fmla="val 4978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 smtClean="0"/>
              <a:t>Centralized conference with MRFP </a:t>
            </a:r>
            <a:r>
              <a:rPr lang="en-US" dirty="0"/>
              <a:t>a</a:t>
            </a:r>
            <a:r>
              <a:rPr lang="en-US" dirty="0" smtClean="0"/>
              <a:t>s conference focus</a:t>
            </a:r>
            <a:endParaRPr lang="en-US" dirty="0"/>
          </a:p>
        </p:txBody>
      </p:sp>
      <p:sp>
        <p:nvSpPr>
          <p:cNvPr id="13332" name="Line Callout 1 (No Border) 55"/>
          <p:cNvSpPr>
            <a:spLocks/>
          </p:cNvSpPr>
          <p:nvPr/>
        </p:nvSpPr>
        <p:spPr bwMode="auto">
          <a:xfrm>
            <a:off x="465083" y="2899314"/>
            <a:ext cx="2655617" cy="1631216"/>
          </a:xfrm>
          <a:prstGeom prst="callout1">
            <a:avLst>
              <a:gd name="adj1" fmla="val 50764"/>
              <a:gd name="adj2" fmla="val 96465"/>
              <a:gd name="adj3" fmla="val 34282"/>
              <a:gd name="adj4" fmla="val 13752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MRFP includes “</a:t>
            </a:r>
            <a:r>
              <a:rPr lang="en-US" dirty="0" err="1" smtClean="0"/>
              <a:t>isFocus</a:t>
            </a:r>
            <a:r>
              <a:rPr lang="en-US" dirty="0" smtClean="0"/>
              <a:t>” tag in SIP signaling (TS 24.147), so UE can know it is in a conference</a:t>
            </a:r>
            <a:endParaRPr lang="en-US" dirty="0"/>
          </a:p>
        </p:txBody>
      </p:sp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reeform 3"/>
          <p:cNvSpPr>
            <a:spLocks noChangeAspect="1" noEditPoints="1"/>
          </p:cNvSpPr>
          <p:nvPr/>
        </p:nvSpPr>
        <p:spPr bwMode="auto">
          <a:xfrm>
            <a:off x="7528043" y="3920930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12807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382974" y="5732480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12807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Straight Connector 23"/>
          <p:cNvCxnSpPr>
            <a:cxnSpLocks noChangeShapeType="1"/>
          </p:cNvCxnSpPr>
          <p:nvPr/>
        </p:nvCxnSpPr>
        <p:spPr bwMode="auto">
          <a:xfrm>
            <a:off x="5049838" y="4068629"/>
            <a:ext cx="2061322" cy="1912536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  <a:endCxn id="1026" idx="0"/>
          </p:cNvCxnSpPr>
          <p:nvPr/>
        </p:nvCxnSpPr>
        <p:spPr bwMode="auto">
          <a:xfrm flipV="1">
            <a:off x="5049838" y="2185192"/>
            <a:ext cx="1972586" cy="777163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Line Callout 1 (No Border) 50"/>
          <p:cNvSpPr>
            <a:spLocks/>
          </p:cNvSpPr>
          <p:nvPr/>
        </p:nvSpPr>
        <p:spPr bwMode="auto">
          <a:xfrm>
            <a:off x="6446143" y="2921168"/>
            <a:ext cx="2553726" cy="1015663"/>
          </a:xfrm>
          <a:prstGeom prst="callout1">
            <a:avLst>
              <a:gd name="adj1" fmla="val 48760"/>
              <a:gd name="adj2" fmla="val 199"/>
              <a:gd name="adj3" fmla="val 45121"/>
              <a:gd name="adj4" fmla="val -56123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Use of explicit floor control via BFCP is optional (TS 24.147)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2847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Current Architecture Video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03694"/>
            <a:ext cx="572260" cy="384130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5" name="Straight Connector 23"/>
          <p:cNvCxnSpPr>
            <a:cxnSpLocks noChangeShapeType="1"/>
          </p:cNvCxnSpPr>
          <p:nvPr/>
        </p:nvCxnSpPr>
        <p:spPr bwMode="auto">
          <a:xfrm flipH="1">
            <a:off x="5049838" y="2003694"/>
            <a:ext cx="1976556" cy="783162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8" name="Line Callout 1 (No Border) 50"/>
          <p:cNvSpPr>
            <a:spLocks/>
          </p:cNvSpPr>
          <p:nvPr/>
        </p:nvSpPr>
        <p:spPr bwMode="auto">
          <a:xfrm>
            <a:off x="2335121" y="5289352"/>
            <a:ext cx="3982552" cy="1015663"/>
          </a:xfrm>
          <a:prstGeom prst="callout1">
            <a:avLst>
              <a:gd name="adj1" fmla="val 1883"/>
              <a:gd name="adj2" fmla="val 20649"/>
              <a:gd name="adj3" fmla="val -39701"/>
              <a:gd name="adj4" fmla="val 1407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i="1" dirty="0" smtClean="0"/>
              <a:t>Assumption</a:t>
            </a:r>
            <a:r>
              <a:rPr lang="en-US" i="1" dirty="0"/>
              <a:t>:</a:t>
            </a:r>
            <a:r>
              <a:rPr lang="en-US" dirty="0"/>
              <a:t> Without floor control, active speaker is shown to others in conference</a:t>
            </a:r>
          </a:p>
        </p:txBody>
      </p:sp>
      <p:sp>
        <p:nvSpPr>
          <p:cNvPr id="13329" name="Line Callout 1 (No Border) 51"/>
          <p:cNvSpPr>
            <a:spLocks/>
          </p:cNvSpPr>
          <p:nvPr/>
        </p:nvSpPr>
        <p:spPr bwMode="auto">
          <a:xfrm>
            <a:off x="2888237" y="1334907"/>
            <a:ext cx="3368187" cy="1015663"/>
          </a:xfrm>
          <a:prstGeom prst="callout1">
            <a:avLst>
              <a:gd name="adj1" fmla="val 96128"/>
              <a:gd name="adj2" fmla="val 51078"/>
              <a:gd name="adj3" fmla="val 132893"/>
              <a:gd name="adj4" fmla="val 4978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dirty="0"/>
              <a:t>Conference media handling is largely unspecified; MRFP is RTP “mixer” (RFC 3550)</a:t>
            </a:r>
          </a:p>
        </p:txBody>
      </p:sp>
      <p:sp>
        <p:nvSpPr>
          <p:cNvPr id="13332" name="Line Callout 1 (No Border) 55"/>
          <p:cNvSpPr>
            <a:spLocks/>
          </p:cNvSpPr>
          <p:nvPr/>
        </p:nvSpPr>
        <p:spPr bwMode="auto">
          <a:xfrm>
            <a:off x="465081" y="2899314"/>
            <a:ext cx="3139620" cy="2246769"/>
          </a:xfrm>
          <a:prstGeom prst="callout1">
            <a:avLst>
              <a:gd name="adj1" fmla="val 26623"/>
              <a:gd name="adj2" fmla="val 91998"/>
              <a:gd name="adj3" fmla="val 25068"/>
              <a:gd name="adj4" fmla="val 116198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MRFP decodes, mixes, and re-encodes (transcodes) all media, but </a:t>
            </a:r>
            <a:r>
              <a:rPr lang="en-US" i="1" dirty="0" smtClean="0"/>
              <a:t>may</a:t>
            </a:r>
            <a:r>
              <a:rPr lang="en-US" dirty="0" smtClean="0"/>
              <a:t> alternatively switch incoming video to outgoing</a:t>
            </a:r>
            <a:endParaRPr lang="en-US" dirty="0"/>
          </a:p>
        </p:txBody>
      </p:sp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12807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382974" y="5732480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12807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Straight Connector 23"/>
          <p:cNvCxnSpPr>
            <a:cxnSpLocks noChangeShapeType="1"/>
          </p:cNvCxnSpPr>
          <p:nvPr/>
        </p:nvCxnSpPr>
        <p:spPr bwMode="auto">
          <a:xfrm>
            <a:off x="5049838" y="4068629"/>
            <a:ext cx="2061322" cy="1912536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  <a:endCxn id="1026" idx="0"/>
          </p:cNvCxnSpPr>
          <p:nvPr/>
        </p:nvCxnSpPr>
        <p:spPr bwMode="auto">
          <a:xfrm flipV="1">
            <a:off x="5049838" y="2185192"/>
            <a:ext cx="1972586" cy="777163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Line Callout 1 (No Border) 50"/>
          <p:cNvSpPr>
            <a:spLocks/>
          </p:cNvSpPr>
          <p:nvPr/>
        </p:nvSpPr>
        <p:spPr bwMode="auto">
          <a:xfrm>
            <a:off x="6446143" y="2921168"/>
            <a:ext cx="2553726" cy="1938992"/>
          </a:xfrm>
          <a:prstGeom prst="callout1">
            <a:avLst>
              <a:gd name="adj1" fmla="val -347"/>
              <a:gd name="adj2" fmla="val 10261"/>
              <a:gd name="adj3" fmla="val -26301"/>
              <a:gd name="adj4" fmla="val 694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i="1" dirty="0"/>
              <a:t>Assumption:</a:t>
            </a:r>
            <a:r>
              <a:rPr lang="en-US" dirty="0"/>
              <a:t> Without floor control, previous active speaker is shown to current active speaker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Previous</a:t>
            </a:r>
            <a:br>
              <a:rPr lang="en-US" sz="1400" dirty="0" smtClean="0"/>
            </a:br>
            <a:r>
              <a:rPr lang="en-US" sz="1400" dirty="0" smtClean="0"/>
              <a:t>active speaker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293764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1 “Continuous Presence”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5" name="Straight Connector 23"/>
          <p:cNvCxnSpPr>
            <a:cxnSpLocks noChangeShapeType="1"/>
          </p:cNvCxnSpPr>
          <p:nvPr/>
        </p:nvCxnSpPr>
        <p:spPr bwMode="auto">
          <a:xfrm flipH="1">
            <a:off x="5049838" y="2003694"/>
            <a:ext cx="1976556" cy="783162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8" name="Line Callout 1 (No Border) 50"/>
          <p:cNvSpPr>
            <a:spLocks/>
          </p:cNvSpPr>
          <p:nvPr/>
        </p:nvSpPr>
        <p:spPr bwMode="auto">
          <a:xfrm>
            <a:off x="2335121" y="5289352"/>
            <a:ext cx="3982552" cy="1015663"/>
          </a:xfrm>
          <a:prstGeom prst="callout1">
            <a:avLst>
              <a:gd name="adj1" fmla="val 1139"/>
              <a:gd name="adj2" fmla="val 18562"/>
              <a:gd name="adj3" fmla="val -40445"/>
              <a:gd name="adj4" fmla="val 13126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In principle individual mixes to everyone, such that no one sees itself</a:t>
            </a:r>
            <a:endParaRPr lang="en-US" dirty="0"/>
          </a:p>
        </p:txBody>
      </p:sp>
      <p:sp>
        <p:nvSpPr>
          <p:cNvPr id="13329" name="Line Callout 1 (No Border) 51"/>
          <p:cNvSpPr>
            <a:spLocks/>
          </p:cNvSpPr>
          <p:nvPr/>
        </p:nvSpPr>
        <p:spPr bwMode="auto">
          <a:xfrm>
            <a:off x="2888237" y="1334907"/>
            <a:ext cx="3368187" cy="1015663"/>
          </a:xfrm>
          <a:prstGeom prst="callout1">
            <a:avLst>
              <a:gd name="adj1" fmla="val 96128"/>
              <a:gd name="adj2" fmla="val 51078"/>
              <a:gd name="adj3" fmla="val 132893"/>
              <a:gd name="adj4" fmla="val 4978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i="1" dirty="0" smtClean="0"/>
              <a:t>Main feature: </a:t>
            </a:r>
            <a:r>
              <a:rPr lang="en-US" dirty="0" smtClean="0"/>
              <a:t>receivers can see more participants than just active speaker</a:t>
            </a:r>
            <a:endParaRPr lang="en-US" dirty="0"/>
          </a:p>
        </p:txBody>
      </p:sp>
      <p:sp>
        <p:nvSpPr>
          <p:cNvPr id="13332" name="Line Callout 1 (No Border) 55"/>
          <p:cNvSpPr>
            <a:spLocks/>
          </p:cNvSpPr>
          <p:nvPr/>
        </p:nvSpPr>
        <p:spPr bwMode="auto">
          <a:xfrm>
            <a:off x="465082" y="2763288"/>
            <a:ext cx="2423154" cy="2308324"/>
          </a:xfrm>
          <a:prstGeom prst="callout1">
            <a:avLst>
              <a:gd name="adj1" fmla="val 41220"/>
              <a:gd name="adj2" fmla="val 98335"/>
              <a:gd name="adj3" fmla="val 30113"/>
              <a:gd name="adj4" fmla="val 150618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 smtClean="0"/>
              <a:t>Assumption:</a:t>
            </a:r>
            <a:r>
              <a:rPr lang="en-US" sz="1800" dirty="0" smtClean="0"/>
              <a:t> MRFP decodes, mixes, and re-encodes (transcodes) video</a:t>
            </a:r>
            <a:br>
              <a:rPr lang="en-US" sz="1800" dirty="0" smtClean="0"/>
            </a:br>
            <a:r>
              <a:rPr lang="en-US" sz="1800" i="1" dirty="0" smtClean="0">
                <a:solidFill>
                  <a:srgbClr val="FF0000"/>
                </a:solidFill>
              </a:rPr>
              <a:t>Con: </a:t>
            </a:r>
            <a:r>
              <a:rPr lang="en-US" sz="1800" dirty="0" smtClean="0">
                <a:solidFill>
                  <a:srgbClr val="FF0000"/>
                </a:solidFill>
              </a:rPr>
              <a:t>Requires large amount of MRFP processing and increases delay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Straight Connector 23"/>
          <p:cNvCxnSpPr>
            <a:cxnSpLocks noChangeShapeType="1"/>
          </p:cNvCxnSpPr>
          <p:nvPr/>
        </p:nvCxnSpPr>
        <p:spPr bwMode="auto">
          <a:xfrm>
            <a:off x="5049838" y="4068629"/>
            <a:ext cx="2061322" cy="1912536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  <a:endCxn id="1026" idx="0"/>
          </p:cNvCxnSpPr>
          <p:nvPr/>
        </p:nvCxnSpPr>
        <p:spPr bwMode="auto">
          <a:xfrm flipV="1">
            <a:off x="5049838" y="2185192"/>
            <a:ext cx="1972586" cy="777163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Line Callout 1 (No Border) 50"/>
          <p:cNvSpPr>
            <a:spLocks/>
          </p:cNvSpPr>
          <p:nvPr/>
        </p:nvSpPr>
        <p:spPr bwMode="auto">
          <a:xfrm>
            <a:off x="6446143" y="2921168"/>
            <a:ext cx="2553726" cy="1323439"/>
          </a:xfrm>
          <a:prstGeom prst="callout1">
            <a:avLst>
              <a:gd name="adj1" fmla="val -347"/>
              <a:gd name="adj2" fmla="val 13811"/>
              <a:gd name="adj3" fmla="val -38455"/>
              <a:gd name="adj4" fmla="val 694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Participant layout controlled by local policy in MRFP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Previous</a:t>
            </a:r>
            <a:br>
              <a:rPr lang="en-US" sz="1400" dirty="0" smtClean="0"/>
            </a:br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57375" y="591717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198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805672" cy="108585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1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How Transcoding Free?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8" name="Line Callout 1 (No Border) 50"/>
          <p:cNvSpPr>
            <a:spLocks/>
          </p:cNvSpPr>
          <p:nvPr/>
        </p:nvSpPr>
        <p:spPr bwMode="auto">
          <a:xfrm>
            <a:off x="2813689" y="5002699"/>
            <a:ext cx="3516622" cy="1015663"/>
          </a:xfrm>
          <a:prstGeom prst="callout1">
            <a:avLst>
              <a:gd name="adj1" fmla="val 15276"/>
              <a:gd name="adj2" fmla="val 90591"/>
              <a:gd name="adj3" fmla="val -6963"/>
              <a:gd name="adj4" fmla="val 9730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When needed, send both large and small resolutions uplink; </a:t>
            </a:r>
            <a:r>
              <a:rPr lang="en-US" i="1" dirty="0" smtClean="0"/>
              <a:t>“simulcast”</a:t>
            </a:r>
            <a:endParaRPr lang="en-US" i="1" dirty="0"/>
          </a:p>
        </p:txBody>
      </p:sp>
      <p:sp>
        <p:nvSpPr>
          <p:cNvPr id="13329" name="Line Callout 1 (No Border) 51"/>
          <p:cNvSpPr>
            <a:spLocks/>
          </p:cNvSpPr>
          <p:nvPr/>
        </p:nvSpPr>
        <p:spPr bwMode="auto">
          <a:xfrm>
            <a:off x="3283524" y="1275626"/>
            <a:ext cx="3740727" cy="1200329"/>
          </a:xfrm>
          <a:prstGeom prst="callout1">
            <a:avLst>
              <a:gd name="adj1" fmla="val 96758"/>
              <a:gd name="adj2" fmla="val 34714"/>
              <a:gd name="adj3" fmla="val 119443"/>
              <a:gd name="adj4" fmla="val 34633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i="1" dirty="0" smtClean="0"/>
              <a:t>Main feature: </a:t>
            </a:r>
            <a:r>
              <a:rPr lang="en-US" sz="1800" dirty="0" smtClean="0"/>
              <a:t>By handling multiple video streams, MRFP can often just switch video, gaining performance and delay</a:t>
            </a:r>
            <a:endParaRPr lang="en-US" sz="1800" dirty="0"/>
          </a:p>
        </p:txBody>
      </p:sp>
      <p:sp>
        <p:nvSpPr>
          <p:cNvPr id="13332" name="Line Callout 1 (No Border) 55"/>
          <p:cNvSpPr>
            <a:spLocks/>
          </p:cNvSpPr>
          <p:nvPr/>
        </p:nvSpPr>
        <p:spPr bwMode="auto">
          <a:xfrm>
            <a:off x="166256" y="2829280"/>
            <a:ext cx="3461116" cy="1754326"/>
          </a:xfrm>
          <a:prstGeom prst="callout1">
            <a:avLst>
              <a:gd name="adj1" fmla="val 43190"/>
              <a:gd name="adj2" fmla="val 92454"/>
              <a:gd name="adj3" fmla="val 34156"/>
              <a:gd name="adj4" fmla="val 113662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 smtClean="0">
                <a:solidFill>
                  <a:srgbClr val="FF0000"/>
                </a:solidFill>
              </a:rPr>
              <a:t>Con: </a:t>
            </a:r>
            <a:r>
              <a:rPr lang="en-US" sz="1800" dirty="0" smtClean="0">
                <a:solidFill>
                  <a:srgbClr val="FF0000"/>
                </a:solidFill>
              </a:rPr>
              <a:t>Slightly higher UE complexity, and also slightly higher video bandwidth and/or slightly lower video quality, but still rather similar to transcoding case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</p:cNvCxnSpPr>
          <p:nvPr/>
        </p:nvCxnSpPr>
        <p:spPr bwMode="auto">
          <a:xfrm flipV="1">
            <a:off x="5057510" y="2336844"/>
            <a:ext cx="1972586" cy="777163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Line Callout 1 (No Border) 50"/>
          <p:cNvSpPr>
            <a:spLocks/>
          </p:cNvSpPr>
          <p:nvPr/>
        </p:nvSpPr>
        <p:spPr bwMode="auto">
          <a:xfrm>
            <a:off x="6080499" y="2868269"/>
            <a:ext cx="2919370" cy="1938992"/>
          </a:xfrm>
          <a:prstGeom prst="callout1">
            <a:avLst>
              <a:gd name="adj1" fmla="val 2064"/>
              <a:gd name="adj2" fmla="val 28928"/>
              <a:gd name="adj3" fmla="val -25856"/>
              <a:gd name="adj4" fmla="val 41113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Participant layout composed </a:t>
            </a:r>
            <a:r>
              <a:rPr lang="en-US" i="1" dirty="0" smtClean="0"/>
              <a:t>locally and freely </a:t>
            </a:r>
            <a:r>
              <a:rPr lang="en-US" dirty="0" smtClean="0"/>
              <a:t>in receiver from multiple downlink video streams; </a:t>
            </a:r>
            <a:r>
              <a:rPr lang="en-US" i="1" dirty="0" smtClean="0"/>
              <a:t>“multistream”</a:t>
            </a:r>
            <a:endParaRPr lang="en-US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Previous</a:t>
            </a:r>
            <a:br>
              <a:rPr lang="en-US" sz="1400" dirty="0" smtClean="0"/>
            </a:br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49818" y="5909617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8105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3"/>
          <p:cNvSpPr>
            <a:spLocks noChangeAspect="1" noEditPoints="1"/>
          </p:cNvSpPr>
          <p:nvPr/>
        </p:nvSpPr>
        <p:spPr bwMode="auto">
          <a:xfrm>
            <a:off x="2037008" y="167957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"/>
          <p:cNvSpPr>
            <a:spLocks noChangeAspect="1" noEditPoints="1"/>
          </p:cNvSpPr>
          <p:nvPr/>
        </p:nvSpPr>
        <p:spPr bwMode="auto">
          <a:xfrm>
            <a:off x="2206770" y="4767081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3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663735"/>
            <a:ext cx="2169194" cy="1993580"/>
          </a:xfrm>
          <a:prstGeom prst="line">
            <a:avLst/>
          </a:prstGeom>
          <a:noFill/>
          <a:ln w="381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Freeform 7"/>
          <p:cNvSpPr>
            <a:spLocks noChangeAspect="1" noEditPoints="1"/>
          </p:cNvSpPr>
          <p:nvPr/>
        </p:nvSpPr>
        <p:spPr bwMode="auto">
          <a:xfrm>
            <a:off x="6685777" y="4848556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5" name="Freeform 7"/>
          <p:cNvSpPr>
            <a:spLocks noChangeAspect="1" noEditPoints="1"/>
          </p:cNvSpPr>
          <p:nvPr/>
        </p:nvSpPr>
        <p:spPr bwMode="auto">
          <a:xfrm>
            <a:off x="6169267" y="5086145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836759" y="6457890"/>
            <a:ext cx="3230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/>
              <a:t>(All video streams are not shown)</a:t>
            </a:r>
            <a:endParaRPr lang="en-US" sz="1600" i="1" dirty="0"/>
          </a:p>
        </p:txBody>
      </p:sp>
      <p:cxnSp>
        <p:nvCxnSpPr>
          <p:cNvPr id="57" name="Straight Connector 23"/>
          <p:cNvCxnSpPr>
            <a:cxnSpLocks noChangeShapeType="1"/>
          </p:cNvCxnSpPr>
          <p:nvPr/>
        </p:nvCxnSpPr>
        <p:spPr bwMode="auto">
          <a:xfrm flipV="1">
            <a:off x="5049838" y="2003694"/>
            <a:ext cx="1972586" cy="783162"/>
          </a:xfrm>
          <a:prstGeom prst="line">
            <a:avLst/>
          </a:prstGeom>
          <a:noFill/>
          <a:ln w="381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Freeform 7"/>
          <p:cNvSpPr>
            <a:spLocks noChangeAspect="1" noEditPoints="1"/>
          </p:cNvSpPr>
          <p:nvPr/>
        </p:nvSpPr>
        <p:spPr bwMode="auto">
          <a:xfrm>
            <a:off x="2611209" y="5086146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7"/>
          <p:cNvSpPr>
            <a:spLocks noChangeAspect="1" noEditPoints="1"/>
          </p:cNvSpPr>
          <p:nvPr/>
        </p:nvSpPr>
        <p:spPr bwMode="auto">
          <a:xfrm>
            <a:off x="2611209" y="250467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60" name="Straight Connector 23"/>
          <p:cNvCxnSpPr>
            <a:cxnSpLocks noChangeShapeType="1"/>
          </p:cNvCxnSpPr>
          <p:nvPr/>
        </p:nvCxnSpPr>
        <p:spPr bwMode="auto">
          <a:xfrm flipV="1">
            <a:off x="5053808" y="2430601"/>
            <a:ext cx="1972586" cy="777163"/>
          </a:xfrm>
          <a:prstGeom prst="line">
            <a:avLst/>
          </a:prstGeom>
          <a:noFill/>
          <a:ln w="12700" algn="ctr">
            <a:solidFill>
              <a:srgbClr val="89BA17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Freeform 7"/>
          <p:cNvSpPr>
            <a:spLocks noChangeAspect="1" noEditPoints="1"/>
          </p:cNvSpPr>
          <p:nvPr/>
        </p:nvSpPr>
        <p:spPr bwMode="auto">
          <a:xfrm>
            <a:off x="6080499" y="1921177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62" name="Freeform 3"/>
          <p:cNvSpPr>
            <a:spLocks noChangeAspect="1" noEditPoints="1"/>
          </p:cNvSpPr>
          <p:nvPr/>
        </p:nvSpPr>
        <p:spPr bwMode="auto">
          <a:xfrm>
            <a:off x="6310959" y="234001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"/>
          <p:cNvSpPr>
            <a:spLocks noChangeAspect="1" noEditPoints="1"/>
          </p:cNvSpPr>
          <p:nvPr/>
        </p:nvSpPr>
        <p:spPr bwMode="auto">
          <a:xfrm>
            <a:off x="6640708" y="262504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912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805672" cy="108585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1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How Transcoding Free?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2F88FF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</p:cNvCxnSpPr>
          <p:nvPr/>
        </p:nvCxnSpPr>
        <p:spPr bwMode="auto">
          <a:xfrm flipV="1">
            <a:off x="5057510" y="2336844"/>
            <a:ext cx="1972586" cy="777163"/>
          </a:xfrm>
          <a:prstGeom prst="line">
            <a:avLst/>
          </a:prstGeom>
          <a:noFill/>
          <a:ln w="12700" algn="ctr">
            <a:solidFill>
              <a:srgbClr val="C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Previous</a:t>
            </a:r>
            <a:b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</a:br>
            <a:r>
              <a:rPr lang="en-US" sz="1400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active speaker</a:t>
            </a:r>
            <a:endParaRPr lang="en-US" sz="1400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57375" y="591717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0" name="Freeform 3"/>
          <p:cNvSpPr>
            <a:spLocks noChangeAspect="1" noEditPoints="1"/>
          </p:cNvSpPr>
          <p:nvPr/>
        </p:nvSpPr>
        <p:spPr bwMode="auto">
          <a:xfrm>
            <a:off x="2037008" y="167957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3"/>
          <p:cNvSpPr>
            <a:spLocks noChangeAspect="1" noEditPoints="1"/>
          </p:cNvSpPr>
          <p:nvPr/>
        </p:nvSpPr>
        <p:spPr bwMode="auto">
          <a:xfrm>
            <a:off x="2206770" y="4767081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53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663735"/>
            <a:ext cx="2169194" cy="1993580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4" name="Freeform 7"/>
          <p:cNvSpPr>
            <a:spLocks noChangeAspect="1" noEditPoints="1"/>
          </p:cNvSpPr>
          <p:nvPr/>
        </p:nvSpPr>
        <p:spPr bwMode="auto">
          <a:xfrm>
            <a:off x="6685777" y="4848556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55" name="Freeform 7"/>
          <p:cNvSpPr>
            <a:spLocks noChangeAspect="1" noEditPoints="1"/>
          </p:cNvSpPr>
          <p:nvPr/>
        </p:nvSpPr>
        <p:spPr bwMode="auto">
          <a:xfrm>
            <a:off x="6169267" y="5086145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5836759" y="6457890"/>
            <a:ext cx="32303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tx1">
                    <a:lumMod val="20000"/>
                    <a:lumOff val="80000"/>
                  </a:schemeClr>
                </a:solidFill>
              </a:rPr>
              <a:t>(All video streams are not shown)</a:t>
            </a:r>
            <a:endParaRPr lang="en-US" sz="1600" i="1" dirty="0">
              <a:solidFill>
                <a:schemeClr val="tx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57" name="Straight Connector 23"/>
          <p:cNvCxnSpPr>
            <a:cxnSpLocks noChangeShapeType="1"/>
          </p:cNvCxnSpPr>
          <p:nvPr/>
        </p:nvCxnSpPr>
        <p:spPr bwMode="auto">
          <a:xfrm flipV="1">
            <a:off x="5049838" y="2003694"/>
            <a:ext cx="1972586" cy="783162"/>
          </a:xfrm>
          <a:prstGeom prst="line">
            <a:avLst/>
          </a:prstGeom>
          <a:noFill/>
          <a:ln w="38100" algn="ctr">
            <a:solidFill>
              <a:srgbClr val="7030A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8" name="Freeform 7"/>
          <p:cNvSpPr>
            <a:spLocks noChangeAspect="1" noEditPoints="1"/>
          </p:cNvSpPr>
          <p:nvPr/>
        </p:nvSpPr>
        <p:spPr bwMode="auto">
          <a:xfrm>
            <a:off x="2611209" y="5086146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59" name="Freeform 7"/>
          <p:cNvSpPr>
            <a:spLocks noChangeAspect="1" noEditPoints="1"/>
          </p:cNvSpPr>
          <p:nvPr/>
        </p:nvSpPr>
        <p:spPr bwMode="auto">
          <a:xfrm>
            <a:off x="2611209" y="250467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cxnSp>
        <p:nvCxnSpPr>
          <p:cNvPr id="60" name="Straight Connector 23"/>
          <p:cNvCxnSpPr>
            <a:cxnSpLocks noChangeShapeType="1"/>
          </p:cNvCxnSpPr>
          <p:nvPr/>
        </p:nvCxnSpPr>
        <p:spPr bwMode="auto">
          <a:xfrm flipV="1">
            <a:off x="5053808" y="2430601"/>
            <a:ext cx="1972586" cy="777163"/>
          </a:xfrm>
          <a:prstGeom prst="line">
            <a:avLst/>
          </a:prstGeom>
          <a:noFill/>
          <a:ln w="12700" algn="ctr">
            <a:solidFill>
              <a:srgbClr val="000000">
                <a:alpha val="10196"/>
              </a:srgb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1" name="Freeform 7"/>
          <p:cNvSpPr>
            <a:spLocks noChangeAspect="1" noEditPoints="1"/>
          </p:cNvSpPr>
          <p:nvPr/>
        </p:nvSpPr>
        <p:spPr bwMode="auto">
          <a:xfrm>
            <a:off x="6080499" y="1921177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>
              <a:alpha val="10196"/>
            </a:srgbClr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sp>
        <p:nvSpPr>
          <p:cNvPr id="62" name="Freeform 3"/>
          <p:cNvSpPr>
            <a:spLocks noChangeAspect="1" noEditPoints="1"/>
          </p:cNvSpPr>
          <p:nvPr/>
        </p:nvSpPr>
        <p:spPr bwMode="auto">
          <a:xfrm>
            <a:off x="6310959" y="2340016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"/>
          <p:cNvSpPr>
            <a:spLocks noChangeAspect="1" noEditPoints="1"/>
          </p:cNvSpPr>
          <p:nvPr/>
        </p:nvSpPr>
        <p:spPr bwMode="auto">
          <a:xfrm>
            <a:off x="6640708" y="262504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89BA17">
              <a:alpha val="1019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ocument"/>
          <p:cNvSpPr>
            <a:spLocks noEditPoints="1" noChangeArrowheads="1"/>
          </p:cNvSpPr>
          <p:nvPr/>
        </p:nvSpPr>
        <p:spPr bwMode="auto">
          <a:xfrm>
            <a:off x="3492551" y="4529150"/>
            <a:ext cx="2158898" cy="1535175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SDP:</a:t>
            </a:r>
          </a:p>
          <a:p>
            <a:r>
              <a:rPr lang="en-US" sz="1400" dirty="0" smtClean="0"/>
              <a:t>m=video … pt1 pt2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smtClean="0">
                <a:solidFill>
                  <a:srgbClr val="FF0000"/>
                </a:solidFill>
              </a:rPr>
              <a:t>simulcast</a:t>
            </a:r>
            <a:r>
              <a:rPr lang="en-US" sz="1400" dirty="0" smtClean="0"/>
              <a:t> … pt1 pt2</a:t>
            </a:r>
          </a:p>
          <a:p>
            <a:r>
              <a:rPr lang="en-US" sz="1400" dirty="0" smtClean="0"/>
              <a:t>…</a:t>
            </a:r>
            <a:endParaRPr lang="en-US" sz="1400" dirty="0"/>
          </a:p>
        </p:txBody>
      </p:sp>
      <p:sp>
        <p:nvSpPr>
          <p:cNvPr id="64" name="Document"/>
          <p:cNvSpPr>
            <a:spLocks noEditPoints="1" noChangeArrowheads="1"/>
          </p:cNvSpPr>
          <p:nvPr/>
        </p:nvSpPr>
        <p:spPr bwMode="auto">
          <a:xfrm>
            <a:off x="7111160" y="2573771"/>
            <a:ext cx="1632691" cy="2560323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SDP: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(active speaker)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(thumbnail 1)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(thumbnail 2)</a:t>
            </a:r>
          </a:p>
          <a:p>
            <a:r>
              <a:rPr lang="en-US" sz="1400" dirty="0" smtClean="0"/>
              <a:t>…</a:t>
            </a:r>
            <a:endParaRPr lang="en-US" sz="1400" dirty="0"/>
          </a:p>
        </p:txBody>
      </p:sp>
      <p:sp>
        <p:nvSpPr>
          <p:cNvPr id="65" name="Line Callout 1 (No Border) 51"/>
          <p:cNvSpPr>
            <a:spLocks/>
          </p:cNvSpPr>
          <p:nvPr/>
        </p:nvSpPr>
        <p:spPr bwMode="auto">
          <a:xfrm>
            <a:off x="2905520" y="1275626"/>
            <a:ext cx="3740727" cy="1200329"/>
          </a:xfrm>
          <a:prstGeom prst="callout1">
            <a:avLst>
              <a:gd name="adj1" fmla="val 98899"/>
              <a:gd name="adj2" fmla="val 83603"/>
              <a:gd name="adj3" fmla="val 195686"/>
              <a:gd name="adj4" fmla="val 112613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dirty="0" smtClean="0"/>
              <a:t>Multiple m-lines in SDP per default mean that corresponding media are sent simultaneously, not as alternatives, e.g. audio and video</a:t>
            </a:r>
            <a:endParaRPr lang="en-US" sz="1800" dirty="0"/>
          </a:p>
        </p:txBody>
      </p:sp>
      <p:sp>
        <p:nvSpPr>
          <p:cNvPr id="66" name="Line Callout 1 (No Border) 55"/>
          <p:cNvSpPr>
            <a:spLocks/>
          </p:cNvSpPr>
          <p:nvPr/>
        </p:nvSpPr>
        <p:spPr bwMode="auto">
          <a:xfrm>
            <a:off x="465083" y="2899314"/>
            <a:ext cx="2655617" cy="1323439"/>
          </a:xfrm>
          <a:prstGeom prst="callout1">
            <a:avLst>
              <a:gd name="adj1" fmla="val 92447"/>
              <a:gd name="adj2" fmla="val 80528"/>
              <a:gd name="adj3" fmla="val 147914"/>
              <a:gd name="adj4" fmla="val 11447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/>
              <a:t>Simulcast is multiple representations, “payload types”,</a:t>
            </a:r>
            <a:br>
              <a:rPr lang="en-US" dirty="0" smtClean="0"/>
            </a:br>
            <a:r>
              <a:rPr lang="en-US" dirty="0" smtClean="0"/>
              <a:t>of a “single media”</a:t>
            </a:r>
            <a:endParaRPr lang="en-US" dirty="0"/>
          </a:p>
        </p:txBody>
      </p:sp>
      <p:sp>
        <p:nvSpPr>
          <p:cNvPr id="67" name="Line Callout 1 (No Border) 55"/>
          <p:cNvSpPr>
            <a:spLocks/>
          </p:cNvSpPr>
          <p:nvPr/>
        </p:nvSpPr>
        <p:spPr bwMode="auto">
          <a:xfrm>
            <a:off x="3031932" y="2672527"/>
            <a:ext cx="3048567" cy="1477328"/>
          </a:xfrm>
          <a:prstGeom prst="callout1">
            <a:avLst>
              <a:gd name="adj1" fmla="val 50710"/>
              <a:gd name="adj2" fmla="val 91231"/>
              <a:gd name="adj3" fmla="val 65157"/>
              <a:gd name="adj4" fmla="val 133839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/>
              <a:t>SDP receiver shall per default ignore (disable) any m-lines with media it does not understand or does not wish to receive or send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3066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2 Screen Sharing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5" name="Straight Connector 23"/>
          <p:cNvCxnSpPr>
            <a:cxnSpLocks noChangeShapeType="1"/>
          </p:cNvCxnSpPr>
          <p:nvPr/>
        </p:nvCxnSpPr>
        <p:spPr bwMode="auto">
          <a:xfrm flipH="1">
            <a:off x="5049838" y="2003694"/>
            <a:ext cx="1976556" cy="783162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8" name="Line Callout 1 (No Border) 50"/>
          <p:cNvSpPr>
            <a:spLocks/>
          </p:cNvSpPr>
          <p:nvPr/>
        </p:nvSpPr>
        <p:spPr bwMode="auto">
          <a:xfrm>
            <a:off x="2335121" y="5289352"/>
            <a:ext cx="3982552" cy="1015663"/>
          </a:xfrm>
          <a:prstGeom prst="callout1">
            <a:avLst>
              <a:gd name="adj1" fmla="val 1139"/>
              <a:gd name="adj2" fmla="val 55564"/>
              <a:gd name="adj3" fmla="val -110385"/>
              <a:gd name="adj4" fmla="val 5620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MRFP knows video is “content” and uses floor control (e.g. BFCP) for it</a:t>
            </a:r>
            <a:endParaRPr lang="en-US" dirty="0"/>
          </a:p>
        </p:txBody>
      </p:sp>
      <p:sp>
        <p:nvSpPr>
          <p:cNvPr id="13329" name="Line Callout 1 (No Border) 51"/>
          <p:cNvSpPr>
            <a:spLocks/>
          </p:cNvSpPr>
          <p:nvPr/>
        </p:nvSpPr>
        <p:spPr bwMode="auto">
          <a:xfrm>
            <a:off x="2888237" y="1334907"/>
            <a:ext cx="3368187" cy="1015663"/>
          </a:xfrm>
          <a:prstGeom prst="callout1">
            <a:avLst>
              <a:gd name="adj1" fmla="val 96128"/>
              <a:gd name="adj2" fmla="val 51078"/>
              <a:gd name="adj3" fmla="val 132893"/>
              <a:gd name="adj4" fmla="val 4978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i="1" dirty="0" smtClean="0"/>
              <a:t>Main feature:</a:t>
            </a:r>
            <a:r>
              <a:rPr lang="en-US" dirty="0" smtClean="0"/>
              <a:t> </a:t>
            </a:r>
            <a:r>
              <a:rPr lang="en-US" dirty="0"/>
              <a:t>S</a:t>
            </a:r>
            <a:r>
              <a:rPr lang="en-US" dirty="0" smtClean="0"/>
              <a:t>end screen content (e.g. presentation) instead of camera image</a:t>
            </a:r>
            <a:endParaRPr lang="en-US" dirty="0"/>
          </a:p>
        </p:txBody>
      </p:sp>
      <p:sp>
        <p:nvSpPr>
          <p:cNvPr id="13332" name="Line Callout 1 (No Border) 55"/>
          <p:cNvSpPr>
            <a:spLocks/>
          </p:cNvSpPr>
          <p:nvPr/>
        </p:nvSpPr>
        <p:spPr bwMode="auto">
          <a:xfrm>
            <a:off x="465082" y="3076099"/>
            <a:ext cx="2423154" cy="1477328"/>
          </a:xfrm>
          <a:prstGeom prst="callout1">
            <a:avLst>
              <a:gd name="adj1" fmla="val 46033"/>
              <a:gd name="adj2" fmla="val 83678"/>
              <a:gd name="adj3" fmla="val 27167"/>
              <a:gd name="adj4" fmla="val 149059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 dirty="0" smtClean="0">
                <a:solidFill>
                  <a:srgbClr val="FF0000"/>
                </a:solidFill>
              </a:rPr>
              <a:t>Note:</a:t>
            </a:r>
            <a:r>
              <a:rPr lang="en-US" sz="1800" dirty="0" smtClean="0">
                <a:solidFill>
                  <a:srgbClr val="FF0000"/>
                </a:solidFill>
              </a:rPr>
              <a:t> MRFP cannot use active speaker criteria to choose which video to distribute to receivers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Straight Connector 23"/>
          <p:cNvCxnSpPr>
            <a:cxnSpLocks noChangeShapeType="1"/>
          </p:cNvCxnSpPr>
          <p:nvPr/>
        </p:nvCxnSpPr>
        <p:spPr bwMode="auto">
          <a:xfrm>
            <a:off x="5049838" y="4068629"/>
            <a:ext cx="2061322" cy="1912536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  <a:endCxn id="1026" idx="0"/>
          </p:cNvCxnSpPr>
          <p:nvPr/>
        </p:nvCxnSpPr>
        <p:spPr bwMode="auto">
          <a:xfrm flipV="1">
            <a:off x="5049838" y="2185192"/>
            <a:ext cx="1972586" cy="777163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Line Callout 1 (No Border) 50"/>
          <p:cNvSpPr>
            <a:spLocks/>
          </p:cNvSpPr>
          <p:nvPr/>
        </p:nvSpPr>
        <p:spPr bwMode="auto">
          <a:xfrm>
            <a:off x="6446143" y="2921168"/>
            <a:ext cx="2553726" cy="1938992"/>
          </a:xfrm>
          <a:prstGeom prst="callout1">
            <a:avLst>
              <a:gd name="adj1" fmla="val -555"/>
              <a:gd name="adj2" fmla="val 14107"/>
              <a:gd name="adj3" fmla="val -27179"/>
              <a:gd name="adj4" fmla="val 2469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Presenter wants to see reaction from “audience”, and can see presented document “locally”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Previous</a:t>
            </a:r>
            <a:br>
              <a:rPr lang="en-US" sz="1400" dirty="0" smtClean="0"/>
            </a:br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Freeform 2"/>
          <p:cNvSpPr>
            <a:spLocks noChangeAspect="1" noEditPoints="1"/>
          </p:cNvSpPr>
          <p:nvPr/>
        </p:nvSpPr>
        <p:spPr bwMode="auto">
          <a:xfrm>
            <a:off x="8535714" y="1964034"/>
            <a:ext cx="389731" cy="525960"/>
          </a:xfrm>
          <a:custGeom>
            <a:avLst/>
            <a:gdLst>
              <a:gd name="T0" fmla="*/ 180 w 235"/>
              <a:gd name="T1" fmla="*/ 151 h 317"/>
              <a:gd name="T2" fmla="*/ 54 w 235"/>
              <a:gd name="T3" fmla="*/ 151 h 317"/>
              <a:gd name="T4" fmla="*/ 46 w 235"/>
              <a:gd name="T5" fmla="*/ 159 h 317"/>
              <a:gd name="T6" fmla="*/ 54 w 235"/>
              <a:gd name="T7" fmla="*/ 167 h 317"/>
              <a:gd name="T8" fmla="*/ 180 w 235"/>
              <a:gd name="T9" fmla="*/ 167 h 317"/>
              <a:gd name="T10" fmla="*/ 188 w 235"/>
              <a:gd name="T11" fmla="*/ 159 h 317"/>
              <a:gd name="T12" fmla="*/ 180 w 235"/>
              <a:gd name="T13" fmla="*/ 151 h 317"/>
              <a:gd name="T14" fmla="*/ 227 w 235"/>
              <a:gd name="T15" fmla="*/ 48 h 317"/>
              <a:gd name="T16" fmla="*/ 235 w 235"/>
              <a:gd name="T17" fmla="*/ 40 h 317"/>
              <a:gd name="T18" fmla="*/ 235 w 235"/>
              <a:gd name="T19" fmla="*/ 26 h 317"/>
              <a:gd name="T20" fmla="*/ 209 w 235"/>
              <a:gd name="T21" fmla="*/ 0 h 317"/>
              <a:gd name="T22" fmla="*/ 25 w 235"/>
              <a:gd name="T23" fmla="*/ 0 h 317"/>
              <a:gd name="T24" fmla="*/ 0 w 235"/>
              <a:gd name="T25" fmla="*/ 26 h 317"/>
              <a:gd name="T26" fmla="*/ 0 w 235"/>
              <a:gd name="T27" fmla="*/ 292 h 317"/>
              <a:gd name="T28" fmla="*/ 25 w 235"/>
              <a:gd name="T29" fmla="*/ 317 h 317"/>
              <a:gd name="T30" fmla="*/ 209 w 235"/>
              <a:gd name="T31" fmla="*/ 317 h 317"/>
              <a:gd name="T32" fmla="*/ 235 w 235"/>
              <a:gd name="T33" fmla="*/ 292 h 317"/>
              <a:gd name="T34" fmla="*/ 235 w 235"/>
              <a:gd name="T35" fmla="*/ 72 h 317"/>
              <a:gd name="T36" fmla="*/ 227 w 235"/>
              <a:gd name="T37" fmla="*/ 64 h 317"/>
              <a:gd name="T38" fmla="*/ 219 w 235"/>
              <a:gd name="T39" fmla="*/ 72 h 317"/>
              <a:gd name="T40" fmla="*/ 219 w 235"/>
              <a:gd name="T41" fmla="*/ 292 h 317"/>
              <a:gd name="T42" fmla="*/ 209 w 235"/>
              <a:gd name="T43" fmla="*/ 301 h 317"/>
              <a:gd name="T44" fmla="*/ 25 w 235"/>
              <a:gd name="T45" fmla="*/ 301 h 317"/>
              <a:gd name="T46" fmla="*/ 16 w 235"/>
              <a:gd name="T47" fmla="*/ 292 h 317"/>
              <a:gd name="T48" fmla="*/ 16 w 235"/>
              <a:gd name="T49" fmla="*/ 26 h 317"/>
              <a:gd name="T50" fmla="*/ 25 w 235"/>
              <a:gd name="T51" fmla="*/ 16 h 317"/>
              <a:gd name="T52" fmla="*/ 209 w 235"/>
              <a:gd name="T53" fmla="*/ 16 h 317"/>
              <a:gd name="T54" fmla="*/ 219 w 235"/>
              <a:gd name="T55" fmla="*/ 26 h 317"/>
              <a:gd name="T56" fmla="*/ 219 w 235"/>
              <a:gd name="T57" fmla="*/ 40 h 317"/>
              <a:gd name="T58" fmla="*/ 227 w 235"/>
              <a:gd name="T59" fmla="*/ 48 h 317"/>
              <a:gd name="T60" fmla="*/ 180 w 235"/>
              <a:gd name="T61" fmla="*/ 104 h 317"/>
              <a:gd name="T62" fmla="*/ 54 w 235"/>
              <a:gd name="T63" fmla="*/ 104 h 317"/>
              <a:gd name="T64" fmla="*/ 46 w 235"/>
              <a:gd name="T65" fmla="*/ 112 h 317"/>
              <a:gd name="T66" fmla="*/ 54 w 235"/>
              <a:gd name="T67" fmla="*/ 120 h 317"/>
              <a:gd name="T68" fmla="*/ 180 w 235"/>
              <a:gd name="T69" fmla="*/ 120 h 317"/>
              <a:gd name="T70" fmla="*/ 188 w 235"/>
              <a:gd name="T71" fmla="*/ 112 h 317"/>
              <a:gd name="T72" fmla="*/ 180 w 235"/>
              <a:gd name="T73" fmla="*/ 104 h 317"/>
              <a:gd name="T74" fmla="*/ 180 w 235"/>
              <a:gd name="T75" fmla="*/ 197 h 317"/>
              <a:gd name="T76" fmla="*/ 54 w 235"/>
              <a:gd name="T77" fmla="*/ 197 h 317"/>
              <a:gd name="T78" fmla="*/ 46 w 235"/>
              <a:gd name="T79" fmla="*/ 205 h 317"/>
              <a:gd name="T80" fmla="*/ 54 w 235"/>
              <a:gd name="T81" fmla="*/ 213 h 317"/>
              <a:gd name="T82" fmla="*/ 180 w 235"/>
              <a:gd name="T83" fmla="*/ 213 h 317"/>
              <a:gd name="T84" fmla="*/ 188 w 235"/>
              <a:gd name="T85" fmla="*/ 205 h 317"/>
              <a:gd name="T86" fmla="*/ 180 w 235"/>
              <a:gd name="T87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5" h="317">
                <a:moveTo>
                  <a:pt x="180" y="151"/>
                </a:moveTo>
                <a:cubicBezTo>
                  <a:pt x="54" y="151"/>
                  <a:pt x="54" y="151"/>
                  <a:pt x="54" y="151"/>
                </a:cubicBezTo>
                <a:cubicBezTo>
                  <a:pt x="50" y="151"/>
                  <a:pt x="46" y="154"/>
                  <a:pt x="46" y="159"/>
                </a:cubicBezTo>
                <a:cubicBezTo>
                  <a:pt x="46" y="163"/>
                  <a:pt x="50" y="167"/>
                  <a:pt x="54" y="167"/>
                </a:cubicBezTo>
                <a:cubicBezTo>
                  <a:pt x="180" y="167"/>
                  <a:pt x="180" y="167"/>
                  <a:pt x="180" y="167"/>
                </a:cubicBezTo>
                <a:cubicBezTo>
                  <a:pt x="185" y="167"/>
                  <a:pt x="188" y="163"/>
                  <a:pt x="188" y="159"/>
                </a:cubicBezTo>
                <a:cubicBezTo>
                  <a:pt x="188" y="154"/>
                  <a:pt x="185" y="151"/>
                  <a:pt x="180" y="151"/>
                </a:cubicBezTo>
                <a:close/>
                <a:moveTo>
                  <a:pt x="227" y="48"/>
                </a:moveTo>
                <a:cubicBezTo>
                  <a:pt x="231" y="48"/>
                  <a:pt x="235" y="44"/>
                  <a:pt x="235" y="40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35" y="16"/>
                  <a:pt x="228" y="0"/>
                  <a:pt x="20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5" y="0"/>
                  <a:pt x="0" y="7"/>
                  <a:pt x="0" y="2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2"/>
                  <a:pt x="7" y="317"/>
                  <a:pt x="25" y="317"/>
                </a:cubicBezTo>
                <a:cubicBezTo>
                  <a:pt x="209" y="317"/>
                  <a:pt x="209" y="317"/>
                  <a:pt x="209" y="317"/>
                </a:cubicBezTo>
                <a:cubicBezTo>
                  <a:pt x="219" y="317"/>
                  <a:pt x="235" y="311"/>
                  <a:pt x="235" y="29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5" y="67"/>
                  <a:pt x="231" y="64"/>
                  <a:pt x="227" y="64"/>
                </a:cubicBezTo>
                <a:cubicBezTo>
                  <a:pt x="222" y="64"/>
                  <a:pt x="219" y="67"/>
                  <a:pt x="219" y="72"/>
                </a:cubicBezTo>
                <a:cubicBezTo>
                  <a:pt x="219" y="292"/>
                  <a:pt x="219" y="292"/>
                  <a:pt x="219" y="292"/>
                </a:cubicBezTo>
                <a:cubicBezTo>
                  <a:pt x="219" y="300"/>
                  <a:pt x="212" y="301"/>
                  <a:pt x="209" y="301"/>
                </a:cubicBezTo>
                <a:cubicBezTo>
                  <a:pt x="25" y="301"/>
                  <a:pt x="25" y="301"/>
                  <a:pt x="25" y="301"/>
                </a:cubicBezTo>
                <a:cubicBezTo>
                  <a:pt x="17" y="301"/>
                  <a:pt x="16" y="295"/>
                  <a:pt x="16" y="292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8"/>
                  <a:pt x="22" y="16"/>
                  <a:pt x="25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17" y="16"/>
                  <a:pt x="218" y="22"/>
                  <a:pt x="219" y="26"/>
                </a:cubicBezTo>
                <a:cubicBezTo>
                  <a:pt x="219" y="40"/>
                  <a:pt x="219" y="40"/>
                  <a:pt x="219" y="40"/>
                </a:cubicBezTo>
                <a:cubicBezTo>
                  <a:pt x="219" y="44"/>
                  <a:pt x="222" y="48"/>
                  <a:pt x="227" y="48"/>
                </a:cubicBezTo>
                <a:close/>
                <a:moveTo>
                  <a:pt x="180" y="104"/>
                </a:moveTo>
                <a:cubicBezTo>
                  <a:pt x="54" y="104"/>
                  <a:pt x="54" y="104"/>
                  <a:pt x="54" y="104"/>
                </a:cubicBezTo>
                <a:cubicBezTo>
                  <a:pt x="50" y="104"/>
                  <a:pt x="46" y="108"/>
                  <a:pt x="46" y="112"/>
                </a:cubicBezTo>
                <a:cubicBezTo>
                  <a:pt x="46" y="117"/>
                  <a:pt x="50" y="120"/>
                  <a:pt x="54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5" y="120"/>
                  <a:pt x="188" y="117"/>
                  <a:pt x="188" y="112"/>
                </a:cubicBezTo>
                <a:cubicBezTo>
                  <a:pt x="188" y="108"/>
                  <a:pt x="185" y="104"/>
                  <a:pt x="180" y="104"/>
                </a:cubicBezTo>
                <a:close/>
                <a:moveTo>
                  <a:pt x="180" y="197"/>
                </a:moveTo>
                <a:cubicBezTo>
                  <a:pt x="54" y="197"/>
                  <a:pt x="54" y="197"/>
                  <a:pt x="54" y="197"/>
                </a:cubicBezTo>
                <a:cubicBezTo>
                  <a:pt x="50" y="197"/>
                  <a:pt x="46" y="201"/>
                  <a:pt x="46" y="205"/>
                </a:cubicBezTo>
                <a:cubicBezTo>
                  <a:pt x="46" y="210"/>
                  <a:pt x="50" y="213"/>
                  <a:pt x="54" y="213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5" y="213"/>
                  <a:pt x="188" y="210"/>
                  <a:pt x="188" y="205"/>
                </a:cubicBezTo>
                <a:cubicBezTo>
                  <a:pt x="188" y="201"/>
                  <a:pt x="185" y="197"/>
                  <a:pt x="180" y="197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2"/>
          <p:cNvSpPr>
            <a:spLocks noChangeAspect="1" noEditPoints="1"/>
          </p:cNvSpPr>
          <p:nvPr/>
        </p:nvSpPr>
        <p:spPr bwMode="auto">
          <a:xfrm>
            <a:off x="1212807" y="1923103"/>
            <a:ext cx="389731" cy="525960"/>
          </a:xfrm>
          <a:custGeom>
            <a:avLst/>
            <a:gdLst>
              <a:gd name="T0" fmla="*/ 180 w 235"/>
              <a:gd name="T1" fmla="*/ 151 h 317"/>
              <a:gd name="T2" fmla="*/ 54 w 235"/>
              <a:gd name="T3" fmla="*/ 151 h 317"/>
              <a:gd name="T4" fmla="*/ 46 w 235"/>
              <a:gd name="T5" fmla="*/ 159 h 317"/>
              <a:gd name="T6" fmla="*/ 54 w 235"/>
              <a:gd name="T7" fmla="*/ 167 h 317"/>
              <a:gd name="T8" fmla="*/ 180 w 235"/>
              <a:gd name="T9" fmla="*/ 167 h 317"/>
              <a:gd name="T10" fmla="*/ 188 w 235"/>
              <a:gd name="T11" fmla="*/ 159 h 317"/>
              <a:gd name="T12" fmla="*/ 180 w 235"/>
              <a:gd name="T13" fmla="*/ 151 h 317"/>
              <a:gd name="T14" fmla="*/ 227 w 235"/>
              <a:gd name="T15" fmla="*/ 48 h 317"/>
              <a:gd name="T16" fmla="*/ 235 w 235"/>
              <a:gd name="T17" fmla="*/ 40 h 317"/>
              <a:gd name="T18" fmla="*/ 235 w 235"/>
              <a:gd name="T19" fmla="*/ 26 h 317"/>
              <a:gd name="T20" fmla="*/ 209 w 235"/>
              <a:gd name="T21" fmla="*/ 0 h 317"/>
              <a:gd name="T22" fmla="*/ 25 w 235"/>
              <a:gd name="T23" fmla="*/ 0 h 317"/>
              <a:gd name="T24" fmla="*/ 0 w 235"/>
              <a:gd name="T25" fmla="*/ 26 h 317"/>
              <a:gd name="T26" fmla="*/ 0 w 235"/>
              <a:gd name="T27" fmla="*/ 292 h 317"/>
              <a:gd name="T28" fmla="*/ 25 w 235"/>
              <a:gd name="T29" fmla="*/ 317 h 317"/>
              <a:gd name="T30" fmla="*/ 209 w 235"/>
              <a:gd name="T31" fmla="*/ 317 h 317"/>
              <a:gd name="T32" fmla="*/ 235 w 235"/>
              <a:gd name="T33" fmla="*/ 292 h 317"/>
              <a:gd name="T34" fmla="*/ 235 w 235"/>
              <a:gd name="T35" fmla="*/ 72 h 317"/>
              <a:gd name="T36" fmla="*/ 227 w 235"/>
              <a:gd name="T37" fmla="*/ 64 h 317"/>
              <a:gd name="T38" fmla="*/ 219 w 235"/>
              <a:gd name="T39" fmla="*/ 72 h 317"/>
              <a:gd name="T40" fmla="*/ 219 w 235"/>
              <a:gd name="T41" fmla="*/ 292 h 317"/>
              <a:gd name="T42" fmla="*/ 209 w 235"/>
              <a:gd name="T43" fmla="*/ 301 h 317"/>
              <a:gd name="T44" fmla="*/ 25 w 235"/>
              <a:gd name="T45" fmla="*/ 301 h 317"/>
              <a:gd name="T46" fmla="*/ 16 w 235"/>
              <a:gd name="T47" fmla="*/ 292 h 317"/>
              <a:gd name="T48" fmla="*/ 16 w 235"/>
              <a:gd name="T49" fmla="*/ 26 h 317"/>
              <a:gd name="T50" fmla="*/ 25 w 235"/>
              <a:gd name="T51" fmla="*/ 16 h 317"/>
              <a:gd name="T52" fmla="*/ 209 w 235"/>
              <a:gd name="T53" fmla="*/ 16 h 317"/>
              <a:gd name="T54" fmla="*/ 219 w 235"/>
              <a:gd name="T55" fmla="*/ 26 h 317"/>
              <a:gd name="T56" fmla="*/ 219 w 235"/>
              <a:gd name="T57" fmla="*/ 40 h 317"/>
              <a:gd name="T58" fmla="*/ 227 w 235"/>
              <a:gd name="T59" fmla="*/ 48 h 317"/>
              <a:gd name="T60" fmla="*/ 180 w 235"/>
              <a:gd name="T61" fmla="*/ 104 h 317"/>
              <a:gd name="T62" fmla="*/ 54 w 235"/>
              <a:gd name="T63" fmla="*/ 104 h 317"/>
              <a:gd name="T64" fmla="*/ 46 w 235"/>
              <a:gd name="T65" fmla="*/ 112 h 317"/>
              <a:gd name="T66" fmla="*/ 54 w 235"/>
              <a:gd name="T67" fmla="*/ 120 h 317"/>
              <a:gd name="T68" fmla="*/ 180 w 235"/>
              <a:gd name="T69" fmla="*/ 120 h 317"/>
              <a:gd name="T70" fmla="*/ 188 w 235"/>
              <a:gd name="T71" fmla="*/ 112 h 317"/>
              <a:gd name="T72" fmla="*/ 180 w 235"/>
              <a:gd name="T73" fmla="*/ 104 h 317"/>
              <a:gd name="T74" fmla="*/ 180 w 235"/>
              <a:gd name="T75" fmla="*/ 197 h 317"/>
              <a:gd name="T76" fmla="*/ 54 w 235"/>
              <a:gd name="T77" fmla="*/ 197 h 317"/>
              <a:gd name="T78" fmla="*/ 46 w 235"/>
              <a:gd name="T79" fmla="*/ 205 h 317"/>
              <a:gd name="T80" fmla="*/ 54 w 235"/>
              <a:gd name="T81" fmla="*/ 213 h 317"/>
              <a:gd name="T82" fmla="*/ 180 w 235"/>
              <a:gd name="T83" fmla="*/ 213 h 317"/>
              <a:gd name="T84" fmla="*/ 188 w 235"/>
              <a:gd name="T85" fmla="*/ 205 h 317"/>
              <a:gd name="T86" fmla="*/ 180 w 235"/>
              <a:gd name="T87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5" h="317">
                <a:moveTo>
                  <a:pt x="180" y="151"/>
                </a:moveTo>
                <a:cubicBezTo>
                  <a:pt x="54" y="151"/>
                  <a:pt x="54" y="151"/>
                  <a:pt x="54" y="151"/>
                </a:cubicBezTo>
                <a:cubicBezTo>
                  <a:pt x="50" y="151"/>
                  <a:pt x="46" y="154"/>
                  <a:pt x="46" y="159"/>
                </a:cubicBezTo>
                <a:cubicBezTo>
                  <a:pt x="46" y="163"/>
                  <a:pt x="50" y="167"/>
                  <a:pt x="54" y="167"/>
                </a:cubicBezTo>
                <a:cubicBezTo>
                  <a:pt x="180" y="167"/>
                  <a:pt x="180" y="167"/>
                  <a:pt x="180" y="167"/>
                </a:cubicBezTo>
                <a:cubicBezTo>
                  <a:pt x="185" y="167"/>
                  <a:pt x="188" y="163"/>
                  <a:pt x="188" y="159"/>
                </a:cubicBezTo>
                <a:cubicBezTo>
                  <a:pt x="188" y="154"/>
                  <a:pt x="185" y="151"/>
                  <a:pt x="180" y="151"/>
                </a:cubicBezTo>
                <a:close/>
                <a:moveTo>
                  <a:pt x="227" y="48"/>
                </a:moveTo>
                <a:cubicBezTo>
                  <a:pt x="231" y="48"/>
                  <a:pt x="235" y="44"/>
                  <a:pt x="235" y="40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35" y="16"/>
                  <a:pt x="228" y="0"/>
                  <a:pt x="20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5" y="0"/>
                  <a:pt x="0" y="7"/>
                  <a:pt x="0" y="2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2"/>
                  <a:pt x="7" y="317"/>
                  <a:pt x="25" y="317"/>
                </a:cubicBezTo>
                <a:cubicBezTo>
                  <a:pt x="209" y="317"/>
                  <a:pt x="209" y="317"/>
                  <a:pt x="209" y="317"/>
                </a:cubicBezTo>
                <a:cubicBezTo>
                  <a:pt x="219" y="317"/>
                  <a:pt x="235" y="311"/>
                  <a:pt x="235" y="29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5" y="67"/>
                  <a:pt x="231" y="64"/>
                  <a:pt x="227" y="64"/>
                </a:cubicBezTo>
                <a:cubicBezTo>
                  <a:pt x="222" y="64"/>
                  <a:pt x="219" y="67"/>
                  <a:pt x="219" y="72"/>
                </a:cubicBezTo>
                <a:cubicBezTo>
                  <a:pt x="219" y="292"/>
                  <a:pt x="219" y="292"/>
                  <a:pt x="219" y="292"/>
                </a:cubicBezTo>
                <a:cubicBezTo>
                  <a:pt x="219" y="300"/>
                  <a:pt x="212" y="301"/>
                  <a:pt x="209" y="301"/>
                </a:cubicBezTo>
                <a:cubicBezTo>
                  <a:pt x="25" y="301"/>
                  <a:pt x="25" y="301"/>
                  <a:pt x="25" y="301"/>
                </a:cubicBezTo>
                <a:cubicBezTo>
                  <a:pt x="17" y="301"/>
                  <a:pt x="16" y="295"/>
                  <a:pt x="16" y="292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8"/>
                  <a:pt x="22" y="16"/>
                  <a:pt x="25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17" y="16"/>
                  <a:pt x="218" y="22"/>
                  <a:pt x="219" y="26"/>
                </a:cubicBezTo>
                <a:cubicBezTo>
                  <a:pt x="219" y="40"/>
                  <a:pt x="219" y="40"/>
                  <a:pt x="219" y="40"/>
                </a:cubicBezTo>
                <a:cubicBezTo>
                  <a:pt x="219" y="44"/>
                  <a:pt x="222" y="48"/>
                  <a:pt x="227" y="48"/>
                </a:cubicBezTo>
                <a:close/>
                <a:moveTo>
                  <a:pt x="180" y="104"/>
                </a:moveTo>
                <a:cubicBezTo>
                  <a:pt x="54" y="104"/>
                  <a:pt x="54" y="104"/>
                  <a:pt x="54" y="104"/>
                </a:cubicBezTo>
                <a:cubicBezTo>
                  <a:pt x="50" y="104"/>
                  <a:pt x="46" y="108"/>
                  <a:pt x="46" y="112"/>
                </a:cubicBezTo>
                <a:cubicBezTo>
                  <a:pt x="46" y="117"/>
                  <a:pt x="50" y="120"/>
                  <a:pt x="54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5" y="120"/>
                  <a:pt x="188" y="117"/>
                  <a:pt x="188" y="112"/>
                </a:cubicBezTo>
                <a:cubicBezTo>
                  <a:pt x="188" y="108"/>
                  <a:pt x="185" y="104"/>
                  <a:pt x="180" y="104"/>
                </a:cubicBezTo>
                <a:close/>
                <a:moveTo>
                  <a:pt x="180" y="197"/>
                </a:moveTo>
                <a:cubicBezTo>
                  <a:pt x="54" y="197"/>
                  <a:pt x="54" y="197"/>
                  <a:pt x="54" y="197"/>
                </a:cubicBezTo>
                <a:cubicBezTo>
                  <a:pt x="50" y="197"/>
                  <a:pt x="46" y="201"/>
                  <a:pt x="46" y="205"/>
                </a:cubicBezTo>
                <a:cubicBezTo>
                  <a:pt x="46" y="210"/>
                  <a:pt x="50" y="213"/>
                  <a:pt x="54" y="213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5" y="213"/>
                  <a:pt x="188" y="210"/>
                  <a:pt x="188" y="205"/>
                </a:cubicBezTo>
                <a:cubicBezTo>
                  <a:pt x="188" y="201"/>
                  <a:pt x="185" y="197"/>
                  <a:pt x="180" y="197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2"/>
          <p:cNvSpPr>
            <a:spLocks noChangeAspect="1" noEditPoints="1"/>
          </p:cNvSpPr>
          <p:nvPr/>
        </p:nvSpPr>
        <p:spPr bwMode="auto">
          <a:xfrm>
            <a:off x="1212807" y="5550155"/>
            <a:ext cx="389731" cy="525960"/>
          </a:xfrm>
          <a:custGeom>
            <a:avLst/>
            <a:gdLst>
              <a:gd name="T0" fmla="*/ 180 w 235"/>
              <a:gd name="T1" fmla="*/ 151 h 317"/>
              <a:gd name="T2" fmla="*/ 54 w 235"/>
              <a:gd name="T3" fmla="*/ 151 h 317"/>
              <a:gd name="T4" fmla="*/ 46 w 235"/>
              <a:gd name="T5" fmla="*/ 159 h 317"/>
              <a:gd name="T6" fmla="*/ 54 w 235"/>
              <a:gd name="T7" fmla="*/ 167 h 317"/>
              <a:gd name="T8" fmla="*/ 180 w 235"/>
              <a:gd name="T9" fmla="*/ 167 h 317"/>
              <a:gd name="T10" fmla="*/ 188 w 235"/>
              <a:gd name="T11" fmla="*/ 159 h 317"/>
              <a:gd name="T12" fmla="*/ 180 w 235"/>
              <a:gd name="T13" fmla="*/ 151 h 317"/>
              <a:gd name="T14" fmla="*/ 227 w 235"/>
              <a:gd name="T15" fmla="*/ 48 h 317"/>
              <a:gd name="T16" fmla="*/ 235 w 235"/>
              <a:gd name="T17" fmla="*/ 40 h 317"/>
              <a:gd name="T18" fmla="*/ 235 w 235"/>
              <a:gd name="T19" fmla="*/ 26 h 317"/>
              <a:gd name="T20" fmla="*/ 209 w 235"/>
              <a:gd name="T21" fmla="*/ 0 h 317"/>
              <a:gd name="T22" fmla="*/ 25 w 235"/>
              <a:gd name="T23" fmla="*/ 0 h 317"/>
              <a:gd name="T24" fmla="*/ 0 w 235"/>
              <a:gd name="T25" fmla="*/ 26 h 317"/>
              <a:gd name="T26" fmla="*/ 0 w 235"/>
              <a:gd name="T27" fmla="*/ 292 h 317"/>
              <a:gd name="T28" fmla="*/ 25 w 235"/>
              <a:gd name="T29" fmla="*/ 317 h 317"/>
              <a:gd name="T30" fmla="*/ 209 w 235"/>
              <a:gd name="T31" fmla="*/ 317 h 317"/>
              <a:gd name="T32" fmla="*/ 235 w 235"/>
              <a:gd name="T33" fmla="*/ 292 h 317"/>
              <a:gd name="T34" fmla="*/ 235 w 235"/>
              <a:gd name="T35" fmla="*/ 72 h 317"/>
              <a:gd name="T36" fmla="*/ 227 w 235"/>
              <a:gd name="T37" fmla="*/ 64 h 317"/>
              <a:gd name="T38" fmla="*/ 219 w 235"/>
              <a:gd name="T39" fmla="*/ 72 h 317"/>
              <a:gd name="T40" fmla="*/ 219 w 235"/>
              <a:gd name="T41" fmla="*/ 292 h 317"/>
              <a:gd name="T42" fmla="*/ 209 w 235"/>
              <a:gd name="T43" fmla="*/ 301 h 317"/>
              <a:gd name="T44" fmla="*/ 25 w 235"/>
              <a:gd name="T45" fmla="*/ 301 h 317"/>
              <a:gd name="T46" fmla="*/ 16 w 235"/>
              <a:gd name="T47" fmla="*/ 292 h 317"/>
              <a:gd name="T48" fmla="*/ 16 w 235"/>
              <a:gd name="T49" fmla="*/ 26 h 317"/>
              <a:gd name="T50" fmla="*/ 25 w 235"/>
              <a:gd name="T51" fmla="*/ 16 h 317"/>
              <a:gd name="T52" fmla="*/ 209 w 235"/>
              <a:gd name="T53" fmla="*/ 16 h 317"/>
              <a:gd name="T54" fmla="*/ 219 w 235"/>
              <a:gd name="T55" fmla="*/ 26 h 317"/>
              <a:gd name="T56" fmla="*/ 219 w 235"/>
              <a:gd name="T57" fmla="*/ 40 h 317"/>
              <a:gd name="T58" fmla="*/ 227 w 235"/>
              <a:gd name="T59" fmla="*/ 48 h 317"/>
              <a:gd name="T60" fmla="*/ 180 w 235"/>
              <a:gd name="T61" fmla="*/ 104 h 317"/>
              <a:gd name="T62" fmla="*/ 54 w 235"/>
              <a:gd name="T63" fmla="*/ 104 h 317"/>
              <a:gd name="T64" fmla="*/ 46 w 235"/>
              <a:gd name="T65" fmla="*/ 112 h 317"/>
              <a:gd name="T66" fmla="*/ 54 w 235"/>
              <a:gd name="T67" fmla="*/ 120 h 317"/>
              <a:gd name="T68" fmla="*/ 180 w 235"/>
              <a:gd name="T69" fmla="*/ 120 h 317"/>
              <a:gd name="T70" fmla="*/ 188 w 235"/>
              <a:gd name="T71" fmla="*/ 112 h 317"/>
              <a:gd name="T72" fmla="*/ 180 w 235"/>
              <a:gd name="T73" fmla="*/ 104 h 317"/>
              <a:gd name="T74" fmla="*/ 180 w 235"/>
              <a:gd name="T75" fmla="*/ 197 h 317"/>
              <a:gd name="T76" fmla="*/ 54 w 235"/>
              <a:gd name="T77" fmla="*/ 197 h 317"/>
              <a:gd name="T78" fmla="*/ 46 w 235"/>
              <a:gd name="T79" fmla="*/ 205 h 317"/>
              <a:gd name="T80" fmla="*/ 54 w 235"/>
              <a:gd name="T81" fmla="*/ 213 h 317"/>
              <a:gd name="T82" fmla="*/ 180 w 235"/>
              <a:gd name="T83" fmla="*/ 213 h 317"/>
              <a:gd name="T84" fmla="*/ 188 w 235"/>
              <a:gd name="T85" fmla="*/ 205 h 317"/>
              <a:gd name="T86" fmla="*/ 180 w 235"/>
              <a:gd name="T87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5" h="317">
                <a:moveTo>
                  <a:pt x="180" y="151"/>
                </a:moveTo>
                <a:cubicBezTo>
                  <a:pt x="54" y="151"/>
                  <a:pt x="54" y="151"/>
                  <a:pt x="54" y="151"/>
                </a:cubicBezTo>
                <a:cubicBezTo>
                  <a:pt x="50" y="151"/>
                  <a:pt x="46" y="154"/>
                  <a:pt x="46" y="159"/>
                </a:cubicBezTo>
                <a:cubicBezTo>
                  <a:pt x="46" y="163"/>
                  <a:pt x="50" y="167"/>
                  <a:pt x="54" y="167"/>
                </a:cubicBezTo>
                <a:cubicBezTo>
                  <a:pt x="180" y="167"/>
                  <a:pt x="180" y="167"/>
                  <a:pt x="180" y="167"/>
                </a:cubicBezTo>
                <a:cubicBezTo>
                  <a:pt x="185" y="167"/>
                  <a:pt x="188" y="163"/>
                  <a:pt x="188" y="159"/>
                </a:cubicBezTo>
                <a:cubicBezTo>
                  <a:pt x="188" y="154"/>
                  <a:pt x="185" y="151"/>
                  <a:pt x="180" y="151"/>
                </a:cubicBezTo>
                <a:close/>
                <a:moveTo>
                  <a:pt x="227" y="48"/>
                </a:moveTo>
                <a:cubicBezTo>
                  <a:pt x="231" y="48"/>
                  <a:pt x="235" y="44"/>
                  <a:pt x="235" y="40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35" y="16"/>
                  <a:pt x="228" y="0"/>
                  <a:pt x="20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5" y="0"/>
                  <a:pt x="0" y="7"/>
                  <a:pt x="0" y="2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2"/>
                  <a:pt x="7" y="317"/>
                  <a:pt x="25" y="317"/>
                </a:cubicBezTo>
                <a:cubicBezTo>
                  <a:pt x="209" y="317"/>
                  <a:pt x="209" y="317"/>
                  <a:pt x="209" y="317"/>
                </a:cubicBezTo>
                <a:cubicBezTo>
                  <a:pt x="219" y="317"/>
                  <a:pt x="235" y="311"/>
                  <a:pt x="235" y="29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5" y="67"/>
                  <a:pt x="231" y="64"/>
                  <a:pt x="227" y="64"/>
                </a:cubicBezTo>
                <a:cubicBezTo>
                  <a:pt x="222" y="64"/>
                  <a:pt x="219" y="67"/>
                  <a:pt x="219" y="72"/>
                </a:cubicBezTo>
                <a:cubicBezTo>
                  <a:pt x="219" y="292"/>
                  <a:pt x="219" y="292"/>
                  <a:pt x="219" y="292"/>
                </a:cubicBezTo>
                <a:cubicBezTo>
                  <a:pt x="219" y="300"/>
                  <a:pt x="212" y="301"/>
                  <a:pt x="209" y="301"/>
                </a:cubicBezTo>
                <a:cubicBezTo>
                  <a:pt x="25" y="301"/>
                  <a:pt x="25" y="301"/>
                  <a:pt x="25" y="301"/>
                </a:cubicBezTo>
                <a:cubicBezTo>
                  <a:pt x="17" y="301"/>
                  <a:pt x="16" y="295"/>
                  <a:pt x="16" y="292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8"/>
                  <a:pt x="22" y="16"/>
                  <a:pt x="25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17" y="16"/>
                  <a:pt x="218" y="22"/>
                  <a:pt x="219" y="26"/>
                </a:cubicBezTo>
                <a:cubicBezTo>
                  <a:pt x="219" y="40"/>
                  <a:pt x="219" y="40"/>
                  <a:pt x="219" y="40"/>
                </a:cubicBezTo>
                <a:cubicBezTo>
                  <a:pt x="219" y="44"/>
                  <a:pt x="222" y="48"/>
                  <a:pt x="227" y="48"/>
                </a:cubicBezTo>
                <a:close/>
                <a:moveTo>
                  <a:pt x="180" y="104"/>
                </a:moveTo>
                <a:cubicBezTo>
                  <a:pt x="54" y="104"/>
                  <a:pt x="54" y="104"/>
                  <a:pt x="54" y="104"/>
                </a:cubicBezTo>
                <a:cubicBezTo>
                  <a:pt x="50" y="104"/>
                  <a:pt x="46" y="108"/>
                  <a:pt x="46" y="112"/>
                </a:cubicBezTo>
                <a:cubicBezTo>
                  <a:pt x="46" y="117"/>
                  <a:pt x="50" y="120"/>
                  <a:pt x="54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5" y="120"/>
                  <a:pt x="188" y="117"/>
                  <a:pt x="188" y="112"/>
                </a:cubicBezTo>
                <a:cubicBezTo>
                  <a:pt x="188" y="108"/>
                  <a:pt x="185" y="104"/>
                  <a:pt x="180" y="104"/>
                </a:cubicBezTo>
                <a:close/>
                <a:moveTo>
                  <a:pt x="180" y="197"/>
                </a:moveTo>
                <a:cubicBezTo>
                  <a:pt x="54" y="197"/>
                  <a:pt x="54" y="197"/>
                  <a:pt x="54" y="197"/>
                </a:cubicBezTo>
                <a:cubicBezTo>
                  <a:pt x="50" y="197"/>
                  <a:pt x="46" y="201"/>
                  <a:pt x="46" y="205"/>
                </a:cubicBezTo>
                <a:cubicBezTo>
                  <a:pt x="46" y="210"/>
                  <a:pt x="50" y="213"/>
                  <a:pt x="54" y="213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5" y="213"/>
                  <a:pt x="188" y="210"/>
                  <a:pt x="188" y="205"/>
                </a:cubicBezTo>
                <a:cubicBezTo>
                  <a:pt x="188" y="201"/>
                  <a:pt x="185" y="197"/>
                  <a:pt x="180" y="197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2"/>
          <p:cNvSpPr>
            <a:spLocks noChangeAspect="1" noEditPoints="1"/>
          </p:cNvSpPr>
          <p:nvPr/>
        </p:nvSpPr>
        <p:spPr bwMode="auto">
          <a:xfrm>
            <a:off x="7333275" y="5680554"/>
            <a:ext cx="389731" cy="525960"/>
          </a:xfrm>
          <a:custGeom>
            <a:avLst/>
            <a:gdLst>
              <a:gd name="T0" fmla="*/ 180 w 235"/>
              <a:gd name="T1" fmla="*/ 151 h 317"/>
              <a:gd name="T2" fmla="*/ 54 w 235"/>
              <a:gd name="T3" fmla="*/ 151 h 317"/>
              <a:gd name="T4" fmla="*/ 46 w 235"/>
              <a:gd name="T5" fmla="*/ 159 h 317"/>
              <a:gd name="T6" fmla="*/ 54 w 235"/>
              <a:gd name="T7" fmla="*/ 167 h 317"/>
              <a:gd name="T8" fmla="*/ 180 w 235"/>
              <a:gd name="T9" fmla="*/ 167 h 317"/>
              <a:gd name="T10" fmla="*/ 188 w 235"/>
              <a:gd name="T11" fmla="*/ 159 h 317"/>
              <a:gd name="T12" fmla="*/ 180 w 235"/>
              <a:gd name="T13" fmla="*/ 151 h 317"/>
              <a:gd name="T14" fmla="*/ 227 w 235"/>
              <a:gd name="T15" fmla="*/ 48 h 317"/>
              <a:gd name="T16" fmla="*/ 235 w 235"/>
              <a:gd name="T17" fmla="*/ 40 h 317"/>
              <a:gd name="T18" fmla="*/ 235 w 235"/>
              <a:gd name="T19" fmla="*/ 26 h 317"/>
              <a:gd name="T20" fmla="*/ 209 w 235"/>
              <a:gd name="T21" fmla="*/ 0 h 317"/>
              <a:gd name="T22" fmla="*/ 25 w 235"/>
              <a:gd name="T23" fmla="*/ 0 h 317"/>
              <a:gd name="T24" fmla="*/ 0 w 235"/>
              <a:gd name="T25" fmla="*/ 26 h 317"/>
              <a:gd name="T26" fmla="*/ 0 w 235"/>
              <a:gd name="T27" fmla="*/ 292 h 317"/>
              <a:gd name="T28" fmla="*/ 25 w 235"/>
              <a:gd name="T29" fmla="*/ 317 h 317"/>
              <a:gd name="T30" fmla="*/ 209 w 235"/>
              <a:gd name="T31" fmla="*/ 317 h 317"/>
              <a:gd name="T32" fmla="*/ 235 w 235"/>
              <a:gd name="T33" fmla="*/ 292 h 317"/>
              <a:gd name="T34" fmla="*/ 235 w 235"/>
              <a:gd name="T35" fmla="*/ 72 h 317"/>
              <a:gd name="T36" fmla="*/ 227 w 235"/>
              <a:gd name="T37" fmla="*/ 64 h 317"/>
              <a:gd name="T38" fmla="*/ 219 w 235"/>
              <a:gd name="T39" fmla="*/ 72 h 317"/>
              <a:gd name="T40" fmla="*/ 219 w 235"/>
              <a:gd name="T41" fmla="*/ 292 h 317"/>
              <a:gd name="T42" fmla="*/ 209 w 235"/>
              <a:gd name="T43" fmla="*/ 301 h 317"/>
              <a:gd name="T44" fmla="*/ 25 w 235"/>
              <a:gd name="T45" fmla="*/ 301 h 317"/>
              <a:gd name="T46" fmla="*/ 16 w 235"/>
              <a:gd name="T47" fmla="*/ 292 h 317"/>
              <a:gd name="T48" fmla="*/ 16 w 235"/>
              <a:gd name="T49" fmla="*/ 26 h 317"/>
              <a:gd name="T50" fmla="*/ 25 w 235"/>
              <a:gd name="T51" fmla="*/ 16 h 317"/>
              <a:gd name="T52" fmla="*/ 209 w 235"/>
              <a:gd name="T53" fmla="*/ 16 h 317"/>
              <a:gd name="T54" fmla="*/ 219 w 235"/>
              <a:gd name="T55" fmla="*/ 26 h 317"/>
              <a:gd name="T56" fmla="*/ 219 w 235"/>
              <a:gd name="T57" fmla="*/ 40 h 317"/>
              <a:gd name="T58" fmla="*/ 227 w 235"/>
              <a:gd name="T59" fmla="*/ 48 h 317"/>
              <a:gd name="T60" fmla="*/ 180 w 235"/>
              <a:gd name="T61" fmla="*/ 104 h 317"/>
              <a:gd name="T62" fmla="*/ 54 w 235"/>
              <a:gd name="T63" fmla="*/ 104 h 317"/>
              <a:gd name="T64" fmla="*/ 46 w 235"/>
              <a:gd name="T65" fmla="*/ 112 h 317"/>
              <a:gd name="T66" fmla="*/ 54 w 235"/>
              <a:gd name="T67" fmla="*/ 120 h 317"/>
              <a:gd name="T68" fmla="*/ 180 w 235"/>
              <a:gd name="T69" fmla="*/ 120 h 317"/>
              <a:gd name="T70" fmla="*/ 188 w 235"/>
              <a:gd name="T71" fmla="*/ 112 h 317"/>
              <a:gd name="T72" fmla="*/ 180 w 235"/>
              <a:gd name="T73" fmla="*/ 104 h 317"/>
              <a:gd name="T74" fmla="*/ 180 w 235"/>
              <a:gd name="T75" fmla="*/ 197 h 317"/>
              <a:gd name="T76" fmla="*/ 54 w 235"/>
              <a:gd name="T77" fmla="*/ 197 h 317"/>
              <a:gd name="T78" fmla="*/ 46 w 235"/>
              <a:gd name="T79" fmla="*/ 205 h 317"/>
              <a:gd name="T80" fmla="*/ 54 w 235"/>
              <a:gd name="T81" fmla="*/ 213 h 317"/>
              <a:gd name="T82" fmla="*/ 180 w 235"/>
              <a:gd name="T83" fmla="*/ 213 h 317"/>
              <a:gd name="T84" fmla="*/ 188 w 235"/>
              <a:gd name="T85" fmla="*/ 205 h 317"/>
              <a:gd name="T86" fmla="*/ 180 w 235"/>
              <a:gd name="T87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5" h="317">
                <a:moveTo>
                  <a:pt x="180" y="151"/>
                </a:moveTo>
                <a:cubicBezTo>
                  <a:pt x="54" y="151"/>
                  <a:pt x="54" y="151"/>
                  <a:pt x="54" y="151"/>
                </a:cubicBezTo>
                <a:cubicBezTo>
                  <a:pt x="50" y="151"/>
                  <a:pt x="46" y="154"/>
                  <a:pt x="46" y="159"/>
                </a:cubicBezTo>
                <a:cubicBezTo>
                  <a:pt x="46" y="163"/>
                  <a:pt x="50" y="167"/>
                  <a:pt x="54" y="167"/>
                </a:cubicBezTo>
                <a:cubicBezTo>
                  <a:pt x="180" y="167"/>
                  <a:pt x="180" y="167"/>
                  <a:pt x="180" y="167"/>
                </a:cubicBezTo>
                <a:cubicBezTo>
                  <a:pt x="185" y="167"/>
                  <a:pt x="188" y="163"/>
                  <a:pt x="188" y="159"/>
                </a:cubicBezTo>
                <a:cubicBezTo>
                  <a:pt x="188" y="154"/>
                  <a:pt x="185" y="151"/>
                  <a:pt x="180" y="151"/>
                </a:cubicBezTo>
                <a:close/>
                <a:moveTo>
                  <a:pt x="227" y="48"/>
                </a:moveTo>
                <a:cubicBezTo>
                  <a:pt x="231" y="48"/>
                  <a:pt x="235" y="44"/>
                  <a:pt x="235" y="40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35" y="16"/>
                  <a:pt x="228" y="0"/>
                  <a:pt x="20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5" y="0"/>
                  <a:pt x="0" y="7"/>
                  <a:pt x="0" y="2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2"/>
                  <a:pt x="7" y="317"/>
                  <a:pt x="25" y="317"/>
                </a:cubicBezTo>
                <a:cubicBezTo>
                  <a:pt x="209" y="317"/>
                  <a:pt x="209" y="317"/>
                  <a:pt x="209" y="317"/>
                </a:cubicBezTo>
                <a:cubicBezTo>
                  <a:pt x="219" y="317"/>
                  <a:pt x="235" y="311"/>
                  <a:pt x="235" y="29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5" y="67"/>
                  <a:pt x="231" y="64"/>
                  <a:pt x="227" y="64"/>
                </a:cubicBezTo>
                <a:cubicBezTo>
                  <a:pt x="222" y="64"/>
                  <a:pt x="219" y="67"/>
                  <a:pt x="219" y="72"/>
                </a:cubicBezTo>
                <a:cubicBezTo>
                  <a:pt x="219" y="292"/>
                  <a:pt x="219" y="292"/>
                  <a:pt x="219" y="292"/>
                </a:cubicBezTo>
                <a:cubicBezTo>
                  <a:pt x="219" y="300"/>
                  <a:pt x="212" y="301"/>
                  <a:pt x="209" y="301"/>
                </a:cubicBezTo>
                <a:cubicBezTo>
                  <a:pt x="25" y="301"/>
                  <a:pt x="25" y="301"/>
                  <a:pt x="25" y="301"/>
                </a:cubicBezTo>
                <a:cubicBezTo>
                  <a:pt x="17" y="301"/>
                  <a:pt x="16" y="295"/>
                  <a:pt x="16" y="292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8"/>
                  <a:pt x="22" y="16"/>
                  <a:pt x="25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17" y="16"/>
                  <a:pt x="218" y="22"/>
                  <a:pt x="219" y="26"/>
                </a:cubicBezTo>
                <a:cubicBezTo>
                  <a:pt x="219" y="40"/>
                  <a:pt x="219" y="40"/>
                  <a:pt x="219" y="40"/>
                </a:cubicBezTo>
                <a:cubicBezTo>
                  <a:pt x="219" y="44"/>
                  <a:pt x="222" y="48"/>
                  <a:pt x="227" y="48"/>
                </a:cubicBezTo>
                <a:close/>
                <a:moveTo>
                  <a:pt x="180" y="104"/>
                </a:moveTo>
                <a:cubicBezTo>
                  <a:pt x="54" y="104"/>
                  <a:pt x="54" y="104"/>
                  <a:pt x="54" y="104"/>
                </a:cubicBezTo>
                <a:cubicBezTo>
                  <a:pt x="50" y="104"/>
                  <a:pt x="46" y="108"/>
                  <a:pt x="46" y="112"/>
                </a:cubicBezTo>
                <a:cubicBezTo>
                  <a:pt x="46" y="117"/>
                  <a:pt x="50" y="120"/>
                  <a:pt x="54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5" y="120"/>
                  <a:pt x="188" y="117"/>
                  <a:pt x="188" y="112"/>
                </a:cubicBezTo>
                <a:cubicBezTo>
                  <a:pt x="188" y="108"/>
                  <a:pt x="185" y="104"/>
                  <a:pt x="180" y="104"/>
                </a:cubicBezTo>
                <a:close/>
                <a:moveTo>
                  <a:pt x="180" y="197"/>
                </a:moveTo>
                <a:cubicBezTo>
                  <a:pt x="54" y="197"/>
                  <a:pt x="54" y="197"/>
                  <a:pt x="54" y="197"/>
                </a:cubicBezTo>
                <a:cubicBezTo>
                  <a:pt x="50" y="197"/>
                  <a:pt x="46" y="201"/>
                  <a:pt x="46" y="205"/>
                </a:cubicBezTo>
                <a:cubicBezTo>
                  <a:pt x="46" y="210"/>
                  <a:pt x="50" y="213"/>
                  <a:pt x="54" y="213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5" y="213"/>
                  <a:pt x="188" y="210"/>
                  <a:pt x="188" y="205"/>
                </a:cubicBezTo>
                <a:cubicBezTo>
                  <a:pt x="188" y="201"/>
                  <a:pt x="185" y="197"/>
                  <a:pt x="180" y="197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34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2 </a:t>
            </a:r>
            <a:r>
              <a:rPr lang="en-US" dirty="0" smtClean="0">
                <a:solidFill>
                  <a:schemeClr val="tx2">
                    <a:lumMod val="50000"/>
                    <a:lumOff val="50000"/>
                  </a:schemeClr>
                </a:solidFill>
                <a:latin typeface="Ericsson Capital TT" pitchFamily="2" charset="0"/>
              </a:rPr>
              <a:t>How Screen Sharing?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5" name="Straight Connector 23"/>
          <p:cNvCxnSpPr>
            <a:cxnSpLocks noChangeShapeType="1"/>
          </p:cNvCxnSpPr>
          <p:nvPr/>
        </p:nvCxnSpPr>
        <p:spPr bwMode="auto">
          <a:xfrm flipH="1">
            <a:off x="5049838" y="2003694"/>
            <a:ext cx="1976556" cy="783162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Straight Connector 23"/>
          <p:cNvCxnSpPr>
            <a:cxnSpLocks noChangeShapeType="1"/>
          </p:cNvCxnSpPr>
          <p:nvPr/>
        </p:nvCxnSpPr>
        <p:spPr bwMode="auto">
          <a:xfrm>
            <a:off x="5049838" y="4068629"/>
            <a:ext cx="2061322" cy="1912536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  <a:endCxn id="1026" idx="0"/>
          </p:cNvCxnSpPr>
          <p:nvPr/>
        </p:nvCxnSpPr>
        <p:spPr bwMode="auto">
          <a:xfrm flipV="1">
            <a:off x="5049838" y="2185192"/>
            <a:ext cx="1972586" cy="777163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Previous</a:t>
            </a:r>
            <a:br>
              <a:rPr lang="en-US" sz="1400" dirty="0" smtClean="0"/>
            </a:br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Freeform 2"/>
          <p:cNvSpPr>
            <a:spLocks noChangeAspect="1" noEditPoints="1"/>
          </p:cNvSpPr>
          <p:nvPr/>
        </p:nvSpPr>
        <p:spPr bwMode="auto">
          <a:xfrm>
            <a:off x="8535714" y="1964034"/>
            <a:ext cx="389731" cy="525960"/>
          </a:xfrm>
          <a:custGeom>
            <a:avLst/>
            <a:gdLst>
              <a:gd name="T0" fmla="*/ 180 w 235"/>
              <a:gd name="T1" fmla="*/ 151 h 317"/>
              <a:gd name="T2" fmla="*/ 54 w 235"/>
              <a:gd name="T3" fmla="*/ 151 h 317"/>
              <a:gd name="T4" fmla="*/ 46 w 235"/>
              <a:gd name="T5" fmla="*/ 159 h 317"/>
              <a:gd name="T6" fmla="*/ 54 w 235"/>
              <a:gd name="T7" fmla="*/ 167 h 317"/>
              <a:gd name="T8" fmla="*/ 180 w 235"/>
              <a:gd name="T9" fmla="*/ 167 h 317"/>
              <a:gd name="T10" fmla="*/ 188 w 235"/>
              <a:gd name="T11" fmla="*/ 159 h 317"/>
              <a:gd name="T12" fmla="*/ 180 w 235"/>
              <a:gd name="T13" fmla="*/ 151 h 317"/>
              <a:gd name="T14" fmla="*/ 227 w 235"/>
              <a:gd name="T15" fmla="*/ 48 h 317"/>
              <a:gd name="T16" fmla="*/ 235 w 235"/>
              <a:gd name="T17" fmla="*/ 40 h 317"/>
              <a:gd name="T18" fmla="*/ 235 w 235"/>
              <a:gd name="T19" fmla="*/ 26 h 317"/>
              <a:gd name="T20" fmla="*/ 209 w 235"/>
              <a:gd name="T21" fmla="*/ 0 h 317"/>
              <a:gd name="T22" fmla="*/ 25 w 235"/>
              <a:gd name="T23" fmla="*/ 0 h 317"/>
              <a:gd name="T24" fmla="*/ 0 w 235"/>
              <a:gd name="T25" fmla="*/ 26 h 317"/>
              <a:gd name="T26" fmla="*/ 0 w 235"/>
              <a:gd name="T27" fmla="*/ 292 h 317"/>
              <a:gd name="T28" fmla="*/ 25 w 235"/>
              <a:gd name="T29" fmla="*/ 317 h 317"/>
              <a:gd name="T30" fmla="*/ 209 w 235"/>
              <a:gd name="T31" fmla="*/ 317 h 317"/>
              <a:gd name="T32" fmla="*/ 235 w 235"/>
              <a:gd name="T33" fmla="*/ 292 h 317"/>
              <a:gd name="T34" fmla="*/ 235 w 235"/>
              <a:gd name="T35" fmla="*/ 72 h 317"/>
              <a:gd name="T36" fmla="*/ 227 w 235"/>
              <a:gd name="T37" fmla="*/ 64 h 317"/>
              <a:gd name="T38" fmla="*/ 219 w 235"/>
              <a:gd name="T39" fmla="*/ 72 h 317"/>
              <a:gd name="T40" fmla="*/ 219 w 235"/>
              <a:gd name="T41" fmla="*/ 292 h 317"/>
              <a:gd name="T42" fmla="*/ 209 w 235"/>
              <a:gd name="T43" fmla="*/ 301 h 317"/>
              <a:gd name="T44" fmla="*/ 25 w 235"/>
              <a:gd name="T45" fmla="*/ 301 h 317"/>
              <a:gd name="T46" fmla="*/ 16 w 235"/>
              <a:gd name="T47" fmla="*/ 292 h 317"/>
              <a:gd name="T48" fmla="*/ 16 w 235"/>
              <a:gd name="T49" fmla="*/ 26 h 317"/>
              <a:gd name="T50" fmla="*/ 25 w 235"/>
              <a:gd name="T51" fmla="*/ 16 h 317"/>
              <a:gd name="T52" fmla="*/ 209 w 235"/>
              <a:gd name="T53" fmla="*/ 16 h 317"/>
              <a:gd name="T54" fmla="*/ 219 w 235"/>
              <a:gd name="T55" fmla="*/ 26 h 317"/>
              <a:gd name="T56" fmla="*/ 219 w 235"/>
              <a:gd name="T57" fmla="*/ 40 h 317"/>
              <a:gd name="T58" fmla="*/ 227 w 235"/>
              <a:gd name="T59" fmla="*/ 48 h 317"/>
              <a:gd name="T60" fmla="*/ 180 w 235"/>
              <a:gd name="T61" fmla="*/ 104 h 317"/>
              <a:gd name="T62" fmla="*/ 54 w 235"/>
              <a:gd name="T63" fmla="*/ 104 h 317"/>
              <a:gd name="T64" fmla="*/ 46 w 235"/>
              <a:gd name="T65" fmla="*/ 112 h 317"/>
              <a:gd name="T66" fmla="*/ 54 w 235"/>
              <a:gd name="T67" fmla="*/ 120 h 317"/>
              <a:gd name="T68" fmla="*/ 180 w 235"/>
              <a:gd name="T69" fmla="*/ 120 h 317"/>
              <a:gd name="T70" fmla="*/ 188 w 235"/>
              <a:gd name="T71" fmla="*/ 112 h 317"/>
              <a:gd name="T72" fmla="*/ 180 w 235"/>
              <a:gd name="T73" fmla="*/ 104 h 317"/>
              <a:gd name="T74" fmla="*/ 180 w 235"/>
              <a:gd name="T75" fmla="*/ 197 h 317"/>
              <a:gd name="T76" fmla="*/ 54 w 235"/>
              <a:gd name="T77" fmla="*/ 197 h 317"/>
              <a:gd name="T78" fmla="*/ 46 w 235"/>
              <a:gd name="T79" fmla="*/ 205 h 317"/>
              <a:gd name="T80" fmla="*/ 54 w 235"/>
              <a:gd name="T81" fmla="*/ 213 h 317"/>
              <a:gd name="T82" fmla="*/ 180 w 235"/>
              <a:gd name="T83" fmla="*/ 213 h 317"/>
              <a:gd name="T84" fmla="*/ 188 w 235"/>
              <a:gd name="T85" fmla="*/ 205 h 317"/>
              <a:gd name="T86" fmla="*/ 180 w 235"/>
              <a:gd name="T87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5" h="317">
                <a:moveTo>
                  <a:pt x="180" y="151"/>
                </a:moveTo>
                <a:cubicBezTo>
                  <a:pt x="54" y="151"/>
                  <a:pt x="54" y="151"/>
                  <a:pt x="54" y="151"/>
                </a:cubicBezTo>
                <a:cubicBezTo>
                  <a:pt x="50" y="151"/>
                  <a:pt x="46" y="154"/>
                  <a:pt x="46" y="159"/>
                </a:cubicBezTo>
                <a:cubicBezTo>
                  <a:pt x="46" y="163"/>
                  <a:pt x="50" y="167"/>
                  <a:pt x="54" y="167"/>
                </a:cubicBezTo>
                <a:cubicBezTo>
                  <a:pt x="180" y="167"/>
                  <a:pt x="180" y="167"/>
                  <a:pt x="180" y="167"/>
                </a:cubicBezTo>
                <a:cubicBezTo>
                  <a:pt x="185" y="167"/>
                  <a:pt x="188" y="163"/>
                  <a:pt x="188" y="159"/>
                </a:cubicBezTo>
                <a:cubicBezTo>
                  <a:pt x="188" y="154"/>
                  <a:pt x="185" y="151"/>
                  <a:pt x="180" y="151"/>
                </a:cubicBezTo>
                <a:close/>
                <a:moveTo>
                  <a:pt x="227" y="48"/>
                </a:moveTo>
                <a:cubicBezTo>
                  <a:pt x="231" y="48"/>
                  <a:pt x="235" y="44"/>
                  <a:pt x="235" y="40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35" y="16"/>
                  <a:pt x="228" y="0"/>
                  <a:pt x="20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5" y="0"/>
                  <a:pt x="0" y="7"/>
                  <a:pt x="0" y="2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2"/>
                  <a:pt x="7" y="317"/>
                  <a:pt x="25" y="317"/>
                </a:cubicBezTo>
                <a:cubicBezTo>
                  <a:pt x="209" y="317"/>
                  <a:pt x="209" y="317"/>
                  <a:pt x="209" y="317"/>
                </a:cubicBezTo>
                <a:cubicBezTo>
                  <a:pt x="219" y="317"/>
                  <a:pt x="235" y="311"/>
                  <a:pt x="235" y="29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5" y="67"/>
                  <a:pt x="231" y="64"/>
                  <a:pt x="227" y="64"/>
                </a:cubicBezTo>
                <a:cubicBezTo>
                  <a:pt x="222" y="64"/>
                  <a:pt x="219" y="67"/>
                  <a:pt x="219" y="72"/>
                </a:cubicBezTo>
                <a:cubicBezTo>
                  <a:pt x="219" y="292"/>
                  <a:pt x="219" y="292"/>
                  <a:pt x="219" y="292"/>
                </a:cubicBezTo>
                <a:cubicBezTo>
                  <a:pt x="219" y="300"/>
                  <a:pt x="212" y="301"/>
                  <a:pt x="209" y="301"/>
                </a:cubicBezTo>
                <a:cubicBezTo>
                  <a:pt x="25" y="301"/>
                  <a:pt x="25" y="301"/>
                  <a:pt x="25" y="301"/>
                </a:cubicBezTo>
                <a:cubicBezTo>
                  <a:pt x="17" y="301"/>
                  <a:pt x="16" y="295"/>
                  <a:pt x="16" y="292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8"/>
                  <a:pt x="22" y="16"/>
                  <a:pt x="25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17" y="16"/>
                  <a:pt x="218" y="22"/>
                  <a:pt x="219" y="26"/>
                </a:cubicBezTo>
                <a:cubicBezTo>
                  <a:pt x="219" y="40"/>
                  <a:pt x="219" y="40"/>
                  <a:pt x="219" y="40"/>
                </a:cubicBezTo>
                <a:cubicBezTo>
                  <a:pt x="219" y="44"/>
                  <a:pt x="222" y="48"/>
                  <a:pt x="227" y="48"/>
                </a:cubicBezTo>
                <a:close/>
                <a:moveTo>
                  <a:pt x="180" y="104"/>
                </a:moveTo>
                <a:cubicBezTo>
                  <a:pt x="54" y="104"/>
                  <a:pt x="54" y="104"/>
                  <a:pt x="54" y="104"/>
                </a:cubicBezTo>
                <a:cubicBezTo>
                  <a:pt x="50" y="104"/>
                  <a:pt x="46" y="108"/>
                  <a:pt x="46" y="112"/>
                </a:cubicBezTo>
                <a:cubicBezTo>
                  <a:pt x="46" y="117"/>
                  <a:pt x="50" y="120"/>
                  <a:pt x="54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5" y="120"/>
                  <a:pt x="188" y="117"/>
                  <a:pt x="188" y="112"/>
                </a:cubicBezTo>
                <a:cubicBezTo>
                  <a:pt x="188" y="108"/>
                  <a:pt x="185" y="104"/>
                  <a:pt x="180" y="104"/>
                </a:cubicBezTo>
                <a:close/>
                <a:moveTo>
                  <a:pt x="180" y="197"/>
                </a:moveTo>
                <a:cubicBezTo>
                  <a:pt x="54" y="197"/>
                  <a:pt x="54" y="197"/>
                  <a:pt x="54" y="197"/>
                </a:cubicBezTo>
                <a:cubicBezTo>
                  <a:pt x="50" y="197"/>
                  <a:pt x="46" y="201"/>
                  <a:pt x="46" y="205"/>
                </a:cubicBezTo>
                <a:cubicBezTo>
                  <a:pt x="46" y="210"/>
                  <a:pt x="50" y="213"/>
                  <a:pt x="54" y="213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5" y="213"/>
                  <a:pt x="188" y="210"/>
                  <a:pt x="188" y="205"/>
                </a:cubicBezTo>
                <a:cubicBezTo>
                  <a:pt x="188" y="201"/>
                  <a:pt x="185" y="197"/>
                  <a:pt x="180" y="197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2"/>
          <p:cNvSpPr>
            <a:spLocks noChangeAspect="1" noEditPoints="1"/>
          </p:cNvSpPr>
          <p:nvPr/>
        </p:nvSpPr>
        <p:spPr bwMode="auto">
          <a:xfrm>
            <a:off x="1212807" y="1923103"/>
            <a:ext cx="389731" cy="525960"/>
          </a:xfrm>
          <a:custGeom>
            <a:avLst/>
            <a:gdLst>
              <a:gd name="T0" fmla="*/ 180 w 235"/>
              <a:gd name="T1" fmla="*/ 151 h 317"/>
              <a:gd name="T2" fmla="*/ 54 w 235"/>
              <a:gd name="T3" fmla="*/ 151 h 317"/>
              <a:gd name="T4" fmla="*/ 46 w 235"/>
              <a:gd name="T5" fmla="*/ 159 h 317"/>
              <a:gd name="T6" fmla="*/ 54 w 235"/>
              <a:gd name="T7" fmla="*/ 167 h 317"/>
              <a:gd name="T8" fmla="*/ 180 w 235"/>
              <a:gd name="T9" fmla="*/ 167 h 317"/>
              <a:gd name="T10" fmla="*/ 188 w 235"/>
              <a:gd name="T11" fmla="*/ 159 h 317"/>
              <a:gd name="T12" fmla="*/ 180 w 235"/>
              <a:gd name="T13" fmla="*/ 151 h 317"/>
              <a:gd name="T14" fmla="*/ 227 w 235"/>
              <a:gd name="T15" fmla="*/ 48 h 317"/>
              <a:gd name="T16" fmla="*/ 235 w 235"/>
              <a:gd name="T17" fmla="*/ 40 h 317"/>
              <a:gd name="T18" fmla="*/ 235 w 235"/>
              <a:gd name="T19" fmla="*/ 26 h 317"/>
              <a:gd name="T20" fmla="*/ 209 w 235"/>
              <a:gd name="T21" fmla="*/ 0 h 317"/>
              <a:gd name="T22" fmla="*/ 25 w 235"/>
              <a:gd name="T23" fmla="*/ 0 h 317"/>
              <a:gd name="T24" fmla="*/ 0 w 235"/>
              <a:gd name="T25" fmla="*/ 26 h 317"/>
              <a:gd name="T26" fmla="*/ 0 w 235"/>
              <a:gd name="T27" fmla="*/ 292 h 317"/>
              <a:gd name="T28" fmla="*/ 25 w 235"/>
              <a:gd name="T29" fmla="*/ 317 h 317"/>
              <a:gd name="T30" fmla="*/ 209 w 235"/>
              <a:gd name="T31" fmla="*/ 317 h 317"/>
              <a:gd name="T32" fmla="*/ 235 w 235"/>
              <a:gd name="T33" fmla="*/ 292 h 317"/>
              <a:gd name="T34" fmla="*/ 235 w 235"/>
              <a:gd name="T35" fmla="*/ 72 h 317"/>
              <a:gd name="T36" fmla="*/ 227 w 235"/>
              <a:gd name="T37" fmla="*/ 64 h 317"/>
              <a:gd name="T38" fmla="*/ 219 w 235"/>
              <a:gd name="T39" fmla="*/ 72 h 317"/>
              <a:gd name="T40" fmla="*/ 219 w 235"/>
              <a:gd name="T41" fmla="*/ 292 h 317"/>
              <a:gd name="T42" fmla="*/ 209 w 235"/>
              <a:gd name="T43" fmla="*/ 301 h 317"/>
              <a:gd name="T44" fmla="*/ 25 w 235"/>
              <a:gd name="T45" fmla="*/ 301 h 317"/>
              <a:gd name="T46" fmla="*/ 16 w 235"/>
              <a:gd name="T47" fmla="*/ 292 h 317"/>
              <a:gd name="T48" fmla="*/ 16 w 235"/>
              <a:gd name="T49" fmla="*/ 26 h 317"/>
              <a:gd name="T50" fmla="*/ 25 w 235"/>
              <a:gd name="T51" fmla="*/ 16 h 317"/>
              <a:gd name="T52" fmla="*/ 209 w 235"/>
              <a:gd name="T53" fmla="*/ 16 h 317"/>
              <a:gd name="T54" fmla="*/ 219 w 235"/>
              <a:gd name="T55" fmla="*/ 26 h 317"/>
              <a:gd name="T56" fmla="*/ 219 w 235"/>
              <a:gd name="T57" fmla="*/ 40 h 317"/>
              <a:gd name="T58" fmla="*/ 227 w 235"/>
              <a:gd name="T59" fmla="*/ 48 h 317"/>
              <a:gd name="T60" fmla="*/ 180 w 235"/>
              <a:gd name="T61" fmla="*/ 104 h 317"/>
              <a:gd name="T62" fmla="*/ 54 w 235"/>
              <a:gd name="T63" fmla="*/ 104 h 317"/>
              <a:gd name="T64" fmla="*/ 46 w 235"/>
              <a:gd name="T65" fmla="*/ 112 h 317"/>
              <a:gd name="T66" fmla="*/ 54 w 235"/>
              <a:gd name="T67" fmla="*/ 120 h 317"/>
              <a:gd name="T68" fmla="*/ 180 w 235"/>
              <a:gd name="T69" fmla="*/ 120 h 317"/>
              <a:gd name="T70" fmla="*/ 188 w 235"/>
              <a:gd name="T71" fmla="*/ 112 h 317"/>
              <a:gd name="T72" fmla="*/ 180 w 235"/>
              <a:gd name="T73" fmla="*/ 104 h 317"/>
              <a:gd name="T74" fmla="*/ 180 w 235"/>
              <a:gd name="T75" fmla="*/ 197 h 317"/>
              <a:gd name="T76" fmla="*/ 54 w 235"/>
              <a:gd name="T77" fmla="*/ 197 h 317"/>
              <a:gd name="T78" fmla="*/ 46 w 235"/>
              <a:gd name="T79" fmla="*/ 205 h 317"/>
              <a:gd name="T80" fmla="*/ 54 w 235"/>
              <a:gd name="T81" fmla="*/ 213 h 317"/>
              <a:gd name="T82" fmla="*/ 180 w 235"/>
              <a:gd name="T83" fmla="*/ 213 h 317"/>
              <a:gd name="T84" fmla="*/ 188 w 235"/>
              <a:gd name="T85" fmla="*/ 205 h 317"/>
              <a:gd name="T86" fmla="*/ 180 w 235"/>
              <a:gd name="T87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5" h="317">
                <a:moveTo>
                  <a:pt x="180" y="151"/>
                </a:moveTo>
                <a:cubicBezTo>
                  <a:pt x="54" y="151"/>
                  <a:pt x="54" y="151"/>
                  <a:pt x="54" y="151"/>
                </a:cubicBezTo>
                <a:cubicBezTo>
                  <a:pt x="50" y="151"/>
                  <a:pt x="46" y="154"/>
                  <a:pt x="46" y="159"/>
                </a:cubicBezTo>
                <a:cubicBezTo>
                  <a:pt x="46" y="163"/>
                  <a:pt x="50" y="167"/>
                  <a:pt x="54" y="167"/>
                </a:cubicBezTo>
                <a:cubicBezTo>
                  <a:pt x="180" y="167"/>
                  <a:pt x="180" y="167"/>
                  <a:pt x="180" y="167"/>
                </a:cubicBezTo>
                <a:cubicBezTo>
                  <a:pt x="185" y="167"/>
                  <a:pt x="188" y="163"/>
                  <a:pt x="188" y="159"/>
                </a:cubicBezTo>
                <a:cubicBezTo>
                  <a:pt x="188" y="154"/>
                  <a:pt x="185" y="151"/>
                  <a:pt x="180" y="151"/>
                </a:cubicBezTo>
                <a:close/>
                <a:moveTo>
                  <a:pt x="227" y="48"/>
                </a:moveTo>
                <a:cubicBezTo>
                  <a:pt x="231" y="48"/>
                  <a:pt x="235" y="44"/>
                  <a:pt x="235" y="40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35" y="16"/>
                  <a:pt x="228" y="0"/>
                  <a:pt x="20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5" y="0"/>
                  <a:pt x="0" y="7"/>
                  <a:pt x="0" y="2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2"/>
                  <a:pt x="7" y="317"/>
                  <a:pt x="25" y="317"/>
                </a:cubicBezTo>
                <a:cubicBezTo>
                  <a:pt x="209" y="317"/>
                  <a:pt x="209" y="317"/>
                  <a:pt x="209" y="317"/>
                </a:cubicBezTo>
                <a:cubicBezTo>
                  <a:pt x="219" y="317"/>
                  <a:pt x="235" y="311"/>
                  <a:pt x="235" y="29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5" y="67"/>
                  <a:pt x="231" y="64"/>
                  <a:pt x="227" y="64"/>
                </a:cubicBezTo>
                <a:cubicBezTo>
                  <a:pt x="222" y="64"/>
                  <a:pt x="219" y="67"/>
                  <a:pt x="219" y="72"/>
                </a:cubicBezTo>
                <a:cubicBezTo>
                  <a:pt x="219" y="292"/>
                  <a:pt x="219" y="292"/>
                  <a:pt x="219" y="292"/>
                </a:cubicBezTo>
                <a:cubicBezTo>
                  <a:pt x="219" y="300"/>
                  <a:pt x="212" y="301"/>
                  <a:pt x="209" y="301"/>
                </a:cubicBezTo>
                <a:cubicBezTo>
                  <a:pt x="25" y="301"/>
                  <a:pt x="25" y="301"/>
                  <a:pt x="25" y="301"/>
                </a:cubicBezTo>
                <a:cubicBezTo>
                  <a:pt x="17" y="301"/>
                  <a:pt x="16" y="295"/>
                  <a:pt x="16" y="292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8"/>
                  <a:pt x="22" y="16"/>
                  <a:pt x="25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17" y="16"/>
                  <a:pt x="218" y="22"/>
                  <a:pt x="219" y="26"/>
                </a:cubicBezTo>
                <a:cubicBezTo>
                  <a:pt x="219" y="40"/>
                  <a:pt x="219" y="40"/>
                  <a:pt x="219" y="40"/>
                </a:cubicBezTo>
                <a:cubicBezTo>
                  <a:pt x="219" y="44"/>
                  <a:pt x="222" y="48"/>
                  <a:pt x="227" y="48"/>
                </a:cubicBezTo>
                <a:close/>
                <a:moveTo>
                  <a:pt x="180" y="104"/>
                </a:moveTo>
                <a:cubicBezTo>
                  <a:pt x="54" y="104"/>
                  <a:pt x="54" y="104"/>
                  <a:pt x="54" y="104"/>
                </a:cubicBezTo>
                <a:cubicBezTo>
                  <a:pt x="50" y="104"/>
                  <a:pt x="46" y="108"/>
                  <a:pt x="46" y="112"/>
                </a:cubicBezTo>
                <a:cubicBezTo>
                  <a:pt x="46" y="117"/>
                  <a:pt x="50" y="120"/>
                  <a:pt x="54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5" y="120"/>
                  <a:pt x="188" y="117"/>
                  <a:pt x="188" y="112"/>
                </a:cubicBezTo>
                <a:cubicBezTo>
                  <a:pt x="188" y="108"/>
                  <a:pt x="185" y="104"/>
                  <a:pt x="180" y="104"/>
                </a:cubicBezTo>
                <a:close/>
                <a:moveTo>
                  <a:pt x="180" y="197"/>
                </a:moveTo>
                <a:cubicBezTo>
                  <a:pt x="54" y="197"/>
                  <a:pt x="54" y="197"/>
                  <a:pt x="54" y="197"/>
                </a:cubicBezTo>
                <a:cubicBezTo>
                  <a:pt x="50" y="197"/>
                  <a:pt x="46" y="201"/>
                  <a:pt x="46" y="205"/>
                </a:cubicBezTo>
                <a:cubicBezTo>
                  <a:pt x="46" y="210"/>
                  <a:pt x="50" y="213"/>
                  <a:pt x="54" y="213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5" y="213"/>
                  <a:pt x="188" y="210"/>
                  <a:pt x="188" y="205"/>
                </a:cubicBezTo>
                <a:cubicBezTo>
                  <a:pt x="188" y="201"/>
                  <a:pt x="185" y="197"/>
                  <a:pt x="180" y="197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2"/>
          <p:cNvSpPr>
            <a:spLocks noChangeAspect="1" noEditPoints="1"/>
          </p:cNvSpPr>
          <p:nvPr/>
        </p:nvSpPr>
        <p:spPr bwMode="auto">
          <a:xfrm>
            <a:off x="1212807" y="5550155"/>
            <a:ext cx="389731" cy="525960"/>
          </a:xfrm>
          <a:custGeom>
            <a:avLst/>
            <a:gdLst>
              <a:gd name="T0" fmla="*/ 180 w 235"/>
              <a:gd name="T1" fmla="*/ 151 h 317"/>
              <a:gd name="T2" fmla="*/ 54 w 235"/>
              <a:gd name="T3" fmla="*/ 151 h 317"/>
              <a:gd name="T4" fmla="*/ 46 w 235"/>
              <a:gd name="T5" fmla="*/ 159 h 317"/>
              <a:gd name="T6" fmla="*/ 54 w 235"/>
              <a:gd name="T7" fmla="*/ 167 h 317"/>
              <a:gd name="T8" fmla="*/ 180 w 235"/>
              <a:gd name="T9" fmla="*/ 167 h 317"/>
              <a:gd name="T10" fmla="*/ 188 w 235"/>
              <a:gd name="T11" fmla="*/ 159 h 317"/>
              <a:gd name="T12" fmla="*/ 180 w 235"/>
              <a:gd name="T13" fmla="*/ 151 h 317"/>
              <a:gd name="T14" fmla="*/ 227 w 235"/>
              <a:gd name="T15" fmla="*/ 48 h 317"/>
              <a:gd name="T16" fmla="*/ 235 w 235"/>
              <a:gd name="T17" fmla="*/ 40 h 317"/>
              <a:gd name="T18" fmla="*/ 235 w 235"/>
              <a:gd name="T19" fmla="*/ 26 h 317"/>
              <a:gd name="T20" fmla="*/ 209 w 235"/>
              <a:gd name="T21" fmla="*/ 0 h 317"/>
              <a:gd name="T22" fmla="*/ 25 w 235"/>
              <a:gd name="T23" fmla="*/ 0 h 317"/>
              <a:gd name="T24" fmla="*/ 0 w 235"/>
              <a:gd name="T25" fmla="*/ 26 h 317"/>
              <a:gd name="T26" fmla="*/ 0 w 235"/>
              <a:gd name="T27" fmla="*/ 292 h 317"/>
              <a:gd name="T28" fmla="*/ 25 w 235"/>
              <a:gd name="T29" fmla="*/ 317 h 317"/>
              <a:gd name="T30" fmla="*/ 209 w 235"/>
              <a:gd name="T31" fmla="*/ 317 h 317"/>
              <a:gd name="T32" fmla="*/ 235 w 235"/>
              <a:gd name="T33" fmla="*/ 292 h 317"/>
              <a:gd name="T34" fmla="*/ 235 w 235"/>
              <a:gd name="T35" fmla="*/ 72 h 317"/>
              <a:gd name="T36" fmla="*/ 227 w 235"/>
              <a:gd name="T37" fmla="*/ 64 h 317"/>
              <a:gd name="T38" fmla="*/ 219 w 235"/>
              <a:gd name="T39" fmla="*/ 72 h 317"/>
              <a:gd name="T40" fmla="*/ 219 w 235"/>
              <a:gd name="T41" fmla="*/ 292 h 317"/>
              <a:gd name="T42" fmla="*/ 209 w 235"/>
              <a:gd name="T43" fmla="*/ 301 h 317"/>
              <a:gd name="T44" fmla="*/ 25 w 235"/>
              <a:gd name="T45" fmla="*/ 301 h 317"/>
              <a:gd name="T46" fmla="*/ 16 w 235"/>
              <a:gd name="T47" fmla="*/ 292 h 317"/>
              <a:gd name="T48" fmla="*/ 16 w 235"/>
              <a:gd name="T49" fmla="*/ 26 h 317"/>
              <a:gd name="T50" fmla="*/ 25 w 235"/>
              <a:gd name="T51" fmla="*/ 16 h 317"/>
              <a:gd name="T52" fmla="*/ 209 w 235"/>
              <a:gd name="T53" fmla="*/ 16 h 317"/>
              <a:gd name="T54" fmla="*/ 219 w 235"/>
              <a:gd name="T55" fmla="*/ 26 h 317"/>
              <a:gd name="T56" fmla="*/ 219 w 235"/>
              <a:gd name="T57" fmla="*/ 40 h 317"/>
              <a:gd name="T58" fmla="*/ 227 w 235"/>
              <a:gd name="T59" fmla="*/ 48 h 317"/>
              <a:gd name="T60" fmla="*/ 180 w 235"/>
              <a:gd name="T61" fmla="*/ 104 h 317"/>
              <a:gd name="T62" fmla="*/ 54 w 235"/>
              <a:gd name="T63" fmla="*/ 104 h 317"/>
              <a:gd name="T64" fmla="*/ 46 w 235"/>
              <a:gd name="T65" fmla="*/ 112 h 317"/>
              <a:gd name="T66" fmla="*/ 54 w 235"/>
              <a:gd name="T67" fmla="*/ 120 h 317"/>
              <a:gd name="T68" fmla="*/ 180 w 235"/>
              <a:gd name="T69" fmla="*/ 120 h 317"/>
              <a:gd name="T70" fmla="*/ 188 w 235"/>
              <a:gd name="T71" fmla="*/ 112 h 317"/>
              <a:gd name="T72" fmla="*/ 180 w 235"/>
              <a:gd name="T73" fmla="*/ 104 h 317"/>
              <a:gd name="T74" fmla="*/ 180 w 235"/>
              <a:gd name="T75" fmla="*/ 197 h 317"/>
              <a:gd name="T76" fmla="*/ 54 w 235"/>
              <a:gd name="T77" fmla="*/ 197 h 317"/>
              <a:gd name="T78" fmla="*/ 46 w 235"/>
              <a:gd name="T79" fmla="*/ 205 h 317"/>
              <a:gd name="T80" fmla="*/ 54 w 235"/>
              <a:gd name="T81" fmla="*/ 213 h 317"/>
              <a:gd name="T82" fmla="*/ 180 w 235"/>
              <a:gd name="T83" fmla="*/ 213 h 317"/>
              <a:gd name="T84" fmla="*/ 188 w 235"/>
              <a:gd name="T85" fmla="*/ 205 h 317"/>
              <a:gd name="T86" fmla="*/ 180 w 235"/>
              <a:gd name="T87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5" h="317">
                <a:moveTo>
                  <a:pt x="180" y="151"/>
                </a:moveTo>
                <a:cubicBezTo>
                  <a:pt x="54" y="151"/>
                  <a:pt x="54" y="151"/>
                  <a:pt x="54" y="151"/>
                </a:cubicBezTo>
                <a:cubicBezTo>
                  <a:pt x="50" y="151"/>
                  <a:pt x="46" y="154"/>
                  <a:pt x="46" y="159"/>
                </a:cubicBezTo>
                <a:cubicBezTo>
                  <a:pt x="46" y="163"/>
                  <a:pt x="50" y="167"/>
                  <a:pt x="54" y="167"/>
                </a:cubicBezTo>
                <a:cubicBezTo>
                  <a:pt x="180" y="167"/>
                  <a:pt x="180" y="167"/>
                  <a:pt x="180" y="167"/>
                </a:cubicBezTo>
                <a:cubicBezTo>
                  <a:pt x="185" y="167"/>
                  <a:pt x="188" y="163"/>
                  <a:pt x="188" y="159"/>
                </a:cubicBezTo>
                <a:cubicBezTo>
                  <a:pt x="188" y="154"/>
                  <a:pt x="185" y="151"/>
                  <a:pt x="180" y="151"/>
                </a:cubicBezTo>
                <a:close/>
                <a:moveTo>
                  <a:pt x="227" y="48"/>
                </a:moveTo>
                <a:cubicBezTo>
                  <a:pt x="231" y="48"/>
                  <a:pt x="235" y="44"/>
                  <a:pt x="235" y="40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35" y="16"/>
                  <a:pt x="228" y="0"/>
                  <a:pt x="20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5" y="0"/>
                  <a:pt x="0" y="7"/>
                  <a:pt x="0" y="2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2"/>
                  <a:pt x="7" y="317"/>
                  <a:pt x="25" y="317"/>
                </a:cubicBezTo>
                <a:cubicBezTo>
                  <a:pt x="209" y="317"/>
                  <a:pt x="209" y="317"/>
                  <a:pt x="209" y="317"/>
                </a:cubicBezTo>
                <a:cubicBezTo>
                  <a:pt x="219" y="317"/>
                  <a:pt x="235" y="311"/>
                  <a:pt x="235" y="29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5" y="67"/>
                  <a:pt x="231" y="64"/>
                  <a:pt x="227" y="64"/>
                </a:cubicBezTo>
                <a:cubicBezTo>
                  <a:pt x="222" y="64"/>
                  <a:pt x="219" y="67"/>
                  <a:pt x="219" y="72"/>
                </a:cubicBezTo>
                <a:cubicBezTo>
                  <a:pt x="219" y="292"/>
                  <a:pt x="219" y="292"/>
                  <a:pt x="219" y="292"/>
                </a:cubicBezTo>
                <a:cubicBezTo>
                  <a:pt x="219" y="300"/>
                  <a:pt x="212" y="301"/>
                  <a:pt x="209" y="301"/>
                </a:cubicBezTo>
                <a:cubicBezTo>
                  <a:pt x="25" y="301"/>
                  <a:pt x="25" y="301"/>
                  <a:pt x="25" y="301"/>
                </a:cubicBezTo>
                <a:cubicBezTo>
                  <a:pt x="17" y="301"/>
                  <a:pt x="16" y="295"/>
                  <a:pt x="16" y="292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8"/>
                  <a:pt x="22" y="16"/>
                  <a:pt x="25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17" y="16"/>
                  <a:pt x="218" y="22"/>
                  <a:pt x="219" y="26"/>
                </a:cubicBezTo>
                <a:cubicBezTo>
                  <a:pt x="219" y="40"/>
                  <a:pt x="219" y="40"/>
                  <a:pt x="219" y="40"/>
                </a:cubicBezTo>
                <a:cubicBezTo>
                  <a:pt x="219" y="44"/>
                  <a:pt x="222" y="48"/>
                  <a:pt x="227" y="48"/>
                </a:cubicBezTo>
                <a:close/>
                <a:moveTo>
                  <a:pt x="180" y="104"/>
                </a:moveTo>
                <a:cubicBezTo>
                  <a:pt x="54" y="104"/>
                  <a:pt x="54" y="104"/>
                  <a:pt x="54" y="104"/>
                </a:cubicBezTo>
                <a:cubicBezTo>
                  <a:pt x="50" y="104"/>
                  <a:pt x="46" y="108"/>
                  <a:pt x="46" y="112"/>
                </a:cubicBezTo>
                <a:cubicBezTo>
                  <a:pt x="46" y="117"/>
                  <a:pt x="50" y="120"/>
                  <a:pt x="54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5" y="120"/>
                  <a:pt x="188" y="117"/>
                  <a:pt x="188" y="112"/>
                </a:cubicBezTo>
                <a:cubicBezTo>
                  <a:pt x="188" y="108"/>
                  <a:pt x="185" y="104"/>
                  <a:pt x="180" y="104"/>
                </a:cubicBezTo>
                <a:close/>
                <a:moveTo>
                  <a:pt x="180" y="197"/>
                </a:moveTo>
                <a:cubicBezTo>
                  <a:pt x="54" y="197"/>
                  <a:pt x="54" y="197"/>
                  <a:pt x="54" y="197"/>
                </a:cubicBezTo>
                <a:cubicBezTo>
                  <a:pt x="50" y="197"/>
                  <a:pt x="46" y="201"/>
                  <a:pt x="46" y="205"/>
                </a:cubicBezTo>
                <a:cubicBezTo>
                  <a:pt x="46" y="210"/>
                  <a:pt x="50" y="213"/>
                  <a:pt x="54" y="213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5" y="213"/>
                  <a:pt x="188" y="210"/>
                  <a:pt x="188" y="205"/>
                </a:cubicBezTo>
                <a:cubicBezTo>
                  <a:pt x="188" y="201"/>
                  <a:pt x="185" y="197"/>
                  <a:pt x="180" y="197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2"/>
          <p:cNvSpPr>
            <a:spLocks noChangeAspect="1" noEditPoints="1"/>
          </p:cNvSpPr>
          <p:nvPr/>
        </p:nvSpPr>
        <p:spPr bwMode="auto">
          <a:xfrm>
            <a:off x="7144350" y="5680554"/>
            <a:ext cx="389731" cy="525960"/>
          </a:xfrm>
          <a:custGeom>
            <a:avLst/>
            <a:gdLst>
              <a:gd name="T0" fmla="*/ 180 w 235"/>
              <a:gd name="T1" fmla="*/ 151 h 317"/>
              <a:gd name="T2" fmla="*/ 54 w 235"/>
              <a:gd name="T3" fmla="*/ 151 h 317"/>
              <a:gd name="T4" fmla="*/ 46 w 235"/>
              <a:gd name="T5" fmla="*/ 159 h 317"/>
              <a:gd name="T6" fmla="*/ 54 w 235"/>
              <a:gd name="T7" fmla="*/ 167 h 317"/>
              <a:gd name="T8" fmla="*/ 180 w 235"/>
              <a:gd name="T9" fmla="*/ 167 h 317"/>
              <a:gd name="T10" fmla="*/ 188 w 235"/>
              <a:gd name="T11" fmla="*/ 159 h 317"/>
              <a:gd name="T12" fmla="*/ 180 w 235"/>
              <a:gd name="T13" fmla="*/ 151 h 317"/>
              <a:gd name="T14" fmla="*/ 227 w 235"/>
              <a:gd name="T15" fmla="*/ 48 h 317"/>
              <a:gd name="T16" fmla="*/ 235 w 235"/>
              <a:gd name="T17" fmla="*/ 40 h 317"/>
              <a:gd name="T18" fmla="*/ 235 w 235"/>
              <a:gd name="T19" fmla="*/ 26 h 317"/>
              <a:gd name="T20" fmla="*/ 209 w 235"/>
              <a:gd name="T21" fmla="*/ 0 h 317"/>
              <a:gd name="T22" fmla="*/ 25 w 235"/>
              <a:gd name="T23" fmla="*/ 0 h 317"/>
              <a:gd name="T24" fmla="*/ 0 w 235"/>
              <a:gd name="T25" fmla="*/ 26 h 317"/>
              <a:gd name="T26" fmla="*/ 0 w 235"/>
              <a:gd name="T27" fmla="*/ 292 h 317"/>
              <a:gd name="T28" fmla="*/ 25 w 235"/>
              <a:gd name="T29" fmla="*/ 317 h 317"/>
              <a:gd name="T30" fmla="*/ 209 w 235"/>
              <a:gd name="T31" fmla="*/ 317 h 317"/>
              <a:gd name="T32" fmla="*/ 235 w 235"/>
              <a:gd name="T33" fmla="*/ 292 h 317"/>
              <a:gd name="T34" fmla="*/ 235 w 235"/>
              <a:gd name="T35" fmla="*/ 72 h 317"/>
              <a:gd name="T36" fmla="*/ 227 w 235"/>
              <a:gd name="T37" fmla="*/ 64 h 317"/>
              <a:gd name="T38" fmla="*/ 219 w 235"/>
              <a:gd name="T39" fmla="*/ 72 h 317"/>
              <a:gd name="T40" fmla="*/ 219 w 235"/>
              <a:gd name="T41" fmla="*/ 292 h 317"/>
              <a:gd name="T42" fmla="*/ 209 w 235"/>
              <a:gd name="T43" fmla="*/ 301 h 317"/>
              <a:gd name="T44" fmla="*/ 25 w 235"/>
              <a:gd name="T45" fmla="*/ 301 h 317"/>
              <a:gd name="T46" fmla="*/ 16 w 235"/>
              <a:gd name="T47" fmla="*/ 292 h 317"/>
              <a:gd name="T48" fmla="*/ 16 w 235"/>
              <a:gd name="T49" fmla="*/ 26 h 317"/>
              <a:gd name="T50" fmla="*/ 25 w 235"/>
              <a:gd name="T51" fmla="*/ 16 h 317"/>
              <a:gd name="T52" fmla="*/ 209 w 235"/>
              <a:gd name="T53" fmla="*/ 16 h 317"/>
              <a:gd name="T54" fmla="*/ 219 w 235"/>
              <a:gd name="T55" fmla="*/ 26 h 317"/>
              <a:gd name="T56" fmla="*/ 219 w 235"/>
              <a:gd name="T57" fmla="*/ 40 h 317"/>
              <a:gd name="T58" fmla="*/ 227 w 235"/>
              <a:gd name="T59" fmla="*/ 48 h 317"/>
              <a:gd name="T60" fmla="*/ 180 w 235"/>
              <a:gd name="T61" fmla="*/ 104 h 317"/>
              <a:gd name="T62" fmla="*/ 54 w 235"/>
              <a:gd name="T63" fmla="*/ 104 h 317"/>
              <a:gd name="T64" fmla="*/ 46 w 235"/>
              <a:gd name="T65" fmla="*/ 112 h 317"/>
              <a:gd name="T66" fmla="*/ 54 w 235"/>
              <a:gd name="T67" fmla="*/ 120 h 317"/>
              <a:gd name="T68" fmla="*/ 180 w 235"/>
              <a:gd name="T69" fmla="*/ 120 h 317"/>
              <a:gd name="T70" fmla="*/ 188 w 235"/>
              <a:gd name="T71" fmla="*/ 112 h 317"/>
              <a:gd name="T72" fmla="*/ 180 w 235"/>
              <a:gd name="T73" fmla="*/ 104 h 317"/>
              <a:gd name="T74" fmla="*/ 180 w 235"/>
              <a:gd name="T75" fmla="*/ 197 h 317"/>
              <a:gd name="T76" fmla="*/ 54 w 235"/>
              <a:gd name="T77" fmla="*/ 197 h 317"/>
              <a:gd name="T78" fmla="*/ 46 w 235"/>
              <a:gd name="T79" fmla="*/ 205 h 317"/>
              <a:gd name="T80" fmla="*/ 54 w 235"/>
              <a:gd name="T81" fmla="*/ 213 h 317"/>
              <a:gd name="T82" fmla="*/ 180 w 235"/>
              <a:gd name="T83" fmla="*/ 213 h 317"/>
              <a:gd name="T84" fmla="*/ 188 w 235"/>
              <a:gd name="T85" fmla="*/ 205 h 317"/>
              <a:gd name="T86" fmla="*/ 180 w 235"/>
              <a:gd name="T87" fmla="*/ 197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5" h="317">
                <a:moveTo>
                  <a:pt x="180" y="151"/>
                </a:moveTo>
                <a:cubicBezTo>
                  <a:pt x="54" y="151"/>
                  <a:pt x="54" y="151"/>
                  <a:pt x="54" y="151"/>
                </a:cubicBezTo>
                <a:cubicBezTo>
                  <a:pt x="50" y="151"/>
                  <a:pt x="46" y="154"/>
                  <a:pt x="46" y="159"/>
                </a:cubicBezTo>
                <a:cubicBezTo>
                  <a:pt x="46" y="163"/>
                  <a:pt x="50" y="167"/>
                  <a:pt x="54" y="167"/>
                </a:cubicBezTo>
                <a:cubicBezTo>
                  <a:pt x="180" y="167"/>
                  <a:pt x="180" y="167"/>
                  <a:pt x="180" y="167"/>
                </a:cubicBezTo>
                <a:cubicBezTo>
                  <a:pt x="185" y="167"/>
                  <a:pt x="188" y="163"/>
                  <a:pt x="188" y="159"/>
                </a:cubicBezTo>
                <a:cubicBezTo>
                  <a:pt x="188" y="154"/>
                  <a:pt x="185" y="151"/>
                  <a:pt x="180" y="151"/>
                </a:cubicBezTo>
                <a:close/>
                <a:moveTo>
                  <a:pt x="227" y="48"/>
                </a:moveTo>
                <a:cubicBezTo>
                  <a:pt x="231" y="48"/>
                  <a:pt x="235" y="44"/>
                  <a:pt x="235" y="40"/>
                </a:cubicBezTo>
                <a:cubicBezTo>
                  <a:pt x="235" y="26"/>
                  <a:pt x="235" y="26"/>
                  <a:pt x="235" y="26"/>
                </a:cubicBezTo>
                <a:cubicBezTo>
                  <a:pt x="235" y="16"/>
                  <a:pt x="228" y="0"/>
                  <a:pt x="209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5" y="0"/>
                  <a:pt x="0" y="7"/>
                  <a:pt x="0" y="26"/>
                </a:cubicBezTo>
                <a:cubicBezTo>
                  <a:pt x="0" y="292"/>
                  <a:pt x="0" y="292"/>
                  <a:pt x="0" y="292"/>
                </a:cubicBezTo>
                <a:cubicBezTo>
                  <a:pt x="0" y="302"/>
                  <a:pt x="7" y="317"/>
                  <a:pt x="25" y="317"/>
                </a:cubicBezTo>
                <a:cubicBezTo>
                  <a:pt x="209" y="317"/>
                  <a:pt x="209" y="317"/>
                  <a:pt x="209" y="317"/>
                </a:cubicBezTo>
                <a:cubicBezTo>
                  <a:pt x="219" y="317"/>
                  <a:pt x="235" y="311"/>
                  <a:pt x="235" y="292"/>
                </a:cubicBezTo>
                <a:cubicBezTo>
                  <a:pt x="235" y="72"/>
                  <a:pt x="235" y="72"/>
                  <a:pt x="235" y="72"/>
                </a:cubicBezTo>
                <a:cubicBezTo>
                  <a:pt x="235" y="67"/>
                  <a:pt x="231" y="64"/>
                  <a:pt x="227" y="64"/>
                </a:cubicBezTo>
                <a:cubicBezTo>
                  <a:pt x="222" y="64"/>
                  <a:pt x="219" y="67"/>
                  <a:pt x="219" y="72"/>
                </a:cubicBezTo>
                <a:cubicBezTo>
                  <a:pt x="219" y="292"/>
                  <a:pt x="219" y="292"/>
                  <a:pt x="219" y="292"/>
                </a:cubicBezTo>
                <a:cubicBezTo>
                  <a:pt x="219" y="300"/>
                  <a:pt x="212" y="301"/>
                  <a:pt x="209" y="301"/>
                </a:cubicBezTo>
                <a:cubicBezTo>
                  <a:pt x="25" y="301"/>
                  <a:pt x="25" y="301"/>
                  <a:pt x="25" y="301"/>
                </a:cubicBezTo>
                <a:cubicBezTo>
                  <a:pt x="17" y="301"/>
                  <a:pt x="16" y="295"/>
                  <a:pt x="16" y="292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18"/>
                  <a:pt x="22" y="16"/>
                  <a:pt x="25" y="1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17" y="16"/>
                  <a:pt x="218" y="22"/>
                  <a:pt x="219" y="26"/>
                </a:cubicBezTo>
                <a:cubicBezTo>
                  <a:pt x="219" y="40"/>
                  <a:pt x="219" y="40"/>
                  <a:pt x="219" y="40"/>
                </a:cubicBezTo>
                <a:cubicBezTo>
                  <a:pt x="219" y="44"/>
                  <a:pt x="222" y="48"/>
                  <a:pt x="227" y="48"/>
                </a:cubicBezTo>
                <a:close/>
                <a:moveTo>
                  <a:pt x="180" y="104"/>
                </a:moveTo>
                <a:cubicBezTo>
                  <a:pt x="54" y="104"/>
                  <a:pt x="54" y="104"/>
                  <a:pt x="54" y="104"/>
                </a:cubicBezTo>
                <a:cubicBezTo>
                  <a:pt x="50" y="104"/>
                  <a:pt x="46" y="108"/>
                  <a:pt x="46" y="112"/>
                </a:cubicBezTo>
                <a:cubicBezTo>
                  <a:pt x="46" y="117"/>
                  <a:pt x="50" y="120"/>
                  <a:pt x="54" y="120"/>
                </a:cubicBezTo>
                <a:cubicBezTo>
                  <a:pt x="180" y="120"/>
                  <a:pt x="180" y="120"/>
                  <a:pt x="180" y="120"/>
                </a:cubicBezTo>
                <a:cubicBezTo>
                  <a:pt x="185" y="120"/>
                  <a:pt x="188" y="117"/>
                  <a:pt x="188" y="112"/>
                </a:cubicBezTo>
                <a:cubicBezTo>
                  <a:pt x="188" y="108"/>
                  <a:pt x="185" y="104"/>
                  <a:pt x="180" y="104"/>
                </a:cubicBezTo>
                <a:close/>
                <a:moveTo>
                  <a:pt x="180" y="197"/>
                </a:moveTo>
                <a:cubicBezTo>
                  <a:pt x="54" y="197"/>
                  <a:pt x="54" y="197"/>
                  <a:pt x="54" y="197"/>
                </a:cubicBezTo>
                <a:cubicBezTo>
                  <a:pt x="50" y="197"/>
                  <a:pt x="46" y="201"/>
                  <a:pt x="46" y="205"/>
                </a:cubicBezTo>
                <a:cubicBezTo>
                  <a:pt x="46" y="210"/>
                  <a:pt x="50" y="213"/>
                  <a:pt x="54" y="213"/>
                </a:cubicBezTo>
                <a:cubicBezTo>
                  <a:pt x="180" y="213"/>
                  <a:pt x="180" y="213"/>
                  <a:pt x="180" y="213"/>
                </a:cubicBezTo>
                <a:cubicBezTo>
                  <a:pt x="185" y="213"/>
                  <a:pt x="188" y="210"/>
                  <a:pt x="188" y="205"/>
                </a:cubicBezTo>
                <a:cubicBezTo>
                  <a:pt x="188" y="201"/>
                  <a:pt x="185" y="197"/>
                  <a:pt x="180" y="197"/>
                </a:cubicBez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Document"/>
          <p:cNvSpPr>
            <a:spLocks noEditPoints="1" noChangeArrowheads="1"/>
          </p:cNvSpPr>
          <p:nvPr/>
        </p:nvSpPr>
        <p:spPr bwMode="auto">
          <a:xfrm>
            <a:off x="6317673" y="2535986"/>
            <a:ext cx="2426179" cy="2560323"/>
          </a:xfrm>
          <a:custGeom>
            <a:avLst/>
            <a:gdLst>
              <a:gd name="T0" fmla="*/ 10757 w 21600"/>
              <a:gd name="T1" fmla="*/ 21632 h 21600"/>
              <a:gd name="T2" fmla="*/ 85 w 21600"/>
              <a:gd name="T3" fmla="*/ 10849 h 21600"/>
              <a:gd name="T4" fmla="*/ 10757 w 21600"/>
              <a:gd name="T5" fmla="*/ 81 h 21600"/>
              <a:gd name="T6" fmla="*/ 21706 w 21600"/>
              <a:gd name="T7" fmla="*/ 10652 h 21600"/>
              <a:gd name="T8" fmla="*/ 10757 w 21600"/>
              <a:gd name="T9" fmla="*/ 21632 h 21600"/>
              <a:gd name="T10" fmla="*/ 0 w 21600"/>
              <a:gd name="T11" fmla="*/ 0 h 21600"/>
              <a:gd name="T12" fmla="*/ 21600 w 21600"/>
              <a:gd name="T13" fmla="*/ 0 h 21600"/>
              <a:gd name="T14" fmla="*/ 21600 w 21600"/>
              <a:gd name="T15" fmla="*/ 21600 h 21600"/>
              <a:gd name="T16" fmla="*/ 977 w 21600"/>
              <a:gd name="T17" fmla="*/ 818 h 21600"/>
              <a:gd name="T18" fmla="*/ 20622 w 21600"/>
              <a:gd name="T19" fmla="*/ 1642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0757" y="21632"/>
                </a:moveTo>
                <a:lnTo>
                  <a:pt x="5187" y="21632"/>
                </a:lnTo>
                <a:lnTo>
                  <a:pt x="85" y="17509"/>
                </a:lnTo>
                <a:lnTo>
                  <a:pt x="85" y="10849"/>
                </a:lnTo>
                <a:lnTo>
                  <a:pt x="85" y="81"/>
                </a:lnTo>
                <a:lnTo>
                  <a:pt x="10757" y="81"/>
                </a:lnTo>
                <a:lnTo>
                  <a:pt x="21706" y="81"/>
                </a:lnTo>
                <a:lnTo>
                  <a:pt x="21706" y="10652"/>
                </a:lnTo>
                <a:lnTo>
                  <a:pt x="21706" y="21632"/>
                </a:lnTo>
                <a:lnTo>
                  <a:pt x="10757" y="21632"/>
                </a:lnTo>
                <a:close/>
              </a:path>
              <a:path w="21600" h="21600">
                <a:moveTo>
                  <a:pt x="85" y="17509"/>
                </a:moveTo>
                <a:lnTo>
                  <a:pt x="5187" y="17509"/>
                </a:lnTo>
                <a:lnTo>
                  <a:pt x="5187" y="21632"/>
                </a:lnTo>
                <a:lnTo>
                  <a:pt x="85" y="17509"/>
                </a:lnTo>
                <a:close/>
              </a:path>
            </a:pathLst>
          </a:custGeom>
          <a:solidFill>
            <a:srgbClr val="D8EBB3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1400" i="1" dirty="0" smtClean="0"/>
              <a:t>SDP: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/>
              <a:t>content:main</a:t>
            </a:r>
            <a:r>
              <a:rPr lang="en-US" sz="1400" dirty="0" smtClean="0"/>
              <a:t> (optional)</a:t>
            </a:r>
          </a:p>
          <a:p>
            <a:r>
              <a:rPr lang="en-US" sz="1400" dirty="0" smtClean="0"/>
              <a:t>m=video …</a:t>
            </a:r>
            <a:br>
              <a:rPr lang="en-US" sz="1400" dirty="0" smtClean="0"/>
            </a:br>
            <a:r>
              <a:rPr lang="en-US" sz="1400" dirty="0" smtClean="0"/>
              <a:t>a=</a:t>
            </a:r>
            <a:r>
              <a:rPr lang="en-US" sz="1400" dirty="0" err="1" smtClean="0">
                <a:solidFill>
                  <a:srgbClr val="FF0000"/>
                </a:solidFill>
              </a:rPr>
              <a:t>content:slides</a:t>
            </a:r>
            <a:endParaRPr lang="en-US" sz="1400" dirty="0" smtClean="0">
              <a:solidFill>
                <a:srgbClr val="FF0000"/>
              </a:solidFill>
            </a:endParaRPr>
          </a:p>
          <a:p>
            <a:r>
              <a:rPr lang="en-US" sz="1400" dirty="0" smtClean="0"/>
              <a:t>m=application …</a:t>
            </a:r>
            <a:br>
              <a:rPr lang="en-US" sz="1400" dirty="0" smtClean="0"/>
            </a:br>
            <a:r>
              <a:rPr lang="en-US" sz="1400" dirty="0" smtClean="0"/>
              <a:t>(BFCP, optional)</a:t>
            </a:r>
          </a:p>
          <a:p>
            <a:r>
              <a:rPr lang="en-US" sz="1400" dirty="0" smtClean="0"/>
              <a:t>…</a:t>
            </a:r>
            <a:endParaRPr lang="en-US" sz="1400" dirty="0"/>
          </a:p>
        </p:txBody>
      </p:sp>
      <p:sp>
        <p:nvSpPr>
          <p:cNvPr id="35" name="Line Callout 1 (No Border) 51"/>
          <p:cNvSpPr>
            <a:spLocks/>
          </p:cNvSpPr>
          <p:nvPr/>
        </p:nvSpPr>
        <p:spPr bwMode="auto">
          <a:xfrm>
            <a:off x="2705415" y="1334907"/>
            <a:ext cx="3551009" cy="1015663"/>
          </a:xfrm>
          <a:prstGeom prst="callout1">
            <a:avLst>
              <a:gd name="adj1" fmla="val 93896"/>
              <a:gd name="adj2" fmla="val 69252"/>
              <a:gd name="adj3" fmla="val 238548"/>
              <a:gd name="adj4" fmla="val 106101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i="1" dirty="0"/>
              <a:t>Assumption:</a:t>
            </a:r>
            <a:r>
              <a:rPr lang="en-US" dirty="0"/>
              <a:t> </a:t>
            </a:r>
            <a:r>
              <a:rPr lang="en-US" dirty="0" smtClean="0"/>
              <a:t>Screen share as </a:t>
            </a:r>
            <a:r>
              <a:rPr lang="en-US" i="1" dirty="0" smtClean="0"/>
              <a:t>additional</a:t>
            </a:r>
            <a:r>
              <a:rPr lang="en-US" dirty="0" smtClean="0"/>
              <a:t> video, identified as “</a:t>
            </a:r>
            <a:r>
              <a:rPr lang="en-US" dirty="0" err="1" smtClean="0"/>
              <a:t>content:slides</a:t>
            </a:r>
            <a:r>
              <a:rPr lang="en-US" dirty="0" smtClean="0"/>
              <a:t>” (RFC 4796)</a:t>
            </a:r>
            <a:endParaRPr lang="en-US" dirty="0"/>
          </a:p>
        </p:txBody>
      </p:sp>
      <p:sp>
        <p:nvSpPr>
          <p:cNvPr id="36" name="Line Callout 1 (No Border) 50"/>
          <p:cNvSpPr>
            <a:spLocks/>
          </p:cNvSpPr>
          <p:nvPr/>
        </p:nvSpPr>
        <p:spPr bwMode="auto">
          <a:xfrm>
            <a:off x="2888237" y="4703736"/>
            <a:ext cx="3468674" cy="1015663"/>
          </a:xfrm>
          <a:prstGeom prst="callout1">
            <a:avLst>
              <a:gd name="adj1" fmla="val 19740"/>
              <a:gd name="adj2" fmla="val 83233"/>
              <a:gd name="adj3" fmla="val -27051"/>
              <a:gd name="adj4" fmla="val 103913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MRFP uses BFCP floor control for screen share (TS 24.147)</a:t>
            </a:r>
            <a:endParaRPr lang="en-US" dirty="0"/>
          </a:p>
        </p:txBody>
      </p:sp>
      <p:sp>
        <p:nvSpPr>
          <p:cNvPr id="37" name="Line Callout 1 (No Border) 55"/>
          <p:cNvSpPr>
            <a:spLocks/>
          </p:cNvSpPr>
          <p:nvPr/>
        </p:nvSpPr>
        <p:spPr bwMode="auto">
          <a:xfrm>
            <a:off x="465081" y="2899314"/>
            <a:ext cx="3139620" cy="1323439"/>
          </a:xfrm>
          <a:prstGeom prst="callout1">
            <a:avLst>
              <a:gd name="adj1" fmla="val 40327"/>
              <a:gd name="adj2" fmla="val 85981"/>
              <a:gd name="adj3" fmla="val 38201"/>
              <a:gd name="adj4" fmla="val 115235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MRFP switches screen share video, but </a:t>
            </a:r>
            <a:r>
              <a:rPr lang="en-US" i="1" dirty="0" smtClean="0"/>
              <a:t>may</a:t>
            </a:r>
            <a:r>
              <a:rPr lang="en-US" dirty="0" smtClean="0"/>
              <a:t> alternatively transcode it</a:t>
            </a:r>
            <a:endParaRPr lang="en-US" dirty="0"/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7644415" y="5715099"/>
            <a:ext cx="194866" cy="3048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7761097" y="6029145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598221" y="6027629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Line Callout 1 (No Border) 50"/>
          <p:cNvSpPr>
            <a:spLocks/>
          </p:cNvSpPr>
          <p:nvPr/>
        </p:nvSpPr>
        <p:spPr bwMode="auto">
          <a:xfrm>
            <a:off x="1874142" y="5720248"/>
            <a:ext cx="4821382" cy="830997"/>
          </a:xfrm>
          <a:prstGeom prst="callout1">
            <a:avLst>
              <a:gd name="adj1" fmla="val 49750"/>
              <a:gd name="adj2" fmla="val 91227"/>
              <a:gd name="adj3" fmla="val 45700"/>
              <a:gd name="adj4" fmla="val 107831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 dirty="0" smtClean="0"/>
              <a:t>Note:</a:t>
            </a:r>
            <a:r>
              <a:rPr lang="en-US" sz="1600" dirty="0" smtClean="0"/>
              <a:t> This way, screen share and continuous presence can even be combined, subject to UE capability, screen estate and bandwidth availability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8945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253405" y="1679574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7494588" cy="10858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Ericsson Capital TT" pitchFamily="2" charset="0"/>
              </a:rPr>
              <a:t>Desirable Use Case 3 “Bandwidth Negotiation”</a:t>
            </a:r>
          </a:p>
        </p:txBody>
      </p:sp>
      <p:sp>
        <p:nvSpPr>
          <p:cNvPr id="13315" name="Freeform 6"/>
          <p:cNvSpPr>
            <a:spLocks noChangeAspect="1" noEditPoints="1"/>
          </p:cNvSpPr>
          <p:nvPr/>
        </p:nvSpPr>
        <p:spPr bwMode="auto">
          <a:xfrm>
            <a:off x="4094163" y="2690813"/>
            <a:ext cx="955675" cy="1476375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39" name="Freeform 9"/>
          <p:cNvSpPr>
            <a:spLocks noEditPoints="1"/>
          </p:cNvSpPr>
          <p:nvPr/>
        </p:nvSpPr>
        <p:spPr bwMode="auto">
          <a:xfrm>
            <a:off x="7026393" y="5657315"/>
            <a:ext cx="1003300" cy="647700"/>
          </a:xfrm>
          <a:custGeom>
            <a:avLst/>
            <a:gdLst>
              <a:gd name="T0" fmla="*/ 2147483647 w 455"/>
              <a:gd name="T1" fmla="*/ 2147483647 h 298"/>
              <a:gd name="T2" fmla="*/ 2147483647 w 455"/>
              <a:gd name="T3" fmla="*/ 2147483647 h 298"/>
              <a:gd name="T4" fmla="*/ 2147483647 w 455"/>
              <a:gd name="T5" fmla="*/ 2147483647 h 298"/>
              <a:gd name="T6" fmla="*/ 2147483647 w 455"/>
              <a:gd name="T7" fmla="*/ 2147483647 h 298"/>
              <a:gd name="T8" fmla="*/ 2147483647 w 455"/>
              <a:gd name="T9" fmla="*/ 2147483647 h 298"/>
              <a:gd name="T10" fmla="*/ 2147483647 w 455"/>
              <a:gd name="T11" fmla="*/ 2147483647 h 298"/>
              <a:gd name="T12" fmla="*/ 2147483647 w 455"/>
              <a:gd name="T13" fmla="*/ 2147483647 h 298"/>
              <a:gd name="T14" fmla="*/ 2147483647 w 455"/>
              <a:gd name="T15" fmla="*/ 2147483647 h 298"/>
              <a:gd name="T16" fmla="*/ 2147483647 w 455"/>
              <a:gd name="T17" fmla="*/ 2147483647 h 298"/>
              <a:gd name="T18" fmla="*/ 2147483647 w 455"/>
              <a:gd name="T19" fmla="*/ 2147483647 h 298"/>
              <a:gd name="T20" fmla="*/ 2147483647 w 455"/>
              <a:gd name="T21" fmla="*/ 2147483647 h 298"/>
              <a:gd name="T22" fmla="*/ 2147483647 w 455"/>
              <a:gd name="T23" fmla="*/ 2147483647 h 298"/>
              <a:gd name="T24" fmla="*/ 2147483647 w 455"/>
              <a:gd name="T25" fmla="*/ 2147483647 h 298"/>
              <a:gd name="T26" fmla="*/ 2147483647 w 455"/>
              <a:gd name="T27" fmla="*/ 2147483647 h 298"/>
              <a:gd name="T28" fmla="*/ 2147483647 w 455"/>
              <a:gd name="T29" fmla="*/ 0 h 298"/>
              <a:gd name="T30" fmla="*/ 2147483647 w 455"/>
              <a:gd name="T31" fmla="*/ 0 h 298"/>
              <a:gd name="T32" fmla="*/ 2147483647 w 455"/>
              <a:gd name="T33" fmla="*/ 2147483647 h 298"/>
              <a:gd name="T34" fmla="*/ 2147483647 w 455"/>
              <a:gd name="T35" fmla="*/ 2147483647 h 298"/>
              <a:gd name="T36" fmla="*/ 2147483647 w 455"/>
              <a:gd name="T37" fmla="*/ 2147483647 h 298"/>
              <a:gd name="T38" fmla="*/ 2147483647 w 455"/>
              <a:gd name="T39" fmla="*/ 2147483647 h 298"/>
              <a:gd name="T40" fmla="*/ 0 w 455"/>
              <a:gd name="T41" fmla="*/ 2147483647 h 298"/>
              <a:gd name="T42" fmla="*/ 0 w 455"/>
              <a:gd name="T43" fmla="*/ 2147483647 h 298"/>
              <a:gd name="T44" fmla="*/ 2147483647 w 455"/>
              <a:gd name="T45" fmla="*/ 2147483647 h 298"/>
              <a:gd name="T46" fmla="*/ 2147483647 w 455"/>
              <a:gd name="T47" fmla="*/ 2147483647 h 298"/>
              <a:gd name="T48" fmla="*/ 2147483647 w 455"/>
              <a:gd name="T49" fmla="*/ 2147483647 h 298"/>
              <a:gd name="T50" fmla="*/ 2147483647 w 455"/>
              <a:gd name="T51" fmla="*/ 2147483647 h 298"/>
              <a:gd name="T52" fmla="*/ 2147483647 w 455"/>
              <a:gd name="T53" fmla="*/ 2147483647 h 298"/>
              <a:gd name="T54" fmla="*/ 2147483647 w 455"/>
              <a:gd name="T55" fmla="*/ 2147483647 h 298"/>
              <a:gd name="T56" fmla="*/ 2147483647 w 455"/>
              <a:gd name="T57" fmla="*/ 2147483647 h 298"/>
              <a:gd name="T58" fmla="*/ 2147483647 w 455"/>
              <a:gd name="T59" fmla="*/ 2147483647 h 298"/>
              <a:gd name="T60" fmla="*/ 2147483647 w 455"/>
              <a:gd name="T61" fmla="*/ 2147483647 h 298"/>
              <a:gd name="T62" fmla="*/ 2147483647 w 455"/>
              <a:gd name="T63" fmla="*/ 2147483647 h 298"/>
              <a:gd name="T64" fmla="*/ 2147483647 w 455"/>
              <a:gd name="T65" fmla="*/ 2147483647 h 298"/>
              <a:gd name="T66" fmla="*/ 2147483647 w 455"/>
              <a:gd name="T67" fmla="*/ 2147483647 h 298"/>
              <a:gd name="T68" fmla="*/ 2147483647 w 455"/>
              <a:gd name="T69" fmla="*/ 2147483647 h 298"/>
              <a:gd name="T70" fmla="*/ 2147483647 w 455"/>
              <a:gd name="T71" fmla="*/ 2147483647 h 29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5" h="298">
                <a:moveTo>
                  <a:pt x="439" y="252"/>
                </a:moveTo>
                <a:cubicBezTo>
                  <a:pt x="425" y="252"/>
                  <a:pt x="425" y="252"/>
                  <a:pt x="425" y="252"/>
                </a:cubicBezTo>
                <a:cubicBezTo>
                  <a:pt x="425" y="70"/>
                  <a:pt x="425" y="70"/>
                  <a:pt x="425" y="70"/>
                </a:cubicBezTo>
                <a:cubicBezTo>
                  <a:pt x="425" y="65"/>
                  <a:pt x="421" y="62"/>
                  <a:pt x="417" y="62"/>
                </a:cubicBezTo>
                <a:cubicBezTo>
                  <a:pt x="412" y="62"/>
                  <a:pt x="409" y="65"/>
                  <a:pt x="409" y="70"/>
                </a:cubicBezTo>
                <a:cubicBezTo>
                  <a:pt x="409" y="252"/>
                  <a:pt x="409" y="252"/>
                  <a:pt x="409" y="252"/>
                </a:cubicBezTo>
                <a:cubicBezTo>
                  <a:pt x="46" y="252"/>
                  <a:pt x="46" y="252"/>
                  <a:pt x="46" y="252"/>
                </a:cubicBezTo>
                <a:cubicBezTo>
                  <a:pt x="46" y="16"/>
                  <a:pt x="46" y="16"/>
                  <a:pt x="46" y="16"/>
                </a:cubicBezTo>
                <a:cubicBezTo>
                  <a:pt x="409" y="16"/>
                  <a:pt x="409" y="16"/>
                  <a:pt x="409" y="16"/>
                </a:cubicBezTo>
                <a:cubicBezTo>
                  <a:pt x="409" y="38"/>
                  <a:pt x="409" y="38"/>
                  <a:pt x="409" y="38"/>
                </a:cubicBezTo>
                <a:cubicBezTo>
                  <a:pt x="409" y="42"/>
                  <a:pt x="412" y="46"/>
                  <a:pt x="417" y="46"/>
                </a:cubicBezTo>
                <a:cubicBezTo>
                  <a:pt x="421" y="46"/>
                  <a:pt x="425" y="42"/>
                  <a:pt x="425" y="38"/>
                </a:cubicBezTo>
                <a:cubicBezTo>
                  <a:pt x="425" y="13"/>
                  <a:pt x="425" y="13"/>
                  <a:pt x="425" y="13"/>
                </a:cubicBezTo>
                <a:cubicBezTo>
                  <a:pt x="425" y="10"/>
                  <a:pt x="423" y="6"/>
                  <a:pt x="421" y="4"/>
                </a:cubicBezTo>
                <a:cubicBezTo>
                  <a:pt x="418" y="1"/>
                  <a:pt x="415" y="0"/>
                  <a:pt x="411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36" y="1"/>
                  <a:pt x="34" y="4"/>
                </a:cubicBezTo>
                <a:cubicBezTo>
                  <a:pt x="31" y="6"/>
                  <a:pt x="30" y="10"/>
                  <a:pt x="30" y="13"/>
                </a:cubicBezTo>
                <a:cubicBezTo>
                  <a:pt x="30" y="252"/>
                  <a:pt x="30" y="252"/>
                  <a:pt x="30" y="252"/>
                </a:cubicBezTo>
                <a:cubicBezTo>
                  <a:pt x="16" y="252"/>
                  <a:pt x="16" y="252"/>
                  <a:pt x="16" y="252"/>
                </a:cubicBezTo>
                <a:cubicBezTo>
                  <a:pt x="7" y="252"/>
                  <a:pt x="0" y="259"/>
                  <a:pt x="0" y="268"/>
                </a:cubicBezTo>
                <a:cubicBezTo>
                  <a:pt x="0" y="282"/>
                  <a:pt x="0" y="282"/>
                  <a:pt x="0" y="282"/>
                </a:cubicBezTo>
                <a:cubicBezTo>
                  <a:pt x="0" y="291"/>
                  <a:pt x="7" y="298"/>
                  <a:pt x="16" y="298"/>
                </a:cubicBezTo>
                <a:cubicBezTo>
                  <a:pt x="439" y="298"/>
                  <a:pt x="439" y="298"/>
                  <a:pt x="439" y="298"/>
                </a:cubicBezTo>
                <a:cubicBezTo>
                  <a:pt x="448" y="298"/>
                  <a:pt x="455" y="291"/>
                  <a:pt x="455" y="282"/>
                </a:cubicBezTo>
                <a:cubicBezTo>
                  <a:pt x="455" y="268"/>
                  <a:pt x="455" y="268"/>
                  <a:pt x="455" y="268"/>
                </a:cubicBezTo>
                <a:cubicBezTo>
                  <a:pt x="455" y="259"/>
                  <a:pt x="448" y="252"/>
                  <a:pt x="439" y="252"/>
                </a:cubicBezTo>
                <a:close/>
                <a:moveTo>
                  <a:pt x="439" y="282"/>
                </a:moveTo>
                <a:cubicBezTo>
                  <a:pt x="16" y="282"/>
                  <a:pt x="16" y="282"/>
                  <a:pt x="16" y="282"/>
                </a:cubicBezTo>
                <a:cubicBezTo>
                  <a:pt x="16" y="268"/>
                  <a:pt x="16" y="268"/>
                  <a:pt x="16" y="268"/>
                </a:cubicBezTo>
                <a:cubicBezTo>
                  <a:pt x="185" y="268"/>
                  <a:pt x="185" y="268"/>
                  <a:pt x="185" y="268"/>
                </a:cubicBezTo>
                <a:cubicBezTo>
                  <a:pt x="186" y="271"/>
                  <a:pt x="189" y="274"/>
                  <a:pt x="193" y="274"/>
                </a:cubicBezTo>
                <a:cubicBezTo>
                  <a:pt x="262" y="274"/>
                  <a:pt x="262" y="274"/>
                  <a:pt x="262" y="274"/>
                </a:cubicBezTo>
                <a:cubicBezTo>
                  <a:pt x="266" y="274"/>
                  <a:pt x="269" y="271"/>
                  <a:pt x="270" y="268"/>
                </a:cubicBezTo>
                <a:cubicBezTo>
                  <a:pt x="439" y="268"/>
                  <a:pt x="439" y="268"/>
                  <a:pt x="439" y="268"/>
                </a:cubicBezTo>
                <a:lnTo>
                  <a:pt x="439" y="282"/>
                </a:lnTo>
                <a:close/>
              </a:path>
            </a:pathLst>
          </a:custGeom>
          <a:solidFill>
            <a:srgbClr val="433D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13321" name="Straight Connector 15"/>
          <p:cNvCxnSpPr>
            <a:cxnSpLocks noChangeShapeType="1"/>
          </p:cNvCxnSpPr>
          <p:nvPr/>
        </p:nvCxnSpPr>
        <p:spPr bwMode="auto">
          <a:xfrm flipV="1">
            <a:off x="1682311" y="3814763"/>
            <a:ext cx="2411852" cy="160258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3" name="Straight Connector 17"/>
          <p:cNvCxnSpPr>
            <a:cxnSpLocks noChangeShapeType="1"/>
            <a:stCxn id="13315" idx="33"/>
          </p:cNvCxnSpPr>
          <p:nvPr/>
        </p:nvCxnSpPr>
        <p:spPr bwMode="auto">
          <a:xfrm flipH="1">
            <a:off x="4332287" y="2147483647"/>
            <a:ext cx="2143151360" cy="0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34" name="Freeform 7"/>
          <p:cNvSpPr>
            <a:spLocks noChangeAspect="1" noEditPoints="1"/>
          </p:cNvSpPr>
          <p:nvPr/>
        </p:nvSpPr>
        <p:spPr bwMode="auto">
          <a:xfrm>
            <a:off x="8112522" y="5719398"/>
            <a:ext cx="695574" cy="466904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3335" name="Freeform 7"/>
          <p:cNvSpPr>
            <a:spLocks noChangeAspect="1" noEditPoints="1"/>
          </p:cNvSpPr>
          <p:nvPr/>
        </p:nvSpPr>
        <p:spPr bwMode="auto">
          <a:xfrm>
            <a:off x="7219032" y="2042424"/>
            <a:ext cx="425383" cy="28553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  <a:extLst/>
        </p:spPr>
        <p:txBody>
          <a:bodyPr/>
          <a:lstStyle/>
          <a:p>
            <a:endParaRPr lang="en-US"/>
          </a:p>
        </p:txBody>
      </p:sp>
      <p:cxnSp>
        <p:nvCxnSpPr>
          <p:cNvPr id="13325" name="Straight Connector 23"/>
          <p:cNvCxnSpPr>
            <a:cxnSpLocks noChangeShapeType="1"/>
          </p:cNvCxnSpPr>
          <p:nvPr/>
        </p:nvCxnSpPr>
        <p:spPr bwMode="auto">
          <a:xfrm flipH="1">
            <a:off x="5049838" y="2003694"/>
            <a:ext cx="1976556" cy="783162"/>
          </a:xfrm>
          <a:prstGeom prst="line">
            <a:avLst/>
          </a:prstGeom>
          <a:noFill/>
          <a:ln w="12700" algn="ctr">
            <a:solidFill>
              <a:schemeClr val="tx2">
                <a:lumMod val="50000"/>
                <a:lumOff val="50000"/>
              </a:schemeClr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326" name="Straight Connector 25"/>
          <p:cNvCxnSpPr>
            <a:cxnSpLocks noChangeShapeType="1"/>
          </p:cNvCxnSpPr>
          <p:nvPr/>
        </p:nvCxnSpPr>
        <p:spPr bwMode="auto">
          <a:xfrm>
            <a:off x="1682310" y="1783458"/>
            <a:ext cx="2411853" cy="1003398"/>
          </a:xfrm>
          <a:prstGeom prst="line">
            <a:avLst/>
          </a:prstGeom>
          <a:noFill/>
          <a:ln w="12700" algn="ctr">
            <a:solidFill>
              <a:srgbClr val="C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328" name="Line Callout 1 (No Border) 50"/>
          <p:cNvSpPr>
            <a:spLocks/>
          </p:cNvSpPr>
          <p:nvPr/>
        </p:nvSpPr>
        <p:spPr bwMode="auto">
          <a:xfrm>
            <a:off x="1831936" y="5832359"/>
            <a:ext cx="2430609" cy="707886"/>
          </a:xfrm>
          <a:prstGeom prst="callout1">
            <a:avLst>
              <a:gd name="adj1" fmla="val 4423"/>
              <a:gd name="adj2" fmla="val 8360"/>
              <a:gd name="adj3" fmla="val -40445"/>
              <a:gd name="adj4" fmla="val 1330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Severe network restrictions</a:t>
            </a:r>
            <a:endParaRPr lang="en-US" dirty="0"/>
          </a:p>
        </p:txBody>
      </p:sp>
      <p:sp>
        <p:nvSpPr>
          <p:cNvPr id="13329" name="Line Callout 1 (No Border) 51"/>
          <p:cNvSpPr>
            <a:spLocks/>
          </p:cNvSpPr>
          <p:nvPr/>
        </p:nvSpPr>
        <p:spPr bwMode="auto">
          <a:xfrm>
            <a:off x="4347330" y="1296225"/>
            <a:ext cx="2427681" cy="707886"/>
          </a:xfrm>
          <a:prstGeom prst="callout1">
            <a:avLst>
              <a:gd name="adj1" fmla="val 73140"/>
              <a:gd name="adj2" fmla="val 96085"/>
              <a:gd name="adj3" fmla="val 92389"/>
              <a:gd name="adj4" fmla="val 110752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i="1" dirty="0" smtClean="0"/>
              <a:t>Assumption: </a:t>
            </a:r>
            <a:r>
              <a:rPr lang="en-US" dirty="0" smtClean="0"/>
              <a:t>Not multistream capable</a:t>
            </a:r>
            <a:endParaRPr lang="en-US" dirty="0"/>
          </a:p>
        </p:txBody>
      </p:sp>
      <p:sp>
        <p:nvSpPr>
          <p:cNvPr id="13332" name="Line Callout 1 (No Border) 55"/>
          <p:cNvSpPr>
            <a:spLocks/>
          </p:cNvSpPr>
          <p:nvPr/>
        </p:nvSpPr>
        <p:spPr bwMode="auto">
          <a:xfrm>
            <a:off x="2312046" y="1243575"/>
            <a:ext cx="2084389" cy="923330"/>
          </a:xfrm>
          <a:prstGeom prst="callout1">
            <a:avLst>
              <a:gd name="adj1" fmla="val 58004"/>
              <a:gd name="adj2" fmla="val 1674"/>
              <a:gd name="adj3" fmla="val 75433"/>
              <a:gd name="adj4" fmla="val -9987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r>
              <a:rPr lang="en-US" sz="1800" i="1" dirty="0" smtClean="0"/>
              <a:t>Assumption:</a:t>
            </a:r>
            <a:r>
              <a:rPr lang="en-US" sz="1800" dirty="0" smtClean="0"/>
              <a:t> </a:t>
            </a:r>
            <a:r>
              <a:rPr lang="en-US" sz="1800" dirty="0"/>
              <a:t>Application limit </a:t>
            </a:r>
            <a:r>
              <a:rPr lang="en-US" sz="1800" dirty="0" smtClean="0"/>
              <a:t>&gt; </a:t>
            </a:r>
            <a:r>
              <a:rPr lang="en-US" sz="1800" dirty="0"/>
              <a:t>network restriction</a:t>
            </a:r>
            <a:endParaRPr lang="en-US" sz="1800" dirty="0">
              <a:solidFill>
                <a:srgbClr val="FF0000"/>
              </a:solidFill>
            </a:endParaRPr>
          </a:p>
        </p:txBody>
      </p:sp>
      <p:sp>
        <p:nvSpPr>
          <p:cNvPr id="32" name="Freeform 3"/>
          <p:cNvSpPr>
            <a:spLocks noChangeAspect="1" noEditPoints="1"/>
          </p:cNvSpPr>
          <p:nvPr/>
        </p:nvSpPr>
        <p:spPr bwMode="auto">
          <a:xfrm>
            <a:off x="663534" y="5508335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3"/>
          <p:cNvSpPr>
            <a:spLocks noChangeAspect="1" noEditPoints="1"/>
          </p:cNvSpPr>
          <p:nvPr/>
        </p:nvSpPr>
        <p:spPr bwMode="auto">
          <a:xfrm>
            <a:off x="663534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>
            <a:off x="8112522" y="1880394"/>
            <a:ext cx="389731" cy="609600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6" y="1679576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erabbur\Pictures\Microsoft Clip Organizer\CG41E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035" y="5307517"/>
            <a:ext cx="549275" cy="1011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Freeform 3"/>
          <p:cNvSpPr>
            <a:spLocks noChangeAspect="1" noEditPoints="1"/>
          </p:cNvSpPr>
          <p:nvPr/>
        </p:nvSpPr>
        <p:spPr bwMode="auto">
          <a:xfrm>
            <a:off x="1267931" y="5474246"/>
            <a:ext cx="279483" cy="437154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7246708" y="5725939"/>
            <a:ext cx="290138" cy="45382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3"/>
          <p:cNvSpPr>
            <a:spLocks noChangeAspect="1" noEditPoints="1"/>
          </p:cNvSpPr>
          <p:nvPr/>
        </p:nvSpPr>
        <p:spPr bwMode="auto">
          <a:xfrm>
            <a:off x="1267931" y="1842738"/>
            <a:ext cx="282849" cy="44241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40" name="Straight Connector 23"/>
          <p:cNvCxnSpPr>
            <a:cxnSpLocks noChangeShapeType="1"/>
          </p:cNvCxnSpPr>
          <p:nvPr/>
        </p:nvCxnSpPr>
        <p:spPr bwMode="auto">
          <a:xfrm flipH="1" flipV="1">
            <a:off x="5049838" y="3814763"/>
            <a:ext cx="2061322" cy="1904636"/>
          </a:xfrm>
          <a:prstGeom prst="line">
            <a:avLst/>
          </a:prstGeom>
          <a:noFill/>
          <a:ln w="12700" algn="ctr">
            <a:solidFill>
              <a:srgbClr val="7030A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3" name="Straight Connector 23"/>
          <p:cNvCxnSpPr>
            <a:cxnSpLocks noChangeShapeType="1"/>
          </p:cNvCxnSpPr>
          <p:nvPr/>
        </p:nvCxnSpPr>
        <p:spPr bwMode="auto">
          <a:xfrm flipH="1" flipV="1">
            <a:off x="1682311" y="2003694"/>
            <a:ext cx="2411852" cy="95866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6" name="Straight Connector 23"/>
          <p:cNvCxnSpPr>
            <a:cxnSpLocks noChangeShapeType="1"/>
          </p:cNvCxnSpPr>
          <p:nvPr/>
        </p:nvCxnSpPr>
        <p:spPr bwMode="auto">
          <a:xfrm flipH="1">
            <a:off x="1682311" y="4050565"/>
            <a:ext cx="2411852" cy="1629989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" name="Straight Connector 23"/>
          <p:cNvCxnSpPr>
            <a:cxnSpLocks noChangeShapeType="1"/>
          </p:cNvCxnSpPr>
          <p:nvPr/>
        </p:nvCxnSpPr>
        <p:spPr bwMode="auto">
          <a:xfrm>
            <a:off x="5049838" y="4068629"/>
            <a:ext cx="2061322" cy="1912536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2" name="Straight Connector 23"/>
          <p:cNvCxnSpPr>
            <a:cxnSpLocks noChangeShapeType="1"/>
            <a:endCxn id="1026" idx="0"/>
          </p:cNvCxnSpPr>
          <p:nvPr/>
        </p:nvCxnSpPr>
        <p:spPr bwMode="auto">
          <a:xfrm flipV="1">
            <a:off x="5049838" y="2185192"/>
            <a:ext cx="1972586" cy="777163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Line Callout 1 (No Border) 50"/>
          <p:cNvSpPr>
            <a:spLocks/>
          </p:cNvSpPr>
          <p:nvPr/>
        </p:nvSpPr>
        <p:spPr bwMode="auto">
          <a:xfrm>
            <a:off x="4572000" y="5697035"/>
            <a:ext cx="2203011" cy="1015663"/>
          </a:xfrm>
          <a:prstGeom prst="callout1">
            <a:avLst>
              <a:gd name="adj1" fmla="val -13366"/>
              <a:gd name="adj2" fmla="val 94311"/>
              <a:gd name="adj3" fmla="val 16648"/>
              <a:gd name="adj4" fmla="val 68633"/>
            </a:avLst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72000" rIns="72000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/>
              <a:t>Assumption:</a:t>
            </a:r>
            <a:r>
              <a:rPr lang="en-US" dirty="0" smtClean="0"/>
              <a:t> Application limit &lt; network restriction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026394" y="1572617"/>
            <a:ext cx="13596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7043172" y="5134095"/>
            <a:ext cx="1338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Previous</a:t>
            </a:r>
            <a:br>
              <a:rPr lang="en-US" sz="1400" dirty="0" smtClean="0"/>
            </a:br>
            <a:r>
              <a:rPr lang="en-US" sz="1400" dirty="0" smtClean="0"/>
              <a:t>active speaker</a:t>
            </a:r>
            <a:endParaRPr lang="en-US" sz="1400" dirty="0"/>
          </a:p>
        </p:txBody>
      </p:sp>
      <p:sp>
        <p:nvSpPr>
          <p:cNvPr id="38" name="Freeform 3"/>
          <p:cNvSpPr>
            <a:spLocks noChangeAspect="1" noEditPoints="1"/>
          </p:cNvSpPr>
          <p:nvPr/>
        </p:nvSpPr>
        <p:spPr bwMode="auto">
          <a:xfrm>
            <a:off x="1257375" y="5917174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3"/>
          <p:cNvSpPr>
            <a:spLocks noChangeAspect="1" noEditPoints="1"/>
          </p:cNvSpPr>
          <p:nvPr/>
        </p:nvSpPr>
        <p:spPr bwMode="auto">
          <a:xfrm>
            <a:off x="1250148" y="2289233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3"/>
          <p:cNvSpPr>
            <a:spLocks noChangeAspect="1" noEditPoints="1"/>
          </p:cNvSpPr>
          <p:nvPr/>
        </p:nvSpPr>
        <p:spPr bwMode="auto">
          <a:xfrm>
            <a:off x="7737596" y="572593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3"/>
          <p:cNvSpPr>
            <a:spLocks noChangeAspect="1" noEditPoints="1"/>
          </p:cNvSpPr>
          <p:nvPr/>
        </p:nvSpPr>
        <p:spPr bwMode="auto">
          <a:xfrm>
            <a:off x="7737596" y="5978999"/>
            <a:ext cx="128351" cy="200761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>
            <a:off x="7696926" y="2180548"/>
            <a:ext cx="113530" cy="177579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3"/>
          <p:cNvSpPr>
            <a:spLocks noChangeAspect="1" noEditPoints="1"/>
          </p:cNvSpPr>
          <p:nvPr/>
        </p:nvSpPr>
        <p:spPr bwMode="auto">
          <a:xfrm>
            <a:off x="7696091" y="2002483"/>
            <a:ext cx="114365" cy="178885"/>
          </a:xfrm>
          <a:custGeom>
            <a:avLst/>
            <a:gdLst>
              <a:gd name="T0" fmla="*/ 162 w 208"/>
              <a:gd name="T1" fmla="*/ 146 h 325"/>
              <a:gd name="T2" fmla="*/ 189 w 208"/>
              <a:gd name="T3" fmla="*/ 85 h 325"/>
              <a:gd name="T4" fmla="*/ 175 w 208"/>
              <a:gd name="T5" fmla="*/ 39 h 325"/>
              <a:gd name="T6" fmla="*/ 164 w 208"/>
              <a:gd name="T7" fmla="*/ 36 h 325"/>
              <a:gd name="T8" fmla="*/ 162 w 208"/>
              <a:gd name="T9" fmla="*/ 47 h 325"/>
              <a:gd name="T10" fmla="*/ 173 w 208"/>
              <a:gd name="T11" fmla="*/ 85 h 325"/>
              <a:gd name="T12" fmla="*/ 104 w 208"/>
              <a:gd name="T13" fmla="*/ 154 h 325"/>
              <a:gd name="T14" fmla="*/ 35 w 208"/>
              <a:gd name="T15" fmla="*/ 85 h 325"/>
              <a:gd name="T16" fmla="*/ 104 w 208"/>
              <a:gd name="T17" fmla="*/ 16 h 325"/>
              <a:gd name="T18" fmla="*/ 142 w 208"/>
              <a:gd name="T19" fmla="*/ 27 h 325"/>
              <a:gd name="T20" fmla="*/ 153 w 208"/>
              <a:gd name="T21" fmla="*/ 25 h 325"/>
              <a:gd name="T22" fmla="*/ 150 w 208"/>
              <a:gd name="T23" fmla="*/ 14 h 325"/>
              <a:gd name="T24" fmla="*/ 104 w 208"/>
              <a:gd name="T25" fmla="*/ 0 h 325"/>
              <a:gd name="T26" fmla="*/ 19 w 208"/>
              <a:gd name="T27" fmla="*/ 85 h 325"/>
              <a:gd name="T28" fmla="*/ 46 w 208"/>
              <a:gd name="T29" fmla="*/ 146 h 325"/>
              <a:gd name="T30" fmla="*/ 0 w 208"/>
              <a:gd name="T31" fmla="*/ 220 h 325"/>
              <a:gd name="T32" fmla="*/ 0 w 208"/>
              <a:gd name="T33" fmla="*/ 304 h 325"/>
              <a:gd name="T34" fmla="*/ 21 w 208"/>
              <a:gd name="T35" fmla="*/ 325 h 325"/>
              <a:gd name="T36" fmla="*/ 187 w 208"/>
              <a:gd name="T37" fmla="*/ 325 h 325"/>
              <a:gd name="T38" fmla="*/ 208 w 208"/>
              <a:gd name="T39" fmla="*/ 304 h 325"/>
              <a:gd name="T40" fmla="*/ 208 w 208"/>
              <a:gd name="T41" fmla="*/ 220 h 325"/>
              <a:gd name="T42" fmla="*/ 162 w 208"/>
              <a:gd name="T43" fmla="*/ 146 h 325"/>
              <a:gd name="T44" fmla="*/ 192 w 208"/>
              <a:gd name="T45" fmla="*/ 304 h 325"/>
              <a:gd name="T46" fmla="*/ 187 w 208"/>
              <a:gd name="T47" fmla="*/ 309 h 325"/>
              <a:gd name="T48" fmla="*/ 174 w 208"/>
              <a:gd name="T49" fmla="*/ 309 h 325"/>
              <a:gd name="T50" fmla="*/ 174 w 208"/>
              <a:gd name="T51" fmla="*/ 212 h 325"/>
              <a:gd name="T52" fmla="*/ 166 w 208"/>
              <a:gd name="T53" fmla="*/ 204 h 325"/>
              <a:gd name="T54" fmla="*/ 158 w 208"/>
              <a:gd name="T55" fmla="*/ 212 h 325"/>
              <a:gd name="T56" fmla="*/ 158 w 208"/>
              <a:gd name="T57" fmla="*/ 309 h 325"/>
              <a:gd name="T58" fmla="*/ 51 w 208"/>
              <a:gd name="T59" fmla="*/ 309 h 325"/>
              <a:gd name="T60" fmla="*/ 51 w 208"/>
              <a:gd name="T61" fmla="*/ 212 h 325"/>
              <a:gd name="T62" fmla="*/ 43 w 208"/>
              <a:gd name="T63" fmla="*/ 204 h 325"/>
              <a:gd name="T64" fmla="*/ 35 w 208"/>
              <a:gd name="T65" fmla="*/ 212 h 325"/>
              <a:gd name="T66" fmla="*/ 35 w 208"/>
              <a:gd name="T67" fmla="*/ 309 h 325"/>
              <a:gd name="T68" fmla="*/ 21 w 208"/>
              <a:gd name="T69" fmla="*/ 309 h 325"/>
              <a:gd name="T70" fmla="*/ 16 w 208"/>
              <a:gd name="T71" fmla="*/ 304 h 325"/>
              <a:gd name="T72" fmla="*/ 16 w 208"/>
              <a:gd name="T73" fmla="*/ 220 h 325"/>
              <a:gd name="T74" fmla="*/ 60 w 208"/>
              <a:gd name="T75" fmla="*/ 157 h 325"/>
              <a:gd name="T76" fmla="*/ 104 w 208"/>
              <a:gd name="T77" fmla="*/ 170 h 325"/>
              <a:gd name="T78" fmla="*/ 148 w 208"/>
              <a:gd name="T79" fmla="*/ 157 h 325"/>
              <a:gd name="T80" fmla="*/ 192 w 208"/>
              <a:gd name="T81" fmla="*/ 220 h 325"/>
              <a:gd name="T82" fmla="*/ 192 w 208"/>
              <a:gd name="T83" fmla="*/ 304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8" h="325">
                <a:moveTo>
                  <a:pt x="162" y="146"/>
                </a:moveTo>
                <a:cubicBezTo>
                  <a:pt x="179" y="131"/>
                  <a:pt x="189" y="109"/>
                  <a:pt x="189" y="85"/>
                </a:cubicBezTo>
                <a:cubicBezTo>
                  <a:pt x="189" y="68"/>
                  <a:pt x="184" y="52"/>
                  <a:pt x="175" y="39"/>
                </a:cubicBezTo>
                <a:cubicBezTo>
                  <a:pt x="173" y="35"/>
                  <a:pt x="168" y="34"/>
                  <a:pt x="164" y="36"/>
                </a:cubicBezTo>
                <a:cubicBezTo>
                  <a:pt x="160" y="39"/>
                  <a:pt x="159" y="44"/>
                  <a:pt x="162" y="47"/>
                </a:cubicBezTo>
                <a:cubicBezTo>
                  <a:pt x="169" y="58"/>
                  <a:pt x="173" y="71"/>
                  <a:pt x="173" y="85"/>
                </a:cubicBezTo>
                <a:cubicBezTo>
                  <a:pt x="173" y="123"/>
                  <a:pt x="142" y="154"/>
                  <a:pt x="104" y="154"/>
                </a:cubicBezTo>
                <a:cubicBezTo>
                  <a:pt x="66" y="154"/>
                  <a:pt x="35" y="123"/>
                  <a:pt x="35" y="85"/>
                </a:cubicBezTo>
                <a:cubicBezTo>
                  <a:pt x="35" y="47"/>
                  <a:pt x="66" y="16"/>
                  <a:pt x="104" y="16"/>
                </a:cubicBezTo>
                <a:cubicBezTo>
                  <a:pt x="118" y="16"/>
                  <a:pt x="131" y="20"/>
                  <a:pt x="142" y="27"/>
                </a:cubicBezTo>
                <a:cubicBezTo>
                  <a:pt x="145" y="30"/>
                  <a:pt x="150" y="29"/>
                  <a:pt x="153" y="25"/>
                </a:cubicBezTo>
                <a:cubicBezTo>
                  <a:pt x="155" y="21"/>
                  <a:pt x="154" y="16"/>
                  <a:pt x="150" y="14"/>
                </a:cubicBezTo>
                <a:cubicBezTo>
                  <a:pt x="137" y="5"/>
                  <a:pt x="121" y="0"/>
                  <a:pt x="104" y="0"/>
                </a:cubicBezTo>
                <a:cubicBezTo>
                  <a:pt x="57" y="0"/>
                  <a:pt x="19" y="38"/>
                  <a:pt x="19" y="85"/>
                </a:cubicBezTo>
                <a:cubicBezTo>
                  <a:pt x="19" y="109"/>
                  <a:pt x="30" y="131"/>
                  <a:pt x="46" y="146"/>
                </a:cubicBezTo>
                <a:cubicBezTo>
                  <a:pt x="25" y="159"/>
                  <a:pt x="0" y="181"/>
                  <a:pt x="0" y="220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3"/>
                  <a:pt x="6" y="325"/>
                  <a:pt x="21" y="325"/>
                </a:cubicBezTo>
                <a:cubicBezTo>
                  <a:pt x="187" y="325"/>
                  <a:pt x="187" y="325"/>
                  <a:pt x="187" y="325"/>
                </a:cubicBezTo>
                <a:cubicBezTo>
                  <a:pt x="196" y="325"/>
                  <a:pt x="208" y="320"/>
                  <a:pt x="208" y="304"/>
                </a:cubicBezTo>
                <a:cubicBezTo>
                  <a:pt x="208" y="220"/>
                  <a:pt x="208" y="220"/>
                  <a:pt x="208" y="220"/>
                </a:cubicBezTo>
                <a:cubicBezTo>
                  <a:pt x="208" y="181"/>
                  <a:pt x="183" y="159"/>
                  <a:pt x="162" y="146"/>
                </a:cubicBezTo>
                <a:close/>
                <a:moveTo>
                  <a:pt x="192" y="304"/>
                </a:moveTo>
                <a:cubicBezTo>
                  <a:pt x="192" y="306"/>
                  <a:pt x="192" y="309"/>
                  <a:pt x="187" y="309"/>
                </a:cubicBezTo>
                <a:cubicBezTo>
                  <a:pt x="174" y="309"/>
                  <a:pt x="174" y="309"/>
                  <a:pt x="174" y="309"/>
                </a:cubicBezTo>
                <a:cubicBezTo>
                  <a:pt x="174" y="212"/>
                  <a:pt x="174" y="212"/>
                  <a:pt x="174" y="212"/>
                </a:cubicBezTo>
                <a:cubicBezTo>
                  <a:pt x="174" y="208"/>
                  <a:pt x="170" y="204"/>
                  <a:pt x="166" y="204"/>
                </a:cubicBezTo>
                <a:cubicBezTo>
                  <a:pt x="161" y="204"/>
                  <a:pt x="158" y="208"/>
                  <a:pt x="158" y="212"/>
                </a:cubicBezTo>
                <a:cubicBezTo>
                  <a:pt x="158" y="309"/>
                  <a:pt x="158" y="309"/>
                  <a:pt x="158" y="309"/>
                </a:cubicBezTo>
                <a:cubicBezTo>
                  <a:pt x="51" y="309"/>
                  <a:pt x="51" y="309"/>
                  <a:pt x="51" y="309"/>
                </a:cubicBezTo>
                <a:cubicBezTo>
                  <a:pt x="51" y="212"/>
                  <a:pt x="51" y="212"/>
                  <a:pt x="51" y="212"/>
                </a:cubicBezTo>
                <a:cubicBezTo>
                  <a:pt x="51" y="208"/>
                  <a:pt x="47" y="204"/>
                  <a:pt x="43" y="204"/>
                </a:cubicBezTo>
                <a:cubicBezTo>
                  <a:pt x="38" y="204"/>
                  <a:pt x="35" y="208"/>
                  <a:pt x="35" y="212"/>
                </a:cubicBezTo>
                <a:cubicBezTo>
                  <a:pt x="35" y="309"/>
                  <a:pt x="35" y="309"/>
                  <a:pt x="35" y="309"/>
                </a:cubicBezTo>
                <a:cubicBezTo>
                  <a:pt x="21" y="309"/>
                  <a:pt x="21" y="309"/>
                  <a:pt x="21" y="309"/>
                </a:cubicBezTo>
                <a:cubicBezTo>
                  <a:pt x="20" y="309"/>
                  <a:pt x="16" y="309"/>
                  <a:pt x="16" y="304"/>
                </a:cubicBezTo>
                <a:cubicBezTo>
                  <a:pt x="16" y="220"/>
                  <a:pt x="16" y="220"/>
                  <a:pt x="16" y="220"/>
                </a:cubicBezTo>
                <a:cubicBezTo>
                  <a:pt x="16" y="186"/>
                  <a:pt x="42" y="166"/>
                  <a:pt x="60" y="157"/>
                </a:cubicBezTo>
                <a:cubicBezTo>
                  <a:pt x="73" y="165"/>
                  <a:pt x="88" y="170"/>
                  <a:pt x="104" y="170"/>
                </a:cubicBezTo>
                <a:cubicBezTo>
                  <a:pt x="120" y="170"/>
                  <a:pt x="136" y="165"/>
                  <a:pt x="148" y="157"/>
                </a:cubicBezTo>
                <a:cubicBezTo>
                  <a:pt x="166" y="166"/>
                  <a:pt x="192" y="186"/>
                  <a:pt x="192" y="220"/>
                </a:cubicBezTo>
                <a:lnTo>
                  <a:pt x="192" y="30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7"/>
          <p:cNvSpPr>
            <a:spLocks noChangeAspect="1" noEditPoints="1"/>
          </p:cNvSpPr>
          <p:nvPr/>
        </p:nvSpPr>
        <p:spPr bwMode="auto">
          <a:xfrm>
            <a:off x="1385726" y="2321641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48" name="Freeform 7"/>
          <p:cNvSpPr>
            <a:spLocks noChangeAspect="1" noEditPoints="1"/>
          </p:cNvSpPr>
          <p:nvPr/>
        </p:nvSpPr>
        <p:spPr bwMode="auto">
          <a:xfrm>
            <a:off x="1385726" y="5949268"/>
            <a:ext cx="205868" cy="138189"/>
          </a:xfrm>
          <a:custGeom>
            <a:avLst/>
            <a:gdLst>
              <a:gd name="T0" fmla="*/ 2147483647 w 461"/>
              <a:gd name="T1" fmla="*/ 2147483647 h 310"/>
              <a:gd name="T2" fmla="*/ 2147483647 w 461"/>
              <a:gd name="T3" fmla="*/ 2147483647 h 310"/>
              <a:gd name="T4" fmla="*/ 2147483647 w 461"/>
              <a:gd name="T5" fmla="*/ 2147483647 h 310"/>
              <a:gd name="T6" fmla="*/ 2147483647 w 461"/>
              <a:gd name="T7" fmla="*/ 2147483647 h 310"/>
              <a:gd name="T8" fmla="*/ 2147483647 w 461"/>
              <a:gd name="T9" fmla="*/ 2147483647 h 310"/>
              <a:gd name="T10" fmla="*/ 2147483647 w 461"/>
              <a:gd name="T11" fmla="*/ 2147483647 h 310"/>
              <a:gd name="T12" fmla="*/ 2147483647 w 461"/>
              <a:gd name="T13" fmla="*/ 2147483647 h 310"/>
              <a:gd name="T14" fmla="*/ 2147483647 w 461"/>
              <a:gd name="T15" fmla="*/ 2147483647 h 310"/>
              <a:gd name="T16" fmla="*/ 0 w 461"/>
              <a:gd name="T17" fmla="*/ 2147483647 h 310"/>
              <a:gd name="T18" fmla="*/ 2147483647 w 461"/>
              <a:gd name="T19" fmla="*/ 2147483647 h 310"/>
              <a:gd name="T20" fmla="*/ 2147483647 w 461"/>
              <a:gd name="T21" fmla="*/ 2147483647 h 310"/>
              <a:gd name="T22" fmla="*/ 2147483647 w 461"/>
              <a:gd name="T23" fmla="*/ 2147483647 h 310"/>
              <a:gd name="T24" fmla="*/ 2147483647 w 461"/>
              <a:gd name="T25" fmla="*/ 2147483647 h 310"/>
              <a:gd name="T26" fmla="*/ 2147483647 w 461"/>
              <a:gd name="T27" fmla="*/ 2147483647 h 310"/>
              <a:gd name="T28" fmla="*/ 2147483647 w 461"/>
              <a:gd name="T29" fmla="*/ 2147483647 h 310"/>
              <a:gd name="T30" fmla="*/ 2147483647 w 461"/>
              <a:gd name="T31" fmla="*/ 2147483647 h 310"/>
              <a:gd name="T32" fmla="*/ 2147483647 w 461"/>
              <a:gd name="T33" fmla="*/ 2147483647 h 310"/>
              <a:gd name="T34" fmla="*/ 2147483647 w 461"/>
              <a:gd name="T35" fmla="*/ 2147483647 h 310"/>
              <a:gd name="T36" fmla="*/ 2147483647 w 461"/>
              <a:gd name="T37" fmla="*/ 2147483647 h 310"/>
              <a:gd name="T38" fmla="*/ 2147483647 w 461"/>
              <a:gd name="T39" fmla="*/ 2147483647 h 310"/>
              <a:gd name="T40" fmla="*/ 2147483647 w 461"/>
              <a:gd name="T41" fmla="*/ 2147483647 h 310"/>
              <a:gd name="T42" fmla="*/ 2147483647 w 461"/>
              <a:gd name="T43" fmla="*/ 2147483647 h 310"/>
              <a:gd name="T44" fmla="*/ 2147483647 w 461"/>
              <a:gd name="T45" fmla="*/ 2147483647 h 310"/>
              <a:gd name="T46" fmla="*/ 2147483647 w 461"/>
              <a:gd name="T47" fmla="*/ 2147483647 h 310"/>
              <a:gd name="T48" fmla="*/ 2147483647 w 461"/>
              <a:gd name="T49" fmla="*/ 2147483647 h 310"/>
              <a:gd name="T50" fmla="*/ 2147483647 w 461"/>
              <a:gd name="T51" fmla="*/ 2147483647 h 310"/>
              <a:gd name="T52" fmla="*/ 2147483647 w 461"/>
              <a:gd name="T53" fmla="*/ 2147483647 h 310"/>
              <a:gd name="T54" fmla="*/ 2147483647 w 461"/>
              <a:gd name="T55" fmla="*/ 2147483647 h 310"/>
              <a:gd name="T56" fmla="*/ 2147483647 w 461"/>
              <a:gd name="T57" fmla="*/ 2147483647 h 310"/>
              <a:gd name="T58" fmla="*/ 2147483647 w 461"/>
              <a:gd name="T59" fmla="*/ 2147483647 h 310"/>
              <a:gd name="T60" fmla="*/ 2147483647 w 461"/>
              <a:gd name="T61" fmla="*/ 2147483647 h 310"/>
              <a:gd name="T62" fmla="*/ 2147483647 w 461"/>
              <a:gd name="T63" fmla="*/ 2147483647 h 310"/>
              <a:gd name="T64" fmla="*/ 2147483647 w 461"/>
              <a:gd name="T65" fmla="*/ 2147483647 h 310"/>
              <a:gd name="T66" fmla="*/ 2147483647 w 461"/>
              <a:gd name="T67" fmla="*/ 2147483647 h 310"/>
              <a:gd name="T68" fmla="*/ 2147483647 w 461"/>
              <a:gd name="T69" fmla="*/ 2147483647 h 310"/>
              <a:gd name="T70" fmla="*/ 2147483647 w 461"/>
              <a:gd name="T71" fmla="*/ 2147483647 h 310"/>
              <a:gd name="T72" fmla="*/ 2147483647 w 461"/>
              <a:gd name="T73" fmla="*/ 2147483647 h 310"/>
              <a:gd name="T74" fmla="*/ 2147483647 w 461"/>
              <a:gd name="T75" fmla="*/ 2147483647 h 310"/>
              <a:gd name="T76" fmla="*/ 2147483647 w 461"/>
              <a:gd name="T77" fmla="*/ 2147483647 h 310"/>
              <a:gd name="T78" fmla="*/ 2147483647 w 461"/>
              <a:gd name="T79" fmla="*/ 2147483647 h 310"/>
              <a:gd name="T80" fmla="*/ 2147483647 w 461"/>
              <a:gd name="T81" fmla="*/ 2147483647 h 310"/>
              <a:gd name="T82" fmla="*/ 2147483647 w 461"/>
              <a:gd name="T83" fmla="*/ 2147483647 h 310"/>
              <a:gd name="T84" fmla="*/ 2147483647 w 461"/>
              <a:gd name="T85" fmla="*/ 2147483647 h 310"/>
              <a:gd name="T86" fmla="*/ 2147483647 w 461"/>
              <a:gd name="T87" fmla="*/ 2147483647 h 310"/>
              <a:gd name="T88" fmla="*/ 2147483647 w 461"/>
              <a:gd name="T89" fmla="*/ 2147483647 h 310"/>
              <a:gd name="T90" fmla="*/ 2147483647 w 461"/>
              <a:gd name="T91" fmla="*/ 2147483647 h 310"/>
              <a:gd name="T92" fmla="*/ 2147483647 w 461"/>
              <a:gd name="T93" fmla="*/ 2147483647 h 310"/>
              <a:gd name="T94" fmla="*/ 2147483647 w 461"/>
              <a:gd name="T95" fmla="*/ 2147483647 h 310"/>
              <a:gd name="T96" fmla="*/ 2147483647 w 461"/>
              <a:gd name="T97" fmla="*/ 2147483647 h 310"/>
              <a:gd name="T98" fmla="*/ 2147483647 w 461"/>
              <a:gd name="T99" fmla="*/ 2147483647 h 310"/>
              <a:gd name="T100" fmla="*/ 2147483647 w 461"/>
              <a:gd name="T101" fmla="*/ 2147483647 h 310"/>
              <a:gd name="T102" fmla="*/ 2147483647 w 461"/>
              <a:gd name="T103" fmla="*/ 2147483647 h 310"/>
              <a:gd name="T104" fmla="*/ 2147483647 w 461"/>
              <a:gd name="T105" fmla="*/ 2147483647 h 310"/>
              <a:gd name="T106" fmla="*/ 2147483647 w 461"/>
              <a:gd name="T107" fmla="*/ 2147483647 h 310"/>
              <a:gd name="T108" fmla="*/ 2147483647 w 461"/>
              <a:gd name="T109" fmla="*/ 2147483647 h 310"/>
              <a:gd name="T110" fmla="*/ 2147483647 w 461"/>
              <a:gd name="T111" fmla="*/ 2147483647 h 310"/>
              <a:gd name="T112" fmla="*/ 2147483647 w 461"/>
              <a:gd name="T113" fmla="*/ 2147483647 h 310"/>
              <a:gd name="T114" fmla="*/ 2147483647 w 461"/>
              <a:gd name="T115" fmla="*/ 2147483647 h 310"/>
              <a:gd name="T116" fmla="*/ 2147483647 w 461"/>
              <a:gd name="T117" fmla="*/ 2147483647 h 310"/>
              <a:gd name="T118" fmla="*/ 2147483647 w 461"/>
              <a:gd name="T119" fmla="*/ 2147483647 h 310"/>
              <a:gd name="T120" fmla="*/ 2147483647 w 461"/>
              <a:gd name="T121" fmla="*/ 2147483647 h 310"/>
              <a:gd name="T122" fmla="*/ 2147483647 w 461"/>
              <a:gd name="T123" fmla="*/ 2147483647 h 310"/>
              <a:gd name="T124" fmla="*/ 2147483647 w 461"/>
              <a:gd name="T125" fmla="*/ 2147483647 h 31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61" h="310">
                <a:moveTo>
                  <a:pt x="449" y="165"/>
                </a:moveTo>
                <a:cubicBezTo>
                  <a:pt x="444" y="158"/>
                  <a:pt x="438" y="153"/>
                  <a:pt x="431" y="149"/>
                </a:cubicBezTo>
                <a:cubicBezTo>
                  <a:pt x="439" y="138"/>
                  <a:pt x="444" y="125"/>
                  <a:pt x="444" y="111"/>
                </a:cubicBezTo>
                <a:cubicBezTo>
                  <a:pt x="444" y="102"/>
                  <a:pt x="442" y="93"/>
                  <a:pt x="438" y="85"/>
                </a:cubicBezTo>
                <a:cubicBezTo>
                  <a:pt x="432" y="72"/>
                  <a:pt x="422" y="61"/>
                  <a:pt x="409" y="55"/>
                </a:cubicBezTo>
                <a:cubicBezTo>
                  <a:pt x="401" y="51"/>
                  <a:pt x="392" y="49"/>
                  <a:pt x="382" y="49"/>
                </a:cubicBezTo>
                <a:cubicBezTo>
                  <a:pt x="348" y="49"/>
                  <a:pt x="321" y="77"/>
                  <a:pt x="321" y="111"/>
                </a:cubicBezTo>
                <a:cubicBezTo>
                  <a:pt x="321" y="125"/>
                  <a:pt x="326" y="138"/>
                  <a:pt x="334" y="149"/>
                </a:cubicBezTo>
                <a:cubicBezTo>
                  <a:pt x="329" y="151"/>
                  <a:pt x="325" y="155"/>
                  <a:pt x="321" y="158"/>
                </a:cubicBezTo>
                <a:cubicBezTo>
                  <a:pt x="320" y="157"/>
                  <a:pt x="319" y="155"/>
                  <a:pt x="318" y="154"/>
                </a:cubicBezTo>
                <a:cubicBezTo>
                  <a:pt x="311" y="145"/>
                  <a:pt x="302" y="137"/>
                  <a:pt x="293" y="132"/>
                </a:cubicBezTo>
                <a:cubicBezTo>
                  <a:pt x="304" y="118"/>
                  <a:pt x="311" y="100"/>
                  <a:pt x="311" y="80"/>
                </a:cubicBezTo>
                <a:cubicBezTo>
                  <a:pt x="311" y="65"/>
                  <a:pt x="307" y="50"/>
                  <a:pt x="299" y="37"/>
                </a:cubicBezTo>
                <a:cubicBezTo>
                  <a:pt x="296" y="34"/>
                  <a:pt x="291" y="33"/>
                  <a:pt x="288" y="35"/>
                </a:cubicBezTo>
                <a:cubicBezTo>
                  <a:pt x="284" y="37"/>
                  <a:pt x="283" y="42"/>
                  <a:pt x="285" y="46"/>
                </a:cubicBezTo>
                <a:cubicBezTo>
                  <a:pt x="292" y="56"/>
                  <a:pt x="295" y="68"/>
                  <a:pt x="295" y="80"/>
                </a:cubicBezTo>
                <a:cubicBezTo>
                  <a:pt x="295" y="116"/>
                  <a:pt x="266" y="144"/>
                  <a:pt x="231" y="144"/>
                </a:cubicBezTo>
                <a:cubicBezTo>
                  <a:pt x="196" y="144"/>
                  <a:pt x="167" y="116"/>
                  <a:pt x="167" y="80"/>
                </a:cubicBezTo>
                <a:cubicBezTo>
                  <a:pt x="167" y="45"/>
                  <a:pt x="196" y="16"/>
                  <a:pt x="231" y="16"/>
                </a:cubicBezTo>
                <a:cubicBezTo>
                  <a:pt x="243" y="16"/>
                  <a:pt x="255" y="20"/>
                  <a:pt x="265" y="26"/>
                </a:cubicBezTo>
                <a:cubicBezTo>
                  <a:pt x="269" y="28"/>
                  <a:pt x="274" y="27"/>
                  <a:pt x="276" y="24"/>
                </a:cubicBezTo>
                <a:cubicBezTo>
                  <a:pt x="279" y="20"/>
                  <a:pt x="278" y="15"/>
                  <a:pt x="274" y="13"/>
                </a:cubicBezTo>
                <a:cubicBezTo>
                  <a:pt x="261" y="4"/>
                  <a:pt x="246" y="0"/>
                  <a:pt x="231" y="0"/>
                </a:cubicBezTo>
                <a:cubicBezTo>
                  <a:pt x="187" y="0"/>
                  <a:pt x="151" y="36"/>
                  <a:pt x="151" y="80"/>
                </a:cubicBezTo>
                <a:cubicBezTo>
                  <a:pt x="151" y="100"/>
                  <a:pt x="158" y="118"/>
                  <a:pt x="169" y="132"/>
                </a:cubicBezTo>
                <a:cubicBezTo>
                  <a:pt x="160" y="137"/>
                  <a:pt x="151" y="145"/>
                  <a:pt x="144" y="154"/>
                </a:cubicBezTo>
                <a:cubicBezTo>
                  <a:pt x="143" y="155"/>
                  <a:pt x="142" y="157"/>
                  <a:pt x="140" y="159"/>
                </a:cubicBezTo>
                <a:cubicBezTo>
                  <a:pt x="137" y="155"/>
                  <a:pt x="132" y="151"/>
                  <a:pt x="128" y="149"/>
                </a:cubicBezTo>
                <a:cubicBezTo>
                  <a:pt x="136" y="138"/>
                  <a:pt x="141" y="125"/>
                  <a:pt x="141" y="111"/>
                </a:cubicBezTo>
                <a:cubicBezTo>
                  <a:pt x="141" y="102"/>
                  <a:pt x="139" y="93"/>
                  <a:pt x="135" y="85"/>
                </a:cubicBezTo>
                <a:cubicBezTo>
                  <a:pt x="129" y="72"/>
                  <a:pt x="118" y="61"/>
                  <a:pt x="105" y="55"/>
                </a:cubicBezTo>
                <a:cubicBezTo>
                  <a:pt x="97" y="51"/>
                  <a:pt x="88" y="49"/>
                  <a:pt x="79" y="49"/>
                </a:cubicBezTo>
                <a:cubicBezTo>
                  <a:pt x="45" y="49"/>
                  <a:pt x="17" y="77"/>
                  <a:pt x="17" y="111"/>
                </a:cubicBezTo>
                <a:cubicBezTo>
                  <a:pt x="17" y="125"/>
                  <a:pt x="22" y="138"/>
                  <a:pt x="30" y="149"/>
                </a:cubicBezTo>
                <a:cubicBezTo>
                  <a:pt x="23" y="153"/>
                  <a:pt x="17" y="158"/>
                  <a:pt x="12" y="165"/>
                </a:cubicBezTo>
                <a:cubicBezTo>
                  <a:pt x="5" y="174"/>
                  <a:pt x="0" y="186"/>
                  <a:pt x="0" y="198"/>
                </a:cubicBezTo>
                <a:cubicBezTo>
                  <a:pt x="0" y="266"/>
                  <a:pt x="0" y="266"/>
                  <a:pt x="0" y="266"/>
                </a:cubicBezTo>
                <a:cubicBezTo>
                  <a:pt x="0" y="276"/>
                  <a:pt x="7" y="284"/>
                  <a:pt x="17" y="284"/>
                </a:cubicBezTo>
                <a:cubicBezTo>
                  <a:pt x="128" y="284"/>
                  <a:pt x="128" y="284"/>
                  <a:pt x="128" y="284"/>
                </a:cubicBezTo>
                <a:cubicBezTo>
                  <a:pt x="128" y="288"/>
                  <a:pt x="128" y="288"/>
                  <a:pt x="128" y="288"/>
                </a:cubicBezTo>
                <a:cubicBezTo>
                  <a:pt x="128" y="300"/>
                  <a:pt x="136" y="310"/>
                  <a:pt x="148" y="310"/>
                </a:cubicBezTo>
                <a:cubicBezTo>
                  <a:pt x="314" y="310"/>
                  <a:pt x="314" y="310"/>
                  <a:pt x="314" y="310"/>
                </a:cubicBezTo>
                <a:cubicBezTo>
                  <a:pt x="326" y="310"/>
                  <a:pt x="334" y="300"/>
                  <a:pt x="334" y="288"/>
                </a:cubicBezTo>
                <a:cubicBezTo>
                  <a:pt x="334" y="284"/>
                  <a:pt x="334" y="284"/>
                  <a:pt x="334" y="284"/>
                </a:cubicBezTo>
                <a:cubicBezTo>
                  <a:pt x="444" y="284"/>
                  <a:pt x="444" y="284"/>
                  <a:pt x="444" y="284"/>
                </a:cubicBezTo>
                <a:cubicBezTo>
                  <a:pt x="454" y="284"/>
                  <a:pt x="461" y="276"/>
                  <a:pt x="461" y="266"/>
                </a:cubicBezTo>
                <a:cubicBezTo>
                  <a:pt x="461" y="198"/>
                  <a:pt x="461" y="198"/>
                  <a:pt x="461" y="198"/>
                </a:cubicBezTo>
                <a:cubicBezTo>
                  <a:pt x="461" y="186"/>
                  <a:pt x="456" y="174"/>
                  <a:pt x="449" y="165"/>
                </a:cubicBezTo>
                <a:close/>
                <a:moveTo>
                  <a:pt x="79" y="65"/>
                </a:moveTo>
                <a:cubicBezTo>
                  <a:pt x="86" y="65"/>
                  <a:pt x="92" y="67"/>
                  <a:pt x="98" y="70"/>
                </a:cubicBezTo>
                <a:cubicBezTo>
                  <a:pt x="108" y="74"/>
                  <a:pt x="116" y="82"/>
                  <a:pt x="120" y="92"/>
                </a:cubicBezTo>
                <a:cubicBezTo>
                  <a:pt x="123" y="97"/>
                  <a:pt x="125" y="104"/>
                  <a:pt x="125" y="111"/>
                </a:cubicBezTo>
                <a:cubicBezTo>
                  <a:pt x="125" y="125"/>
                  <a:pt x="118" y="137"/>
                  <a:pt x="109" y="146"/>
                </a:cubicBezTo>
                <a:cubicBezTo>
                  <a:pt x="108" y="146"/>
                  <a:pt x="107" y="147"/>
                  <a:pt x="106" y="147"/>
                </a:cubicBezTo>
                <a:cubicBezTo>
                  <a:pt x="106" y="148"/>
                  <a:pt x="106" y="148"/>
                  <a:pt x="105" y="148"/>
                </a:cubicBezTo>
                <a:cubicBezTo>
                  <a:pt x="105" y="149"/>
                  <a:pt x="104" y="149"/>
                  <a:pt x="103" y="150"/>
                </a:cubicBezTo>
                <a:cubicBezTo>
                  <a:pt x="103" y="150"/>
                  <a:pt x="102" y="150"/>
                  <a:pt x="102" y="151"/>
                </a:cubicBezTo>
                <a:cubicBezTo>
                  <a:pt x="101" y="151"/>
                  <a:pt x="100" y="151"/>
                  <a:pt x="100" y="152"/>
                </a:cubicBezTo>
                <a:cubicBezTo>
                  <a:pt x="99" y="152"/>
                  <a:pt x="98" y="152"/>
                  <a:pt x="98" y="153"/>
                </a:cubicBezTo>
                <a:cubicBezTo>
                  <a:pt x="97" y="153"/>
                  <a:pt x="97" y="153"/>
                  <a:pt x="96" y="153"/>
                </a:cubicBezTo>
                <a:cubicBezTo>
                  <a:pt x="95" y="154"/>
                  <a:pt x="94" y="154"/>
                  <a:pt x="94" y="154"/>
                </a:cubicBezTo>
                <a:cubicBezTo>
                  <a:pt x="93" y="154"/>
                  <a:pt x="92" y="155"/>
                  <a:pt x="92" y="155"/>
                </a:cubicBezTo>
                <a:cubicBezTo>
                  <a:pt x="91" y="155"/>
                  <a:pt x="90" y="155"/>
                  <a:pt x="89" y="156"/>
                </a:cubicBezTo>
                <a:cubicBezTo>
                  <a:pt x="89" y="156"/>
                  <a:pt x="88" y="156"/>
                  <a:pt x="88" y="156"/>
                </a:cubicBezTo>
                <a:cubicBezTo>
                  <a:pt x="87" y="156"/>
                  <a:pt x="86" y="156"/>
                  <a:pt x="84" y="156"/>
                </a:cubicBezTo>
                <a:cubicBezTo>
                  <a:pt x="84" y="156"/>
                  <a:pt x="84" y="156"/>
                  <a:pt x="83" y="156"/>
                </a:cubicBezTo>
                <a:cubicBezTo>
                  <a:pt x="82" y="157"/>
                  <a:pt x="80" y="157"/>
                  <a:pt x="79" y="157"/>
                </a:cubicBezTo>
                <a:cubicBezTo>
                  <a:pt x="77" y="157"/>
                  <a:pt x="76" y="157"/>
                  <a:pt x="74" y="156"/>
                </a:cubicBezTo>
                <a:cubicBezTo>
                  <a:pt x="74" y="156"/>
                  <a:pt x="74" y="156"/>
                  <a:pt x="73" y="156"/>
                </a:cubicBezTo>
                <a:cubicBezTo>
                  <a:pt x="72" y="156"/>
                  <a:pt x="71" y="156"/>
                  <a:pt x="70" y="156"/>
                </a:cubicBezTo>
                <a:cubicBezTo>
                  <a:pt x="69" y="156"/>
                  <a:pt x="69" y="156"/>
                  <a:pt x="69" y="156"/>
                </a:cubicBezTo>
                <a:cubicBezTo>
                  <a:pt x="68" y="155"/>
                  <a:pt x="67" y="155"/>
                  <a:pt x="66" y="155"/>
                </a:cubicBezTo>
                <a:cubicBezTo>
                  <a:pt x="65" y="155"/>
                  <a:pt x="65" y="154"/>
                  <a:pt x="64" y="154"/>
                </a:cubicBezTo>
                <a:cubicBezTo>
                  <a:pt x="63" y="154"/>
                  <a:pt x="63" y="154"/>
                  <a:pt x="62" y="153"/>
                </a:cubicBezTo>
                <a:cubicBezTo>
                  <a:pt x="61" y="153"/>
                  <a:pt x="61" y="153"/>
                  <a:pt x="60" y="153"/>
                </a:cubicBezTo>
                <a:cubicBezTo>
                  <a:pt x="59" y="152"/>
                  <a:pt x="59" y="152"/>
                  <a:pt x="58" y="152"/>
                </a:cubicBezTo>
                <a:cubicBezTo>
                  <a:pt x="57" y="151"/>
                  <a:pt x="57" y="151"/>
                  <a:pt x="56" y="151"/>
                </a:cubicBezTo>
                <a:cubicBezTo>
                  <a:pt x="56" y="150"/>
                  <a:pt x="55" y="150"/>
                  <a:pt x="55" y="150"/>
                </a:cubicBezTo>
                <a:cubicBezTo>
                  <a:pt x="54" y="149"/>
                  <a:pt x="53" y="149"/>
                  <a:pt x="52" y="148"/>
                </a:cubicBezTo>
                <a:cubicBezTo>
                  <a:pt x="52" y="148"/>
                  <a:pt x="52" y="148"/>
                  <a:pt x="51" y="147"/>
                </a:cubicBezTo>
                <a:cubicBezTo>
                  <a:pt x="51" y="147"/>
                  <a:pt x="50" y="146"/>
                  <a:pt x="49" y="146"/>
                </a:cubicBezTo>
                <a:cubicBezTo>
                  <a:pt x="39" y="137"/>
                  <a:pt x="33" y="125"/>
                  <a:pt x="33" y="111"/>
                </a:cubicBezTo>
                <a:cubicBezTo>
                  <a:pt x="33" y="86"/>
                  <a:pt x="54" y="65"/>
                  <a:pt x="79" y="65"/>
                </a:cubicBezTo>
                <a:close/>
                <a:moveTo>
                  <a:pt x="129" y="189"/>
                </a:moveTo>
                <a:cubicBezTo>
                  <a:pt x="128" y="190"/>
                  <a:pt x="128" y="191"/>
                  <a:pt x="128" y="192"/>
                </a:cubicBezTo>
                <a:cubicBezTo>
                  <a:pt x="128" y="194"/>
                  <a:pt x="128" y="195"/>
                  <a:pt x="128" y="196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268"/>
                  <a:pt x="128" y="268"/>
                  <a:pt x="128" y="268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06"/>
                  <a:pt x="43" y="206"/>
                  <a:pt x="43" y="206"/>
                </a:cubicBezTo>
                <a:cubicBezTo>
                  <a:pt x="43" y="202"/>
                  <a:pt x="39" y="198"/>
                  <a:pt x="35" y="198"/>
                </a:cubicBezTo>
                <a:cubicBezTo>
                  <a:pt x="31" y="198"/>
                  <a:pt x="27" y="202"/>
                  <a:pt x="27" y="206"/>
                </a:cubicBezTo>
                <a:cubicBezTo>
                  <a:pt x="27" y="268"/>
                  <a:pt x="27" y="268"/>
                  <a:pt x="2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7" y="268"/>
                  <a:pt x="17" y="268"/>
                  <a:pt x="17" y="268"/>
                </a:cubicBezTo>
                <a:cubicBezTo>
                  <a:pt x="16" y="268"/>
                  <a:pt x="16" y="267"/>
                  <a:pt x="16" y="266"/>
                </a:cubicBezTo>
                <a:cubicBezTo>
                  <a:pt x="16" y="198"/>
                  <a:pt x="16" y="198"/>
                  <a:pt x="16" y="198"/>
                </a:cubicBezTo>
                <a:cubicBezTo>
                  <a:pt x="16" y="191"/>
                  <a:pt x="19" y="182"/>
                  <a:pt x="25" y="174"/>
                </a:cubicBezTo>
                <a:cubicBezTo>
                  <a:pt x="30" y="168"/>
                  <a:pt x="36" y="163"/>
                  <a:pt x="42" y="160"/>
                </a:cubicBezTo>
                <a:cubicBezTo>
                  <a:pt x="42" y="161"/>
                  <a:pt x="42" y="161"/>
                  <a:pt x="43" y="161"/>
                </a:cubicBezTo>
                <a:cubicBezTo>
                  <a:pt x="44" y="162"/>
                  <a:pt x="45" y="162"/>
                  <a:pt x="46" y="163"/>
                </a:cubicBezTo>
                <a:cubicBezTo>
                  <a:pt x="46" y="163"/>
                  <a:pt x="47" y="164"/>
                  <a:pt x="47" y="164"/>
                </a:cubicBezTo>
                <a:cubicBezTo>
                  <a:pt x="48" y="164"/>
                  <a:pt x="49" y="165"/>
                  <a:pt x="50" y="166"/>
                </a:cubicBezTo>
                <a:cubicBezTo>
                  <a:pt x="50" y="166"/>
                  <a:pt x="51" y="166"/>
                  <a:pt x="51" y="166"/>
                </a:cubicBezTo>
                <a:cubicBezTo>
                  <a:pt x="53" y="167"/>
                  <a:pt x="55" y="168"/>
                  <a:pt x="57" y="169"/>
                </a:cubicBezTo>
                <a:cubicBezTo>
                  <a:pt x="58" y="169"/>
                  <a:pt x="59" y="169"/>
                  <a:pt x="60" y="170"/>
                </a:cubicBezTo>
                <a:cubicBezTo>
                  <a:pt x="60" y="170"/>
                  <a:pt x="61" y="170"/>
                  <a:pt x="62" y="170"/>
                </a:cubicBezTo>
                <a:cubicBezTo>
                  <a:pt x="63" y="171"/>
                  <a:pt x="64" y="171"/>
                  <a:pt x="65" y="171"/>
                </a:cubicBezTo>
                <a:cubicBezTo>
                  <a:pt x="66" y="171"/>
                  <a:pt x="67" y="171"/>
                  <a:pt x="67" y="172"/>
                </a:cubicBezTo>
                <a:cubicBezTo>
                  <a:pt x="69" y="172"/>
                  <a:pt x="70" y="172"/>
                  <a:pt x="71" y="172"/>
                </a:cubicBezTo>
                <a:cubicBezTo>
                  <a:pt x="72" y="172"/>
                  <a:pt x="72" y="172"/>
                  <a:pt x="73" y="172"/>
                </a:cubicBezTo>
                <a:cubicBezTo>
                  <a:pt x="75" y="173"/>
                  <a:pt x="77" y="173"/>
                  <a:pt x="79" y="173"/>
                </a:cubicBezTo>
                <a:cubicBezTo>
                  <a:pt x="81" y="173"/>
                  <a:pt x="83" y="173"/>
                  <a:pt x="85" y="172"/>
                </a:cubicBezTo>
                <a:cubicBezTo>
                  <a:pt x="85" y="172"/>
                  <a:pt x="86" y="172"/>
                  <a:pt x="86" y="172"/>
                </a:cubicBezTo>
                <a:cubicBezTo>
                  <a:pt x="88" y="172"/>
                  <a:pt x="89" y="172"/>
                  <a:pt x="90" y="172"/>
                </a:cubicBezTo>
                <a:cubicBezTo>
                  <a:pt x="91" y="171"/>
                  <a:pt x="92" y="171"/>
                  <a:pt x="92" y="171"/>
                </a:cubicBezTo>
                <a:cubicBezTo>
                  <a:pt x="94" y="171"/>
                  <a:pt x="95" y="171"/>
                  <a:pt x="96" y="170"/>
                </a:cubicBezTo>
                <a:cubicBezTo>
                  <a:pt x="96" y="170"/>
                  <a:pt x="97" y="170"/>
                  <a:pt x="98" y="170"/>
                </a:cubicBezTo>
                <a:cubicBezTo>
                  <a:pt x="99" y="169"/>
                  <a:pt x="100" y="169"/>
                  <a:pt x="101" y="169"/>
                </a:cubicBezTo>
                <a:cubicBezTo>
                  <a:pt x="103" y="168"/>
                  <a:pt x="105" y="167"/>
                  <a:pt x="107" y="166"/>
                </a:cubicBezTo>
                <a:cubicBezTo>
                  <a:pt x="107" y="166"/>
                  <a:pt x="108" y="166"/>
                  <a:pt x="108" y="166"/>
                </a:cubicBezTo>
                <a:cubicBezTo>
                  <a:pt x="109" y="165"/>
                  <a:pt x="110" y="164"/>
                  <a:pt x="111" y="164"/>
                </a:cubicBezTo>
                <a:cubicBezTo>
                  <a:pt x="111" y="164"/>
                  <a:pt x="112" y="163"/>
                  <a:pt x="112" y="163"/>
                </a:cubicBezTo>
                <a:cubicBezTo>
                  <a:pt x="113" y="162"/>
                  <a:pt x="114" y="162"/>
                  <a:pt x="115" y="161"/>
                </a:cubicBezTo>
                <a:cubicBezTo>
                  <a:pt x="115" y="161"/>
                  <a:pt x="116" y="161"/>
                  <a:pt x="116" y="160"/>
                </a:cubicBezTo>
                <a:cubicBezTo>
                  <a:pt x="122" y="163"/>
                  <a:pt x="128" y="168"/>
                  <a:pt x="133" y="174"/>
                </a:cubicBezTo>
                <a:cubicBezTo>
                  <a:pt x="131" y="179"/>
                  <a:pt x="129" y="184"/>
                  <a:pt x="129" y="189"/>
                </a:cubicBezTo>
                <a:close/>
                <a:moveTo>
                  <a:pt x="318" y="288"/>
                </a:moveTo>
                <a:cubicBezTo>
                  <a:pt x="318" y="292"/>
                  <a:pt x="316" y="294"/>
                  <a:pt x="314" y="294"/>
                </a:cubicBezTo>
                <a:cubicBezTo>
                  <a:pt x="298" y="294"/>
                  <a:pt x="298" y="294"/>
                  <a:pt x="298" y="294"/>
                </a:cubicBezTo>
                <a:cubicBezTo>
                  <a:pt x="298" y="196"/>
                  <a:pt x="298" y="196"/>
                  <a:pt x="298" y="196"/>
                </a:cubicBezTo>
                <a:cubicBezTo>
                  <a:pt x="298" y="191"/>
                  <a:pt x="294" y="188"/>
                  <a:pt x="290" y="188"/>
                </a:cubicBezTo>
                <a:cubicBezTo>
                  <a:pt x="285" y="188"/>
                  <a:pt x="282" y="191"/>
                  <a:pt x="282" y="196"/>
                </a:cubicBezTo>
                <a:cubicBezTo>
                  <a:pt x="282" y="294"/>
                  <a:pt x="282" y="294"/>
                  <a:pt x="282" y="294"/>
                </a:cubicBezTo>
                <a:cubicBezTo>
                  <a:pt x="180" y="294"/>
                  <a:pt x="180" y="294"/>
                  <a:pt x="180" y="294"/>
                </a:cubicBezTo>
                <a:cubicBezTo>
                  <a:pt x="180" y="196"/>
                  <a:pt x="180" y="196"/>
                  <a:pt x="180" y="196"/>
                </a:cubicBezTo>
                <a:cubicBezTo>
                  <a:pt x="180" y="191"/>
                  <a:pt x="177" y="188"/>
                  <a:pt x="172" y="188"/>
                </a:cubicBezTo>
                <a:cubicBezTo>
                  <a:pt x="168" y="188"/>
                  <a:pt x="164" y="191"/>
                  <a:pt x="164" y="196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48" y="294"/>
                  <a:pt x="148" y="294"/>
                  <a:pt x="148" y="294"/>
                </a:cubicBezTo>
                <a:cubicBezTo>
                  <a:pt x="147" y="294"/>
                  <a:pt x="144" y="292"/>
                  <a:pt x="144" y="288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276"/>
                  <a:pt x="144" y="276"/>
                  <a:pt x="144" y="27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6"/>
                  <a:pt x="144" y="196"/>
                  <a:pt x="144" y="196"/>
                </a:cubicBezTo>
                <a:cubicBezTo>
                  <a:pt x="144" y="195"/>
                  <a:pt x="144" y="193"/>
                  <a:pt x="144" y="192"/>
                </a:cubicBezTo>
                <a:cubicBezTo>
                  <a:pt x="144" y="192"/>
                  <a:pt x="144" y="191"/>
                  <a:pt x="145" y="191"/>
                </a:cubicBezTo>
                <a:cubicBezTo>
                  <a:pt x="145" y="190"/>
                  <a:pt x="145" y="188"/>
                  <a:pt x="145" y="187"/>
                </a:cubicBezTo>
                <a:cubicBezTo>
                  <a:pt x="145" y="187"/>
                  <a:pt x="145" y="187"/>
                  <a:pt x="146" y="186"/>
                </a:cubicBezTo>
                <a:cubicBezTo>
                  <a:pt x="146" y="185"/>
                  <a:pt x="146" y="184"/>
                  <a:pt x="147" y="182"/>
                </a:cubicBezTo>
                <a:cubicBezTo>
                  <a:pt x="147" y="182"/>
                  <a:pt x="147" y="182"/>
                  <a:pt x="147" y="181"/>
                </a:cubicBezTo>
                <a:cubicBezTo>
                  <a:pt x="148" y="180"/>
                  <a:pt x="148" y="178"/>
                  <a:pt x="149" y="177"/>
                </a:cubicBezTo>
                <a:cubicBezTo>
                  <a:pt x="149" y="177"/>
                  <a:pt x="149" y="177"/>
                  <a:pt x="149" y="177"/>
                </a:cubicBezTo>
                <a:cubicBezTo>
                  <a:pt x="151" y="172"/>
                  <a:pt x="154" y="167"/>
                  <a:pt x="157" y="163"/>
                </a:cubicBezTo>
                <a:cubicBezTo>
                  <a:pt x="164" y="154"/>
                  <a:pt x="173" y="147"/>
                  <a:pt x="182" y="144"/>
                </a:cubicBezTo>
                <a:cubicBezTo>
                  <a:pt x="195" y="154"/>
                  <a:pt x="212" y="160"/>
                  <a:pt x="231" y="160"/>
                </a:cubicBezTo>
                <a:cubicBezTo>
                  <a:pt x="250" y="160"/>
                  <a:pt x="267" y="154"/>
                  <a:pt x="280" y="143"/>
                </a:cubicBezTo>
                <a:cubicBezTo>
                  <a:pt x="289" y="147"/>
                  <a:pt x="298" y="154"/>
                  <a:pt x="305" y="163"/>
                </a:cubicBezTo>
                <a:cubicBezTo>
                  <a:pt x="308" y="167"/>
                  <a:pt x="311" y="172"/>
                  <a:pt x="313" y="176"/>
                </a:cubicBezTo>
                <a:cubicBezTo>
                  <a:pt x="314" y="178"/>
                  <a:pt x="314" y="179"/>
                  <a:pt x="315" y="181"/>
                </a:cubicBezTo>
                <a:cubicBezTo>
                  <a:pt x="315" y="181"/>
                  <a:pt x="315" y="182"/>
                  <a:pt x="316" y="182"/>
                </a:cubicBezTo>
                <a:cubicBezTo>
                  <a:pt x="316" y="183"/>
                  <a:pt x="316" y="184"/>
                  <a:pt x="317" y="186"/>
                </a:cubicBezTo>
                <a:cubicBezTo>
                  <a:pt x="317" y="186"/>
                  <a:pt x="317" y="187"/>
                  <a:pt x="317" y="187"/>
                </a:cubicBezTo>
                <a:cubicBezTo>
                  <a:pt x="317" y="188"/>
                  <a:pt x="318" y="190"/>
                  <a:pt x="318" y="191"/>
                </a:cubicBezTo>
                <a:cubicBezTo>
                  <a:pt x="318" y="191"/>
                  <a:pt x="318" y="191"/>
                  <a:pt x="318" y="192"/>
                </a:cubicBezTo>
                <a:cubicBezTo>
                  <a:pt x="318" y="193"/>
                  <a:pt x="318" y="195"/>
                  <a:pt x="318" y="196"/>
                </a:cubicBezTo>
                <a:cubicBezTo>
                  <a:pt x="318" y="276"/>
                  <a:pt x="318" y="276"/>
                  <a:pt x="318" y="276"/>
                </a:cubicBezTo>
                <a:cubicBezTo>
                  <a:pt x="318" y="276"/>
                  <a:pt x="318" y="276"/>
                  <a:pt x="318" y="276"/>
                </a:cubicBezTo>
                <a:lnTo>
                  <a:pt x="318" y="288"/>
                </a:lnTo>
                <a:close/>
                <a:moveTo>
                  <a:pt x="382" y="65"/>
                </a:moveTo>
                <a:cubicBezTo>
                  <a:pt x="389" y="65"/>
                  <a:pt x="396" y="67"/>
                  <a:pt x="402" y="70"/>
                </a:cubicBezTo>
                <a:cubicBezTo>
                  <a:pt x="412" y="74"/>
                  <a:pt x="419" y="82"/>
                  <a:pt x="424" y="92"/>
                </a:cubicBezTo>
                <a:cubicBezTo>
                  <a:pt x="427" y="97"/>
                  <a:pt x="428" y="104"/>
                  <a:pt x="428" y="111"/>
                </a:cubicBezTo>
                <a:cubicBezTo>
                  <a:pt x="428" y="125"/>
                  <a:pt x="422" y="137"/>
                  <a:pt x="412" y="146"/>
                </a:cubicBezTo>
                <a:cubicBezTo>
                  <a:pt x="411" y="146"/>
                  <a:pt x="411" y="147"/>
                  <a:pt x="410" y="147"/>
                </a:cubicBezTo>
                <a:cubicBezTo>
                  <a:pt x="410" y="148"/>
                  <a:pt x="409" y="148"/>
                  <a:pt x="409" y="148"/>
                </a:cubicBezTo>
                <a:cubicBezTo>
                  <a:pt x="408" y="149"/>
                  <a:pt x="407" y="149"/>
                  <a:pt x="407" y="150"/>
                </a:cubicBezTo>
                <a:cubicBezTo>
                  <a:pt x="406" y="150"/>
                  <a:pt x="406" y="150"/>
                  <a:pt x="405" y="151"/>
                </a:cubicBezTo>
                <a:cubicBezTo>
                  <a:pt x="405" y="151"/>
                  <a:pt x="404" y="151"/>
                  <a:pt x="403" y="152"/>
                </a:cubicBezTo>
                <a:cubicBezTo>
                  <a:pt x="403" y="152"/>
                  <a:pt x="402" y="152"/>
                  <a:pt x="401" y="153"/>
                </a:cubicBezTo>
                <a:cubicBezTo>
                  <a:pt x="401" y="153"/>
                  <a:pt x="400" y="153"/>
                  <a:pt x="399" y="153"/>
                </a:cubicBezTo>
                <a:cubicBezTo>
                  <a:pt x="399" y="154"/>
                  <a:pt x="398" y="154"/>
                  <a:pt x="397" y="154"/>
                </a:cubicBezTo>
                <a:cubicBezTo>
                  <a:pt x="397" y="154"/>
                  <a:pt x="396" y="155"/>
                  <a:pt x="396" y="155"/>
                </a:cubicBezTo>
                <a:cubicBezTo>
                  <a:pt x="395" y="155"/>
                  <a:pt x="394" y="155"/>
                  <a:pt x="393" y="156"/>
                </a:cubicBezTo>
                <a:cubicBezTo>
                  <a:pt x="392" y="156"/>
                  <a:pt x="392" y="156"/>
                  <a:pt x="391" y="156"/>
                </a:cubicBezTo>
                <a:cubicBezTo>
                  <a:pt x="390" y="156"/>
                  <a:pt x="389" y="156"/>
                  <a:pt x="388" y="156"/>
                </a:cubicBezTo>
                <a:cubicBezTo>
                  <a:pt x="388" y="156"/>
                  <a:pt x="387" y="156"/>
                  <a:pt x="387" y="156"/>
                </a:cubicBezTo>
                <a:cubicBezTo>
                  <a:pt x="385" y="157"/>
                  <a:pt x="384" y="157"/>
                  <a:pt x="382" y="157"/>
                </a:cubicBezTo>
                <a:cubicBezTo>
                  <a:pt x="382" y="157"/>
                  <a:pt x="382" y="157"/>
                  <a:pt x="382" y="157"/>
                </a:cubicBezTo>
                <a:cubicBezTo>
                  <a:pt x="381" y="157"/>
                  <a:pt x="379" y="157"/>
                  <a:pt x="378" y="156"/>
                </a:cubicBezTo>
                <a:cubicBezTo>
                  <a:pt x="378" y="156"/>
                  <a:pt x="377" y="156"/>
                  <a:pt x="377" y="156"/>
                </a:cubicBezTo>
                <a:cubicBezTo>
                  <a:pt x="376" y="156"/>
                  <a:pt x="375" y="156"/>
                  <a:pt x="374" y="156"/>
                </a:cubicBezTo>
                <a:cubicBezTo>
                  <a:pt x="373" y="156"/>
                  <a:pt x="373" y="156"/>
                  <a:pt x="372" y="155"/>
                </a:cubicBezTo>
                <a:cubicBezTo>
                  <a:pt x="371" y="155"/>
                  <a:pt x="370" y="155"/>
                  <a:pt x="369" y="155"/>
                </a:cubicBezTo>
                <a:cubicBezTo>
                  <a:pt x="369" y="155"/>
                  <a:pt x="368" y="154"/>
                  <a:pt x="368" y="154"/>
                </a:cubicBezTo>
                <a:cubicBezTo>
                  <a:pt x="367" y="154"/>
                  <a:pt x="366" y="154"/>
                  <a:pt x="365" y="153"/>
                </a:cubicBezTo>
                <a:cubicBezTo>
                  <a:pt x="365" y="153"/>
                  <a:pt x="364" y="153"/>
                  <a:pt x="363" y="153"/>
                </a:cubicBezTo>
                <a:cubicBezTo>
                  <a:pt x="363" y="152"/>
                  <a:pt x="362" y="152"/>
                  <a:pt x="362" y="152"/>
                </a:cubicBezTo>
                <a:cubicBezTo>
                  <a:pt x="361" y="151"/>
                  <a:pt x="360" y="151"/>
                  <a:pt x="360" y="151"/>
                </a:cubicBezTo>
                <a:cubicBezTo>
                  <a:pt x="359" y="150"/>
                  <a:pt x="359" y="150"/>
                  <a:pt x="358" y="150"/>
                </a:cubicBezTo>
                <a:cubicBezTo>
                  <a:pt x="357" y="149"/>
                  <a:pt x="357" y="149"/>
                  <a:pt x="356" y="148"/>
                </a:cubicBezTo>
                <a:cubicBezTo>
                  <a:pt x="356" y="148"/>
                  <a:pt x="355" y="148"/>
                  <a:pt x="355" y="148"/>
                </a:cubicBezTo>
                <a:cubicBezTo>
                  <a:pt x="354" y="147"/>
                  <a:pt x="353" y="146"/>
                  <a:pt x="353" y="146"/>
                </a:cubicBezTo>
                <a:cubicBezTo>
                  <a:pt x="343" y="137"/>
                  <a:pt x="337" y="125"/>
                  <a:pt x="337" y="111"/>
                </a:cubicBezTo>
                <a:cubicBezTo>
                  <a:pt x="337" y="86"/>
                  <a:pt x="357" y="65"/>
                  <a:pt x="382" y="65"/>
                </a:cubicBezTo>
                <a:close/>
                <a:moveTo>
                  <a:pt x="445" y="266"/>
                </a:moveTo>
                <a:cubicBezTo>
                  <a:pt x="445" y="267"/>
                  <a:pt x="445" y="268"/>
                  <a:pt x="445" y="268"/>
                </a:cubicBezTo>
                <a:cubicBezTo>
                  <a:pt x="444" y="268"/>
                  <a:pt x="444" y="268"/>
                  <a:pt x="444" y="268"/>
                </a:cubicBezTo>
                <a:cubicBezTo>
                  <a:pt x="434" y="268"/>
                  <a:pt x="434" y="268"/>
                  <a:pt x="434" y="268"/>
                </a:cubicBezTo>
                <a:cubicBezTo>
                  <a:pt x="434" y="206"/>
                  <a:pt x="434" y="206"/>
                  <a:pt x="434" y="206"/>
                </a:cubicBezTo>
                <a:cubicBezTo>
                  <a:pt x="434" y="202"/>
                  <a:pt x="431" y="198"/>
                  <a:pt x="426" y="198"/>
                </a:cubicBezTo>
                <a:cubicBezTo>
                  <a:pt x="422" y="198"/>
                  <a:pt x="418" y="202"/>
                  <a:pt x="418" y="206"/>
                </a:cubicBezTo>
                <a:cubicBezTo>
                  <a:pt x="418" y="268"/>
                  <a:pt x="418" y="268"/>
                  <a:pt x="418" y="268"/>
                </a:cubicBezTo>
                <a:cubicBezTo>
                  <a:pt x="334" y="268"/>
                  <a:pt x="334" y="268"/>
                  <a:pt x="334" y="268"/>
                </a:cubicBezTo>
                <a:cubicBezTo>
                  <a:pt x="334" y="264"/>
                  <a:pt x="334" y="264"/>
                  <a:pt x="334" y="264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6"/>
                  <a:pt x="334" y="196"/>
                  <a:pt x="334" y="196"/>
                </a:cubicBezTo>
                <a:cubicBezTo>
                  <a:pt x="334" y="194"/>
                  <a:pt x="334" y="193"/>
                  <a:pt x="334" y="191"/>
                </a:cubicBezTo>
                <a:cubicBezTo>
                  <a:pt x="334" y="190"/>
                  <a:pt x="334" y="189"/>
                  <a:pt x="333" y="188"/>
                </a:cubicBezTo>
                <a:cubicBezTo>
                  <a:pt x="333" y="187"/>
                  <a:pt x="333" y="186"/>
                  <a:pt x="333" y="185"/>
                </a:cubicBezTo>
                <a:cubicBezTo>
                  <a:pt x="333" y="184"/>
                  <a:pt x="333" y="183"/>
                  <a:pt x="332" y="183"/>
                </a:cubicBezTo>
                <a:cubicBezTo>
                  <a:pt x="332" y="182"/>
                  <a:pt x="332" y="180"/>
                  <a:pt x="331" y="179"/>
                </a:cubicBezTo>
                <a:cubicBezTo>
                  <a:pt x="331" y="179"/>
                  <a:pt x="331" y="178"/>
                  <a:pt x="331" y="178"/>
                </a:cubicBezTo>
                <a:cubicBezTo>
                  <a:pt x="330" y="176"/>
                  <a:pt x="330" y="175"/>
                  <a:pt x="329" y="174"/>
                </a:cubicBezTo>
                <a:cubicBezTo>
                  <a:pt x="329" y="174"/>
                  <a:pt x="329" y="173"/>
                  <a:pt x="329" y="173"/>
                </a:cubicBezTo>
                <a:cubicBezTo>
                  <a:pt x="334" y="168"/>
                  <a:pt x="340" y="163"/>
                  <a:pt x="346" y="160"/>
                </a:cubicBezTo>
                <a:cubicBezTo>
                  <a:pt x="346" y="161"/>
                  <a:pt x="346" y="161"/>
                  <a:pt x="346" y="161"/>
                </a:cubicBezTo>
                <a:cubicBezTo>
                  <a:pt x="347" y="162"/>
                  <a:pt x="348" y="162"/>
                  <a:pt x="349" y="163"/>
                </a:cubicBezTo>
                <a:cubicBezTo>
                  <a:pt x="350" y="163"/>
                  <a:pt x="350" y="164"/>
                  <a:pt x="351" y="164"/>
                </a:cubicBezTo>
                <a:cubicBezTo>
                  <a:pt x="352" y="164"/>
                  <a:pt x="353" y="165"/>
                  <a:pt x="354" y="166"/>
                </a:cubicBezTo>
                <a:cubicBezTo>
                  <a:pt x="354" y="166"/>
                  <a:pt x="355" y="166"/>
                  <a:pt x="355" y="166"/>
                </a:cubicBezTo>
                <a:cubicBezTo>
                  <a:pt x="357" y="167"/>
                  <a:pt x="359" y="168"/>
                  <a:pt x="360" y="169"/>
                </a:cubicBezTo>
                <a:cubicBezTo>
                  <a:pt x="361" y="169"/>
                  <a:pt x="362" y="169"/>
                  <a:pt x="363" y="170"/>
                </a:cubicBezTo>
                <a:cubicBezTo>
                  <a:pt x="364" y="170"/>
                  <a:pt x="365" y="170"/>
                  <a:pt x="366" y="170"/>
                </a:cubicBezTo>
                <a:cubicBezTo>
                  <a:pt x="367" y="171"/>
                  <a:pt x="368" y="171"/>
                  <a:pt x="369" y="171"/>
                </a:cubicBezTo>
                <a:cubicBezTo>
                  <a:pt x="370" y="171"/>
                  <a:pt x="370" y="171"/>
                  <a:pt x="371" y="172"/>
                </a:cubicBezTo>
                <a:cubicBezTo>
                  <a:pt x="372" y="172"/>
                  <a:pt x="374" y="172"/>
                  <a:pt x="375" y="172"/>
                </a:cubicBezTo>
                <a:cubicBezTo>
                  <a:pt x="375" y="172"/>
                  <a:pt x="376" y="172"/>
                  <a:pt x="377" y="172"/>
                </a:cubicBezTo>
                <a:cubicBezTo>
                  <a:pt x="379" y="173"/>
                  <a:pt x="380" y="173"/>
                  <a:pt x="382" y="173"/>
                </a:cubicBezTo>
                <a:cubicBezTo>
                  <a:pt x="382" y="173"/>
                  <a:pt x="382" y="173"/>
                  <a:pt x="382" y="173"/>
                </a:cubicBezTo>
                <a:cubicBezTo>
                  <a:pt x="384" y="173"/>
                  <a:pt x="386" y="173"/>
                  <a:pt x="388" y="172"/>
                </a:cubicBezTo>
                <a:cubicBezTo>
                  <a:pt x="389" y="172"/>
                  <a:pt x="389" y="172"/>
                  <a:pt x="390" y="172"/>
                </a:cubicBezTo>
                <a:cubicBezTo>
                  <a:pt x="391" y="172"/>
                  <a:pt x="393" y="172"/>
                  <a:pt x="394" y="172"/>
                </a:cubicBezTo>
                <a:cubicBezTo>
                  <a:pt x="395" y="171"/>
                  <a:pt x="395" y="171"/>
                  <a:pt x="396" y="171"/>
                </a:cubicBezTo>
                <a:cubicBezTo>
                  <a:pt x="397" y="171"/>
                  <a:pt x="398" y="171"/>
                  <a:pt x="399" y="170"/>
                </a:cubicBezTo>
                <a:cubicBezTo>
                  <a:pt x="400" y="170"/>
                  <a:pt x="401" y="170"/>
                  <a:pt x="402" y="170"/>
                </a:cubicBezTo>
                <a:cubicBezTo>
                  <a:pt x="402" y="169"/>
                  <a:pt x="403" y="169"/>
                  <a:pt x="404" y="169"/>
                </a:cubicBezTo>
                <a:cubicBezTo>
                  <a:pt x="408" y="167"/>
                  <a:pt x="411" y="166"/>
                  <a:pt x="414" y="164"/>
                </a:cubicBezTo>
                <a:cubicBezTo>
                  <a:pt x="415" y="163"/>
                  <a:pt x="415" y="163"/>
                  <a:pt x="416" y="163"/>
                </a:cubicBezTo>
                <a:cubicBezTo>
                  <a:pt x="417" y="162"/>
                  <a:pt x="418" y="162"/>
                  <a:pt x="419" y="161"/>
                </a:cubicBezTo>
                <a:cubicBezTo>
                  <a:pt x="419" y="161"/>
                  <a:pt x="419" y="161"/>
                  <a:pt x="419" y="160"/>
                </a:cubicBezTo>
                <a:cubicBezTo>
                  <a:pt x="425" y="163"/>
                  <a:pt x="431" y="168"/>
                  <a:pt x="436" y="174"/>
                </a:cubicBezTo>
                <a:cubicBezTo>
                  <a:pt x="442" y="182"/>
                  <a:pt x="445" y="191"/>
                  <a:pt x="445" y="198"/>
                </a:cubicBezTo>
                <a:lnTo>
                  <a:pt x="445" y="266"/>
                </a:lnTo>
                <a:close/>
              </a:path>
            </a:pathLst>
          </a:custGeom>
          <a:solidFill>
            <a:srgbClr val="7030A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92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5912</TotalTime>
  <Words>1456</Words>
  <Application>Microsoft Office PowerPoint</Application>
  <PresentationFormat>On-screen Show (4:3)</PresentationFormat>
  <Paragraphs>275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2" baseType="lpstr">
      <vt:lpstr>Arial</vt:lpstr>
      <vt:lpstr>Ericsson Capital TT</vt:lpstr>
      <vt:lpstr>PresentationTemplate2011</vt:lpstr>
      <vt:lpstr>Multiparty Video in 3GPP</vt:lpstr>
      <vt:lpstr>Current Architecture General</vt:lpstr>
      <vt:lpstr>Current Architecture Video</vt:lpstr>
      <vt:lpstr>Desirable Use Case 1 “Continuous Presence”</vt:lpstr>
      <vt:lpstr>Desirable Use Case 1 How Transcoding Free?</vt:lpstr>
      <vt:lpstr>Desirable Use Case 1 How Transcoding Free?</vt:lpstr>
      <vt:lpstr>Desirable Use Case 2 Screen Sharing</vt:lpstr>
      <vt:lpstr>Desirable Use Case 2 How Screen Sharing?</vt:lpstr>
      <vt:lpstr>Desirable Use Case 3 “Bandwidth Negotiation”</vt:lpstr>
      <vt:lpstr>Desirable Use Case 3 ”Bandwidth Negotiation” 1</vt:lpstr>
      <vt:lpstr>Desirable Use Case 3 ”Bandwidth Negotiation” 2</vt:lpstr>
      <vt:lpstr>Desirable Use Case 3 ”Bandwidth Negotiation” 3</vt:lpstr>
      <vt:lpstr>Desirable Use Case 3 ”Bandwidth Negotiation” 4</vt:lpstr>
      <vt:lpstr>Desirable Use Case 3 ”Bandwidth Negotiation” 5</vt:lpstr>
      <vt:lpstr>Desirable Use Case 3 ”Bandwidth Negotiation” 6</vt:lpstr>
      <vt:lpstr>SDP Details Identify Video Lines</vt:lpstr>
      <vt:lpstr>Discussion</vt:lpstr>
      <vt:lpstr>3GPP IMS Conferencing Specifications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Multiparty Video in 3GPP</dc:title>
  <dc:creator>EAB/ILT/N Bo Burman</dc:creator>
  <cp:keywords/>
  <dc:description>Rev PA3</dc:description>
  <cp:lastModifiedBy>Bo Burman</cp:lastModifiedBy>
  <cp:revision>180</cp:revision>
  <dcterms:created xsi:type="dcterms:W3CDTF">2011-05-24T09:22:48Z</dcterms:created>
  <dcterms:modified xsi:type="dcterms:W3CDTF">2015-02-26T14:45:06Z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R3A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Commercial in confidence</vt:lpwstr>
  </property>
  <property fmtid="{D5CDD505-2E9C-101B-9397-08002B2CF9AE}" pid="16" name="optUseConfClass">
    <vt:bool>false</vt:bool>
  </property>
  <property fmtid="{D5CDD505-2E9C-101B-9397-08002B2CF9AE}" pid="17" name="optUseConfLabel">
    <vt:bool>true</vt:bool>
  </property>
  <property fmtid="{D5CDD505-2E9C-101B-9397-08002B2CF9AE}" pid="18" name="optFooterCVLDocNo">
    <vt:bool>true</vt:bool>
  </property>
  <property fmtid="{D5CDD505-2E9C-101B-9397-08002B2CF9AE}" pid="19" name="optFooterCVLCopyright">
    <vt:bool>false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false</vt:bool>
  </property>
  <property fmtid="{D5CDD505-2E9C-101B-9397-08002B2CF9AE}" pid="27" name="optEnterText4">
    <vt:bool>true</vt:bool>
  </property>
  <property fmtid="{D5CDD505-2E9C-101B-9397-08002B2CF9AE}" pid="28" name="LeftFooterField">
    <vt:lpwstr/>
  </property>
  <property fmtid="{D5CDD505-2E9C-101B-9397-08002B2CF9AE}" pid="29" name="MiddleFooterField">
    <vt:lpwstr>Commercial in confidence</vt:lpwstr>
  </property>
  <property fmtid="{D5CDD505-2E9C-101B-9397-08002B2CF9AE}" pid="30" name="RightFooterField">
    <vt:lpwstr>Multiparty Video in 3GPP</vt:lpwstr>
  </property>
  <property fmtid="{D5CDD505-2E9C-101B-9397-08002B2CF9AE}" pid="31" name="RightFooterField2">
    <vt:lpwstr>February 2015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>EAB/ILT/N Bo Burman</vt:lpwstr>
  </property>
  <property fmtid="{D5CDD505-2E9C-101B-9397-08002B2CF9AE}" pid="38" name="ApprovedBy">
    <vt:lpwstr>EAB/ILT/N Bo Burman</vt:lpwstr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PA3</vt:lpwstr>
  </property>
  <property fmtid="{D5CDD505-2E9C-101B-9397-08002B2CF9AE}" pid="42" name="DocName">
    <vt:lpwstr>PRESENTATION</vt:lpwstr>
  </property>
  <property fmtid="{D5CDD505-2E9C-101B-9397-08002B2CF9AE}" pid="43" name="Title">
    <vt:lpwstr>Multiparty Video in 3GPP</vt:lpwstr>
  </property>
  <property fmtid="{D5CDD505-2E9C-101B-9397-08002B2CF9AE}" pid="44" name="Date">
    <vt:lpwstr>2015-02-26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