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59" r:id="rId2"/>
    <p:sldId id="260" r:id="rId3"/>
    <p:sldId id="261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134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1B5FCE-2264-4004-97DF-097DB4AB3C57}" type="datetimeFigureOut">
              <a:rPr lang="ko-KR" altLang="en-US" smtClean="0"/>
              <a:t>2017-08-28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91836C-B0D6-4A0C-AE4A-7E95D3E70F4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66138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587509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12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jpeg"/><Relationship Id="rId10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7BE73-70FF-481E-AF96-7820015DC8AD}" type="slidenum">
              <a:rPr lang="ko-KR" altLang="en-US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1</a:t>
            </a:fld>
            <a:endParaRPr lang="ko-KR" altLang="en-US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grpSp>
        <p:nvGrpSpPr>
          <p:cNvPr id="6" name="그룹 5"/>
          <p:cNvGrpSpPr/>
          <p:nvPr/>
        </p:nvGrpSpPr>
        <p:grpSpPr>
          <a:xfrm>
            <a:off x="323528" y="1606833"/>
            <a:ext cx="8992449" cy="4282440"/>
            <a:chOff x="619549" y="1606833"/>
            <a:chExt cx="8992449" cy="4282440"/>
          </a:xfrm>
        </p:grpSpPr>
        <p:pic>
          <p:nvPicPr>
            <p:cNvPr id="12" name="그림 11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30" t="2448" r="26816" b="2693"/>
            <a:stretch/>
          </p:blipFill>
          <p:spPr>
            <a:xfrm>
              <a:off x="619549" y="1606833"/>
              <a:ext cx="4638991" cy="4054415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20" name="직사각형 19"/>
            <p:cNvSpPr/>
            <p:nvPr/>
          </p:nvSpPr>
          <p:spPr>
            <a:xfrm>
              <a:off x="5292080" y="1606833"/>
              <a:ext cx="4319918" cy="428244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>
                <a:lnSpc>
                  <a:spcPct val="150000"/>
                </a:lnSpc>
              </a:pPr>
              <a:r>
                <a:rPr lang="ko-KR" altLang="en-US" sz="1400" dirty="0" smtClean="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□ </a:t>
              </a:r>
              <a:r>
                <a:rPr lang="en-US" altLang="ko-KR" sz="1400" dirty="0" smtClean="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Car</a:t>
              </a:r>
              <a:endParaRPr lang="en-US" altLang="ko-KR" sz="140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  <a:p>
              <a:pPr>
                <a:lnSpc>
                  <a:spcPct val="150000"/>
                </a:lnSpc>
              </a:pPr>
              <a:r>
                <a:rPr lang="en-US" altLang="ko-KR" sz="1400" dirty="0" smtClean="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  - 33</a:t>
              </a:r>
              <a:r>
                <a:rPr lang="en-US" altLang="ko-KR" sz="1400" dirty="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, </a:t>
              </a:r>
              <a:r>
                <a:rPr lang="en-US" altLang="ko-KR" sz="1400" dirty="0" err="1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Seongchon-gil</a:t>
              </a:r>
              <a:r>
                <a:rPr lang="en-US" altLang="ko-KR" sz="1400" dirty="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, </a:t>
              </a:r>
              <a:r>
                <a:rPr lang="en-US" altLang="ko-KR" sz="1400" dirty="0" err="1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Seocho-gu</a:t>
              </a:r>
              <a:r>
                <a:rPr lang="en-US" altLang="ko-KR" sz="1400" dirty="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, Seoul </a:t>
              </a:r>
            </a:p>
            <a:p>
              <a:pPr>
                <a:lnSpc>
                  <a:spcPct val="150000"/>
                </a:lnSpc>
                <a:spcAft>
                  <a:spcPts val="1000"/>
                </a:spcAft>
              </a:pPr>
              <a:r>
                <a:rPr lang="ko-KR" altLang="en-US" sz="1400" dirty="0" smtClean="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□ </a:t>
              </a:r>
              <a:r>
                <a:rPr lang="en-US" altLang="ko-KR" sz="1400" dirty="0" smtClean="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BUS(National hill</a:t>
              </a:r>
              <a:r>
                <a:rPr lang="ko-KR" altLang="en-US" sz="1400" dirty="0" smtClean="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 </a:t>
              </a:r>
              <a:r>
                <a:rPr lang="en-US" altLang="ko-KR" sz="1400" dirty="0" smtClean="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3, 4 /</a:t>
              </a:r>
              <a:r>
                <a:rPr lang="en-US" altLang="ko-KR" sz="1200" dirty="0" smtClean="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Umyeon Elementary School)</a:t>
              </a:r>
            </a:p>
            <a:p>
              <a:pPr>
                <a:lnSpc>
                  <a:spcPct val="150000"/>
                </a:lnSpc>
              </a:pPr>
              <a:r>
                <a:rPr lang="en-US" altLang="ko-KR" sz="1400" dirty="0" smtClean="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   - </a:t>
              </a:r>
              <a:r>
                <a:rPr lang="en-US" altLang="ko-KR" sz="1400" dirty="0" err="1" smtClean="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Maeul</a:t>
              </a:r>
              <a:r>
                <a:rPr lang="en-US" altLang="ko-KR" sz="1400" dirty="0" smtClean="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 Bus(Village bus): </a:t>
              </a:r>
              <a:r>
                <a:rPr lang="ko-KR" altLang="en-US" sz="1400" dirty="0" smtClean="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서초 </a:t>
              </a:r>
              <a:r>
                <a:rPr lang="en-US" altLang="ko-KR" sz="1400" dirty="0" smtClean="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18, 18-1, 2</a:t>
              </a:r>
            </a:p>
            <a:p>
              <a:pPr>
                <a:lnSpc>
                  <a:spcPct val="150000"/>
                </a:lnSpc>
              </a:pPr>
              <a:r>
                <a:rPr lang="en-US" altLang="ko-KR" sz="1400" dirty="0" smtClean="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   - City Bus : 19, 3412</a:t>
              </a:r>
            </a:p>
            <a:p>
              <a:pPr>
                <a:lnSpc>
                  <a:spcPct val="150000"/>
                </a:lnSpc>
                <a:spcAft>
                  <a:spcPts val="1000"/>
                </a:spcAft>
              </a:pPr>
              <a:r>
                <a:rPr lang="en-US" altLang="ko-KR" sz="1400" dirty="0" smtClean="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   - Blue Bus</a:t>
              </a:r>
              <a:r>
                <a:rPr lang="ko-KR" altLang="en-US" sz="1400" dirty="0" smtClean="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 </a:t>
              </a:r>
              <a:r>
                <a:rPr lang="en-US" altLang="ko-KR" sz="1400" dirty="0" smtClean="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: 541, 542</a:t>
              </a:r>
            </a:p>
            <a:p>
              <a:pPr>
                <a:lnSpc>
                  <a:spcPct val="150000"/>
                </a:lnSpc>
              </a:pPr>
              <a:r>
                <a:rPr lang="ko-KR" altLang="en-US" sz="1400" dirty="0" smtClean="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□ </a:t>
              </a:r>
              <a:r>
                <a:rPr lang="en-US" altLang="ko-KR" sz="1400" dirty="0" smtClean="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Subway</a:t>
              </a:r>
            </a:p>
            <a:p>
              <a:pPr>
                <a:lnSpc>
                  <a:spcPct val="150000"/>
                </a:lnSpc>
              </a:pPr>
              <a:r>
                <a:rPr lang="en-US" altLang="ko-KR" sz="1400" dirty="0" smtClean="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   - </a:t>
              </a:r>
              <a:r>
                <a:rPr lang="en-US" altLang="ko-KR" sz="1400" dirty="0" err="1" smtClean="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Seonbawi</a:t>
              </a:r>
              <a:r>
                <a:rPr lang="en-US" altLang="ko-KR" sz="1400" dirty="0" smtClean="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 (Line no.4)</a:t>
              </a:r>
              <a:endParaRPr lang="en-US" altLang="ko-KR" sz="140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  <a:p>
              <a:pPr>
                <a:lnSpc>
                  <a:spcPct val="150000"/>
                </a:lnSpc>
              </a:pPr>
              <a:r>
                <a:rPr lang="en-US" altLang="ko-KR" sz="1400" dirty="0" smtClean="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   - </a:t>
              </a:r>
              <a:r>
                <a:rPr lang="en-US" altLang="ko-KR" sz="1400" dirty="0" err="1" smtClean="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Yangjae</a:t>
              </a:r>
              <a:r>
                <a:rPr lang="en-US" altLang="ko-KR" sz="1400" dirty="0" smtClean="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 (</a:t>
              </a:r>
              <a:r>
                <a:rPr lang="en-US" altLang="ko-KR" sz="1400" dirty="0" err="1" smtClean="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Shinbundang</a:t>
              </a:r>
              <a:r>
                <a:rPr lang="en-US" altLang="ko-KR" sz="1400" dirty="0" smtClean="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/ Line no.3)</a:t>
              </a:r>
            </a:p>
            <a:p>
              <a:pPr>
                <a:lnSpc>
                  <a:spcPct val="150000"/>
                </a:lnSpc>
              </a:pPr>
              <a:r>
                <a:rPr lang="en-US" altLang="ko-KR" sz="1400" dirty="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 </a:t>
              </a:r>
              <a:r>
                <a:rPr lang="en-US" altLang="ko-KR" sz="1400" dirty="0" smtClean="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  - </a:t>
              </a:r>
              <a:r>
                <a:rPr lang="en-US" altLang="ko-KR" sz="1400" dirty="0" err="1" smtClean="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Yangjae</a:t>
              </a:r>
              <a:r>
                <a:rPr lang="en-US" altLang="ko-KR" sz="1400" dirty="0" smtClean="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 Citizen’s Forest </a:t>
              </a:r>
              <a:r>
                <a:rPr lang="en-US" altLang="ko-KR" sz="1400" dirty="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(</a:t>
              </a:r>
              <a:r>
                <a:rPr lang="en-US" altLang="ko-KR" sz="1400" dirty="0" err="1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Shinbundang</a:t>
              </a:r>
              <a:r>
                <a:rPr lang="en-US" altLang="ko-KR" sz="1400" dirty="0" smtClean="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)</a:t>
              </a:r>
              <a:endParaRPr lang="en-US" altLang="ko-KR" sz="140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  <a:p>
              <a:pPr>
                <a:lnSpc>
                  <a:spcPct val="150000"/>
                </a:lnSpc>
              </a:pPr>
              <a:r>
                <a:rPr lang="en-US" altLang="ko-KR" sz="1400" dirty="0" smtClean="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     ※ It takes about 20~30 minutes on foot from </a:t>
              </a:r>
            </a:p>
            <a:p>
              <a:pPr>
                <a:lnSpc>
                  <a:spcPct val="150000"/>
                </a:lnSpc>
              </a:pPr>
              <a:r>
                <a:rPr lang="en-US" altLang="ko-KR" sz="1400" dirty="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 </a:t>
              </a:r>
              <a:r>
                <a:rPr lang="en-US" altLang="ko-KR" sz="1400" dirty="0" smtClean="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       </a:t>
              </a:r>
              <a:r>
                <a:rPr lang="en-US" altLang="ko-KR" sz="1400" dirty="0" err="1" smtClean="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Yangjae</a:t>
              </a:r>
              <a:r>
                <a:rPr lang="en-US" altLang="ko-KR" sz="1400" dirty="0" smtClean="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 Citizen’s Forest station.</a:t>
              </a:r>
              <a:endParaRPr lang="ko-KR" altLang="en-US" sz="14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  <a:p>
              <a:pPr>
                <a:lnSpc>
                  <a:spcPct val="150000"/>
                </a:lnSpc>
              </a:pPr>
              <a:endParaRPr lang="ko-KR" altLang="en-US" sz="140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3" name="직사각형 2"/>
            <p:cNvSpPr/>
            <p:nvPr/>
          </p:nvSpPr>
          <p:spPr>
            <a:xfrm>
              <a:off x="3851920" y="1606833"/>
              <a:ext cx="1420066" cy="1246103"/>
            </a:xfrm>
            <a:prstGeom prst="rect">
              <a:avLst/>
            </a:prstGeom>
            <a:solidFill>
              <a:schemeClr val="bg1">
                <a:alpha val="63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 dirty="0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4" name="직사각형 3"/>
            <p:cNvSpPr/>
            <p:nvPr/>
          </p:nvSpPr>
          <p:spPr>
            <a:xfrm>
              <a:off x="3995936" y="1772816"/>
              <a:ext cx="288032" cy="72008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 dirty="0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11" name="직사각형 10"/>
            <p:cNvSpPr/>
            <p:nvPr/>
          </p:nvSpPr>
          <p:spPr>
            <a:xfrm>
              <a:off x="3995936" y="1927576"/>
              <a:ext cx="288032" cy="72008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 dirty="0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13" name="직사각형 12"/>
            <p:cNvSpPr/>
            <p:nvPr/>
          </p:nvSpPr>
          <p:spPr>
            <a:xfrm>
              <a:off x="3995936" y="2082336"/>
              <a:ext cx="288032" cy="72008"/>
            </a:xfrm>
            <a:prstGeom prst="rect">
              <a:avLst/>
            </a:prstGeom>
            <a:solidFill>
              <a:srgbClr val="E329D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 dirty="0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14" name="직사각형 13"/>
            <p:cNvSpPr/>
            <p:nvPr/>
          </p:nvSpPr>
          <p:spPr>
            <a:xfrm>
              <a:off x="3995936" y="2237096"/>
              <a:ext cx="288032" cy="72008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 dirty="0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15" name="직사각형 14"/>
            <p:cNvSpPr/>
            <p:nvPr/>
          </p:nvSpPr>
          <p:spPr>
            <a:xfrm>
              <a:off x="3995936" y="2391856"/>
              <a:ext cx="288032" cy="7200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 dirty="0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17" name="직사각형 16"/>
            <p:cNvSpPr/>
            <p:nvPr/>
          </p:nvSpPr>
          <p:spPr>
            <a:xfrm>
              <a:off x="3995936" y="2546616"/>
              <a:ext cx="288032" cy="72008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 dirty="0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5" name="직사각형 4"/>
            <p:cNvSpPr/>
            <p:nvPr/>
          </p:nvSpPr>
          <p:spPr>
            <a:xfrm>
              <a:off x="4217570" y="1735893"/>
              <a:ext cx="728780" cy="14069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sz="700" dirty="0" err="1" smtClean="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Gyodae</a:t>
              </a:r>
              <a:r>
                <a:rPr lang="en-US" altLang="ko-KR" sz="700" dirty="0" smtClean="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 </a:t>
              </a:r>
              <a:endParaRPr lang="ko-KR" altLang="en-US" sz="70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22" name="직사각형 21"/>
            <p:cNvSpPr/>
            <p:nvPr/>
          </p:nvSpPr>
          <p:spPr>
            <a:xfrm>
              <a:off x="4211960" y="1854862"/>
              <a:ext cx="539085" cy="20598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sz="700" dirty="0" err="1" smtClean="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Yangjae</a:t>
              </a:r>
              <a:r>
                <a:rPr lang="en-US" altLang="ko-KR" sz="700" dirty="0" smtClean="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  </a:t>
              </a:r>
              <a:endParaRPr lang="ko-KR" altLang="en-US" sz="70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23" name="직사각형 22"/>
            <p:cNvSpPr/>
            <p:nvPr/>
          </p:nvSpPr>
          <p:spPr>
            <a:xfrm>
              <a:off x="4211960" y="2050104"/>
              <a:ext cx="1058738" cy="15476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sz="700" dirty="0" smtClean="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Suwon</a:t>
              </a:r>
              <a:endParaRPr lang="ko-KR" altLang="en-US" sz="70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24" name="직사각형 23"/>
            <p:cNvSpPr/>
            <p:nvPr/>
          </p:nvSpPr>
          <p:spPr>
            <a:xfrm>
              <a:off x="4211960" y="2194120"/>
              <a:ext cx="1153980" cy="15476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sz="700" dirty="0" err="1" smtClean="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Seonbawi</a:t>
              </a:r>
              <a:endParaRPr lang="ko-KR" altLang="en-US" sz="70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25" name="직사각형 24"/>
            <p:cNvSpPr/>
            <p:nvPr/>
          </p:nvSpPr>
          <p:spPr>
            <a:xfrm>
              <a:off x="4211959" y="2348880"/>
              <a:ext cx="1304133" cy="16173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sz="700" dirty="0" err="1" smtClean="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Yangjae</a:t>
              </a:r>
              <a:r>
                <a:rPr lang="en-US" altLang="ko-KR" sz="700" dirty="0" smtClean="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 Citizen’s </a:t>
              </a:r>
              <a:r>
                <a:rPr lang="en-US" altLang="ko-KR" sz="700" dirty="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Forest </a:t>
              </a:r>
              <a:r>
                <a:rPr lang="en-US" altLang="ko-KR" sz="700" dirty="0" smtClean="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 </a:t>
              </a:r>
              <a:endParaRPr lang="ko-KR" altLang="en-US" sz="70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26" name="직사각형 25"/>
            <p:cNvSpPr/>
            <p:nvPr/>
          </p:nvSpPr>
          <p:spPr>
            <a:xfrm>
              <a:off x="4211960" y="2499931"/>
              <a:ext cx="981042" cy="14069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sz="700" dirty="0" err="1" smtClean="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Gwacheon</a:t>
              </a:r>
              <a:endParaRPr lang="ko-KR" altLang="en-US" sz="70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grpSp>
          <p:nvGrpSpPr>
            <p:cNvPr id="2" name="그룹 1"/>
            <p:cNvGrpSpPr/>
            <p:nvPr/>
          </p:nvGrpSpPr>
          <p:grpSpPr>
            <a:xfrm>
              <a:off x="4004225" y="2701094"/>
              <a:ext cx="279743" cy="36000"/>
              <a:chOff x="4076233" y="2633277"/>
              <a:chExt cx="279743" cy="36000"/>
            </a:xfrm>
          </p:grpSpPr>
          <p:sp>
            <p:nvSpPr>
              <p:cNvPr id="27" name="직사각형 26"/>
              <p:cNvSpPr/>
              <p:nvPr/>
            </p:nvSpPr>
            <p:spPr>
              <a:xfrm>
                <a:off x="4076233" y="2633277"/>
                <a:ext cx="36000" cy="36000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400" dirty="0"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  <p:sp>
            <p:nvSpPr>
              <p:cNvPr id="28" name="직사각형 27"/>
              <p:cNvSpPr/>
              <p:nvPr/>
            </p:nvSpPr>
            <p:spPr>
              <a:xfrm>
                <a:off x="4124982" y="2633277"/>
                <a:ext cx="36000" cy="360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400" dirty="0"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  <p:sp>
            <p:nvSpPr>
              <p:cNvPr id="29" name="직사각형 28"/>
              <p:cNvSpPr/>
              <p:nvPr/>
            </p:nvSpPr>
            <p:spPr>
              <a:xfrm>
                <a:off x="4173731" y="2633277"/>
                <a:ext cx="36000" cy="36000"/>
              </a:xfrm>
              <a:prstGeom prst="rect">
                <a:avLst/>
              </a:prstGeom>
              <a:solidFill>
                <a:srgbClr val="E329D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400" dirty="0"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  <p:sp>
            <p:nvSpPr>
              <p:cNvPr id="30" name="직사각형 29"/>
              <p:cNvSpPr/>
              <p:nvPr/>
            </p:nvSpPr>
            <p:spPr>
              <a:xfrm>
                <a:off x="4222480" y="2633277"/>
                <a:ext cx="36000" cy="36000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400" dirty="0"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  <p:sp>
            <p:nvSpPr>
              <p:cNvPr id="31" name="직사각형 30"/>
              <p:cNvSpPr/>
              <p:nvPr/>
            </p:nvSpPr>
            <p:spPr>
              <a:xfrm>
                <a:off x="4271229" y="2633277"/>
                <a:ext cx="36000" cy="360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400" dirty="0"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  <p:sp>
            <p:nvSpPr>
              <p:cNvPr id="32" name="직사각형 31"/>
              <p:cNvSpPr/>
              <p:nvPr/>
            </p:nvSpPr>
            <p:spPr>
              <a:xfrm>
                <a:off x="4319976" y="2633277"/>
                <a:ext cx="36000" cy="36000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400" dirty="0"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</p:grpSp>
        <p:sp>
          <p:nvSpPr>
            <p:cNvPr id="33" name="직사각형 32"/>
            <p:cNvSpPr/>
            <p:nvPr/>
          </p:nvSpPr>
          <p:spPr>
            <a:xfrm>
              <a:off x="4217570" y="2631302"/>
              <a:ext cx="981042" cy="15476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sz="700" dirty="0" smtClean="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Detour Route</a:t>
              </a:r>
              <a:endParaRPr lang="ko-KR" altLang="en-US" sz="70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p:sp>
        <p:nvSpPr>
          <p:cNvPr id="35" name="직사각형 34"/>
          <p:cNvSpPr/>
          <p:nvPr/>
        </p:nvSpPr>
        <p:spPr>
          <a:xfrm flipH="1">
            <a:off x="0" y="260648"/>
            <a:ext cx="9143928" cy="936104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grpSp>
        <p:nvGrpSpPr>
          <p:cNvPr id="18" name="그룹 17"/>
          <p:cNvGrpSpPr/>
          <p:nvPr/>
        </p:nvGrpSpPr>
        <p:grpSpPr>
          <a:xfrm>
            <a:off x="516693" y="332656"/>
            <a:ext cx="7255707" cy="707886"/>
            <a:chOff x="490093" y="2237292"/>
            <a:chExt cx="7255707" cy="707886"/>
          </a:xfrm>
        </p:grpSpPr>
        <p:sp>
          <p:nvSpPr>
            <p:cNvPr id="19" name="TextBox 18"/>
            <p:cNvSpPr txBox="1"/>
            <p:nvPr/>
          </p:nvSpPr>
          <p:spPr>
            <a:xfrm>
              <a:off x="490093" y="2237292"/>
              <a:ext cx="114646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4000" b="1" dirty="0" smtClean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[01]</a:t>
              </a:r>
              <a:endParaRPr lang="ko-KR" altLang="en-US" sz="4000" b="1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524349" y="2419408"/>
              <a:ext cx="622145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800" b="1" dirty="0" smtClean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How to get to Seoul R&amp;D Campus </a:t>
              </a:r>
              <a:endParaRPr lang="ko-KR" altLang="en-US" sz="3600" b="1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42628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그룹 3"/>
          <p:cNvGrpSpPr/>
          <p:nvPr/>
        </p:nvGrpSpPr>
        <p:grpSpPr>
          <a:xfrm>
            <a:off x="634655" y="1556792"/>
            <a:ext cx="7825778" cy="4752528"/>
            <a:chOff x="634655" y="1556792"/>
            <a:chExt cx="7969793" cy="4905652"/>
          </a:xfrm>
        </p:grpSpPr>
        <p:pic>
          <p:nvPicPr>
            <p:cNvPr id="29" name="그림 28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6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82"/>
            <a:stretch/>
          </p:blipFill>
          <p:spPr>
            <a:xfrm>
              <a:off x="634655" y="1556792"/>
              <a:ext cx="7969793" cy="4905652"/>
            </a:xfrm>
            <a:prstGeom prst="rect">
              <a:avLst/>
            </a:prstGeom>
            <a:solidFill>
              <a:schemeClr val="tx1"/>
            </a:solidFill>
          </p:spPr>
        </p:pic>
        <p:sp>
          <p:nvSpPr>
            <p:cNvPr id="5" name="직사각형 4"/>
            <p:cNvSpPr/>
            <p:nvPr/>
          </p:nvSpPr>
          <p:spPr>
            <a:xfrm>
              <a:off x="3131840" y="2564904"/>
              <a:ext cx="216024" cy="216024"/>
            </a:xfrm>
            <a:prstGeom prst="rect">
              <a:avLst/>
            </a:prstGeom>
            <a:solidFill>
              <a:schemeClr val="tx1"/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000" b="1" dirty="0" smtClean="0">
                  <a:solidFill>
                    <a:schemeClr val="bg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D</a:t>
              </a:r>
              <a:endParaRPr lang="ko-KR" altLang="en-US" sz="10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47" name="직사각형 46"/>
            <p:cNvSpPr/>
            <p:nvPr/>
          </p:nvSpPr>
          <p:spPr>
            <a:xfrm>
              <a:off x="4211960" y="2564904"/>
              <a:ext cx="216024" cy="216024"/>
            </a:xfrm>
            <a:prstGeom prst="rect">
              <a:avLst/>
            </a:prstGeom>
            <a:solidFill>
              <a:schemeClr val="tx1"/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000" b="1" dirty="0" smtClean="0">
                  <a:solidFill>
                    <a:schemeClr val="bg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E</a:t>
              </a:r>
              <a:endParaRPr lang="ko-KR" altLang="en-US" sz="10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49" name="직사각형 48"/>
            <p:cNvSpPr/>
            <p:nvPr/>
          </p:nvSpPr>
          <p:spPr>
            <a:xfrm>
              <a:off x="5364088" y="2564904"/>
              <a:ext cx="216024" cy="216024"/>
            </a:xfrm>
            <a:prstGeom prst="rect">
              <a:avLst/>
            </a:prstGeom>
            <a:solidFill>
              <a:schemeClr val="tx1"/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000" b="1" dirty="0" smtClean="0">
                  <a:solidFill>
                    <a:schemeClr val="bg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F</a:t>
              </a:r>
              <a:endParaRPr lang="ko-KR" altLang="en-US" sz="10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50" name="직사각형 49"/>
            <p:cNvSpPr/>
            <p:nvPr/>
          </p:nvSpPr>
          <p:spPr>
            <a:xfrm>
              <a:off x="3131840" y="3645024"/>
              <a:ext cx="216024" cy="216024"/>
            </a:xfrm>
            <a:prstGeom prst="rect">
              <a:avLst/>
            </a:prstGeom>
            <a:solidFill>
              <a:schemeClr val="tx1"/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000" b="1" dirty="0">
                  <a:solidFill>
                    <a:schemeClr val="bg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A</a:t>
              </a:r>
              <a:endParaRPr lang="ko-KR" altLang="en-US" sz="10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51" name="직사각형 50"/>
            <p:cNvSpPr/>
            <p:nvPr/>
          </p:nvSpPr>
          <p:spPr>
            <a:xfrm>
              <a:off x="4211960" y="3645024"/>
              <a:ext cx="216024" cy="216024"/>
            </a:xfrm>
            <a:prstGeom prst="rect">
              <a:avLst/>
            </a:prstGeom>
            <a:solidFill>
              <a:schemeClr val="tx1"/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000" b="1" dirty="0" smtClean="0">
                  <a:solidFill>
                    <a:schemeClr val="bg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B</a:t>
              </a:r>
              <a:endParaRPr lang="ko-KR" altLang="en-US" sz="10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52" name="직사각형 51"/>
            <p:cNvSpPr/>
            <p:nvPr/>
          </p:nvSpPr>
          <p:spPr>
            <a:xfrm>
              <a:off x="5364088" y="3645024"/>
              <a:ext cx="216024" cy="216024"/>
            </a:xfrm>
            <a:prstGeom prst="rect">
              <a:avLst/>
            </a:prstGeom>
            <a:solidFill>
              <a:schemeClr val="tx1"/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000" b="1" dirty="0" smtClean="0">
                  <a:solidFill>
                    <a:schemeClr val="bg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C</a:t>
              </a:r>
              <a:endParaRPr lang="ko-KR" altLang="en-US" sz="10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pic>
          <p:nvPicPr>
            <p:cNvPr id="53" name="Picture 3" descr="\\10.235.85.55\이트너스 공유폴더\사무환경\00.우면\기타\매뉴얼\04.연립브로셔\02.이미지\버스\버스아이콘.JPG"/>
            <p:cNvPicPr>
              <a:picLocks noChangeAspect="1" noChangeArrowheads="1"/>
            </p:cNvPicPr>
            <p:nvPr/>
          </p:nvPicPr>
          <p:blipFill>
            <a:blip r:embed="rId4" cstate="print">
              <a:biLevel thresh="7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37806" y="3481511"/>
              <a:ext cx="230538" cy="2715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4" name="Picture 3" descr="\\10.235.85.55\이트너스 공유폴더\사무환경\00.우면\기타\매뉴얼\04.연립브로셔\02.이미지\버스\버스아이콘.JPG"/>
            <p:cNvPicPr>
              <a:picLocks noChangeAspect="1" noChangeArrowheads="1"/>
            </p:cNvPicPr>
            <p:nvPr/>
          </p:nvPicPr>
          <p:blipFill>
            <a:blip r:embed="rId4" cstate="print">
              <a:biLevel thresh="7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16216" y="4581128"/>
              <a:ext cx="230538" cy="2715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6" name="직사각형 55"/>
            <p:cNvSpPr/>
            <p:nvPr/>
          </p:nvSpPr>
          <p:spPr>
            <a:xfrm>
              <a:off x="1049249" y="3183074"/>
              <a:ext cx="1074479" cy="245925"/>
            </a:xfrm>
            <a:prstGeom prst="rect">
              <a:avLst/>
            </a:prstGeom>
            <a:solidFill>
              <a:schemeClr val="tx1"/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800" b="1" dirty="0" smtClean="0">
                  <a:solidFill>
                    <a:schemeClr val="bg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Umyeon Village</a:t>
              </a:r>
              <a:endParaRPr lang="ko-KR" altLang="en-US" sz="8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58" name="직사각형 57"/>
            <p:cNvSpPr/>
            <p:nvPr/>
          </p:nvSpPr>
          <p:spPr>
            <a:xfrm>
              <a:off x="2277542" y="3212976"/>
              <a:ext cx="953872" cy="216024"/>
            </a:xfrm>
            <a:prstGeom prst="rect">
              <a:avLst/>
            </a:prstGeom>
            <a:solidFill>
              <a:schemeClr val="tx1"/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800" b="1" dirty="0" smtClean="0">
                  <a:solidFill>
                    <a:schemeClr val="bg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Daycare Center</a:t>
              </a:r>
              <a:endParaRPr lang="ko-KR" altLang="en-US" sz="8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60" name="직사각형 59"/>
            <p:cNvSpPr/>
            <p:nvPr/>
          </p:nvSpPr>
          <p:spPr>
            <a:xfrm>
              <a:off x="6004392" y="2967051"/>
              <a:ext cx="1411961" cy="253333"/>
            </a:xfrm>
            <a:prstGeom prst="rect">
              <a:avLst/>
            </a:prstGeom>
            <a:solidFill>
              <a:srgbClr val="FFFF00"/>
            </a:solidFill>
            <a:ln w="158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800" b="1" dirty="0" err="1" smtClean="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Yeongdong</a:t>
              </a:r>
              <a:r>
                <a:rPr lang="en-US" altLang="ko-KR" sz="800" b="1" dirty="0" smtClean="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 Middle School</a:t>
              </a:r>
              <a:endParaRPr lang="ko-KR" altLang="en-US" sz="800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63" name="직사각형 62"/>
            <p:cNvSpPr/>
            <p:nvPr/>
          </p:nvSpPr>
          <p:spPr>
            <a:xfrm>
              <a:off x="4717572" y="4481628"/>
              <a:ext cx="1406483" cy="244389"/>
            </a:xfrm>
            <a:prstGeom prst="rect">
              <a:avLst/>
            </a:prstGeom>
            <a:solidFill>
              <a:srgbClr val="FFFF00"/>
            </a:solidFill>
            <a:ln w="158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800" b="1" dirty="0" smtClean="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Umyeon Elementary School</a:t>
              </a:r>
              <a:endParaRPr lang="ko-KR" altLang="en-US" sz="800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65" name="직사각형 64"/>
            <p:cNvSpPr/>
            <p:nvPr/>
          </p:nvSpPr>
          <p:spPr>
            <a:xfrm>
              <a:off x="6124056" y="5805264"/>
              <a:ext cx="968224" cy="216024"/>
            </a:xfrm>
            <a:prstGeom prst="rect">
              <a:avLst/>
            </a:prstGeom>
            <a:solidFill>
              <a:srgbClr val="FFFF00"/>
            </a:solidFill>
            <a:ln w="158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800" b="1" dirty="0" err="1" smtClean="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Taebong-ro</a:t>
              </a:r>
              <a:endParaRPr lang="ko-KR" altLang="en-US" sz="800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66" name="직사각형 65"/>
            <p:cNvSpPr/>
            <p:nvPr/>
          </p:nvSpPr>
          <p:spPr>
            <a:xfrm>
              <a:off x="1191508" y="2420888"/>
              <a:ext cx="1086035" cy="252028"/>
            </a:xfrm>
            <a:prstGeom prst="rect">
              <a:avLst/>
            </a:prstGeom>
            <a:solidFill>
              <a:srgbClr val="FFFF00"/>
            </a:solidFill>
            <a:ln w="158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800" b="1" dirty="0" err="1" smtClean="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Seongchon</a:t>
              </a:r>
              <a:r>
                <a:rPr lang="en-US" altLang="ko-KR" sz="800" b="1" dirty="0" smtClean="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 </a:t>
              </a:r>
              <a:r>
                <a:rPr lang="en-US" altLang="ko-KR" sz="800" b="1" dirty="0" err="1" smtClean="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Maeul</a:t>
              </a:r>
              <a:endParaRPr lang="ko-KR" altLang="en-US" sz="800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74" name="오른쪽 화살표 73"/>
            <p:cNvSpPr/>
            <p:nvPr/>
          </p:nvSpPr>
          <p:spPr>
            <a:xfrm rot="7810806">
              <a:off x="2487934" y="4078343"/>
              <a:ext cx="356991" cy="322756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7BE73-70FF-481E-AF96-7820015DC8AD}" type="slidenum">
              <a:rPr lang="ko-KR" altLang="en-US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2</a:t>
            </a:fld>
            <a:endParaRPr lang="ko-KR" altLang="en-US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5" name="직사각형 34"/>
          <p:cNvSpPr/>
          <p:nvPr/>
        </p:nvSpPr>
        <p:spPr>
          <a:xfrm flipH="1">
            <a:off x="0" y="260648"/>
            <a:ext cx="9143928" cy="936104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grpSp>
        <p:nvGrpSpPr>
          <p:cNvPr id="36" name="그룹 35"/>
          <p:cNvGrpSpPr/>
          <p:nvPr/>
        </p:nvGrpSpPr>
        <p:grpSpPr>
          <a:xfrm>
            <a:off x="513407" y="332656"/>
            <a:ext cx="7412593" cy="707886"/>
            <a:chOff x="490093" y="2237292"/>
            <a:chExt cx="7412593" cy="707886"/>
          </a:xfrm>
        </p:grpSpPr>
        <p:sp>
          <p:nvSpPr>
            <p:cNvPr id="37" name="TextBox 36"/>
            <p:cNvSpPr txBox="1"/>
            <p:nvPr/>
          </p:nvSpPr>
          <p:spPr>
            <a:xfrm>
              <a:off x="490093" y="2237292"/>
              <a:ext cx="114646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4000" b="1" dirty="0" smtClean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[02]</a:t>
              </a:r>
              <a:endParaRPr lang="ko-KR" altLang="en-US" sz="4000" b="1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1407125" y="2412568"/>
              <a:ext cx="649556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2800" b="1" dirty="0" smtClean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 Introduction for R&amp;D campus Seoul</a:t>
              </a:r>
              <a:endParaRPr lang="ko-KR" altLang="en-US" sz="2800" b="1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p:sp>
        <p:nvSpPr>
          <p:cNvPr id="39" name="직사각형 38"/>
          <p:cNvSpPr/>
          <p:nvPr/>
        </p:nvSpPr>
        <p:spPr>
          <a:xfrm>
            <a:off x="3673956" y="2113528"/>
            <a:ext cx="1158843" cy="35967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1000" b="1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Meeting Place</a:t>
            </a:r>
          </a:p>
          <a:p>
            <a:pPr algn="ctr"/>
            <a:r>
              <a:rPr lang="en-US" altLang="ko-KR" sz="1000" b="1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(E107)</a:t>
            </a:r>
            <a:endParaRPr lang="ko-KR" altLang="en-US" sz="1000" b="1" dirty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40" name="Picture 3" descr="\\10.235.85.55\이트너스 공유폴더\사무환경\00.우면\기타\매뉴얼\04.연립브로셔\02.이미지\버스\버스아이콘.JPG"/>
          <p:cNvPicPr>
            <a:picLocks noChangeAspect="1" noChangeArrowheads="1"/>
          </p:cNvPicPr>
          <p:nvPr/>
        </p:nvPicPr>
        <p:blipFill>
          <a:blip r:embed="rId4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4257" y="3230458"/>
            <a:ext cx="226372" cy="263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직사각형 40"/>
          <p:cNvSpPr/>
          <p:nvPr/>
        </p:nvSpPr>
        <p:spPr>
          <a:xfrm>
            <a:off x="2948600" y="3986904"/>
            <a:ext cx="1158843" cy="395637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1000" b="1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Guest Parking</a:t>
            </a:r>
          </a:p>
          <a:p>
            <a:pPr algn="ctr"/>
            <a:r>
              <a:rPr lang="en-US" altLang="ko-KR" sz="1000" b="1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(A tower)</a:t>
            </a:r>
            <a:endParaRPr lang="ko-KR" altLang="en-US" sz="1000" b="1" dirty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248978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sec\Desktop\123123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28" b="4815"/>
          <a:stretch/>
        </p:blipFill>
        <p:spPr bwMode="auto">
          <a:xfrm>
            <a:off x="636960" y="1551032"/>
            <a:ext cx="7369176" cy="511832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모서리가 둥근 직사각형 17"/>
          <p:cNvSpPr/>
          <p:nvPr/>
        </p:nvSpPr>
        <p:spPr>
          <a:xfrm rot="20106135">
            <a:off x="4351164" y="3257863"/>
            <a:ext cx="261125" cy="172503"/>
          </a:xfrm>
          <a:prstGeom prst="roundRect">
            <a:avLst/>
          </a:prstGeom>
          <a:solidFill>
            <a:schemeClr val="accent5">
              <a:alpha val="38000"/>
            </a:schemeClr>
          </a:solidFill>
          <a:ln w="158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8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2050" name="Picture 2" descr="C:\Users\Jun\Desktop\가이드 이미지\자동차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3952384" y="3542932"/>
            <a:ext cx="291000" cy="268884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Jun\Desktop\가이드 이미지\자동차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4414888" y="2511741"/>
            <a:ext cx="287788" cy="265916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Jun\Desktop\가이드 이미지\우체국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5862" y="4714716"/>
            <a:ext cx="396065" cy="216024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" name="타원 67"/>
          <p:cNvSpPr/>
          <p:nvPr/>
        </p:nvSpPr>
        <p:spPr>
          <a:xfrm>
            <a:off x="4510947" y="2998265"/>
            <a:ext cx="95669" cy="9566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8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cxnSp>
        <p:nvCxnSpPr>
          <p:cNvPr id="7" name="직선 연결선 6"/>
          <p:cNvCxnSpPr>
            <a:stCxn id="68" idx="0"/>
          </p:cNvCxnSpPr>
          <p:nvPr/>
        </p:nvCxnSpPr>
        <p:spPr>
          <a:xfrm flipH="1" flipV="1">
            <a:off x="4558781" y="2795396"/>
            <a:ext cx="1" cy="20286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타원 68"/>
          <p:cNvSpPr/>
          <p:nvPr/>
        </p:nvSpPr>
        <p:spPr>
          <a:xfrm>
            <a:off x="4470845" y="3542932"/>
            <a:ext cx="95669" cy="9566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8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cxnSp>
        <p:nvCxnSpPr>
          <p:cNvPr id="70" name="직선 연결선 69"/>
          <p:cNvCxnSpPr/>
          <p:nvPr/>
        </p:nvCxnSpPr>
        <p:spPr>
          <a:xfrm flipV="1">
            <a:off x="4258955" y="3616535"/>
            <a:ext cx="227461" cy="86607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4" name="Picture 6" descr="C:\Users\Jun\Desktop\가이드 이미지\unnamed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9938" y="4697266"/>
            <a:ext cx="251511" cy="251511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Jun\Desktop\가이드 이미지\1686ad262e3d37918e0830b9479d6aea.jpe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75" r="13507" b="28502"/>
          <a:stretch/>
        </p:blipFill>
        <p:spPr bwMode="auto">
          <a:xfrm>
            <a:off x="5535661" y="4703017"/>
            <a:ext cx="232879" cy="227723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8" descr="C:\Users\Jun\Desktop\가이드 이미지\13085_10986_2836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6818" y="4703017"/>
            <a:ext cx="432048" cy="206402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" name="타원 103"/>
          <p:cNvSpPr/>
          <p:nvPr/>
        </p:nvSpPr>
        <p:spPr>
          <a:xfrm>
            <a:off x="7132573" y="3839014"/>
            <a:ext cx="104090" cy="10409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8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cxnSp>
        <p:nvCxnSpPr>
          <p:cNvPr id="105" name="직선 연결선 104"/>
          <p:cNvCxnSpPr>
            <a:endCxn id="104" idx="4"/>
          </p:cNvCxnSpPr>
          <p:nvPr/>
        </p:nvCxnSpPr>
        <p:spPr>
          <a:xfrm flipV="1">
            <a:off x="7165088" y="3943104"/>
            <a:ext cx="19530" cy="767839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68" name="자유형 2067"/>
          <p:cNvSpPr/>
          <p:nvPr/>
        </p:nvSpPr>
        <p:spPr>
          <a:xfrm>
            <a:off x="3698240" y="2583180"/>
            <a:ext cx="571500" cy="571500"/>
          </a:xfrm>
          <a:custGeom>
            <a:avLst/>
            <a:gdLst>
              <a:gd name="connsiteX0" fmla="*/ 441960 w 571500"/>
              <a:gd name="connsiteY0" fmla="*/ 411480 h 571500"/>
              <a:gd name="connsiteX1" fmla="*/ 571500 w 571500"/>
              <a:gd name="connsiteY1" fmla="*/ 358140 h 571500"/>
              <a:gd name="connsiteX2" fmla="*/ 495300 w 571500"/>
              <a:gd name="connsiteY2" fmla="*/ 190500 h 571500"/>
              <a:gd name="connsiteX3" fmla="*/ 495300 w 571500"/>
              <a:gd name="connsiteY3" fmla="*/ 30480 h 571500"/>
              <a:gd name="connsiteX4" fmla="*/ 457200 w 571500"/>
              <a:gd name="connsiteY4" fmla="*/ 22860 h 571500"/>
              <a:gd name="connsiteX5" fmla="*/ 327660 w 571500"/>
              <a:gd name="connsiteY5" fmla="*/ 99060 h 571500"/>
              <a:gd name="connsiteX6" fmla="*/ 228600 w 571500"/>
              <a:gd name="connsiteY6" fmla="*/ 68580 h 571500"/>
              <a:gd name="connsiteX7" fmla="*/ 91440 w 571500"/>
              <a:gd name="connsiteY7" fmla="*/ 0 h 571500"/>
              <a:gd name="connsiteX8" fmla="*/ 0 w 571500"/>
              <a:gd name="connsiteY8" fmla="*/ 76200 h 571500"/>
              <a:gd name="connsiteX9" fmla="*/ 68580 w 571500"/>
              <a:gd name="connsiteY9" fmla="*/ 198120 h 571500"/>
              <a:gd name="connsiteX10" fmla="*/ 259080 w 571500"/>
              <a:gd name="connsiteY10" fmla="*/ 327660 h 571500"/>
              <a:gd name="connsiteX11" fmla="*/ 411480 w 571500"/>
              <a:gd name="connsiteY11" fmla="*/ 571500 h 571500"/>
              <a:gd name="connsiteX12" fmla="*/ 480060 w 571500"/>
              <a:gd name="connsiteY12" fmla="*/ 571500 h 571500"/>
              <a:gd name="connsiteX13" fmla="*/ 441960 w 571500"/>
              <a:gd name="connsiteY13" fmla="*/ 411480 h 571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71500" h="571500">
                <a:moveTo>
                  <a:pt x="441960" y="411480"/>
                </a:moveTo>
                <a:lnTo>
                  <a:pt x="571500" y="358140"/>
                </a:lnTo>
                <a:lnTo>
                  <a:pt x="495300" y="190500"/>
                </a:lnTo>
                <a:lnTo>
                  <a:pt x="495300" y="30480"/>
                </a:lnTo>
                <a:lnTo>
                  <a:pt x="457200" y="22860"/>
                </a:lnTo>
                <a:lnTo>
                  <a:pt x="327660" y="99060"/>
                </a:lnTo>
                <a:lnTo>
                  <a:pt x="228600" y="68580"/>
                </a:lnTo>
                <a:lnTo>
                  <a:pt x="91440" y="0"/>
                </a:lnTo>
                <a:lnTo>
                  <a:pt x="0" y="76200"/>
                </a:lnTo>
                <a:lnTo>
                  <a:pt x="68580" y="198120"/>
                </a:lnTo>
                <a:lnTo>
                  <a:pt x="259080" y="327660"/>
                </a:lnTo>
                <a:lnTo>
                  <a:pt x="411480" y="571500"/>
                </a:lnTo>
                <a:lnTo>
                  <a:pt x="480060" y="571500"/>
                </a:lnTo>
                <a:lnTo>
                  <a:pt x="441960" y="411480"/>
                </a:lnTo>
                <a:close/>
              </a:path>
            </a:pathLst>
          </a:custGeom>
          <a:solidFill>
            <a:schemeClr val="accent3">
              <a:alpha val="76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8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069" name="자유형 2068"/>
          <p:cNvSpPr/>
          <p:nvPr/>
        </p:nvSpPr>
        <p:spPr>
          <a:xfrm>
            <a:off x="5755640" y="2141220"/>
            <a:ext cx="792480" cy="1165860"/>
          </a:xfrm>
          <a:custGeom>
            <a:avLst/>
            <a:gdLst>
              <a:gd name="connsiteX0" fmla="*/ 182880 w 792480"/>
              <a:gd name="connsiteY0" fmla="*/ 1089660 h 1165860"/>
              <a:gd name="connsiteX1" fmla="*/ 0 w 792480"/>
              <a:gd name="connsiteY1" fmla="*/ 647700 h 1165860"/>
              <a:gd name="connsiteX2" fmla="*/ 434340 w 792480"/>
              <a:gd name="connsiteY2" fmla="*/ 0 h 1165860"/>
              <a:gd name="connsiteX3" fmla="*/ 792480 w 792480"/>
              <a:gd name="connsiteY3" fmla="*/ 464820 h 1165860"/>
              <a:gd name="connsiteX4" fmla="*/ 533400 w 792480"/>
              <a:gd name="connsiteY4" fmla="*/ 708660 h 1165860"/>
              <a:gd name="connsiteX5" fmla="*/ 251460 w 792480"/>
              <a:gd name="connsiteY5" fmla="*/ 1165860 h 1165860"/>
              <a:gd name="connsiteX6" fmla="*/ 182880 w 792480"/>
              <a:gd name="connsiteY6" fmla="*/ 1089660 h 1165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92480" h="1165860">
                <a:moveTo>
                  <a:pt x="182880" y="1089660"/>
                </a:moveTo>
                <a:lnTo>
                  <a:pt x="0" y="647700"/>
                </a:lnTo>
                <a:lnTo>
                  <a:pt x="434340" y="0"/>
                </a:lnTo>
                <a:lnTo>
                  <a:pt x="792480" y="464820"/>
                </a:lnTo>
                <a:lnTo>
                  <a:pt x="533400" y="708660"/>
                </a:lnTo>
                <a:lnTo>
                  <a:pt x="251460" y="1165860"/>
                </a:lnTo>
                <a:lnTo>
                  <a:pt x="182880" y="1089660"/>
                </a:lnTo>
                <a:close/>
              </a:path>
            </a:pathLst>
          </a:custGeom>
          <a:solidFill>
            <a:srgbClr val="92D050">
              <a:alpha val="76000"/>
            </a:srgb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8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13" name="TextBox 112"/>
          <p:cNvSpPr txBox="1"/>
          <p:nvPr/>
        </p:nvSpPr>
        <p:spPr>
          <a:xfrm>
            <a:off x="3277978" y="2194862"/>
            <a:ext cx="1328637" cy="21544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8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Umyeon Ecological Park </a:t>
            </a:r>
            <a:endParaRPr lang="ko-KR" altLang="en-US" sz="8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14" name="TextBox 113"/>
          <p:cNvSpPr txBox="1"/>
          <p:nvPr/>
        </p:nvSpPr>
        <p:spPr>
          <a:xfrm>
            <a:off x="6151880" y="3054540"/>
            <a:ext cx="940400" cy="21544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8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Culture Art Park </a:t>
            </a:r>
            <a:endParaRPr lang="ko-KR" altLang="en-US" sz="8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cxnSp>
        <p:nvCxnSpPr>
          <p:cNvPr id="118" name="직선 연결선 117"/>
          <p:cNvCxnSpPr/>
          <p:nvPr/>
        </p:nvCxnSpPr>
        <p:spPr>
          <a:xfrm flipH="1" flipV="1">
            <a:off x="3805312" y="2410306"/>
            <a:ext cx="1" cy="20286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직선 연결선 118"/>
          <p:cNvCxnSpPr/>
          <p:nvPr/>
        </p:nvCxnSpPr>
        <p:spPr>
          <a:xfrm flipH="1" flipV="1">
            <a:off x="6288865" y="2848453"/>
            <a:ext cx="1" cy="20286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" name="모서리가 둥근 직사각형 121"/>
          <p:cNvSpPr/>
          <p:nvPr/>
        </p:nvSpPr>
        <p:spPr>
          <a:xfrm rot="18966471">
            <a:off x="4880645" y="3666976"/>
            <a:ext cx="521364" cy="246906"/>
          </a:xfrm>
          <a:prstGeom prst="roundRect">
            <a:avLst/>
          </a:prstGeom>
          <a:solidFill>
            <a:schemeClr val="accent5">
              <a:alpha val="38000"/>
            </a:schemeClr>
          </a:solidFill>
          <a:ln w="158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8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45" name="TextBox 144"/>
          <p:cNvSpPr txBox="1"/>
          <p:nvPr/>
        </p:nvSpPr>
        <p:spPr>
          <a:xfrm>
            <a:off x="3926589" y="5138142"/>
            <a:ext cx="1048174" cy="70788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8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- Family </a:t>
            </a:r>
            <a:r>
              <a:rPr lang="en-US" altLang="ko-KR" sz="8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physician </a:t>
            </a:r>
          </a:p>
          <a:p>
            <a:r>
              <a:rPr lang="en-US" altLang="ko-KR" sz="8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- Orthopedics </a:t>
            </a:r>
            <a:endParaRPr lang="en-US" altLang="ko-KR" sz="8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en-US" altLang="ko-KR" sz="8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- Otolaryngology</a:t>
            </a:r>
          </a:p>
          <a:p>
            <a:r>
              <a:rPr lang="en-US" altLang="ko-KR" sz="8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- Pediatrics</a:t>
            </a:r>
          </a:p>
          <a:p>
            <a:r>
              <a:rPr lang="en-US" altLang="ko-KR" sz="8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- Dentist</a:t>
            </a:r>
            <a:endParaRPr lang="ko-KR" altLang="en-US" sz="8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cxnSp>
        <p:nvCxnSpPr>
          <p:cNvPr id="147" name="직선 연결선 146"/>
          <p:cNvCxnSpPr/>
          <p:nvPr/>
        </p:nvCxnSpPr>
        <p:spPr>
          <a:xfrm flipH="1">
            <a:off x="5960042" y="3890308"/>
            <a:ext cx="322838" cy="751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8" name="자유형 157"/>
          <p:cNvSpPr/>
          <p:nvPr/>
        </p:nvSpPr>
        <p:spPr>
          <a:xfrm>
            <a:off x="4589780" y="1582241"/>
            <a:ext cx="1165860" cy="1036320"/>
          </a:xfrm>
          <a:custGeom>
            <a:avLst/>
            <a:gdLst>
              <a:gd name="connsiteX0" fmla="*/ 1165860 w 1165860"/>
              <a:gd name="connsiteY0" fmla="*/ 198120 h 1036320"/>
              <a:gd name="connsiteX1" fmla="*/ 1089660 w 1165860"/>
              <a:gd name="connsiteY1" fmla="*/ 91440 h 1036320"/>
              <a:gd name="connsiteX2" fmla="*/ 960120 w 1165860"/>
              <a:gd name="connsiteY2" fmla="*/ 68580 h 1036320"/>
              <a:gd name="connsiteX3" fmla="*/ 800100 w 1165860"/>
              <a:gd name="connsiteY3" fmla="*/ 0 h 1036320"/>
              <a:gd name="connsiteX4" fmla="*/ 335280 w 1165860"/>
              <a:gd name="connsiteY4" fmla="*/ 0 h 1036320"/>
              <a:gd name="connsiteX5" fmla="*/ 320040 w 1165860"/>
              <a:gd name="connsiteY5" fmla="*/ 243840 h 1036320"/>
              <a:gd name="connsiteX6" fmla="*/ 60960 w 1165860"/>
              <a:gd name="connsiteY6" fmla="*/ 502920 h 1036320"/>
              <a:gd name="connsiteX7" fmla="*/ 0 w 1165860"/>
              <a:gd name="connsiteY7" fmla="*/ 586740 h 1036320"/>
              <a:gd name="connsiteX8" fmla="*/ 365760 w 1165860"/>
              <a:gd name="connsiteY8" fmla="*/ 1036320 h 1036320"/>
              <a:gd name="connsiteX9" fmla="*/ 1165860 w 1165860"/>
              <a:gd name="connsiteY9" fmla="*/ 198120 h 1036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65860" h="1036320">
                <a:moveTo>
                  <a:pt x="1165860" y="198120"/>
                </a:moveTo>
                <a:lnTo>
                  <a:pt x="1089660" y="91440"/>
                </a:lnTo>
                <a:lnTo>
                  <a:pt x="960120" y="68580"/>
                </a:lnTo>
                <a:lnTo>
                  <a:pt x="800100" y="0"/>
                </a:lnTo>
                <a:lnTo>
                  <a:pt x="335280" y="0"/>
                </a:lnTo>
                <a:lnTo>
                  <a:pt x="320040" y="243840"/>
                </a:lnTo>
                <a:lnTo>
                  <a:pt x="60960" y="502920"/>
                </a:lnTo>
                <a:lnTo>
                  <a:pt x="0" y="586740"/>
                </a:lnTo>
                <a:lnTo>
                  <a:pt x="365760" y="1036320"/>
                </a:lnTo>
                <a:lnTo>
                  <a:pt x="1165860" y="198120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  <a:alpha val="38000"/>
            </a:schemeClr>
          </a:solidFill>
          <a:ln w="158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8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60" name="타원 59"/>
          <p:cNvSpPr/>
          <p:nvPr/>
        </p:nvSpPr>
        <p:spPr>
          <a:xfrm>
            <a:off x="5314044" y="2038473"/>
            <a:ext cx="95669" cy="95669"/>
          </a:xfrm>
          <a:prstGeom prst="ellipse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8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4114" name="Picture 11" descr="C:\Users\Jun\Desktop\가이드 이미지\00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7710" y="1968805"/>
            <a:ext cx="252332" cy="25233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60" name="직선 연결선 159"/>
          <p:cNvCxnSpPr>
            <a:stCxn id="60" idx="6"/>
            <a:endCxn id="4114" idx="1"/>
          </p:cNvCxnSpPr>
          <p:nvPr/>
        </p:nvCxnSpPr>
        <p:spPr>
          <a:xfrm>
            <a:off x="5409713" y="2086308"/>
            <a:ext cx="297997" cy="866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직선 연결선 9"/>
          <p:cNvCxnSpPr/>
          <p:nvPr/>
        </p:nvCxnSpPr>
        <p:spPr>
          <a:xfrm>
            <a:off x="5036832" y="4060127"/>
            <a:ext cx="0" cy="448993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직선 연결선 11"/>
          <p:cNvCxnSpPr/>
          <p:nvPr/>
        </p:nvCxnSpPr>
        <p:spPr>
          <a:xfrm>
            <a:off x="4051031" y="4509120"/>
            <a:ext cx="2021811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직선 연결선 14"/>
          <p:cNvCxnSpPr/>
          <p:nvPr/>
        </p:nvCxnSpPr>
        <p:spPr>
          <a:xfrm flipV="1">
            <a:off x="4399611" y="4501500"/>
            <a:ext cx="0" cy="188146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직선 연결선 88"/>
          <p:cNvCxnSpPr/>
          <p:nvPr/>
        </p:nvCxnSpPr>
        <p:spPr>
          <a:xfrm flipV="1">
            <a:off x="4813424" y="4501500"/>
            <a:ext cx="0" cy="188146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직선 연결선 89"/>
          <p:cNvCxnSpPr/>
          <p:nvPr/>
        </p:nvCxnSpPr>
        <p:spPr>
          <a:xfrm flipV="1">
            <a:off x="5245472" y="4509120"/>
            <a:ext cx="0" cy="188146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직선 연결선 90"/>
          <p:cNvCxnSpPr/>
          <p:nvPr/>
        </p:nvCxnSpPr>
        <p:spPr>
          <a:xfrm flipV="1">
            <a:off x="5651232" y="4509120"/>
            <a:ext cx="0" cy="188146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직선 연결선 91"/>
          <p:cNvCxnSpPr/>
          <p:nvPr/>
        </p:nvCxnSpPr>
        <p:spPr>
          <a:xfrm flipV="1">
            <a:off x="6090900" y="4509120"/>
            <a:ext cx="0" cy="188146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6" name="타원 145"/>
          <p:cNvSpPr/>
          <p:nvPr/>
        </p:nvSpPr>
        <p:spPr>
          <a:xfrm>
            <a:off x="5856818" y="3839014"/>
            <a:ext cx="115076" cy="115076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8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cxnSp>
        <p:nvCxnSpPr>
          <p:cNvPr id="97" name="직선 연결선 96"/>
          <p:cNvCxnSpPr/>
          <p:nvPr/>
        </p:nvCxnSpPr>
        <p:spPr>
          <a:xfrm flipV="1">
            <a:off x="4059436" y="4501500"/>
            <a:ext cx="0" cy="188146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직선 연결선 98"/>
          <p:cNvCxnSpPr/>
          <p:nvPr/>
        </p:nvCxnSpPr>
        <p:spPr>
          <a:xfrm flipV="1">
            <a:off x="5329904" y="2225451"/>
            <a:ext cx="0" cy="188146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직선 연결선 100"/>
          <p:cNvCxnSpPr>
            <a:endCxn id="18" idx="1"/>
          </p:cNvCxnSpPr>
          <p:nvPr/>
        </p:nvCxnSpPr>
        <p:spPr>
          <a:xfrm>
            <a:off x="3698240" y="3351228"/>
            <a:ext cx="665059" cy="4785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직사각형 13"/>
          <p:cNvSpPr/>
          <p:nvPr/>
        </p:nvSpPr>
        <p:spPr>
          <a:xfrm>
            <a:off x="626680" y="1544098"/>
            <a:ext cx="2040320" cy="1762982"/>
          </a:xfrm>
          <a:prstGeom prst="rect">
            <a:avLst/>
          </a:prstGeom>
          <a:solidFill>
            <a:schemeClr val="bg1">
              <a:alpha val="63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8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2" name="타원 21"/>
          <p:cNvSpPr/>
          <p:nvPr/>
        </p:nvSpPr>
        <p:spPr>
          <a:xfrm>
            <a:off x="728369" y="1616574"/>
            <a:ext cx="115076" cy="115076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8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28373" y="1573801"/>
            <a:ext cx="18386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Samsung Electronics Service Center</a:t>
            </a:r>
            <a:endParaRPr lang="ko-KR" altLang="en-US" sz="8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1" name="타원 40"/>
          <p:cNvSpPr/>
          <p:nvPr/>
        </p:nvSpPr>
        <p:spPr>
          <a:xfrm>
            <a:off x="728368" y="1820915"/>
            <a:ext cx="95669" cy="9566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8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38568" y="1773734"/>
            <a:ext cx="143254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Motor Service Center</a:t>
            </a:r>
            <a:endParaRPr lang="ko-KR" altLang="en-US" sz="8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61" name="타원 60"/>
          <p:cNvSpPr/>
          <p:nvPr/>
        </p:nvSpPr>
        <p:spPr>
          <a:xfrm>
            <a:off x="736790" y="2019233"/>
            <a:ext cx="95669" cy="95669"/>
          </a:xfrm>
          <a:prstGeom prst="ellipse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8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852878" y="1947312"/>
            <a:ext cx="143254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Dong office </a:t>
            </a:r>
            <a:endParaRPr lang="ko-KR" altLang="en-US" sz="8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66" name="모서리가 둥근 직사각형 65"/>
          <p:cNvSpPr/>
          <p:nvPr/>
        </p:nvSpPr>
        <p:spPr>
          <a:xfrm flipV="1">
            <a:off x="698689" y="2217398"/>
            <a:ext cx="163212" cy="82454"/>
          </a:xfrm>
          <a:prstGeom prst="roundRect">
            <a:avLst/>
          </a:prstGeom>
          <a:solidFill>
            <a:schemeClr val="accent5">
              <a:alpha val="5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8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09" name="자유형 108"/>
          <p:cNvSpPr/>
          <p:nvPr/>
        </p:nvSpPr>
        <p:spPr>
          <a:xfrm>
            <a:off x="713573" y="2385806"/>
            <a:ext cx="129872" cy="129872"/>
          </a:xfrm>
          <a:custGeom>
            <a:avLst/>
            <a:gdLst>
              <a:gd name="connsiteX0" fmla="*/ 441960 w 571500"/>
              <a:gd name="connsiteY0" fmla="*/ 411480 h 571500"/>
              <a:gd name="connsiteX1" fmla="*/ 571500 w 571500"/>
              <a:gd name="connsiteY1" fmla="*/ 358140 h 571500"/>
              <a:gd name="connsiteX2" fmla="*/ 495300 w 571500"/>
              <a:gd name="connsiteY2" fmla="*/ 190500 h 571500"/>
              <a:gd name="connsiteX3" fmla="*/ 495300 w 571500"/>
              <a:gd name="connsiteY3" fmla="*/ 30480 h 571500"/>
              <a:gd name="connsiteX4" fmla="*/ 457200 w 571500"/>
              <a:gd name="connsiteY4" fmla="*/ 22860 h 571500"/>
              <a:gd name="connsiteX5" fmla="*/ 327660 w 571500"/>
              <a:gd name="connsiteY5" fmla="*/ 99060 h 571500"/>
              <a:gd name="connsiteX6" fmla="*/ 228600 w 571500"/>
              <a:gd name="connsiteY6" fmla="*/ 68580 h 571500"/>
              <a:gd name="connsiteX7" fmla="*/ 91440 w 571500"/>
              <a:gd name="connsiteY7" fmla="*/ 0 h 571500"/>
              <a:gd name="connsiteX8" fmla="*/ 0 w 571500"/>
              <a:gd name="connsiteY8" fmla="*/ 76200 h 571500"/>
              <a:gd name="connsiteX9" fmla="*/ 68580 w 571500"/>
              <a:gd name="connsiteY9" fmla="*/ 198120 h 571500"/>
              <a:gd name="connsiteX10" fmla="*/ 259080 w 571500"/>
              <a:gd name="connsiteY10" fmla="*/ 327660 h 571500"/>
              <a:gd name="connsiteX11" fmla="*/ 411480 w 571500"/>
              <a:gd name="connsiteY11" fmla="*/ 571500 h 571500"/>
              <a:gd name="connsiteX12" fmla="*/ 480060 w 571500"/>
              <a:gd name="connsiteY12" fmla="*/ 571500 h 571500"/>
              <a:gd name="connsiteX13" fmla="*/ 441960 w 571500"/>
              <a:gd name="connsiteY13" fmla="*/ 411480 h 571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71500" h="571500">
                <a:moveTo>
                  <a:pt x="441960" y="411480"/>
                </a:moveTo>
                <a:lnTo>
                  <a:pt x="571500" y="358140"/>
                </a:lnTo>
                <a:lnTo>
                  <a:pt x="495300" y="190500"/>
                </a:lnTo>
                <a:lnTo>
                  <a:pt x="495300" y="30480"/>
                </a:lnTo>
                <a:lnTo>
                  <a:pt x="457200" y="22860"/>
                </a:lnTo>
                <a:lnTo>
                  <a:pt x="327660" y="99060"/>
                </a:lnTo>
                <a:lnTo>
                  <a:pt x="228600" y="68580"/>
                </a:lnTo>
                <a:lnTo>
                  <a:pt x="91440" y="0"/>
                </a:lnTo>
                <a:lnTo>
                  <a:pt x="0" y="76200"/>
                </a:lnTo>
                <a:lnTo>
                  <a:pt x="68580" y="198120"/>
                </a:lnTo>
                <a:lnTo>
                  <a:pt x="259080" y="327660"/>
                </a:lnTo>
                <a:lnTo>
                  <a:pt x="411480" y="571500"/>
                </a:lnTo>
                <a:lnTo>
                  <a:pt x="480060" y="571500"/>
                </a:lnTo>
                <a:lnTo>
                  <a:pt x="441960" y="411480"/>
                </a:lnTo>
                <a:close/>
              </a:path>
            </a:pathLst>
          </a:custGeom>
          <a:solidFill>
            <a:schemeClr val="accent3">
              <a:alpha val="76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8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16" name="타원 115"/>
          <p:cNvSpPr/>
          <p:nvPr/>
        </p:nvSpPr>
        <p:spPr>
          <a:xfrm>
            <a:off x="728369" y="2588877"/>
            <a:ext cx="115076" cy="115076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8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71" name="TextBox 170"/>
          <p:cNvSpPr txBox="1"/>
          <p:nvPr/>
        </p:nvSpPr>
        <p:spPr>
          <a:xfrm>
            <a:off x="850444" y="2760318"/>
            <a:ext cx="143254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Seoul R&amp;D Campus</a:t>
            </a:r>
            <a:endParaRPr lang="ko-KR" altLang="en-US" sz="8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173" y="4678040"/>
            <a:ext cx="272608" cy="27698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2" name="TextBox 71"/>
          <p:cNvSpPr txBox="1"/>
          <p:nvPr/>
        </p:nvSpPr>
        <p:spPr>
          <a:xfrm>
            <a:off x="6656284" y="4693975"/>
            <a:ext cx="1228084" cy="3385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8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Samsung Electronics Service Center</a:t>
            </a:r>
            <a:endParaRPr lang="ko-KR" altLang="en-US" sz="8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17" name="Picture 6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940" y="6116156"/>
            <a:ext cx="355669" cy="406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" name="Picture 6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1349" y="2194862"/>
            <a:ext cx="355669" cy="406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" name="Picture 6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216" y="3018007"/>
            <a:ext cx="186257" cy="212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6" name="TextBox 75"/>
          <p:cNvSpPr txBox="1"/>
          <p:nvPr/>
        </p:nvSpPr>
        <p:spPr>
          <a:xfrm>
            <a:off x="883464" y="3032204"/>
            <a:ext cx="143254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Subway station</a:t>
            </a:r>
            <a:endParaRPr lang="ko-KR" altLang="en-US" sz="8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6131823" y="3790428"/>
            <a:ext cx="878577" cy="21544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800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Yangjaecheon</a:t>
            </a:r>
            <a:endParaRPr lang="en-US" altLang="ko-KR" sz="80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cxnSp>
        <p:nvCxnSpPr>
          <p:cNvPr id="78" name="직선 연결선 77"/>
          <p:cNvCxnSpPr/>
          <p:nvPr/>
        </p:nvCxnSpPr>
        <p:spPr>
          <a:xfrm flipH="1">
            <a:off x="1140925" y="6406711"/>
            <a:ext cx="322838" cy="751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TextBox 78"/>
          <p:cNvSpPr txBox="1"/>
          <p:nvPr/>
        </p:nvSpPr>
        <p:spPr>
          <a:xfrm>
            <a:off x="1312706" y="6306831"/>
            <a:ext cx="1003298" cy="21544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800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Seonbawi</a:t>
            </a:r>
            <a:r>
              <a:rPr lang="en-US" altLang="ko-KR" sz="8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Station</a:t>
            </a:r>
            <a:endParaRPr lang="ko-KR" altLang="en-US" sz="8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cxnSp>
        <p:nvCxnSpPr>
          <p:cNvPr id="80" name="직선 연결선 79"/>
          <p:cNvCxnSpPr/>
          <p:nvPr/>
        </p:nvCxnSpPr>
        <p:spPr>
          <a:xfrm flipV="1">
            <a:off x="7435852" y="1891291"/>
            <a:ext cx="0" cy="28763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xtBox 80"/>
          <p:cNvSpPr txBox="1"/>
          <p:nvPr/>
        </p:nvSpPr>
        <p:spPr>
          <a:xfrm>
            <a:off x="6324600" y="1745117"/>
            <a:ext cx="1631776" cy="21544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800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Yangjae</a:t>
            </a:r>
            <a:r>
              <a:rPr lang="en-US" altLang="ko-KR" sz="8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8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citizen's forest station</a:t>
            </a:r>
            <a:endParaRPr lang="ko-KR" altLang="en-US" sz="8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cxnSp>
        <p:nvCxnSpPr>
          <p:cNvPr id="83" name="직선 연결선 82"/>
          <p:cNvCxnSpPr/>
          <p:nvPr/>
        </p:nvCxnSpPr>
        <p:spPr>
          <a:xfrm flipV="1">
            <a:off x="4409951" y="4949996"/>
            <a:ext cx="0" cy="188146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직사각형 85"/>
          <p:cNvSpPr/>
          <p:nvPr/>
        </p:nvSpPr>
        <p:spPr>
          <a:xfrm>
            <a:off x="5159354" y="2425589"/>
            <a:ext cx="674521" cy="276982"/>
          </a:xfrm>
          <a:prstGeom prst="rect">
            <a:avLst/>
          </a:prstGeom>
          <a:solidFill>
            <a:srgbClr val="00206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8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Cafeteria</a:t>
            </a:r>
            <a:endParaRPr lang="ko-KR" altLang="en-US" sz="8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4771694" y="2842165"/>
            <a:ext cx="1085124" cy="21544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8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Soule R&amp;D campus</a:t>
            </a:r>
            <a:endParaRPr lang="ko-KR" altLang="en-US" sz="8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cxnSp>
        <p:nvCxnSpPr>
          <p:cNvPr id="87" name="직선 연결선 86"/>
          <p:cNvCxnSpPr/>
          <p:nvPr/>
        </p:nvCxnSpPr>
        <p:spPr>
          <a:xfrm flipV="1">
            <a:off x="4974763" y="3073973"/>
            <a:ext cx="61099" cy="14390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자유형 8"/>
          <p:cNvSpPr/>
          <p:nvPr/>
        </p:nvSpPr>
        <p:spPr>
          <a:xfrm>
            <a:off x="4500563" y="3031331"/>
            <a:ext cx="554831" cy="311944"/>
          </a:xfrm>
          <a:custGeom>
            <a:avLst/>
            <a:gdLst>
              <a:gd name="connsiteX0" fmla="*/ 554831 w 554831"/>
              <a:gd name="connsiteY0" fmla="*/ 190500 h 311944"/>
              <a:gd name="connsiteX1" fmla="*/ 404812 w 554831"/>
              <a:gd name="connsiteY1" fmla="*/ 109538 h 311944"/>
              <a:gd name="connsiteX2" fmla="*/ 280987 w 554831"/>
              <a:gd name="connsiteY2" fmla="*/ 95250 h 311944"/>
              <a:gd name="connsiteX3" fmla="*/ 226218 w 554831"/>
              <a:gd name="connsiteY3" fmla="*/ 0 h 311944"/>
              <a:gd name="connsiteX4" fmla="*/ 0 w 554831"/>
              <a:gd name="connsiteY4" fmla="*/ 114300 h 311944"/>
              <a:gd name="connsiteX5" fmla="*/ 197643 w 554831"/>
              <a:gd name="connsiteY5" fmla="*/ 269082 h 311944"/>
              <a:gd name="connsiteX6" fmla="*/ 490537 w 554831"/>
              <a:gd name="connsiteY6" fmla="*/ 311944 h 311944"/>
              <a:gd name="connsiteX7" fmla="*/ 554831 w 554831"/>
              <a:gd name="connsiteY7" fmla="*/ 190500 h 311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54831" h="311944">
                <a:moveTo>
                  <a:pt x="554831" y="190500"/>
                </a:moveTo>
                <a:lnTo>
                  <a:pt x="404812" y="109538"/>
                </a:lnTo>
                <a:lnTo>
                  <a:pt x="280987" y="95250"/>
                </a:lnTo>
                <a:lnTo>
                  <a:pt x="226218" y="0"/>
                </a:lnTo>
                <a:lnTo>
                  <a:pt x="0" y="114300"/>
                </a:lnTo>
                <a:lnTo>
                  <a:pt x="197643" y="269082"/>
                </a:lnTo>
                <a:lnTo>
                  <a:pt x="490537" y="311944"/>
                </a:lnTo>
                <a:lnTo>
                  <a:pt x="554831" y="190500"/>
                </a:lnTo>
                <a:close/>
              </a:path>
            </a:pathLst>
          </a:custGeom>
          <a:solidFill>
            <a:srgbClr val="FF0000">
              <a:alpha val="4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8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1" name="자유형 10"/>
          <p:cNvSpPr/>
          <p:nvPr/>
        </p:nvSpPr>
        <p:spPr>
          <a:xfrm>
            <a:off x="4576763" y="3343275"/>
            <a:ext cx="578643" cy="316706"/>
          </a:xfrm>
          <a:custGeom>
            <a:avLst/>
            <a:gdLst>
              <a:gd name="connsiteX0" fmla="*/ 578643 w 578643"/>
              <a:gd name="connsiteY0" fmla="*/ 178594 h 316706"/>
              <a:gd name="connsiteX1" fmla="*/ 466725 w 578643"/>
              <a:gd name="connsiteY1" fmla="*/ 316706 h 316706"/>
              <a:gd name="connsiteX2" fmla="*/ 283368 w 578643"/>
              <a:gd name="connsiteY2" fmla="*/ 147638 h 316706"/>
              <a:gd name="connsiteX3" fmla="*/ 154781 w 578643"/>
              <a:gd name="connsiteY3" fmla="*/ 280988 h 316706"/>
              <a:gd name="connsiteX4" fmla="*/ 0 w 578643"/>
              <a:gd name="connsiteY4" fmla="*/ 109538 h 316706"/>
              <a:gd name="connsiteX5" fmla="*/ 133350 w 578643"/>
              <a:gd name="connsiteY5" fmla="*/ 0 h 316706"/>
              <a:gd name="connsiteX6" fmla="*/ 426243 w 578643"/>
              <a:gd name="connsiteY6" fmla="*/ 52388 h 316706"/>
              <a:gd name="connsiteX7" fmla="*/ 578643 w 578643"/>
              <a:gd name="connsiteY7" fmla="*/ 178594 h 316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78643" h="316706">
                <a:moveTo>
                  <a:pt x="578643" y="178594"/>
                </a:moveTo>
                <a:lnTo>
                  <a:pt x="466725" y="316706"/>
                </a:lnTo>
                <a:lnTo>
                  <a:pt x="283368" y="147638"/>
                </a:lnTo>
                <a:lnTo>
                  <a:pt x="154781" y="280988"/>
                </a:lnTo>
                <a:lnTo>
                  <a:pt x="0" y="109538"/>
                </a:lnTo>
                <a:lnTo>
                  <a:pt x="133350" y="0"/>
                </a:lnTo>
                <a:lnTo>
                  <a:pt x="426243" y="52388"/>
                </a:lnTo>
                <a:lnTo>
                  <a:pt x="578643" y="178594"/>
                </a:lnTo>
                <a:close/>
              </a:path>
            </a:pathLst>
          </a:custGeom>
          <a:solidFill>
            <a:srgbClr val="FF0000">
              <a:alpha val="4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8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82" name="자유형 81"/>
          <p:cNvSpPr/>
          <p:nvPr/>
        </p:nvSpPr>
        <p:spPr>
          <a:xfrm>
            <a:off x="727389" y="2793362"/>
            <a:ext cx="126206" cy="70957"/>
          </a:xfrm>
          <a:custGeom>
            <a:avLst/>
            <a:gdLst>
              <a:gd name="connsiteX0" fmla="*/ 554831 w 554831"/>
              <a:gd name="connsiteY0" fmla="*/ 190500 h 311944"/>
              <a:gd name="connsiteX1" fmla="*/ 404812 w 554831"/>
              <a:gd name="connsiteY1" fmla="*/ 109538 h 311944"/>
              <a:gd name="connsiteX2" fmla="*/ 280987 w 554831"/>
              <a:gd name="connsiteY2" fmla="*/ 95250 h 311944"/>
              <a:gd name="connsiteX3" fmla="*/ 226218 w 554831"/>
              <a:gd name="connsiteY3" fmla="*/ 0 h 311944"/>
              <a:gd name="connsiteX4" fmla="*/ 0 w 554831"/>
              <a:gd name="connsiteY4" fmla="*/ 114300 h 311944"/>
              <a:gd name="connsiteX5" fmla="*/ 197643 w 554831"/>
              <a:gd name="connsiteY5" fmla="*/ 269082 h 311944"/>
              <a:gd name="connsiteX6" fmla="*/ 490537 w 554831"/>
              <a:gd name="connsiteY6" fmla="*/ 311944 h 311944"/>
              <a:gd name="connsiteX7" fmla="*/ 554831 w 554831"/>
              <a:gd name="connsiteY7" fmla="*/ 190500 h 311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54831" h="311944">
                <a:moveTo>
                  <a:pt x="554831" y="190500"/>
                </a:moveTo>
                <a:lnTo>
                  <a:pt x="404812" y="109538"/>
                </a:lnTo>
                <a:lnTo>
                  <a:pt x="280987" y="95250"/>
                </a:lnTo>
                <a:lnTo>
                  <a:pt x="226218" y="0"/>
                </a:lnTo>
                <a:lnTo>
                  <a:pt x="0" y="114300"/>
                </a:lnTo>
                <a:lnTo>
                  <a:pt x="197643" y="269082"/>
                </a:lnTo>
                <a:lnTo>
                  <a:pt x="490537" y="311944"/>
                </a:lnTo>
                <a:lnTo>
                  <a:pt x="554831" y="190500"/>
                </a:lnTo>
                <a:close/>
              </a:path>
            </a:pathLst>
          </a:custGeom>
          <a:solidFill>
            <a:srgbClr val="FF0000">
              <a:alpha val="4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8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88" name="자유형 87"/>
          <p:cNvSpPr/>
          <p:nvPr/>
        </p:nvSpPr>
        <p:spPr>
          <a:xfrm>
            <a:off x="744722" y="2864319"/>
            <a:ext cx="131623" cy="72041"/>
          </a:xfrm>
          <a:custGeom>
            <a:avLst/>
            <a:gdLst>
              <a:gd name="connsiteX0" fmla="*/ 578643 w 578643"/>
              <a:gd name="connsiteY0" fmla="*/ 178594 h 316706"/>
              <a:gd name="connsiteX1" fmla="*/ 466725 w 578643"/>
              <a:gd name="connsiteY1" fmla="*/ 316706 h 316706"/>
              <a:gd name="connsiteX2" fmla="*/ 283368 w 578643"/>
              <a:gd name="connsiteY2" fmla="*/ 147638 h 316706"/>
              <a:gd name="connsiteX3" fmla="*/ 154781 w 578643"/>
              <a:gd name="connsiteY3" fmla="*/ 280988 h 316706"/>
              <a:gd name="connsiteX4" fmla="*/ 0 w 578643"/>
              <a:gd name="connsiteY4" fmla="*/ 109538 h 316706"/>
              <a:gd name="connsiteX5" fmla="*/ 133350 w 578643"/>
              <a:gd name="connsiteY5" fmla="*/ 0 h 316706"/>
              <a:gd name="connsiteX6" fmla="*/ 426243 w 578643"/>
              <a:gd name="connsiteY6" fmla="*/ 52388 h 316706"/>
              <a:gd name="connsiteX7" fmla="*/ 578643 w 578643"/>
              <a:gd name="connsiteY7" fmla="*/ 178594 h 316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78643" h="316706">
                <a:moveTo>
                  <a:pt x="578643" y="178594"/>
                </a:moveTo>
                <a:lnTo>
                  <a:pt x="466725" y="316706"/>
                </a:lnTo>
                <a:lnTo>
                  <a:pt x="283368" y="147638"/>
                </a:lnTo>
                <a:lnTo>
                  <a:pt x="154781" y="280988"/>
                </a:lnTo>
                <a:lnTo>
                  <a:pt x="0" y="109538"/>
                </a:lnTo>
                <a:lnTo>
                  <a:pt x="133350" y="0"/>
                </a:lnTo>
                <a:lnTo>
                  <a:pt x="426243" y="52388"/>
                </a:lnTo>
                <a:lnTo>
                  <a:pt x="578643" y="178594"/>
                </a:lnTo>
                <a:close/>
              </a:path>
            </a:pathLst>
          </a:custGeom>
          <a:solidFill>
            <a:srgbClr val="FF0000">
              <a:alpha val="4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8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9" name="슬라이드 번호 개체 틀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7BE73-70FF-481E-AF96-7820015DC8AD}" type="slidenum">
              <a:rPr lang="ko-KR" altLang="en-US" sz="70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3</a:t>
            </a:fld>
            <a:endParaRPr lang="ko-KR" altLang="en-US" sz="70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858064" y="2163336"/>
            <a:ext cx="143254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Downtown area</a:t>
            </a:r>
            <a:endParaRPr lang="ko-KR" altLang="en-US" sz="8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850444" y="2333774"/>
            <a:ext cx="143254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Park</a:t>
            </a:r>
            <a:endParaRPr lang="ko-KR" altLang="en-US" sz="8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850444" y="2549798"/>
            <a:ext cx="143254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00" b="1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Yangjaecheon</a:t>
            </a:r>
            <a:r>
              <a:rPr lang="en-US" altLang="ko-KR" sz="8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(Stream)</a:t>
            </a:r>
            <a:endParaRPr lang="ko-KR" altLang="en-US" sz="8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02" name="직사각형 101"/>
          <p:cNvSpPr/>
          <p:nvPr/>
        </p:nvSpPr>
        <p:spPr>
          <a:xfrm>
            <a:off x="3579748" y="4684530"/>
            <a:ext cx="674521" cy="276982"/>
          </a:xfrm>
          <a:prstGeom prst="rect">
            <a:avLst/>
          </a:prstGeom>
          <a:solidFill>
            <a:srgbClr val="00206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8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Cafeteria</a:t>
            </a:r>
            <a:endParaRPr lang="ko-KR" altLang="en-US" sz="8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03" name="직사각형 102"/>
          <p:cNvSpPr/>
          <p:nvPr/>
        </p:nvSpPr>
        <p:spPr>
          <a:xfrm>
            <a:off x="3023719" y="3205623"/>
            <a:ext cx="674521" cy="276982"/>
          </a:xfrm>
          <a:prstGeom prst="rect">
            <a:avLst/>
          </a:prstGeom>
          <a:solidFill>
            <a:srgbClr val="00206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8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Cafeteria</a:t>
            </a:r>
            <a:endParaRPr lang="ko-KR" altLang="en-US" sz="8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98" name="직사각형 97"/>
          <p:cNvSpPr/>
          <p:nvPr/>
        </p:nvSpPr>
        <p:spPr>
          <a:xfrm flipH="1">
            <a:off x="0" y="260648"/>
            <a:ext cx="9143928" cy="936104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grpSp>
        <p:nvGrpSpPr>
          <p:cNvPr id="107" name="그룹 106"/>
          <p:cNvGrpSpPr/>
          <p:nvPr/>
        </p:nvGrpSpPr>
        <p:grpSpPr>
          <a:xfrm>
            <a:off x="513407" y="332656"/>
            <a:ext cx="7412593" cy="707886"/>
            <a:chOff x="490093" y="2237292"/>
            <a:chExt cx="7412593" cy="707886"/>
          </a:xfrm>
        </p:grpSpPr>
        <p:sp>
          <p:nvSpPr>
            <p:cNvPr id="108" name="TextBox 107"/>
            <p:cNvSpPr txBox="1"/>
            <p:nvPr/>
          </p:nvSpPr>
          <p:spPr>
            <a:xfrm>
              <a:off x="490093" y="2237292"/>
              <a:ext cx="114646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4000" b="1" dirty="0" smtClean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[02]</a:t>
              </a:r>
              <a:endParaRPr lang="ko-KR" altLang="en-US" sz="4000" b="1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110" name="TextBox 109"/>
            <p:cNvSpPr txBox="1"/>
            <p:nvPr/>
          </p:nvSpPr>
          <p:spPr>
            <a:xfrm>
              <a:off x="1407125" y="2412568"/>
              <a:ext cx="649556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2800" b="1" dirty="0" smtClean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 Introduction for R&amp;D campus Seoul</a:t>
              </a:r>
              <a:endParaRPr lang="ko-KR" altLang="en-US" sz="2800" b="1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68770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527</TotalTime>
  <Words>216</Words>
  <Application>Microsoft Office PowerPoint</Application>
  <PresentationFormat>화면 슬라이드 쇼(4:3)</PresentationFormat>
  <Paragraphs>67</Paragraphs>
  <Slides>3</Slides>
  <Notes>1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3</vt:i4>
      </vt:variant>
    </vt:vector>
  </HeadingPairs>
  <TitlesOfParts>
    <vt:vector size="7" baseType="lpstr">
      <vt:lpstr>맑은 고딕</vt:lpstr>
      <vt:lpstr>Arial</vt:lpstr>
      <vt:lpstr>Calibri</vt:lpstr>
      <vt:lpstr>Office Theme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Jun</dc:creator>
  <cp:lastModifiedBy>Hyun-Koo Yang</cp:lastModifiedBy>
  <cp:revision>36</cp:revision>
  <dcterms:created xsi:type="dcterms:W3CDTF">2006-08-16T00:00:00Z</dcterms:created>
  <dcterms:modified xsi:type="dcterms:W3CDTF">2017-08-28T02:21:43Z</dcterms:modified>
</cp:coreProperties>
</file>