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55" r:id="rId2"/>
    <p:sldMasterId id="2147483662" r:id="rId3"/>
    <p:sldMasterId id="2147483669" r:id="rId4"/>
  </p:sldMasterIdLst>
  <p:notesMasterIdLst>
    <p:notesMasterId r:id="rId21"/>
  </p:notesMasterIdLst>
  <p:handoutMasterIdLst>
    <p:handoutMasterId r:id="rId22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8" r:id="rId11"/>
    <p:sldId id="465" r:id="rId12"/>
    <p:sldId id="466" r:id="rId13"/>
    <p:sldId id="467" r:id="rId14"/>
    <p:sldId id="454" r:id="rId15"/>
    <p:sldId id="451" r:id="rId16"/>
    <p:sldId id="456" r:id="rId17"/>
    <p:sldId id="455" r:id="rId18"/>
    <p:sldId id="453" r:id="rId19"/>
    <p:sldId id="457" r:id="rId20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  <p14:sldId id="458"/>
          </p14:sldIdLst>
        </p14:section>
        <p14:section name="Chairman election" id="{B1C1F39D-75D6-4294-B809-272FB0252E69}">
          <p14:sldIdLst>
            <p14:sldId id="465"/>
            <p14:sldId id="466"/>
            <p14:sldId id="467"/>
          </p14:sldIdLst>
        </p14:section>
        <p14:section name="Week 1" id="{E9139E82-C24E-4DF6-BAC8-EA3831C19DD1}">
          <p14:sldIdLst>
            <p14:sldId id="454"/>
            <p14:sldId id="451"/>
            <p14:sldId id="456"/>
          </p14:sldIdLst>
        </p14:section>
        <p14:section name="Week 2" id="{ACD60801-652A-4B6B-B38C-F24E9EF9FE61}">
          <p14:sldIdLst>
            <p14:sldId id="455"/>
            <p14:sldId id="453"/>
            <p14:sldId id="4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54" autoAdjust="0"/>
    <p:restoredTop sz="95889" autoAdjust="0"/>
  </p:normalViewPr>
  <p:slideViewPr>
    <p:cSldViewPr snapToGrid="0" showGuides="1">
      <p:cViewPr varScale="1">
        <p:scale>
          <a:sx n="55" d="100"/>
          <a:sy n="55" d="100"/>
        </p:scale>
        <p:origin x="940" y="40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Ovr>
    <a:masterClrMapping/>
  </p:clrMapOvr>
  <p:transition>
    <p:wipe dir="r"/>
  </p:transition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Ovr>
    <a:masterClrMapping/>
  </p:clrMapOvr>
  <p:transition>
    <p:wipe dir="r"/>
  </p:transition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Ovr>
    <a:masterClrMapping/>
  </p:clrMapOvr>
  <p:transition>
    <p:wipe dir="r"/>
  </p:transition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Ovr>
    <a:masterClrMapping/>
  </p:clrMapOvr>
  <p:transition>
    <p:wipe dir="r"/>
  </p:transition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21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S3-211354,</a:t>
            </a:r>
            <a:r>
              <a:rPr lang="en-GB" altLang="en-US" sz="1200" baseline="0" dirty="0">
                <a:ln w="0"/>
                <a:latin typeface="Calibri" panose="020F0502020204030204" pitchFamily="34" charset="0"/>
                <a:ea typeface="华文细黑"/>
              </a:rPr>
              <a:t> 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SA3#103-e,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S3-211354, SA3#103-e,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S3-211354, SA3#103-e,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S3-211354, SA3#103-e,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3e/Docs/S3-21wxyz.zip" TargetMode="External"/><Relationship Id="rId2" Type="http://schemas.openxmlformats.org/officeDocument/2006/relationships/hyperlink" Target="https://www.3gpp.org/ftp/TSG_SA/WG3_Security/TSGS3_103e/Docs/S3-211989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3gpp.org/tohr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3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news-events/elections/2182" TargetMode="Externa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SA3#103-e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Deadlines</a:t>
            </a:r>
          </a:p>
        </p:txBody>
      </p:sp>
      <p:graphicFrame>
        <p:nvGraphicFramePr>
          <p:cNvPr id="12" name="Table 4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1628775" y="2203450"/>
          <a:ext cx="876300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7913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10 May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11 May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12 May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13 May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14 May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335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Candidature submission deadline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11:00 UTC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4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628140" y="3371850"/>
          <a:ext cx="8763000" cy="97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</a:rPr>
                        <a:t>Monday</a:t>
                      </a:r>
                    </a:p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</a:rPr>
                        <a:t>17 May 2021</a:t>
                      </a:r>
                      <a:endParaRPr lang="en-US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18 May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19 May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20 May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21 May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335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Registration deadline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13:00 UTC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1st ballot start</a:t>
                      </a:r>
                    </a:p>
                    <a:p>
                      <a:pPr algn="ctr"/>
                      <a:r>
                        <a:rPr lang="en-US" sz="1200" dirty="0"/>
                        <a:t>13:00 UTC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1st ballot end</a:t>
                      </a:r>
                    </a:p>
                    <a:p>
                      <a:pPr algn="ctr"/>
                      <a:r>
                        <a:rPr lang="en-US" sz="1200" dirty="0"/>
                        <a:t>13:00 UTC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2nd ballot start</a:t>
                      </a:r>
                    </a:p>
                    <a:p>
                      <a:pPr algn="ctr"/>
                      <a:r>
                        <a:rPr lang="en-US" sz="1200" dirty="0"/>
                        <a:t>13:00 </a:t>
                      </a:r>
                      <a:r>
                        <a:rPr lang="en-US" sz="1200" dirty="0" err="1"/>
                        <a:t>UTC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2nd ballot end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12:00 UTC</a:t>
                      </a:r>
                      <a:endParaRPr lang="en-US" sz="1200" strike="sngStrike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1 &amp; 2</a:t>
            </a:r>
          </a:p>
          <a:p>
            <a:r>
              <a:rPr lang="en-US" dirty="0"/>
              <a:t>Rel-17 study items: </a:t>
            </a:r>
          </a:p>
          <a:p>
            <a:pPr lvl="1"/>
            <a:r>
              <a:rPr lang="en-US" dirty="0"/>
              <a:t>Study items: 5.3, 5.7 to 5.19, 5.21, 5.22</a:t>
            </a:r>
            <a:endParaRPr lang="en-US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lvl="1"/>
            <a:r>
              <a:rPr lang="en-US" dirty="0"/>
              <a:t>The remaining study items will be covered in Week 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Notes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If needed, we will allow discussion on SA2 </a:t>
            </a:r>
            <a:r>
              <a:rPr lang="en-US" dirty="0" err="1"/>
              <a:t>LSes</a:t>
            </a:r>
            <a:r>
              <a:rPr lang="en-US" dirty="0"/>
              <a:t> and related documents to continue during Week 2 as well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Email approval for Week 1 output will take place during Week 2. The deadlines are shown in slide 12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Week 1 - Scope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1- Deadlines</a:t>
            </a:r>
          </a:p>
        </p:txBody>
      </p:sp>
      <p:graphicFrame>
        <p:nvGraphicFramePr>
          <p:cNvPr id="4" name="Table 4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838200" y="1825625"/>
          <a:ext cx="10515600" cy="443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7913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(UTC)\Day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17 May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18 May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19 May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20 May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21 May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335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179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335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W1 - 1</a:t>
                      </a:r>
                      <a:r>
                        <a:rPr lang="en-US" sz="1200" baseline="30000" dirty="0"/>
                        <a:t>st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/>
                        <a:t>W1 - 2</a:t>
                      </a:r>
                      <a:r>
                        <a:rPr lang="en-US" sz="1200" baseline="30000" dirty="0"/>
                        <a:t>nd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/>
                        <a:t>W1 - 3</a:t>
                      </a:r>
                      <a:r>
                        <a:rPr lang="en-US" sz="1200" baseline="30000" dirty="0"/>
                        <a:t>rd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5069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30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Registration deadline at 13:00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200" b="1" baseline="30000" dirty="0">
                          <a:solidFill>
                            <a:srgbClr val="FF0000"/>
                          </a:solidFill>
                        </a:rPr>
                        <a:t>st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 ballot starts at 13:00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200" b="1" baseline="30000" dirty="0">
                          <a:solidFill>
                            <a:srgbClr val="FF0000"/>
                          </a:solidFill>
                        </a:rPr>
                        <a:t>st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 ballot ends at 13:00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200" b="1" baseline="30000" dirty="0">
                          <a:solidFill>
                            <a:srgbClr val="FF0000"/>
                          </a:solidFill>
                        </a:rPr>
                        <a:t>nd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 ballot starts at 13:00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200" b="1" baseline="30000" dirty="0">
                          <a:solidFill>
                            <a:srgbClr val="FF0000"/>
                          </a:solidFill>
                        </a:rPr>
                        <a:t>nd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 ballot ends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841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Conf call W1/D1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/>
                        <a:t>Conf call W1/D2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/>
                        <a:t>Conf call W1/D3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/>
                        <a:t>Conf call W1/D4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/>
                        <a:t>Conf call W1/D5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3700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End of Week 1 of e-meeting at 15:00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3103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Portal opens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/>
                        <a:t>W1 - Last revision at 17:00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2590801" y="4657724"/>
            <a:ext cx="1790700" cy="3524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200" b="1" dirty="0">
                <a:solidFill>
                  <a:schemeClr val="bg1"/>
                </a:solidFill>
              </a:rPr>
              <a:t>Chair candidature presentation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Week 1 - Conference call agenda</a:t>
            </a:r>
          </a:p>
        </p:txBody>
      </p:sp>
      <p:graphicFrame>
        <p:nvGraphicFramePr>
          <p:cNvPr id="4" name="Table 4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26024937"/>
              </p:ext>
            </p:extLst>
          </p:nvPr>
        </p:nvGraphicFramePr>
        <p:xfrm>
          <a:off x="1727900" y="1825625"/>
          <a:ext cx="9625898" cy="4275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9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3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60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17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156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694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(UTC)\Day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 May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 May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 May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 May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Friday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 May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80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13:00 - 13:30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200" dirty="0"/>
                        <a:t>Chair candidature presentation (5 min for each)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200" dirty="0"/>
                        <a:t>1, 2 &amp; incoming LSes and Editorials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/>
                        <a:t>5.12 </a:t>
                      </a:r>
                      <a:r>
                        <a:rPr lang="en-US" sz="1200" dirty="0" err="1"/>
                        <a:t>FS_eNPN_SEC</a:t>
                      </a:r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200" dirty="0"/>
                        <a:t>1</a:t>
                      </a:r>
                      <a:r>
                        <a:rPr lang="en-US" sz="1200" baseline="30000" dirty="0"/>
                        <a:t>st</a:t>
                      </a:r>
                      <a:r>
                        <a:rPr lang="en-US" sz="1200" dirty="0"/>
                        <a:t> ballot results (10 min)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200" dirty="0"/>
                        <a:t>Reserved</a:t>
                      </a:r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/>
                        <a:t>Reserved</a:t>
                      </a:r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/>
                        <a:t>2</a:t>
                      </a:r>
                      <a:r>
                        <a:rPr lang="en-US" sz="1200" baseline="30000" dirty="0"/>
                        <a:t>nd</a:t>
                      </a:r>
                      <a:r>
                        <a:rPr lang="en-US" sz="1200" dirty="0"/>
                        <a:t> ballot results (10 min)</a:t>
                      </a:r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3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13:30 - 14:00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/>
                        <a:t>1, 2 &amp; incoming LSes and Editorials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200" dirty="0"/>
                        <a:t>5.16 FS_eNA_Sec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/>
                        <a:t>Reserved</a:t>
                      </a:r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/>
                        <a:t>Reserved</a:t>
                      </a:r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9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i="1" dirty="0"/>
                        <a:t>14:00 - 14:30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200" dirty="0"/>
                        <a:t>5.11 FS_5MBS_SEC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5.14 FS_UC3S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 FS_5G_ProSe_Sec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52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i="1" dirty="0"/>
                        <a:t>14:30 - 15:00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5.10 </a:t>
                      </a:r>
                      <a:r>
                        <a:rPr lang="en-US" altLang="zh-CN" sz="1200" dirty="0" err="1"/>
                        <a:t>FS_IIoT_SEC</a:t>
                      </a:r>
                      <a:endParaRPr lang="en-US" altLang="zh-CN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FS_eEDGE_SEC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5.17 FS_AMFREAL_SEC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9338" y="1825625"/>
            <a:ext cx="149772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 timeslot limits are not strict except the conference call start and ending times.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0359" y="2723765"/>
            <a:ext cx="149772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        Free for use. </a:t>
            </a:r>
          </a:p>
          <a:p>
            <a:r>
              <a:rPr lang="en-US" sz="1100" dirty="0"/>
              <a:t>To be scheduled based solely on requests. SA3 leadership can assist with chairing if needed. No support for preliminary decisions.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0359" y="4304616"/>
            <a:ext cx="149772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        Free for use. </a:t>
            </a:r>
          </a:p>
          <a:p>
            <a:r>
              <a:rPr lang="en-US" sz="1100" dirty="0"/>
              <a:t>Will be scheduled based partly on requests. SA3 leadership will chair. Important discussion and decisions will be scheduled in the orange slots, to the extent possible.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0359" y="2767035"/>
            <a:ext cx="315310" cy="1529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0359" y="4304616"/>
            <a:ext cx="157655" cy="1529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68014" y="4304616"/>
            <a:ext cx="157655" cy="1529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2 -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Admin</a:t>
            </a:r>
          </a:p>
          <a:p>
            <a:pPr lvl="1"/>
            <a:r>
              <a:rPr lang="en-US" sz="2000" dirty="0"/>
              <a:t>Agenda items: 3, 6 &amp; 7</a:t>
            </a:r>
          </a:p>
          <a:p>
            <a:r>
              <a:rPr lang="en-US" sz="2400" dirty="0"/>
              <a:t>New proposals</a:t>
            </a:r>
          </a:p>
          <a:p>
            <a:pPr lvl="1"/>
            <a:r>
              <a:rPr lang="en-US" sz="2000" dirty="0"/>
              <a:t>Agenda items: 4.21 &amp; 5.23</a:t>
            </a:r>
          </a:p>
          <a:p>
            <a:r>
              <a:rPr lang="en-US" sz="2400" dirty="0"/>
              <a:t>All normative items</a:t>
            </a:r>
          </a:p>
          <a:p>
            <a:pPr lvl="1"/>
            <a:r>
              <a:rPr lang="en-US" sz="2000" dirty="0"/>
              <a:t>Work items: 4.1 to 4.20</a:t>
            </a:r>
          </a:p>
          <a:p>
            <a:r>
              <a:rPr lang="en-US" sz="2400" dirty="0"/>
              <a:t>Rel-17 study items: </a:t>
            </a:r>
          </a:p>
          <a:p>
            <a:pPr lvl="1"/>
            <a:r>
              <a:rPr lang="en-US" sz="2000" dirty="0"/>
              <a:t>Study items: 5.1, 5.2, 5.4 to 5.6, 5.20</a:t>
            </a:r>
            <a:endParaRPr lang="en-US" sz="2000" dirty="0">
              <a:highlight>
                <a:srgbClr val="FFFF00"/>
              </a:highlight>
            </a:endParaRPr>
          </a:p>
          <a:p>
            <a:r>
              <a:rPr lang="en-US" sz="2400" dirty="0"/>
              <a:t>Other areas</a:t>
            </a:r>
          </a:p>
          <a:p>
            <a:pPr lvl="1"/>
            <a:r>
              <a:rPr lang="en-US" sz="2000" dirty="0"/>
              <a:t>4.22 and 5.24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Email approval for Week 2 output will take place after the meeting. The deadlines will be provided during Week 2.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2- Deadlines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0" y="945931"/>
            <a:ext cx="2585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W1O = Week 1 Output</a:t>
            </a:r>
          </a:p>
        </p:txBody>
      </p:sp>
      <p:graphicFrame>
        <p:nvGraphicFramePr>
          <p:cNvPr id="7" name="Table 4"/>
          <p:cNvGraphicFramePr>
            <a:graphicFrameLocks noGrp="1"/>
          </p:cNvGraphicFramePr>
          <p:nvPr>
            <p:ph idx="1"/>
          </p:nvPr>
        </p:nvGraphicFramePr>
        <p:xfrm>
          <a:off x="838200" y="1825624"/>
          <a:ext cx="10515600" cy="45054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8425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(UTC)\Day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24 May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25 May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26 May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27 May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28 May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786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271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712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W1O – available at 11:00</a:t>
                      </a:r>
                    </a:p>
                    <a:p>
                      <a:pPr algn="ctr"/>
                      <a:r>
                        <a:rPr lang="en-US" sz="1200" dirty="0"/>
                        <a:t>W2 - 1</a:t>
                      </a:r>
                      <a:r>
                        <a:rPr lang="en-US" sz="1200" baseline="30000" dirty="0"/>
                        <a:t>st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W1O– last comm. at 11:00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/>
                        <a:t>W2 - 2</a:t>
                      </a:r>
                      <a:r>
                        <a:rPr lang="en-US" sz="1200" baseline="30000" dirty="0"/>
                        <a:t>nd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/>
                        <a:t>W2 - 3</a:t>
                      </a:r>
                      <a:r>
                        <a:rPr lang="en-US" sz="1200" baseline="30000" dirty="0"/>
                        <a:t>rd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W2 - 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5701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W2 - 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271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89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Conf call W2/D1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/>
                        <a:t>Conf call W2/D2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/>
                        <a:t>Conf call W2/D3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/>
                        <a:t>Conf call W2/D4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2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786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7637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Portal closes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W2 - 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W1O – last rev. at 17:00</a:t>
                      </a:r>
                    </a:p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Portal opens</a:t>
                      </a:r>
                    </a:p>
                    <a:p>
                      <a:pPr algn="ctr"/>
                      <a:r>
                        <a:rPr lang="en-US" sz="1200" dirty="0"/>
                        <a:t>W2 - Last revision at 17:00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Week 2 - Conference call agenda</a:t>
            </a:r>
          </a:p>
        </p:txBody>
      </p:sp>
      <p:graphicFrame>
        <p:nvGraphicFramePr>
          <p:cNvPr id="8" name="Table 4"/>
          <p:cNvGraphicFramePr/>
          <p:nvPr>
            <p:extLst>
              <p:ext uri="{D42A27DB-BD31-4B8C-83A1-F6EECF244321}">
                <p14:modId xmlns:p14="http://schemas.microsoft.com/office/powerpoint/2010/main" val="1757503462"/>
              </p:ext>
            </p:extLst>
          </p:nvPr>
        </p:nvGraphicFramePr>
        <p:xfrm>
          <a:off x="1727900" y="1825625"/>
          <a:ext cx="9625897" cy="413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7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9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1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1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151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694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(UTC)\Day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 May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 May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 May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 May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80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13:00 - 13:30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3 &amp; 4.22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/>
                        <a:t>4.21 &amp; 5.23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en-US" sz="1400" dirty="0"/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3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13:30 - 14:00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/>
                        <a:t>3 &amp; 4.22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4.22, 3 (remaining LSs)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9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i="1" dirty="0"/>
                        <a:t>14:00 - 14:30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 &amp; admin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52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i="1" dirty="0"/>
                        <a:t>14:30 - 15:00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4.16 &amp; 5.20 </a:t>
                      </a:r>
                      <a:r>
                        <a:rPr lang="en-US" altLang="zh-CN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eSBA</a:t>
                      </a:r>
                      <a:r>
                        <a:rPr lang="en-US" altLang="zh-CN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sec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 &amp; admin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9338" y="1825625"/>
            <a:ext cx="149772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 timeslot limits are not strict except the conference call start and ending times.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0359" y="2723765"/>
            <a:ext cx="149772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        Free for use. </a:t>
            </a:r>
          </a:p>
          <a:p>
            <a:r>
              <a:rPr lang="en-US" sz="1100" dirty="0"/>
              <a:t>To be scheduled based solely on requests. SA3 leadership can assist with chairing if needed. No support for preliminary decisions.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0359" y="4304616"/>
            <a:ext cx="149772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        Free for use. </a:t>
            </a:r>
          </a:p>
          <a:p>
            <a:r>
              <a:rPr lang="en-US" sz="1100" dirty="0"/>
              <a:t>Will be scheduled based partly on requests. SA3 leadership will chair. Important discussion and decisions will be scheduled in the orange slots, to the extent possible.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0359" y="2767035"/>
            <a:ext cx="315310" cy="1529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0359" y="4304616"/>
            <a:ext cx="157655" cy="1529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68014" y="4304616"/>
            <a:ext cx="157655" cy="1529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1935"/>
            <a:ext cx="5125085" cy="2924810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Process</a:t>
            </a:r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  <a:p>
            <a:pPr lvl="1"/>
            <a:r>
              <a:rPr lang="sv-SE" dirty="0"/>
              <a:t>Discussion monitoring</a:t>
            </a:r>
            <a:endParaRPr lang="en-US" alt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6228862" y="1511935"/>
            <a:ext cx="5124938" cy="4351338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Week 1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agenda (if any)</a:t>
            </a:r>
          </a:p>
          <a:p>
            <a:endParaRPr lang="sv-SE" dirty="0"/>
          </a:p>
          <a:p>
            <a:r>
              <a:rPr lang="sv-SE" dirty="0"/>
              <a:t>Week 2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agenda (if any)</a:t>
            </a:r>
          </a:p>
          <a:p>
            <a:pPr lvl="1"/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/>
        </p:nvSpPr>
        <p:spPr>
          <a:xfrm>
            <a:off x="838835" y="4073525"/>
            <a:ext cx="5125085" cy="29248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  <a:p>
            <a:r>
              <a:rPr lang="en-US" altLang="sv-SE" dirty="0"/>
              <a:t>Chairman election</a:t>
            </a:r>
            <a:endParaRPr lang="sv-SE" dirty="0"/>
          </a:p>
          <a:p>
            <a:pPr lvl="1"/>
            <a:r>
              <a:rPr lang="en-US" altLang="sv-SE" dirty="0"/>
              <a:t>Candidates</a:t>
            </a:r>
            <a:endParaRPr lang="sv-SE" dirty="0"/>
          </a:p>
          <a:p>
            <a:pPr lvl="1"/>
            <a:r>
              <a:rPr lang="en-US" altLang="sv-SE" dirty="0"/>
              <a:t>Voting tool introduction</a:t>
            </a:r>
          </a:p>
          <a:p>
            <a:pPr lvl="1"/>
            <a:r>
              <a:rPr lang="en-US" altLang="sv-SE" dirty="0"/>
              <a:t>Deadlines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https://www.3gpp.org/ftp/TSG_SA/WG3_Security/TSGS3_103e/Docs/</a:t>
            </a:r>
            <a:r>
              <a:rPr lang="en-US" altLang="zh-CN" dirty="0">
                <a:hlinkClick r:id="rId2"/>
              </a:rPr>
              <a:t>S3-211989</a:t>
            </a:r>
            <a:r>
              <a:rPr lang="en-US" dirty="0">
                <a:hlinkClick r:id="rId2"/>
              </a:rPr>
              <a:t>.zip</a:t>
            </a:r>
            <a:r>
              <a:rPr lang="en-US" dirty="0"/>
              <a:t>  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https://www.3gpp.org/ftp/TSG_SA/WG3_Security/TSGS3_103e/Docs/S3-211350.zip</a:t>
            </a:r>
            <a:r>
              <a:rPr lang="en-US" dirty="0"/>
              <a:t> 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To be scheduled daily depending on needs 13:00-15:00 UTC</a:t>
            </a:r>
          </a:p>
          <a:p>
            <a:pPr lvl="1"/>
            <a:r>
              <a:rPr lang="en-US" dirty="0"/>
              <a:t>Conference calls topics are collected in this document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 with meeting ID ”3GPP-SA3#103e”</a:t>
            </a:r>
          </a:p>
          <a:p>
            <a:pPr lvl="1"/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General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[SA3#103-e][AI#]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[SA3#103-e][AI#&lt;,group name if applicable&gt;][S3-21wxyz]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[SA3#103-e][AI#]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"[SA3#103-e][admin]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Drafts folder:</a:t>
            </a:r>
          </a:p>
          <a:p>
            <a:pPr lvl="1"/>
            <a:r>
              <a:rPr lang="sv-SE" sz="2000" dirty="0">
                <a:hlinkClick r:id="rId2"/>
              </a:rPr>
              <a:t>https://www.3gpp.org/ftp/tsg_sa/WG3_Security/TSGS3_103e/Inbox/Drafts</a:t>
            </a:r>
            <a:r>
              <a:rPr lang="sv-SE" sz="2000" dirty="0"/>
              <a:t> </a:t>
            </a:r>
          </a:p>
          <a:p>
            <a:r>
              <a:rPr lang="en-US" sz="2400" dirty="0"/>
              <a:t>Filename convention for revisions:</a:t>
            </a:r>
          </a:p>
          <a:p>
            <a:pPr lvl="1"/>
            <a:r>
              <a:rPr lang="en-US" sz="2000" dirty="0"/>
              <a:t>"</a:t>
            </a:r>
            <a:r>
              <a:rPr lang="en-US" sz="2000" b="1" dirty="0"/>
              <a:t>draft_S3-21wxyz-r#</a:t>
            </a:r>
            <a:r>
              <a:rPr lang="en-US" sz="2000" dirty="0"/>
              <a:t>"</a:t>
            </a:r>
          </a:p>
          <a:p>
            <a:r>
              <a:rPr lang="en-US" sz="2400" dirty="0"/>
              <a:t>Merges:</a:t>
            </a:r>
          </a:p>
          <a:p>
            <a:pPr lvl="1"/>
            <a:r>
              <a:rPr lang="en-US" sz="2000" dirty="0"/>
              <a:t>Authors are to explicitly announce the merge and close the discussion on their merged documents’ threads</a:t>
            </a:r>
          </a:p>
          <a:p>
            <a:pPr lvl="1"/>
            <a:r>
              <a:rPr lang="en-US" sz="2000" dirty="0"/>
              <a:t>Discussion and drafting is to be continued on the baseline document thread  </a:t>
            </a:r>
          </a:p>
          <a:p>
            <a:r>
              <a:rPr lang="en-US" sz="2400" dirty="0"/>
              <a:t>Mirrors:</a:t>
            </a:r>
          </a:p>
          <a:p>
            <a:pPr lvl="1"/>
            <a:r>
              <a:rPr lang="en-US" sz="2000" dirty="0"/>
              <a:t>Focus the discussion on the changes in the main CR (cat-F) thread not the mirrors (cat-A)</a:t>
            </a:r>
            <a:endParaRPr lang="sv-SE" sz="20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Drafting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Positions:</a:t>
            </a:r>
          </a:p>
          <a:p>
            <a:pPr lvl="1"/>
            <a:r>
              <a:rPr lang="en-US" sz="18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600" dirty="0"/>
              <a:t>Company X sends email stating objection to the contribution</a:t>
            </a:r>
          </a:p>
          <a:p>
            <a:pPr lvl="2"/>
            <a:r>
              <a:rPr lang="en-US" sz="16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1800" dirty="0"/>
              <a:t>Objections are to be raised before the provided deadlines to allow time for discussion and compromise</a:t>
            </a:r>
          </a:p>
          <a:p>
            <a:r>
              <a:rPr lang="en-US" sz="2000" dirty="0"/>
              <a:t>Automatic decisions:</a:t>
            </a:r>
          </a:p>
          <a:p>
            <a:pPr lvl="1"/>
            <a:r>
              <a:rPr lang="en-US" sz="18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1800" dirty="0"/>
              <a:t>Challenged documents are to be noted by the last challenge deadline unless all objections have been withdrawn</a:t>
            </a:r>
          </a:p>
          <a:p>
            <a:pPr lvl="1"/>
            <a:r>
              <a:rPr lang="en-US" sz="1800" dirty="0"/>
              <a:t>Objections to a cat-F CR applies automatically to all the mirrors, i.e., cat-A if any. Objections on any mirrors (ex. revised into cat-F) must be explicitly withdrawn.</a:t>
            </a: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515599" cy="2194583"/>
          </a:xfrm>
        </p:spPr>
        <p:txBody>
          <a:bodyPr/>
          <a:lstStyle/>
          <a:p>
            <a:r>
              <a:rPr lang="en-US" sz="2400" dirty="0"/>
              <a:t>The SA3 leadership will monitor the email discussions to keep a track record of disagreements and for the note taking. The agenda items will be split among the leadership members as shown in the table below.</a:t>
            </a:r>
          </a:p>
          <a:p>
            <a:r>
              <a:rPr lang="en-US" sz="2400" dirty="0"/>
              <a:t>MCC will continuously provide feedback on the documents directly to the authors, over the admin channel or in the corresponding email thread. So please pay attention to such feedback.</a:t>
            </a:r>
          </a:p>
        </p:txBody>
      </p:sp>
      <p:graphicFrame>
        <p:nvGraphicFramePr>
          <p:cNvPr id="4" name="Table 4"/>
          <p:cNvGraphicFramePr>
            <a:graphicFrameLocks noGrp="1"/>
          </p:cNvGraphicFramePr>
          <p:nvPr/>
        </p:nvGraphicFramePr>
        <p:xfrm>
          <a:off x="1157013" y="4337853"/>
          <a:ext cx="10036503" cy="152908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63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Agenda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VC (MQ)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4.1, 4.2, 4.3, 4.4, 4.5,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4.6, 4.7, 4.8, 4.12, 4.14, 4.15, 4.21, 5.2, 5.4, 5.5, 5.6, 5.9,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5.14, 5.16, 5.19, 5.21, 5.22, 5.23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12">
                <a:tc>
                  <a:txBody>
                    <a:bodyPr/>
                    <a:lstStyle/>
                    <a:p>
                      <a:r>
                        <a:rPr lang="en-US" sz="1600" dirty="0"/>
                        <a:t>VC (RR)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3, 4.9, 4.10, 4.11, 4.13, 4.16, 4.17, 4.18, 4.19, 4.20, 4.22, 5.1, 5.3, 5.7, 5.8, 5.10, 5.11, 5.12,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5.13, 5.15, 5.17, 5.18, 5.20, 5.24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 Monitoring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u="sng" dirty="0">
                <a:hlinkClick r:id="rId2"/>
              </a:rPr>
              <a:t>https://www.3gpp.org/news-events/elections/2182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Voting tool introduction</a:t>
            </a:r>
          </a:p>
        </p:txBody>
      </p:sp>
      <p:pic>
        <p:nvPicPr>
          <p:cNvPr id="3" name="图片 -214748262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2695575" y="3208655"/>
            <a:ext cx="1875790" cy="2895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665" y="2231390"/>
            <a:ext cx="5478145" cy="97726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23875" y="1835150"/>
            <a:ext cx="463931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>
                <a:latin typeface="+mn-lt"/>
                <a:cs typeface="+mn-lt"/>
              </a:rPr>
              <a:t>1. Access Voting tool with logged in account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23875" y="3727450"/>
            <a:ext cx="1890395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>
                <a:latin typeface="Calibri" panose="020F0502020204030204" pitchFamily="34" charset="0"/>
                <a:cs typeface="Calibri" panose="020F0502020204030204" pitchFamily="34" charset="0"/>
              </a:rPr>
              <a:t>2. Find 3GPP SA3#103-e meeting through filter</a:t>
            </a:r>
          </a:p>
          <a:p>
            <a:r>
              <a:rPr lang="en-US" altLang="zh-CN" sz="16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altLang="zh-CN" sz="1600">
                <a:latin typeface="Calibri" panose="020F0502020204030204" pitchFamily="34" charset="0"/>
                <a:cs typeface="Calibri" panose="020F0502020204030204" pitchFamily="34" charset="0"/>
              </a:rPr>
              <a:t>Please be careful. It is not 3GPPSA3#103.</a:t>
            </a:r>
          </a:p>
        </p:txBody>
      </p:sp>
      <p:sp>
        <p:nvSpPr>
          <p:cNvPr id="7" name="矩形 6"/>
          <p:cNvSpPr/>
          <p:nvPr/>
        </p:nvSpPr>
        <p:spPr>
          <a:xfrm>
            <a:off x="3150870" y="4408170"/>
            <a:ext cx="964565" cy="206375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-2147482623" descr="900px-Media-3gppvotingtool-image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0515" y="2355850"/>
            <a:ext cx="4137660" cy="1136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文本框 8"/>
          <p:cNvSpPr txBox="1"/>
          <p:nvPr/>
        </p:nvSpPr>
        <p:spPr>
          <a:xfrm>
            <a:off x="6158865" y="1894205"/>
            <a:ext cx="463931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>
                <a:latin typeface="+mn-lt"/>
                <a:cs typeface="+mn-lt"/>
              </a:rPr>
              <a:t>3. Enter election details pages</a:t>
            </a:r>
          </a:p>
        </p:txBody>
      </p:sp>
      <p:pic>
        <p:nvPicPr>
          <p:cNvPr id="10" name="图片 -2147482622" descr="732px-Media-3gppvotingtool-image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57085" y="4064635"/>
            <a:ext cx="3520440" cy="21628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文本框 10"/>
          <p:cNvSpPr txBox="1"/>
          <p:nvPr/>
        </p:nvSpPr>
        <p:spPr>
          <a:xfrm>
            <a:off x="6158865" y="3727450"/>
            <a:ext cx="389953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>
                <a:latin typeface="+mn-lt"/>
                <a:cs typeface="+mn-lt"/>
              </a:rPr>
              <a:t>4. Cast a vote and confirm</a:t>
            </a:r>
          </a:p>
        </p:txBody>
      </p:sp>
    </p:spTree>
  </p:cSld>
  <p:clrMapOvr>
    <a:masterClrMapping/>
  </p:clrMapOvr>
  <p:transition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5914,&quot;width&quot;:3832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295a161d-a010-4a66-8ae4-83959250fba5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eef08a8f-8a08-487c-939b-b881a3946050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6caff5c9-5525-42d2-a219-5cdecbfb202a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b811de32-6180-4d39-99ab-8cf261e74b07}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1599</Words>
  <Application>Microsoft Office PowerPoint</Application>
  <PresentationFormat>Widescreen</PresentationFormat>
  <Paragraphs>289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Office Theme</vt:lpstr>
      <vt:lpstr>1_Office Theme</vt:lpstr>
      <vt:lpstr>2_Office Theme</vt:lpstr>
      <vt:lpstr>3_Office Theme</vt:lpstr>
      <vt:lpstr>Process and agenda for SA3#103-e</vt:lpstr>
      <vt:lpstr>Outline</vt:lpstr>
      <vt:lpstr>General</vt:lpstr>
      <vt:lpstr>Email rules (1/2)</vt:lpstr>
      <vt:lpstr>Drafting</vt:lpstr>
      <vt:lpstr>Decision making</vt:lpstr>
      <vt:lpstr>Discussion Monitoring</vt:lpstr>
      <vt:lpstr>Candidates</vt:lpstr>
      <vt:lpstr>Voting tool introduction</vt:lpstr>
      <vt:lpstr>Deadlines</vt:lpstr>
      <vt:lpstr>Week 1 - Scope</vt:lpstr>
      <vt:lpstr>Week 1- Deadlines</vt:lpstr>
      <vt:lpstr>Week 1 - Conference call agenda</vt:lpstr>
      <vt:lpstr>Week 2 - Scope</vt:lpstr>
      <vt:lpstr>Week 2- Deadlines</vt:lpstr>
      <vt:lpstr>Week 2 - Conference call 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4</cp:revision>
  <dcterms:created xsi:type="dcterms:W3CDTF">2019-05-22T07:33:00Z</dcterms:created>
  <dcterms:modified xsi:type="dcterms:W3CDTF">2021-05-25T01:55:30Z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  <property fmtid="{D5CDD505-2E9C-101B-9397-08002B2CF9AE}" pid="3" name="ICV">
    <vt:lpwstr>F5431C4686BE40C9B5972B8E36662E23</vt:lpwstr>
  </property>
  <property fmtid="{D5CDD505-2E9C-101B-9397-08002B2CF9AE}" pid="4" name="KSOProductBuildVer">
    <vt:lpwstr>2052-11.1.0.10356</vt:lpwstr>
  </property>
  <property fmtid="{D5CDD505-2E9C-101B-9397-08002B2CF9AE}" pid="5" name="NSCPROP_SA">
    <vt:lpwstr>C:\Users\rajvel\Desktop\SA3#103\Admin\draft_S3-21wxyz_process_and_agenda_SA3_103e_v3.pptx</vt:lpwstr>
  </property>
</Properties>
</file>