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8"/>
  </p:notesMasterIdLst>
  <p:handoutMasterIdLst>
    <p:handoutMasterId r:id="rId19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4" r:id="rId12"/>
    <p:sldId id="451" r:id="rId13"/>
    <p:sldId id="456" r:id="rId14"/>
    <p:sldId id="455" r:id="rId15"/>
    <p:sldId id="453" r:id="rId16"/>
    <p:sldId id="457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Week 1" id="{E9139E82-C24E-4DF6-BAC8-EA3831C19DD1}">
          <p14:sldIdLst>
            <p14:sldId id="454"/>
            <p14:sldId id="451"/>
            <p14:sldId id="456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23" d="100"/>
          <a:sy n="123" d="100"/>
        </p:scale>
        <p:origin x="312" y="7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SA3#101-e,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1e/Docs/S3-202800.zip" TargetMode="External"/><Relationship Id="rId2" Type="http://schemas.openxmlformats.org/officeDocument/2006/relationships/hyperlink" Target="https://www.3gpp.org/ftp/TSG_SA/WG3_Security/TSGS3_101e/Docs/S3-202803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1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SA3#101-e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038243"/>
              </p:ext>
            </p:extLst>
          </p:nvPr>
        </p:nvGraphicFramePr>
        <p:xfrm>
          <a:off x="838198" y="1825625"/>
          <a:ext cx="10515600" cy="3439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2993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2, incoming LSes and Editorials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5.11: FS_5MBS_SEC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149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5.13: </a:t>
                      </a:r>
                      <a:r>
                        <a:rPr lang="en-US" sz="1400" dirty="0" err="1"/>
                        <a:t>FS_disagg_gNB_Sec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90630"/>
                  </a:ext>
                </a:extLst>
              </a:tr>
              <a:tr h="14965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299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5.10: </a:t>
                      </a:r>
                      <a:r>
                        <a:rPr lang="en-US" sz="1400" dirty="0" err="1"/>
                        <a:t>FS_IIoT_SEC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170039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5.8: </a:t>
                      </a:r>
                      <a:r>
                        <a:rPr lang="en-US" sz="1400" dirty="0" err="1"/>
                        <a:t>FS_eEDGE_SEC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FS_eNA_SEC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5.5: FS_AUTH_ENH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5.9: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5.7: FS_UAS_SEC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5.19: FS_MUSIM_SEC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5.1: FS_5GFBS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5.17: FS_AMFREAL_SEC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5.14: FS_UC3S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1013442" y="5384029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3, 6 &amp; 7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4.24 &amp; 5.20</a:t>
            </a:r>
          </a:p>
          <a:p>
            <a:r>
              <a:rPr lang="en-US" dirty="0"/>
              <a:t>Normative items</a:t>
            </a:r>
          </a:p>
          <a:p>
            <a:pPr lvl="1"/>
            <a:r>
              <a:rPr lang="en-US" dirty="0"/>
              <a:t>Work items: 4.1 to 4.23</a:t>
            </a:r>
          </a:p>
          <a:p>
            <a:r>
              <a:rPr lang="en-US" dirty="0"/>
              <a:t>Other areas</a:t>
            </a:r>
          </a:p>
          <a:p>
            <a:pPr lvl="1"/>
            <a:r>
              <a:rPr lang="en-US" dirty="0"/>
              <a:t>4.25 &amp; 5.21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D8F91C-7C06-47C0-90DD-554730A01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847" y="1763481"/>
            <a:ext cx="3868690" cy="465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102553"/>
              </p:ext>
            </p:extLst>
          </p:nvPr>
        </p:nvGraphicFramePr>
        <p:xfrm>
          <a:off x="838200" y="1825624"/>
          <a:ext cx="10515600" cy="4305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16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17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18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200" dirty="0"/>
                        <a:t>W2 - 1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W2/D4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last rev. at 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  <a:p>
                      <a:pPr algn="ctr"/>
                      <a:r>
                        <a:rPr lang="en-US" sz="1200" dirty="0"/>
                        <a:t>W2 -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TBD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145F435-C2C8-4798-B2A8-739440677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246935"/>
              </p:ext>
            </p:extLst>
          </p:nvPr>
        </p:nvGraphicFramePr>
        <p:xfrm>
          <a:off x="838198" y="1825625"/>
          <a:ext cx="10515600" cy="3501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4.25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4.24 &amp; 5.20: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4.25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4.7: AKMA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 &amp; 4.25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15:00 - 15:30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 &amp; 4.25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15:30 - 16:00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4.6: eSBA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00C1C4-6AB5-4D69-8338-BE2D5631A093}"/>
              </a:ext>
            </a:extLst>
          </p:cNvPr>
          <p:cNvSpPr txBox="1"/>
          <p:nvPr/>
        </p:nvSpPr>
        <p:spPr>
          <a:xfrm>
            <a:off x="1005277" y="5446818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https://www.3gpp.org/ftp/TSG_SA/WG3_Security/TSGS3_101e/Docs/S3-202803.zip</a:t>
            </a:r>
            <a:r>
              <a:rPr lang="en-US" dirty="0"/>
              <a:t>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https://www.3gpp.org/ftp/TSG_SA/WG3_Security/TSGS3_101e/Docs/S3-202800.zip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13:00-15:00/14:00-16:00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”3GPP-SA3#101e”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"[SA3#101-e][admin]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https://www.3gpp.org/ftp/tsg_sa/WG3_Security/TSGS3_101e/Inbox/Drafts</a:t>
            </a:r>
            <a:endParaRPr lang="sv-SE" dirty="0"/>
          </a:p>
          <a:p>
            <a:pPr lvl="1"/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 (TBD).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36399"/>
              </p:ext>
            </p:extLst>
          </p:nvPr>
        </p:nvGraphicFramePr>
        <p:xfrm>
          <a:off x="1157013" y="4337853"/>
          <a:ext cx="10036503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4.2, 4.7, 4.15, 4.16, 4.18, 4.19, 4.21, 5.2, 5.5, 5.6, 5.14, 5.16, 5.19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4.3, 4.6, 4.8, 4.9, 4.10, 4.13, 4.14, 4.22, 4.23, 5.1, 5.3, 5.7, 5.10, 5.11, 5.13, 5.15, 5.17, 5.18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study items: </a:t>
            </a:r>
          </a:p>
          <a:p>
            <a:pPr lvl="1"/>
            <a:r>
              <a:rPr lang="en-US" dirty="0"/>
              <a:t>Work items: 5.1 to 5.19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3739CE-6576-47E5-ACB5-471590B97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864" y="1825625"/>
            <a:ext cx="4856085" cy="448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183249"/>
              </p:ext>
            </p:extLst>
          </p:nvPr>
        </p:nvGraphicFramePr>
        <p:xfrm>
          <a:off x="838200" y="1825624"/>
          <a:ext cx="10515600" cy="409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9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10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11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12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13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200" dirty="0"/>
                        <a:t>W1 -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1195</Words>
  <Application>Microsoft Office PowerPoint</Application>
  <PresentationFormat>Widescreen</PresentationFormat>
  <Paragraphs>225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SA3#101-e</vt:lpstr>
      <vt:lpstr>Outline</vt:lpstr>
      <vt:lpstr>General</vt:lpstr>
      <vt:lpstr>Email rules (1/2)</vt:lpstr>
      <vt:lpstr>Drafting</vt:lpstr>
      <vt:lpstr>Decision making</vt:lpstr>
      <vt:lpstr>Discussion monitoring</vt:lpstr>
      <vt:lpstr>Week 1 - Scope</vt:lpstr>
      <vt:lpstr>Week 1- Deadlines</vt:lpstr>
      <vt:lpstr>Week 1 - Conference call agenda</vt:lpstr>
      <vt:lpstr>Week 2 - Scope</vt:lpstr>
      <vt:lpstr>Week 2- Deadlines</vt:lpstr>
      <vt:lpstr>Week 2 - 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2020-11-18T08:18:08Z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