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5305" r:id="rId4"/>
  </p:sldMasterIdLst>
  <p:notesMasterIdLst>
    <p:notesMasterId r:id="rId18"/>
  </p:notesMasterIdLst>
  <p:handoutMasterIdLst>
    <p:handoutMasterId r:id="rId19"/>
  </p:handoutMasterIdLst>
  <p:sldIdLst>
    <p:sldId id="445" r:id="rId5"/>
    <p:sldId id="446" r:id="rId6"/>
    <p:sldId id="447" r:id="rId7"/>
    <p:sldId id="448" r:id="rId8"/>
    <p:sldId id="449" r:id="rId9"/>
    <p:sldId id="450" r:id="rId10"/>
    <p:sldId id="458" r:id="rId11"/>
    <p:sldId id="454" r:id="rId12"/>
    <p:sldId id="451" r:id="rId13"/>
    <p:sldId id="456" r:id="rId14"/>
    <p:sldId id="455" r:id="rId15"/>
    <p:sldId id="453" r:id="rId16"/>
    <p:sldId id="457" r:id="rId1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CCE8F7-B084-4B23-8CD3-49B7D87A467D}">
          <p14:sldIdLst>
            <p14:sldId id="445"/>
            <p14:sldId id="446"/>
          </p14:sldIdLst>
        </p14:section>
        <p14:section name="Process" id="{3A9ABC6D-78A5-44F6-A005-2862DC019D8E}">
          <p14:sldIdLst>
            <p14:sldId id="447"/>
            <p14:sldId id="448"/>
            <p14:sldId id="449"/>
            <p14:sldId id="450"/>
            <p14:sldId id="458"/>
          </p14:sldIdLst>
        </p14:section>
        <p14:section name="Week 1" id="{E9139E82-C24E-4DF6-BAC8-EA3831C19DD1}">
          <p14:sldIdLst>
            <p14:sldId id="454"/>
            <p14:sldId id="451"/>
            <p14:sldId id="456"/>
          </p14:sldIdLst>
        </p14:section>
        <p14:section name="Week 2" id="{ACD60801-652A-4B6B-B38C-F24E9EF9FE61}">
          <p14:sldIdLst>
            <p14:sldId id="455"/>
            <p14:sldId id="453"/>
            <p14:sldId id="4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47DC0C-4C51-4F19-BD14-E4AE491A51A1}" v="2" dt="2020-11-16T09:23:23.2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4" autoAdjust="0"/>
    <p:restoredTop sz="95889" autoAdjust="0"/>
  </p:normalViewPr>
  <p:slideViewPr>
    <p:cSldViewPr snapToGrid="0" showGuides="1">
      <p:cViewPr varScale="1">
        <p:scale>
          <a:sx n="123" d="100"/>
          <a:sy n="123" d="100"/>
        </p:scale>
        <p:origin x="312" y="76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9F0E574-D5E5-42E5-8871-9EA236ED04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A0AB36-4B70-4581-BE64-63AA70ACA8A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4BFCF03-F91D-4C08-ACB2-C156330128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8A7CB7F-FA31-4DCA-BE50-73124A97FE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CA8F975-62B6-4D29-9497-C4239419F2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B832733-B917-4D36-86B7-13FA4D8615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D257E03-96B2-4237-BC9C-8088699C005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6AEB4D8-0183-4E88-B123-2AB507B78DF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9653EBD-7A18-4705-9F8A-47B527E653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14ED718-A1F5-4F84-B0CC-84281BA31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8281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BE95C3-7B72-4413-839B-5A1FCCD4B7D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3396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DD754-77B0-4F47-A8DB-815F037A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7C28-51FC-4B42-8455-E61B60DB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0138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E54B6-A402-48CE-AC60-170C7062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385771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2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3013B12-28F4-4BED-AC0E-02168ADCBE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D017C7-4781-495A-90E1-A20058A88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094831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1622A28D-91FF-424D-9A85-3D92302E7DB9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B6DBCF18-D575-4F93-8162-3ADADE4C87E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2EE7BBB-86C4-46F9-ABAA-9947F15881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0DEAEC1E-84A2-48EF-A1E5-55F2235ABA0A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FC3C839-C9C2-4CE6-8345-973B003AC03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C60B5DA1-387A-4F0C-9B12-B9F05790505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320A1963-80C5-45FD-8F33-240A40EFE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31594D-628B-4CF5-89E2-2A31F528B6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S3-20wxyz, SA3#101-e,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3" r:id="rId1"/>
    <p:sldLayoutId id="2147485414" r:id="rId2"/>
    <p:sldLayoutId id="2147485419" r:id="rId3"/>
    <p:sldLayoutId id="2147485415" r:id="rId4"/>
    <p:sldLayoutId id="2147485416" r:id="rId5"/>
    <p:sldLayoutId id="214748541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01e/Docs/S3-202800.zip" TargetMode="External"/><Relationship Id="rId2" Type="http://schemas.openxmlformats.org/officeDocument/2006/relationships/hyperlink" Target="https://www.3gpp.org/ftp/TSG_SA/WG3_Security/TSGS3_101e/Docs/S3-202803.zip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3gpp.org/tohr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3_Security/TSGS3_101e/Inbox/Draft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D6F74BBF-6643-4D12-BB2C-210550406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altLang="sv-SE" dirty="0"/>
              <a:t>Process and agenda for SA3#101-e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6076546E-D892-4ECA-A62B-AF382ED7C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SA3 Chair</a:t>
            </a:r>
          </a:p>
          <a:p>
            <a:pPr>
              <a:buFontTx/>
              <a:buNone/>
            </a:pPr>
            <a:endParaRPr lang="sv-SE" altLang="sv-SE" sz="2000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1 - Conference call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TBD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0E1EE2-E7B9-4F00-8AEC-6E41F9C452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9038243"/>
              </p:ext>
            </p:extLst>
          </p:nvPr>
        </p:nvGraphicFramePr>
        <p:xfrm>
          <a:off x="838198" y="1825625"/>
          <a:ext cx="10515600" cy="34397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0772">
                  <a:extLst>
                    <a:ext uri="{9D8B030D-6E8A-4147-A177-3AD203B41FA5}">
                      <a16:colId xmlns:a16="http://schemas.microsoft.com/office/drawing/2014/main" val="2592006862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val="1128471600"/>
                    </a:ext>
                  </a:extLst>
                </a:gridCol>
                <a:gridCol w="2175642">
                  <a:extLst>
                    <a:ext uri="{9D8B030D-6E8A-4147-A177-3AD203B41FA5}">
                      <a16:colId xmlns:a16="http://schemas.microsoft.com/office/drawing/2014/main" val="1533463868"/>
                    </a:ext>
                  </a:extLst>
                </a:gridCol>
                <a:gridCol w="2219785">
                  <a:extLst>
                    <a:ext uri="{9D8B030D-6E8A-4147-A177-3AD203B41FA5}">
                      <a16:colId xmlns:a16="http://schemas.microsoft.com/office/drawing/2014/main" val="853216693"/>
                    </a:ext>
                  </a:extLst>
                </a:gridCol>
                <a:gridCol w="2310698">
                  <a:extLst>
                    <a:ext uri="{9D8B030D-6E8A-4147-A177-3AD203B41FA5}">
                      <a16:colId xmlns:a16="http://schemas.microsoft.com/office/drawing/2014/main" val="2948232054"/>
                    </a:ext>
                  </a:extLst>
                </a:gridCol>
              </a:tblGrid>
              <a:tr h="7378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(UTC)\Day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18947"/>
                  </a:ext>
                </a:extLst>
              </a:tr>
              <a:tr h="2993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13:00 - 13:30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2, incoming LSes and Editorials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5.11: FS_5MBS_SEC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16508"/>
                  </a:ext>
                </a:extLst>
              </a:tr>
              <a:tr h="1497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5.13: </a:t>
                      </a:r>
                      <a:r>
                        <a:rPr lang="en-US" sz="1400" dirty="0" err="1"/>
                        <a:t>FS_disagg_gNB_Sec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90630"/>
                  </a:ext>
                </a:extLst>
              </a:tr>
              <a:tr h="14965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13:30 - 14:00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25585"/>
                  </a:ext>
                </a:extLst>
              </a:tr>
              <a:tr h="2993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5.10: </a:t>
                      </a:r>
                      <a:r>
                        <a:rPr lang="en-US" sz="1400" dirty="0" err="1"/>
                        <a:t>FS_IIoT_SEC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170039"/>
                  </a:ext>
                </a:extLst>
              </a:tr>
              <a:tr h="44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14:00 - 14:30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5.8: </a:t>
                      </a:r>
                      <a:r>
                        <a:rPr lang="en-US" sz="1400" dirty="0" err="1"/>
                        <a:t>FS_eEDGE_SEC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5.16: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FS_eNA_SEC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5.5: FS_AUTH_ENH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/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88994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14:30 - 15:00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5.9: FS_5G_ProSe_Sec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5.12: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FS_eNPN_SEC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5.7: FS_UAS_SEC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17150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15:00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i="1" dirty="0"/>
                        <a:t> 15:30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5.19: FS_MUSIM_SEC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5.1: FS_5GFBS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51386"/>
                  </a:ext>
                </a:extLst>
              </a:tr>
              <a:tr h="440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15:30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i="1" dirty="0"/>
                        <a:t> 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5.17: FS_AMFREAL_SEC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5.14: FS_UC3S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4588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086BDC-C7DF-4FF1-8B66-5BE7863DF543}"/>
              </a:ext>
            </a:extLst>
          </p:cNvPr>
          <p:cNvSpPr txBox="1"/>
          <p:nvPr/>
        </p:nvSpPr>
        <p:spPr>
          <a:xfrm>
            <a:off x="1013442" y="5384029"/>
            <a:ext cx="10443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timeslot limits are not strict except the conference call start and ending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the meeting week, topics will be allocated to the free slots depending on the email discussions and proposals from rapporteurs.</a:t>
            </a:r>
          </a:p>
        </p:txBody>
      </p:sp>
    </p:spTree>
    <p:extLst>
      <p:ext uri="{BB962C8B-B14F-4D97-AF65-F5344CB8AC3E}">
        <p14:creationId xmlns:p14="http://schemas.microsoft.com/office/powerpoint/2010/main" val="1899028380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1028-1A74-4977-A09A-616873A4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44352-CC1B-4635-84FF-72F78B3EE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3, 6 &amp; 7</a:t>
            </a:r>
          </a:p>
          <a:p>
            <a:r>
              <a:rPr lang="en-US" dirty="0"/>
              <a:t>New proposals</a:t>
            </a:r>
          </a:p>
          <a:p>
            <a:pPr lvl="1"/>
            <a:r>
              <a:rPr lang="en-US" dirty="0"/>
              <a:t>Agenda items 4.24 &amp; 5.20</a:t>
            </a:r>
          </a:p>
          <a:p>
            <a:r>
              <a:rPr lang="en-US" dirty="0"/>
              <a:t>Normative items</a:t>
            </a:r>
          </a:p>
          <a:p>
            <a:pPr lvl="1"/>
            <a:r>
              <a:rPr lang="en-US" dirty="0"/>
              <a:t>Work items: 4.1 to 4.23</a:t>
            </a:r>
          </a:p>
          <a:p>
            <a:r>
              <a:rPr lang="en-US" dirty="0"/>
              <a:t>Other areas</a:t>
            </a:r>
          </a:p>
          <a:p>
            <a:pPr lvl="1"/>
            <a:r>
              <a:rPr lang="en-US" dirty="0"/>
              <a:t>4.25 &amp; 5.21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D8F91C-7C06-47C0-90DD-554730A01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847" y="1763481"/>
            <a:ext cx="3868690" cy="465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44414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2- Deadlines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102553"/>
              </p:ext>
            </p:extLst>
          </p:nvPr>
        </p:nvGraphicFramePr>
        <p:xfrm>
          <a:off x="838200" y="1825624"/>
          <a:ext cx="10515600" cy="4305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(UTC)\Date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16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17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18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20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21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Start of Week 2 of e-meeting at 8:00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b="1" kern="1200" dirty="0">
                        <a:solidFill>
                          <a:srgbClr val="FF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 – available at 11:00</a:t>
                      </a:r>
                    </a:p>
                    <a:p>
                      <a:pPr algn="ctr"/>
                      <a:r>
                        <a:rPr lang="en-US" sz="1200" dirty="0"/>
                        <a:t>W2 - 1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W1O– last comm. at 11:00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W2 - 2</a:t>
                      </a:r>
                      <a:r>
                        <a:rPr lang="en-US" sz="1200" baseline="30000" dirty="0"/>
                        <a:t>nd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W2 - 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Conf call W2/D1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W2/D3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W2/D2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 call W2/D4</a:t>
                      </a:r>
                    </a:p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 – last rev. at 17:00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Portal opens again</a:t>
                      </a:r>
                    </a:p>
                    <a:p>
                      <a:pPr algn="ctr"/>
                      <a:r>
                        <a:rPr lang="en-US" sz="1200" dirty="0"/>
                        <a:t>W2 - Last revision at 17:00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End of e-meeting at 15:00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Portal closes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W2 - Objections latest at 16:00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B9AA4AB-032F-445D-BA88-9F7004225E20}"/>
              </a:ext>
            </a:extLst>
          </p:cNvPr>
          <p:cNvSpPr txBox="1"/>
          <p:nvPr/>
        </p:nvSpPr>
        <p:spPr>
          <a:xfrm>
            <a:off x="6096000" y="945931"/>
            <a:ext cx="2585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W1O = Week 1 Output</a:t>
            </a:r>
          </a:p>
        </p:txBody>
      </p:sp>
    </p:spTree>
    <p:extLst>
      <p:ext uri="{BB962C8B-B14F-4D97-AF65-F5344CB8AC3E}">
        <p14:creationId xmlns:p14="http://schemas.microsoft.com/office/powerpoint/2010/main" val="675456698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2 - Conference call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TBD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145F435-C2C8-4798-B2A8-739440677E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035558"/>
              </p:ext>
            </p:extLst>
          </p:nvPr>
        </p:nvGraphicFramePr>
        <p:xfrm>
          <a:off x="838198" y="1825625"/>
          <a:ext cx="10515600" cy="3501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0772">
                  <a:extLst>
                    <a:ext uri="{9D8B030D-6E8A-4147-A177-3AD203B41FA5}">
                      <a16:colId xmlns:a16="http://schemas.microsoft.com/office/drawing/2014/main" val="2592006862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val="1128471600"/>
                    </a:ext>
                  </a:extLst>
                </a:gridCol>
                <a:gridCol w="2175642">
                  <a:extLst>
                    <a:ext uri="{9D8B030D-6E8A-4147-A177-3AD203B41FA5}">
                      <a16:colId xmlns:a16="http://schemas.microsoft.com/office/drawing/2014/main" val="1533463868"/>
                    </a:ext>
                  </a:extLst>
                </a:gridCol>
                <a:gridCol w="2219785">
                  <a:extLst>
                    <a:ext uri="{9D8B030D-6E8A-4147-A177-3AD203B41FA5}">
                      <a16:colId xmlns:a16="http://schemas.microsoft.com/office/drawing/2014/main" val="853216693"/>
                    </a:ext>
                  </a:extLst>
                </a:gridCol>
                <a:gridCol w="2310698">
                  <a:extLst>
                    <a:ext uri="{9D8B030D-6E8A-4147-A177-3AD203B41FA5}">
                      <a16:colId xmlns:a16="http://schemas.microsoft.com/office/drawing/2014/main" val="2948232054"/>
                    </a:ext>
                  </a:extLst>
                </a:gridCol>
              </a:tblGrid>
              <a:tr h="7378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(UTC)\Day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18947"/>
                  </a:ext>
                </a:extLst>
              </a:tr>
              <a:tr h="4491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13:00 - 13:30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3 &amp; 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16508"/>
                  </a:ext>
                </a:extLst>
              </a:tr>
              <a:tr h="44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13:30 - 14:00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3 &amp; 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25585"/>
                  </a:ext>
                </a:extLst>
              </a:tr>
              <a:tr h="44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14:00 - 14:30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4.25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4.24 &amp; 5.20: New WIs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/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88994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14:30 - 15:00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4.7: AKMA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 &amp; 4.25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17150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15:00 - 15:30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 &amp; 4.25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51386"/>
                  </a:ext>
                </a:extLst>
              </a:tr>
              <a:tr h="440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15:30 - 16:00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4.6: eSBA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4588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000C1C4-6AB5-4D69-8338-BE2D5631A093}"/>
              </a:ext>
            </a:extLst>
          </p:cNvPr>
          <p:cNvSpPr txBox="1"/>
          <p:nvPr/>
        </p:nvSpPr>
        <p:spPr>
          <a:xfrm>
            <a:off x="1005277" y="5446818"/>
            <a:ext cx="10443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timeslot limits are not strict except the conference call start and ending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the meeting week, topics will be allocated to the free slots depending on the email discussions and proposals from rapporteurs.</a:t>
            </a:r>
          </a:p>
        </p:txBody>
      </p:sp>
    </p:spTree>
    <p:extLst>
      <p:ext uri="{BB962C8B-B14F-4D97-AF65-F5344CB8AC3E}">
        <p14:creationId xmlns:p14="http://schemas.microsoft.com/office/powerpoint/2010/main" val="62945976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BF4D-B165-4C49-88D3-062043E4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639F3-3BD3-4C77-B720-4DF4ADD21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Process</a:t>
            </a:r>
          </a:p>
          <a:p>
            <a:pPr lvl="1"/>
            <a:r>
              <a:rPr lang="sv-SE" dirty="0"/>
              <a:t>General</a:t>
            </a:r>
          </a:p>
          <a:p>
            <a:pPr lvl="1"/>
            <a:r>
              <a:rPr lang="sv-SE" dirty="0"/>
              <a:t>Email rules</a:t>
            </a:r>
          </a:p>
          <a:p>
            <a:pPr lvl="1"/>
            <a:r>
              <a:rPr lang="sv-SE" dirty="0"/>
              <a:t>Drafting</a:t>
            </a:r>
          </a:p>
          <a:p>
            <a:pPr lvl="1"/>
            <a:r>
              <a:rPr lang="sv-SE" dirty="0"/>
              <a:t>Decision making</a:t>
            </a:r>
          </a:p>
          <a:p>
            <a:pPr lvl="1"/>
            <a:r>
              <a:rPr lang="sv-SE" dirty="0"/>
              <a:t>Discussion monitoring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9D2C8-1478-4FB1-8637-362ED8F2EA9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Week 1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endParaRPr lang="sv-SE" dirty="0"/>
          </a:p>
          <a:p>
            <a:r>
              <a:rPr lang="sv-SE" dirty="0"/>
              <a:t>Week 2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75202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42FD-EB58-48CE-B939-0CB2C23C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C9B9-67B1-4FD4-97D0-D40C3B4EE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document: </a:t>
            </a:r>
          </a:p>
          <a:p>
            <a:pPr lvl="1"/>
            <a:r>
              <a:rPr lang="en-US" dirty="0">
                <a:hlinkClick r:id="rId2"/>
              </a:rPr>
              <a:t>https://www.3gpp.org/ftp/TSG_SA/WG3_Security/TSGS3_101e/Docs/S3-202803.zip</a:t>
            </a:r>
            <a:r>
              <a:rPr lang="en-US" dirty="0"/>
              <a:t> 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Agenda:</a:t>
            </a:r>
          </a:p>
          <a:p>
            <a:pPr lvl="1"/>
            <a:r>
              <a:rPr lang="en-US" dirty="0">
                <a:hlinkClick r:id="rId3"/>
              </a:rPr>
              <a:t>https://www.3gpp.org/ftp/TSG_SA/WG3_Security/TSGS3_101e/Docs/S3-202800.zip</a:t>
            </a:r>
            <a:r>
              <a:rPr lang="en-US" dirty="0"/>
              <a:t> </a:t>
            </a:r>
          </a:p>
          <a:p>
            <a:r>
              <a:rPr lang="en-US" dirty="0"/>
              <a:t>Conference call: </a:t>
            </a:r>
          </a:p>
          <a:p>
            <a:pPr lvl="1"/>
            <a:r>
              <a:rPr lang="en-US" dirty="0"/>
              <a:t>To be scheduled daily depending on needs 13:00-15:00/14:00-16:00 UTC</a:t>
            </a:r>
          </a:p>
          <a:p>
            <a:pPr lvl="1"/>
            <a:r>
              <a:rPr lang="en-US" dirty="0"/>
              <a:t>Conference calls topics are collected in this document</a:t>
            </a:r>
            <a:endParaRPr lang="en-GB" dirty="0"/>
          </a:p>
          <a:p>
            <a:pPr lvl="1"/>
            <a:r>
              <a:rPr lang="sv-SE" dirty="0"/>
              <a:t>GoToMeeting in combination with </a:t>
            </a:r>
            <a:r>
              <a:rPr lang="sv-SE" dirty="0">
                <a:hlinkClick r:id="rId4"/>
              </a:rPr>
              <a:t>TOHRU</a:t>
            </a:r>
            <a:r>
              <a:rPr lang="sv-SE" dirty="0"/>
              <a:t> for hand raising with meeting ID ”3GPP-SA3#101e”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345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DB2E-1EF1-4901-94D7-484E2BF6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Email rules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F6E8F-8CF2-4FCA-A576-AC39B653B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Final status: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[SA3#101-e][AI#] Final status</a:t>
            </a:r>
            <a:r>
              <a:rPr lang="en-US" dirty="0"/>
              <a:t>" as subject line (only by rapporteurs)</a:t>
            </a:r>
            <a:endParaRPr lang="sv-SE" dirty="0"/>
          </a:p>
          <a:p>
            <a:pPr lvl="0"/>
            <a:r>
              <a:rPr lang="en-US" dirty="0"/>
              <a:t>Comment thread: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[SA3#101-e][AI#&lt;,group name if applicable&gt;][S3-20wxyz] &lt;exact Tdoc title&gt;</a:t>
            </a:r>
            <a:r>
              <a:rPr lang="en-US" dirty="0"/>
              <a:t>" as subject line </a:t>
            </a:r>
            <a:endParaRPr lang="sv-SE" dirty="0"/>
          </a:p>
          <a:p>
            <a:pPr lvl="0"/>
            <a:r>
              <a:rPr lang="en-US" dirty="0"/>
              <a:t>Preliminary decision: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[SA3#101-e][AI#] Preliminary decisions</a:t>
            </a:r>
            <a:r>
              <a:rPr lang="en-US" dirty="0"/>
              <a:t>" as subject line (only by the leadership)</a:t>
            </a:r>
            <a:endParaRPr lang="sv-SE" dirty="0"/>
          </a:p>
          <a:p>
            <a:r>
              <a:rPr lang="sv-SE" dirty="0"/>
              <a:t>Direct requests to the SA3 leadership:</a:t>
            </a:r>
          </a:p>
          <a:p>
            <a:pPr lvl="1"/>
            <a:r>
              <a:rPr lang="en-GB" b="1" dirty="0"/>
              <a:t>"[SA3#101-e][admin] …</a:t>
            </a:r>
            <a:r>
              <a:rPr lang="en-US" dirty="0"/>
              <a:t> " as subject line</a:t>
            </a:r>
            <a:endParaRPr lang="sv-SE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69342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98F80-B7F5-4686-AFB8-87A0CC7E7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CB4DB-0794-490B-9AE4-76A7B5A29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Drafts folder:</a:t>
            </a:r>
          </a:p>
          <a:p>
            <a:pPr lvl="1"/>
            <a:r>
              <a:rPr lang="sv-SE" dirty="0">
                <a:hlinkClick r:id="rId2"/>
              </a:rPr>
              <a:t>https://www.3gpp.org/ftp/tsg_sa/WG3_Security/TSGS3_101e/Inbox/Drafts</a:t>
            </a:r>
            <a:endParaRPr lang="sv-SE" dirty="0"/>
          </a:p>
          <a:p>
            <a:pPr lvl="1"/>
            <a:endParaRPr lang="en-US" dirty="0"/>
          </a:p>
          <a:p>
            <a:r>
              <a:rPr lang="en-US" dirty="0"/>
              <a:t>Filename convention for revisions: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draft_S3-20wxyz-r#</a:t>
            </a:r>
            <a:r>
              <a:rPr lang="en-US" dirty="0"/>
              <a:t>"</a:t>
            </a:r>
          </a:p>
          <a:p>
            <a:pPr lvl="1"/>
            <a:endParaRPr lang="en-US" dirty="0"/>
          </a:p>
          <a:p>
            <a:r>
              <a:rPr lang="en-US" dirty="0"/>
              <a:t>Merges:</a:t>
            </a:r>
          </a:p>
          <a:p>
            <a:pPr lvl="1"/>
            <a:r>
              <a:rPr lang="en-US" dirty="0"/>
              <a:t>Authors are to explicitly announce the merge and close the discussion on their merged documents’ threads</a:t>
            </a:r>
          </a:p>
          <a:p>
            <a:pPr lvl="1"/>
            <a:r>
              <a:rPr lang="en-US" dirty="0"/>
              <a:t>Discussion and drafting is to be continued on the baseline document thread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655165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25A00-1512-45B8-9919-3795539A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83912-0650-46C8-9579-08F2D454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Positions:</a:t>
            </a:r>
          </a:p>
          <a:p>
            <a:pPr lvl="1"/>
            <a:r>
              <a:rPr lang="en-US" sz="2000" dirty="0"/>
              <a:t>Positions (especially support/objection/objection withdrawal) are to be explicitly stated on the target contribution thread preferably at the beginning of the email. Below is an example of the scenarios to avoid: </a:t>
            </a:r>
          </a:p>
          <a:p>
            <a:pPr lvl="2"/>
            <a:r>
              <a:rPr lang="en-US" sz="1800" dirty="0"/>
              <a:t>Company X sends email stating objection to the contribution</a:t>
            </a:r>
          </a:p>
          <a:p>
            <a:pPr lvl="2"/>
            <a:r>
              <a:rPr lang="en-US" sz="1800" dirty="0"/>
              <a:t>Later, on the same thread Company Y sends email stating support of Company X (Company Y here should in addition state explicitly their objection to the contribution)</a:t>
            </a:r>
          </a:p>
          <a:p>
            <a:pPr lvl="1"/>
            <a:r>
              <a:rPr lang="en-US" sz="2000" dirty="0"/>
              <a:t>Objections are to be raised before the provided deadlines to allow time for discussion and compromise</a:t>
            </a:r>
          </a:p>
          <a:p>
            <a:r>
              <a:rPr lang="en-US" sz="2400" dirty="0"/>
              <a:t>Automatic decisions:</a:t>
            </a:r>
          </a:p>
          <a:p>
            <a:pPr lvl="1"/>
            <a:r>
              <a:rPr lang="en-US" sz="2000" dirty="0"/>
              <a:t>Unchallenged documents are automatically approved by the last challenge deadline or, in case of preliminary decisions, the following day’s challenge deadline</a:t>
            </a:r>
          </a:p>
          <a:p>
            <a:pPr lvl="1"/>
            <a:r>
              <a:rPr lang="en-US" sz="2000" dirty="0"/>
              <a:t>Challenged documents are to be noted by the last challenge deadline unless all objections have been withdrawn</a:t>
            </a:r>
          </a:p>
        </p:txBody>
      </p:sp>
    </p:spTree>
    <p:extLst>
      <p:ext uri="{BB962C8B-B14F-4D97-AF65-F5344CB8AC3E}">
        <p14:creationId xmlns:p14="http://schemas.microsoft.com/office/powerpoint/2010/main" val="131543559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5831A-B6BE-4B9A-859A-62FF4D965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6B210-F191-42C1-89C9-E75DF8C41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15599" cy="2194583"/>
          </a:xfrm>
        </p:spPr>
        <p:txBody>
          <a:bodyPr/>
          <a:lstStyle/>
          <a:p>
            <a:r>
              <a:rPr lang="en-US" sz="2400" dirty="0"/>
              <a:t>The SA3 leadership will monitor the email discussions to keep a track record of disagreements and for the note taking. The agenda items will be split among the leadership members as shown in the table below (TBD).</a:t>
            </a:r>
          </a:p>
          <a:p>
            <a:r>
              <a:rPr lang="en-US" sz="2400" dirty="0"/>
              <a:t>MCC will continuously provide feedback on the documents directly to the authors, over the admin channel or in the corresponding email thread. So please pay attention to such feedback.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47F1E3-0472-437F-8F9E-1D7CAC0EA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336399"/>
              </p:ext>
            </p:extLst>
          </p:nvPr>
        </p:nvGraphicFramePr>
        <p:xfrm>
          <a:off x="1157013" y="4337853"/>
          <a:ext cx="10036503" cy="17526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637421">
                  <a:extLst>
                    <a:ext uri="{9D8B030D-6E8A-4147-A177-3AD203B41FA5}">
                      <a16:colId xmlns:a16="http://schemas.microsoft.com/office/drawing/2014/main" val="2050855342"/>
                    </a:ext>
                  </a:extLst>
                </a:gridCol>
                <a:gridCol w="8399082">
                  <a:extLst>
                    <a:ext uri="{9D8B030D-6E8A-4147-A177-3AD203B41FA5}">
                      <a16:colId xmlns:a16="http://schemas.microsoft.com/office/drawing/2014/main" val="118014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Agenda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587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VC (MQ)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4.2, 4.7, 4.15, 4.16, 4.18, 4.19, 4.21, 5.2, 5.5, 5.6, 5.14, 5.16, 5.19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895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VC (RR)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4.3, 4.6, 4.8, 4.9, 4.10, 4.13, 4.14, 4.22, 4.23, 5.1, 5.3, 5.7, 5.10, 5.11, 5.13, 5.15, 5.17, 5.18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75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 (NB)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Remaining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90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308329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F6725-D6B0-46A7-A181-BE221D05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D5B03-8EB3-4E57-AAA8-40D3B622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1 &amp; 2</a:t>
            </a:r>
          </a:p>
          <a:p>
            <a:r>
              <a:rPr lang="en-US" dirty="0"/>
              <a:t>Rel-17 study items: </a:t>
            </a:r>
          </a:p>
          <a:p>
            <a:pPr lvl="1"/>
            <a:r>
              <a:rPr lang="en-US" dirty="0"/>
              <a:t>Work items: 5.1 to 5.19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3739CE-6576-47E5-ACB5-471590B97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864" y="1825625"/>
            <a:ext cx="4856085" cy="448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257228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1- Deadlines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183249"/>
              </p:ext>
            </p:extLst>
          </p:nvPr>
        </p:nvGraphicFramePr>
        <p:xfrm>
          <a:off x="838200" y="1825624"/>
          <a:ext cx="10515600" cy="40999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(UTC)\Day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9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10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11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12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13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Start of e-meeting at 8:00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W1 - 2</a:t>
                      </a:r>
                      <a:r>
                        <a:rPr lang="en-US" sz="1200" baseline="30000" dirty="0"/>
                        <a:t>nd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W1 - 3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Conf call W1/D1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W1/D4</a:t>
                      </a:r>
                    </a:p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Portal opens</a:t>
                      </a:r>
                    </a:p>
                    <a:p>
                      <a:pPr algn="ctr"/>
                      <a:r>
                        <a:rPr lang="en-US" sz="1200" dirty="0"/>
                        <a:t>W1 - Last revision at 17:00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End of Week 1 of e-meeting at 15:00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Objections latest at 16:00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125787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f8fe64598aa6a98ba2c48ba916b1a262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8d6530949a8052906682361df69ab2cb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E2EAA4-7395-4C52-9C43-852F1C5982D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82BD09B-7BC0-429F-A74D-1CED2054BA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5F77A5-4F6E-409A-9892-DDAE0DE76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1187</Words>
  <Application>Microsoft Office PowerPoint</Application>
  <PresentationFormat>Widescreen</PresentationFormat>
  <Paragraphs>221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Process and agenda for SA3#101-e</vt:lpstr>
      <vt:lpstr>Outline</vt:lpstr>
      <vt:lpstr>General</vt:lpstr>
      <vt:lpstr>Email rules (1/2)</vt:lpstr>
      <vt:lpstr>Drafting</vt:lpstr>
      <vt:lpstr>Decision making</vt:lpstr>
      <vt:lpstr>Discussion monitoring</vt:lpstr>
      <vt:lpstr>Week 1 - Scope</vt:lpstr>
      <vt:lpstr>Week 1- Deadlines</vt:lpstr>
      <vt:lpstr>Week 1 - Conference call agenda</vt:lpstr>
      <vt:lpstr>Week 2 - Scope</vt:lpstr>
      <vt:lpstr>Week 2- Deadlines</vt:lpstr>
      <vt:lpstr>Week 2 - Conference call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2019-05-22T07:33:39Z</dcterms:created>
  <dcterms:modified xsi:type="dcterms:W3CDTF">2020-11-17T09:01:28Z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