
<file path=[Content_Types].xml><?xml version="1.0" encoding="utf-8"?>
<Types xmlns="http://schemas.openxmlformats.org/package/2006/content-types">
  <Default Extension="bin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media/image2.bin" ContentType="image/svg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media/image3.bin" ContentType="image/jpeg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7"/>
  </p:sldMasterIdLst>
  <p:notesMasterIdLst>
    <p:notesMasterId r:id="rId15"/>
  </p:notesMasterIdLst>
  <p:sldIdLst>
    <p:sldId id="259" r:id="rId8"/>
    <p:sldId id="263" r:id="rId9"/>
    <p:sldId id="264" r:id="rId10"/>
    <p:sldId id="265" r:id="rId11"/>
    <p:sldId id="266" r:id="rId12"/>
    <p:sldId id="267" r:id="rId13"/>
    <p:sldId id="25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0D92D7-8CEF-4932-A57A-2F16D3DD97DB}" v="5" dt="2020-10-12T12:49:33.813"/>
    <p1510:client id="{AEA42613-0797-4D89-A420-213C278FD63B}" v="2" dt="2020-10-12T11:43:13.6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1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B7BE49-2B34-43F1-B6A2-871D533B5620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D80F80-4ECF-4624-B718-5B15BFB73D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0910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i="0" dirty="0">
              <a:solidFill>
                <a:schemeClr val="bg1"/>
              </a:solidFill>
              <a:latin typeface="Ericsson Hilda Light"/>
              <a:ea typeface="Ericsson Hilda" pitchFamily="4" charset="0"/>
              <a:cs typeface="Ericsson Hilda Light"/>
            </a:endParaRPr>
          </a:p>
        </p:txBody>
      </p:sp>
      <p:sp>
        <p:nvSpPr>
          <p:cNvPr id="53252" name="Date Placeholder 3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latin typeface="Ericsson Hilda Light" pitchFamily="4" charset="0"/>
                <a:ea typeface="Ericsson Hilda" pitchFamily="4" charset="-128"/>
                <a:cs typeface="Ericsson Hilda" pitchFamily="4" charset="-128"/>
              </a:rPr>
              <a:t> </a:t>
            </a:r>
          </a:p>
        </p:txBody>
      </p:sp>
      <p:sp>
        <p:nvSpPr>
          <p:cNvPr id="53253" name="Slide Number Placeholder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6CA0A04-21C0-5842-8CC2-732B78D36105}" type="slidenum">
              <a:rPr lang="en-US">
                <a:latin typeface="Ericsson Hilda Light" pitchFamily="4" charset="0"/>
                <a:ea typeface="Ericsson Hilda" pitchFamily="4" charset="-128"/>
                <a:cs typeface="Ericsson Hilda" pitchFamily="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>
              <a:latin typeface="Ericsson Hilda Light" pitchFamily="4" charset="0"/>
              <a:ea typeface="Ericsson Hilda" pitchFamily="4" charset="-128"/>
              <a:cs typeface="Ericsson Hilda" pitchFamily="4" charset="-128"/>
            </a:endParaRPr>
          </a:p>
        </p:txBody>
      </p:sp>
      <p:sp>
        <p:nvSpPr>
          <p:cNvPr id="53254" name="Header Placeholder 5"/>
          <p:cNvSpPr>
            <a:spLocks noGrp="1"/>
          </p:cNvSpPr>
          <p:nvPr>
            <p:ph type="hdr" sz="quarter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latin typeface="Ericsson Hilda Light" pitchFamily="4" charset="0"/>
                <a:ea typeface="Ericsson Hilda" pitchFamily="4" charset="-128"/>
                <a:cs typeface="Ericsson Hilda" pitchFamily="4" charset="-128"/>
              </a:rPr>
              <a:t> </a:t>
            </a:r>
          </a:p>
        </p:txBody>
      </p:sp>
      <p:sp>
        <p:nvSpPr>
          <p:cNvPr id="53255" name="Footer Placeholder 6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latin typeface="Ericsson Hilda Light" pitchFamily="4" charset="0"/>
                <a:ea typeface="Ericsson Hilda" pitchFamily="4" charset="-128"/>
                <a:cs typeface="Ericsson Hilda" pitchFamily="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961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WCDMA W18.Q3 Focus Area Presentation 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2018-06-12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a-DK"/>
              <a:t>6/221 09-FGC 101 3355 Uen, Rev G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22D746F-122A-4891-BEBF-24F60A292563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888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GB"/>
              <a:t>Test document 2 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GB"/>
              <a:t> 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1551-192072 Uen, Rev PA1 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A9966BF-A434-4BC2-9969-A0AE8B068B9B}" type="slidenum">
              <a:rPr lang="en-GB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3287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bin"/><Relationship Id="rId2" Type="http://schemas.openxmlformats.org/officeDocument/2006/relationships/image" Target="../media/image1.bin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AD5AD-AD1B-4B78-8D3E-7CEB68336E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68AD1D-A5E8-4CF4-B49D-6D5EA3B4F2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4C1ACC-2BAC-45E1-8DB4-3E9ADE54A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DA95-5404-4753-B8B8-37D33B01934E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D9B8C6-2BAA-45C0-8CCE-EAFD01EBD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B3617-58B5-473C-9A1B-01CDE85F3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EF7E-080D-4242-AE27-E6E1133E1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772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965862-AC37-4744-A403-A9A98583F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A5F8D5-67DC-4EBB-A156-A7A528CD6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B4C62-7E13-4267-BF0D-C41D51970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DA95-5404-4753-B8B8-37D33B01934E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0937F5-5D70-45D4-9AD5-3CA8815DE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B77379-967C-4039-95C6-6DA9E431A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EF7E-080D-4242-AE27-E6E1133E1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44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CA50AC-C974-45C0-A1DA-CCD3249CF2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14AFB8-E6EF-495F-ADC1-BC2D033A78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D03192-0703-4EF7-B23B-81382CB7F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DA95-5404-4753-B8B8-37D33B01934E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496FE-03FE-4B05-BFB5-FB5B57D14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DB4D7F-FFD8-423E-A7C6-0AD2FF920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EF7E-080D-4242-AE27-E6E1133E1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930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74dd516-51d5-4b72-ab26-e3daddec97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747097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4c67810-817c-4b90-8083-66cf897edcb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521385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f80c47b-8d90-4da6-b6fc-80dc2f2e71d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_SM">
            <a:extLst>
              <a:ext uri="{FF2B5EF4-FFF2-40B4-BE49-F238E27FC236}">
                <a16:creationId xmlns:a16="http://schemas.microsoft.com/office/drawing/2014/main" id="{AC5B9436-E3EB-4A3D-BE6B-EFFF8123DE9D}"/>
              </a:ext>
            </a:extLst>
          </p:cNvPr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5" y="476250"/>
            <a:ext cx="8353426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73152" bIns="36576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sz="quarter" idx="10" hasCustomPrompt="1"/>
          </p:nvPr>
        </p:nvSpPr>
        <p:spPr>
          <a:xfrm>
            <a:off x="479425" y="1844675"/>
            <a:ext cx="5472113" cy="4392613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GB" dirty="0"/>
              <a:t>For heading, use Ericsson Hilda in bold. For copy and bullets, use Ericsson Hilda.</a:t>
            </a:r>
          </a:p>
          <a:p>
            <a:pPr lvl="0"/>
            <a:r>
              <a:rPr lang="en-GB" dirty="0"/>
              <a:t>First level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</p:txBody>
      </p:sp>
      <p:sp>
        <p:nvSpPr>
          <p:cNvPr id="7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EF2C589A-70A9-4C1E-92FD-76B1E60A1A29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8" name="FirstDividerHider">
            <a:extLst>
              <a:ext uri="{FF2B5EF4-FFF2-40B4-BE49-F238E27FC236}">
                <a16:creationId xmlns:a16="http://schemas.microsoft.com/office/drawing/2014/main" id="{E735C405-D694-4150-B4C4-0B84A1A5CAEA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41175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193a01b-b689-4444-a26b-b90ffce9a2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_TM">
            <a:extLst>
              <a:ext uri="{FF2B5EF4-FFF2-40B4-BE49-F238E27FC236}">
                <a16:creationId xmlns:a16="http://schemas.microsoft.com/office/drawing/2014/main" id="{B200748E-0B61-48E1-8B47-504C30250995}"/>
              </a:ext>
            </a:extLst>
          </p:cNvPr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071813" y="4309200"/>
            <a:ext cx="6048375" cy="347472"/>
          </a:xfrm>
          <a:prstGeom prst="rect">
            <a:avLst/>
          </a:prstGeom>
        </p:spPr>
        <p:txBody>
          <a:bodyPr rIns="72000"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Ericsson Hilda Light" charset="0"/>
              <a:buNone/>
              <a:defRPr sz="2000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GB" dirty="0"/>
              <a:t>Use this space for relevant Ericsson URLs or hashtags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979B00C-7C1F-4F17-8D52-31D787A123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506895" y="2854112"/>
            <a:ext cx="1163145" cy="1163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762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E8CE0-82B3-40AB-8EE7-50BD6CECA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281A7-DE01-4CC7-A6DE-D882CFE389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1980D-7783-4551-AC23-3D2A5858A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DA95-5404-4753-B8B8-37D33B01934E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9CC32-18CD-4D04-86C7-09ACD6261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8E9B67-C7C2-4009-8F7F-CB6D54DED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EF7E-080D-4242-AE27-E6E1133E1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16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2EAB8-E6CC-41A1-B7AE-620F67DB2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BB7D58-A98B-45E9-8C1A-FD49DE188E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972C3F-9462-4BF4-9BDB-D0FA4C812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DA95-5404-4753-B8B8-37D33B01934E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588107-2439-43E9-828F-09740DFDD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D5FC8-7482-439C-842D-FFAD8DE34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EF7E-080D-4242-AE27-E6E1133E1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56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BC315-47D8-4876-B409-0E240CE303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D6B05-CAEE-49DD-B98C-3FF6702CB6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D562F9-25A9-429D-9D1F-78402F9C4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44CF83-FB9A-4476-B421-3807B8EC4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DA95-5404-4753-B8B8-37D33B01934E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C6DD4F-F2AC-4E1B-BCF7-07598ED0C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1E394A-2047-4741-9F0A-2F44C50A0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EF7E-080D-4242-AE27-E6E1133E1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407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B38BF-1AEC-4BD4-A922-A5ECACEB2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91DDFC-B438-4ED7-BFD8-37EE1DC6C3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D06AAE-86A8-4F9E-A5EE-8053DB71F1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FB295F-B177-4D14-B889-F58D138F5B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57257B3-539A-46DE-9DC2-0FA1EC4843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132469-1226-4459-891F-9FDDAC08B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DA95-5404-4753-B8B8-37D33B01934E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5B5B49-8EBA-4DBD-ADB3-3FC783395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F02E06-9DD9-4587-A1BC-EFEE51B6A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EF7E-080D-4242-AE27-E6E1133E1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26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A4FC9-C1A6-460B-81FE-A4E3C2AF9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7370F3-5F2D-4BB3-9688-637F017C2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DA95-5404-4753-B8B8-37D33B01934E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D39DDB-A677-440F-BC21-28F358468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FD699D-2777-40A1-8FC5-344882AC3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EF7E-080D-4242-AE27-E6E1133E1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369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69DB24-A6CE-4FA3-B68F-66DE6AC04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DA95-5404-4753-B8B8-37D33B01934E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C99B41-6181-4D96-A4C5-23653CD00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BD45D9-33CA-4E3C-94EB-27C2C0BA2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EF7E-080D-4242-AE27-E6E1133E1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309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2CB9F-B622-409E-8CEC-9D457EF2E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B6534-F11D-40F8-A1AB-8F8E5233B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63993A-E409-4F55-BD2B-7CF434DC9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F3F364-E90D-4720-99E6-2A600BFC3C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DA95-5404-4753-B8B8-37D33B01934E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23557-FC53-4F25-BEFC-2D709AC2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C3EAEF-0331-44A0-84F6-4D412BC00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EF7E-080D-4242-AE27-E6E1133E1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379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6A5B1-B8A1-4CFE-849C-B709264DD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F140806-9E28-4FC0-84E4-C3BA7F75AD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67EA1B-E704-4957-BF42-C3B5D67AB4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9D5251-78CF-4964-801B-42A57B2A2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EEDA95-5404-4753-B8B8-37D33B01934E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22BA72-87CD-45E3-B086-07B782534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474D57-C2D1-46EB-AD55-403A98A04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AEF7E-080D-4242-AE27-E6E1133E1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126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7E8B5-95E4-458D-9F03-EC5B312D5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8F3E02-3477-4C56-8C6B-2D334627C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546F91-44FE-4D52-BC4F-6B1EF19CC0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EDA95-5404-4753-B8B8-37D33B01934E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1367E-BFE5-474F-A861-E62605995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B6292-87B4-4A20-90F1-05CDF4E40B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AEF7E-080D-4242-AE27-E6E1133E12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61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4" r:id="rId13"/>
    <p:sldLayoutId id="2147483666" r:id="rId14"/>
    <p:sldLayoutId id="2147483667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1.xml"/><Relationship Id="rId2" Type="http://schemas.openxmlformats.org/officeDocument/2006/relationships/customXml" Target="../../customXml/item2.xml"/><Relationship Id="rId1" Type="http://schemas.openxmlformats.org/officeDocument/2006/relationships/customXml" Target="../../customXml/item1.xml"/><Relationship Id="rId6" Type="http://schemas.openxmlformats.org/officeDocument/2006/relationships/image" Target="../media/image3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customXml" Target="../../customXml/item4.xml"/><Relationship Id="rId1" Type="http://schemas.openxmlformats.org/officeDocument/2006/relationships/customXml" Target="../../customXml/item3.xml"/><Relationship Id="rId6" Type="http://schemas.openxmlformats.org/officeDocument/2006/relationships/image" Target="../media/image4.jpe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3_Security/TSGS3_100Bis-e/Docs/S3-202522.zip" TargetMode="External"/><Relationship Id="rId2" Type="http://schemas.openxmlformats.org/officeDocument/2006/relationships/hyperlink" Target="https://www.3gpp.org/ftp/TSG_SA/WG3_Security/TSGS3_100Bis-e/Docs/S3-202585.zip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s://www.3gpp.org/ftp/TSG_SA/WG3_Security/TSGS3_100Bis-e/Docs/S3-202327.zip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3_Security/TSGS3_100Bis-e/Docs/S3-202535.zip" TargetMode="External"/><Relationship Id="rId3" Type="http://schemas.openxmlformats.org/officeDocument/2006/relationships/hyperlink" Target="https://www.3gpp.org/ftp/TSG_SA/WG3_Security/TSGS3_100Bis-e/Docs/S3-202586.zip" TargetMode="External"/><Relationship Id="rId7" Type="http://schemas.openxmlformats.org/officeDocument/2006/relationships/hyperlink" Target="https://www.3gpp.org/ftp/TSG_SA/WG3_Security/TSGS3_100Bis-e/Docs/S3-202332.zip" TargetMode="External"/><Relationship Id="rId2" Type="http://schemas.openxmlformats.org/officeDocument/2006/relationships/hyperlink" Target="https://www.3gpp.org/ftp/TSG_SA/WG3_Security/TSGS3_100Bis-e/Docs/S3-202588.zip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3gpp.org/ftp/TSG_SA/WG3_Security/TSGS3_100Bis-e/Docs/S3-202550.zip" TargetMode="External"/><Relationship Id="rId5" Type="http://schemas.openxmlformats.org/officeDocument/2006/relationships/hyperlink" Target="https://www.3gpp.org/ftp/TSG_SA/WG3_Security/TSGS3_100Bis-e/Docs/S3-202333.zip" TargetMode="External"/><Relationship Id="rId4" Type="http://schemas.openxmlformats.org/officeDocument/2006/relationships/hyperlink" Target="https://www.3gpp.org/ftp/TSG_SA/WG3_Security/TSGS3_100Bis-e/Docs/S3-202513.zip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3_Security/TSGS3_100Bis-e/Docs/S3-202654.zip" TargetMode="External"/><Relationship Id="rId7" Type="http://schemas.openxmlformats.org/officeDocument/2006/relationships/hyperlink" Target="https://www.3gpp.org/ftp/TSG_SA/WG3_Security/TSGS3_100Bis-e/Docs/S3-202657.zip" TargetMode="External"/><Relationship Id="rId2" Type="http://schemas.openxmlformats.org/officeDocument/2006/relationships/hyperlink" Target="https://www.3gpp.org/ftp/TSG_SA/WG3_Security/TSGS3_100Bis-e/Docs/S3-202638.zip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3gpp.org/ftp/TSG_SA/WG3_Security/TSGS3_100Bis-e/Docs/S3-202658.zip" TargetMode="External"/><Relationship Id="rId5" Type="http://schemas.openxmlformats.org/officeDocument/2006/relationships/hyperlink" Target="https://www.3gpp.org/ftp/TSG_SA/WG3_Security/TSGS3_100Bis-e/Docs/S3-202655.zip" TargetMode="External"/><Relationship Id="rId4" Type="http://schemas.openxmlformats.org/officeDocument/2006/relationships/hyperlink" Target="https://www.3gpp.org/ftp/TSG_SA/WG3_Security/TSGS3_100Bis-e/Docs/S3-202663.zip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3gpp.org/ftp/TSG_SA/WG3_Security/TSGS3_100Bis-e/Docs/S3-202328.zip" TargetMode="External"/><Relationship Id="rId3" Type="http://schemas.openxmlformats.org/officeDocument/2006/relationships/hyperlink" Target="https://www.3gpp.org/ftp/TSG_SA/WG3_Security/TSGS3_100Bis-e/Docs/S3-202631.zip" TargetMode="External"/><Relationship Id="rId7" Type="http://schemas.openxmlformats.org/officeDocument/2006/relationships/hyperlink" Target="https://www.3gpp.org/ftp/TSG_SA/WG3_Security/TSGS3_100Bis-e/Docs/S3-202336.zip" TargetMode="External"/><Relationship Id="rId2" Type="http://schemas.openxmlformats.org/officeDocument/2006/relationships/hyperlink" Target="https://www.3gpp.org/ftp/TSG_SA/WG3_Security/TSGS3_100Bis-e/Docs/S3-202360.zip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3gpp.org/ftp/TSG_SA/WG3_Security/TSGS3_100Bis-e/Docs/S3-202363.zip" TargetMode="External"/><Relationship Id="rId5" Type="http://schemas.openxmlformats.org/officeDocument/2006/relationships/hyperlink" Target="https://www.3gpp.org/ftp/TSG_SA/WG3_Security/TSGS3_100Bis-e/Docs/S3-202326.zip" TargetMode="External"/><Relationship Id="rId4" Type="http://schemas.openxmlformats.org/officeDocument/2006/relationships/hyperlink" Target="https://www.3gpp.org/ftp/TSG_SA/WG3_Security/TSGS3_100Bis-e/Docs/S3-202652.zip" TargetMode="External"/><Relationship Id="rId9" Type="http://schemas.openxmlformats.org/officeDocument/2006/relationships/hyperlink" Target="https://www.3gpp.org/ftp/TSG_SA/WG3_Security/TSGS3_100Bis-e/Docs/S3-202633.zip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customXml" Target="../../customXml/item6.xml"/><Relationship Id="rId1" Type="http://schemas.openxmlformats.org/officeDocument/2006/relationships/customXml" Target="../../customXml/item5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Bildobjekt 26" descr="Mp Ericsson HQ Signage 34_3.jpg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2" name="textruta 21"/>
          <p:cNvSpPr txBox="1">
            <a:spLocks/>
          </p:cNvSpPr>
          <p:nvPr/>
        </p:nvSpPr>
        <p:spPr bwMode="auto">
          <a:xfrm>
            <a:off x="477838" y="6237288"/>
            <a:ext cx="4284662" cy="19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Clr>
                <a:schemeClr val="tx1"/>
              </a:buClr>
              <a:buNone/>
            </a:pPr>
            <a:r>
              <a:rPr lang="en-US" sz="1000" b="1" dirty="0">
                <a:solidFill>
                  <a:schemeClr val="bg1"/>
                </a:solidFill>
                <a:latin typeface="Ericsson Hilda Light"/>
                <a:cs typeface="Ericsson Hilda Light"/>
              </a:rPr>
              <a:t>Image: </a:t>
            </a:r>
            <a:r>
              <a:rPr lang="en-US" sz="1000" dirty="0">
                <a:solidFill>
                  <a:schemeClr val="bg1"/>
                </a:solidFill>
                <a:latin typeface="Ericsson Hilda Light"/>
                <a:cs typeface="Ericsson Hilda Light"/>
              </a:rPr>
              <a:t>Ericsson headquarters, </a:t>
            </a:r>
            <a:r>
              <a:rPr lang="en-US" sz="1000" dirty="0" err="1">
                <a:solidFill>
                  <a:schemeClr val="bg1"/>
                </a:solidFill>
                <a:latin typeface="Ericsson Hilda Light"/>
                <a:cs typeface="Ericsson Hilda Light"/>
              </a:rPr>
              <a:t>Kista</a:t>
            </a:r>
            <a:r>
              <a:rPr lang="en-US" sz="1000" dirty="0">
                <a:solidFill>
                  <a:schemeClr val="bg1"/>
                </a:solidFill>
                <a:latin typeface="Ericsson Hilda Light"/>
                <a:cs typeface="Ericsson Hilda Light"/>
              </a:rPr>
              <a:t>, Sweden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9186417-7C84-4161-84C8-A9B4FDC80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476250"/>
            <a:ext cx="9858675" cy="1081088"/>
          </a:xfrm>
        </p:spPr>
        <p:txBody>
          <a:bodyPr/>
          <a:lstStyle/>
          <a:p>
            <a:r>
              <a:rPr lang="en-US" dirty="0">
                <a:solidFill>
                  <a:srgbClr val="FFFFFF"/>
                </a:solidFill>
                <a:ea typeface="Ericsson Hilda" pitchFamily="4" charset="0"/>
                <a:cs typeface="Ericsson Hilda Light"/>
              </a:rPr>
              <a:t>SA3#100bis-e </a:t>
            </a:r>
            <a:r>
              <a:rPr lang="en-US" dirty="0" err="1">
                <a:solidFill>
                  <a:srgbClr val="FFFFFF"/>
                </a:solidFill>
                <a:ea typeface="Ericsson Hilda" pitchFamily="4" charset="0"/>
                <a:cs typeface="Ericsson Hilda Light"/>
              </a:rPr>
              <a:t>eNPN</a:t>
            </a:r>
            <a:r>
              <a:rPr lang="en-US" dirty="0">
                <a:solidFill>
                  <a:srgbClr val="FFFFFF"/>
                </a:solidFill>
                <a:ea typeface="Ericsson Hilda" pitchFamily="4" charset="0"/>
                <a:cs typeface="Ericsson Hilda Light"/>
              </a:rPr>
              <a:t> merger discussion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5023BE-B8D0-4171-9037-E94636CAA33F}"/>
              </a:ext>
            </a:extLst>
          </p:cNvPr>
          <p:cNvSpPr txBox="1">
            <a:spLocks/>
          </p:cNvSpPr>
          <p:nvPr/>
        </p:nvSpPr>
        <p:spPr bwMode="auto">
          <a:xfrm>
            <a:off x="9652119" y="6279098"/>
            <a:ext cx="2096814" cy="2968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indent="0" algn="r">
              <a:buClr>
                <a:schemeClr val="tx1"/>
              </a:buClr>
              <a:buNone/>
            </a:pPr>
            <a:r>
              <a:rPr lang="en-US" sz="1000" dirty="0">
                <a:solidFill>
                  <a:srgbClr val="FFFFFF"/>
                </a:solidFill>
                <a:ea typeface="Ericsson Hilda" pitchFamily="4" charset="0"/>
                <a:cs typeface="Ericsson Hilda Light"/>
              </a:rPr>
              <a:t>2020-10-12</a:t>
            </a:r>
            <a:endParaRPr lang="en-US" sz="1000" dirty="0">
              <a:solidFill>
                <a:schemeClr val="bg1"/>
              </a:solidFill>
            </a:endParaRPr>
          </a:p>
        </p:txBody>
      </p:sp>
      <p:grpSp>
        <p:nvGrpSpPr>
          <p:cNvPr id="3" name="Graphic 8">
            <a:extLst>
              <a:ext uri="{FF2B5EF4-FFF2-40B4-BE49-F238E27FC236}">
                <a16:creationId xmlns:a16="http://schemas.microsoft.com/office/drawing/2014/main" id="{6555F43B-11EE-4F50-92A6-7414B816CC6A}"/>
              </a:ext>
            </a:extLst>
          </p:cNvPr>
          <p:cNvGrpSpPr>
            <a:grpSpLocks/>
          </p:cNvGrpSpPr>
          <p:nvPr/>
        </p:nvGrpSpPr>
        <p:grpSpPr>
          <a:xfrm>
            <a:off x="11487410" y="476250"/>
            <a:ext cx="261523" cy="261523"/>
            <a:chOff x="11487410" y="476250"/>
            <a:chExt cx="261523" cy="261523"/>
          </a:xfrm>
        </p:grpSpPr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6BD14B82-A3B2-49BC-904C-8E9B102CE797}"/>
                </a:ext>
              </a:extLst>
            </p:cNvPr>
            <p:cNvSpPr/>
            <p:nvPr/>
          </p:nvSpPr>
          <p:spPr>
            <a:xfrm>
              <a:off x="11521134" y="476006"/>
              <a:ext cx="193854" cy="98725"/>
            </a:xfrm>
            <a:custGeom>
              <a:avLst/>
              <a:gdLst>
                <a:gd name="connsiteX0" fmla="*/ 192493 w 193853"/>
                <a:gd name="connsiteY0" fmla="*/ 17603 h 98724"/>
                <a:gd name="connsiteX1" fmla="*/ 179548 w 193853"/>
                <a:gd name="connsiteY1" fmla="*/ 2696 h 98724"/>
                <a:gd name="connsiteX2" fmla="*/ 154965 w 193853"/>
                <a:gd name="connsiteY2" fmla="*/ 2925 h 98724"/>
                <a:gd name="connsiteX3" fmla="*/ 22798 w 193853"/>
                <a:gd name="connsiteY3" fmla="*/ 46992 h 98724"/>
                <a:gd name="connsiteX4" fmla="*/ 2987 w 193853"/>
                <a:gd name="connsiteY4" fmla="*/ 61572 h 98724"/>
                <a:gd name="connsiteX5" fmla="*/ 1582 w 193853"/>
                <a:gd name="connsiteY5" fmla="*/ 81251 h 98724"/>
                <a:gd name="connsiteX6" fmla="*/ 14527 w 193853"/>
                <a:gd name="connsiteY6" fmla="*/ 96158 h 98724"/>
                <a:gd name="connsiteX7" fmla="*/ 39110 w 193853"/>
                <a:gd name="connsiteY7" fmla="*/ 95929 h 98724"/>
                <a:gd name="connsiteX8" fmla="*/ 171277 w 193853"/>
                <a:gd name="connsiteY8" fmla="*/ 51862 h 98724"/>
                <a:gd name="connsiteX9" fmla="*/ 191088 w 193853"/>
                <a:gd name="connsiteY9" fmla="*/ 37283 h 98724"/>
                <a:gd name="connsiteX10" fmla="*/ 192493 w 193853"/>
                <a:gd name="connsiteY10" fmla="*/ 17603 h 98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3853" h="98724">
                  <a:moveTo>
                    <a:pt x="192493" y="17603"/>
                  </a:moveTo>
                  <a:cubicBezTo>
                    <a:pt x="190238" y="10869"/>
                    <a:pt x="185465" y="5638"/>
                    <a:pt x="179548" y="2696"/>
                  </a:cubicBezTo>
                  <a:cubicBezTo>
                    <a:pt x="173664" y="-246"/>
                    <a:pt x="166603" y="-965"/>
                    <a:pt x="154965" y="2925"/>
                  </a:cubicBezTo>
                  <a:lnTo>
                    <a:pt x="22798" y="46992"/>
                  </a:lnTo>
                  <a:cubicBezTo>
                    <a:pt x="11160" y="50882"/>
                    <a:pt x="5929" y="55655"/>
                    <a:pt x="2987" y="61572"/>
                  </a:cubicBezTo>
                  <a:cubicBezTo>
                    <a:pt x="12" y="67456"/>
                    <a:pt x="-674" y="74484"/>
                    <a:pt x="1582" y="81251"/>
                  </a:cubicBezTo>
                  <a:cubicBezTo>
                    <a:pt x="3837" y="87985"/>
                    <a:pt x="8610" y="93216"/>
                    <a:pt x="14527" y="96158"/>
                  </a:cubicBezTo>
                  <a:cubicBezTo>
                    <a:pt x="20411" y="99100"/>
                    <a:pt x="27472" y="99819"/>
                    <a:pt x="39110" y="95929"/>
                  </a:cubicBezTo>
                  <a:lnTo>
                    <a:pt x="171277" y="51862"/>
                  </a:lnTo>
                  <a:cubicBezTo>
                    <a:pt x="182915" y="48005"/>
                    <a:pt x="188146" y="43200"/>
                    <a:pt x="191088" y="37283"/>
                  </a:cubicBezTo>
                  <a:cubicBezTo>
                    <a:pt x="194063" y="31398"/>
                    <a:pt x="194749" y="24370"/>
                    <a:pt x="192493" y="17603"/>
                  </a:cubicBezTo>
                  <a:close/>
                </a:path>
              </a:pathLst>
            </a:custGeom>
            <a:solidFill>
              <a:srgbClr val="FAFA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indent="0">
                <a:buNone/>
              </a:pPr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156AD73D-4917-425F-8A83-C5B8D6FC64E5}"/>
                </a:ext>
              </a:extLst>
            </p:cNvPr>
            <p:cNvSpPr/>
            <p:nvPr/>
          </p:nvSpPr>
          <p:spPr>
            <a:xfrm>
              <a:off x="11521134" y="557568"/>
              <a:ext cx="193854" cy="98725"/>
            </a:xfrm>
            <a:custGeom>
              <a:avLst/>
              <a:gdLst>
                <a:gd name="connsiteX0" fmla="*/ 192493 w 193853"/>
                <a:gd name="connsiteY0" fmla="*/ 17603 h 98724"/>
                <a:gd name="connsiteX1" fmla="*/ 179548 w 193853"/>
                <a:gd name="connsiteY1" fmla="*/ 2696 h 98724"/>
                <a:gd name="connsiteX2" fmla="*/ 154965 w 193853"/>
                <a:gd name="connsiteY2" fmla="*/ 2925 h 98724"/>
                <a:gd name="connsiteX3" fmla="*/ 22798 w 193853"/>
                <a:gd name="connsiteY3" fmla="*/ 46992 h 98724"/>
                <a:gd name="connsiteX4" fmla="*/ 2987 w 193853"/>
                <a:gd name="connsiteY4" fmla="*/ 61572 h 98724"/>
                <a:gd name="connsiteX5" fmla="*/ 1582 w 193853"/>
                <a:gd name="connsiteY5" fmla="*/ 81251 h 98724"/>
                <a:gd name="connsiteX6" fmla="*/ 14527 w 193853"/>
                <a:gd name="connsiteY6" fmla="*/ 96158 h 98724"/>
                <a:gd name="connsiteX7" fmla="*/ 39110 w 193853"/>
                <a:gd name="connsiteY7" fmla="*/ 95929 h 98724"/>
                <a:gd name="connsiteX8" fmla="*/ 171277 w 193853"/>
                <a:gd name="connsiteY8" fmla="*/ 51895 h 98724"/>
                <a:gd name="connsiteX9" fmla="*/ 191088 w 193853"/>
                <a:gd name="connsiteY9" fmla="*/ 37283 h 98724"/>
                <a:gd name="connsiteX10" fmla="*/ 192493 w 193853"/>
                <a:gd name="connsiteY10" fmla="*/ 17603 h 98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3853" h="98724">
                  <a:moveTo>
                    <a:pt x="192493" y="17603"/>
                  </a:moveTo>
                  <a:cubicBezTo>
                    <a:pt x="190238" y="10869"/>
                    <a:pt x="185465" y="5638"/>
                    <a:pt x="179548" y="2696"/>
                  </a:cubicBezTo>
                  <a:cubicBezTo>
                    <a:pt x="173664" y="-246"/>
                    <a:pt x="166603" y="-965"/>
                    <a:pt x="154965" y="2925"/>
                  </a:cubicBezTo>
                  <a:lnTo>
                    <a:pt x="22798" y="46992"/>
                  </a:lnTo>
                  <a:cubicBezTo>
                    <a:pt x="11160" y="50882"/>
                    <a:pt x="5929" y="55655"/>
                    <a:pt x="2987" y="61572"/>
                  </a:cubicBezTo>
                  <a:cubicBezTo>
                    <a:pt x="12" y="67456"/>
                    <a:pt x="-674" y="74484"/>
                    <a:pt x="1582" y="81251"/>
                  </a:cubicBezTo>
                  <a:cubicBezTo>
                    <a:pt x="3837" y="87985"/>
                    <a:pt x="8610" y="93216"/>
                    <a:pt x="14527" y="96158"/>
                  </a:cubicBezTo>
                  <a:cubicBezTo>
                    <a:pt x="20411" y="99100"/>
                    <a:pt x="27472" y="99819"/>
                    <a:pt x="39110" y="95929"/>
                  </a:cubicBezTo>
                  <a:lnTo>
                    <a:pt x="171277" y="51895"/>
                  </a:lnTo>
                  <a:cubicBezTo>
                    <a:pt x="182915" y="48005"/>
                    <a:pt x="188146" y="43232"/>
                    <a:pt x="191088" y="37283"/>
                  </a:cubicBezTo>
                  <a:cubicBezTo>
                    <a:pt x="194063" y="31398"/>
                    <a:pt x="194749" y="24370"/>
                    <a:pt x="192493" y="17603"/>
                  </a:cubicBezTo>
                  <a:close/>
                </a:path>
              </a:pathLst>
            </a:custGeom>
            <a:solidFill>
              <a:srgbClr val="FAFA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indent="0">
                <a:buNone/>
              </a:pPr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279054AE-2D25-451A-BEFD-440B0783A3F8}"/>
                </a:ext>
              </a:extLst>
            </p:cNvPr>
            <p:cNvSpPr/>
            <p:nvPr/>
          </p:nvSpPr>
          <p:spPr>
            <a:xfrm>
              <a:off x="11521134" y="639163"/>
              <a:ext cx="193854" cy="98725"/>
            </a:xfrm>
            <a:custGeom>
              <a:avLst/>
              <a:gdLst>
                <a:gd name="connsiteX0" fmla="*/ 192493 w 193853"/>
                <a:gd name="connsiteY0" fmla="*/ 17603 h 98724"/>
                <a:gd name="connsiteX1" fmla="*/ 179548 w 193853"/>
                <a:gd name="connsiteY1" fmla="*/ 2696 h 98724"/>
                <a:gd name="connsiteX2" fmla="*/ 154965 w 193853"/>
                <a:gd name="connsiteY2" fmla="*/ 2925 h 98724"/>
                <a:gd name="connsiteX3" fmla="*/ 22798 w 193853"/>
                <a:gd name="connsiteY3" fmla="*/ 46992 h 98724"/>
                <a:gd name="connsiteX4" fmla="*/ 2987 w 193853"/>
                <a:gd name="connsiteY4" fmla="*/ 61572 h 98724"/>
                <a:gd name="connsiteX5" fmla="*/ 1582 w 193853"/>
                <a:gd name="connsiteY5" fmla="*/ 81251 h 98724"/>
                <a:gd name="connsiteX6" fmla="*/ 14527 w 193853"/>
                <a:gd name="connsiteY6" fmla="*/ 96158 h 98724"/>
                <a:gd name="connsiteX7" fmla="*/ 39110 w 193853"/>
                <a:gd name="connsiteY7" fmla="*/ 95929 h 98724"/>
                <a:gd name="connsiteX8" fmla="*/ 171277 w 193853"/>
                <a:gd name="connsiteY8" fmla="*/ 51862 h 98724"/>
                <a:gd name="connsiteX9" fmla="*/ 191088 w 193853"/>
                <a:gd name="connsiteY9" fmla="*/ 37283 h 98724"/>
                <a:gd name="connsiteX10" fmla="*/ 192493 w 193853"/>
                <a:gd name="connsiteY10" fmla="*/ 17603 h 98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93853" h="98724">
                  <a:moveTo>
                    <a:pt x="192493" y="17603"/>
                  </a:moveTo>
                  <a:cubicBezTo>
                    <a:pt x="190238" y="10869"/>
                    <a:pt x="185465" y="5638"/>
                    <a:pt x="179548" y="2696"/>
                  </a:cubicBezTo>
                  <a:cubicBezTo>
                    <a:pt x="173664" y="-246"/>
                    <a:pt x="166603" y="-965"/>
                    <a:pt x="154965" y="2925"/>
                  </a:cubicBezTo>
                  <a:lnTo>
                    <a:pt x="22798" y="46992"/>
                  </a:lnTo>
                  <a:cubicBezTo>
                    <a:pt x="11160" y="50882"/>
                    <a:pt x="5929" y="55655"/>
                    <a:pt x="2987" y="61572"/>
                  </a:cubicBezTo>
                  <a:cubicBezTo>
                    <a:pt x="12" y="67456"/>
                    <a:pt x="-674" y="74484"/>
                    <a:pt x="1582" y="81251"/>
                  </a:cubicBezTo>
                  <a:cubicBezTo>
                    <a:pt x="3837" y="87985"/>
                    <a:pt x="8610" y="93216"/>
                    <a:pt x="14527" y="96158"/>
                  </a:cubicBezTo>
                  <a:cubicBezTo>
                    <a:pt x="20411" y="99100"/>
                    <a:pt x="27472" y="99819"/>
                    <a:pt x="39110" y="95929"/>
                  </a:cubicBezTo>
                  <a:lnTo>
                    <a:pt x="171277" y="51862"/>
                  </a:lnTo>
                  <a:cubicBezTo>
                    <a:pt x="182915" y="48005"/>
                    <a:pt x="188146" y="43200"/>
                    <a:pt x="191088" y="37283"/>
                  </a:cubicBezTo>
                  <a:cubicBezTo>
                    <a:pt x="194063" y="31398"/>
                    <a:pt x="194749" y="24370"/>
                    <a:pt x="192493" y="17603"/>
                  </a:cubicBezTo>
                  <a:close/>
                </a:path>
              </a:pathLst>
            </a:custGeom>
            <a:solidFill>
              <a:srgbClr val="FAFAFA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indent="0">
                <a:buNone/>
              </a:pPr>
              <a:endParaRPr lang="en-US"/>
            </a:p>
          </p:txBody>
        </p:sp>
      </p:grp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338495252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E50B1E8-5856-4292-BF89-82DC64751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3898030-F08E-4E7E-AD08-DAD1685B4DF1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/>
              <a:t>Initial access –    15 minutes</a:t>
            </a:r>
          </a:p>
          <a:p>
            <a:pPr lvl="0"/>
            <a:r>
              <a:rPr lang="en-GB" dirty="0"/>
              <a:t>Provisioning  –   15 minutes</a:t>
            </a:r>
          </a:p>
          <a:p>
            <a:pPr lvl="0"/>
            <a:r>
              <a:rPr lang="en-GB" dirty="0"/>
              <a:t>SID revision  –    15 minutes</a:t>
            </a:r>
          </a:p>
          <a:p>
            <a:pPr lvl="0"/>
            <a:r>
              <a:rPr lang="en-GB" dirty="0" err="1"/>
              <a:t>LSes</a:t>
            </a:r>
            <a:r>
              <a:rPr lang="en-GB" dirty="0"/>
              <a:t>         -      15 minutes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05AC8B-A072-394B-BB10-79DFD4DB8ECA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40462" y="1844675"/>
            <a:ext cx="5472113" cy="4392613"/>
          </a:xfrm>
          <a:prstGeom prst="rect">
            <a:avLst/>
          </a:prstGeom>
        </p:spPr>
      </p:pic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4225041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4D6AA1-A0E1-45F9-8E25-BAB809229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DAFD95-512A-4B19-BBFC-087EB0596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57189"/>
            <a:ext cx="10515599" cy="129628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Initial Access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E78D698-4A1D-4A75-B270-8AA6AF4A66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205775"/>
              </p:ext>
            </p:extLst>
          </p:nvPr>
        </p:nvGraphicFramePr>
        <p:xfrm>
          <a:off x="838199" y="2520814"/>
          <a:ext cx="10650795" cy="3379587"/>
        </p:xfrm>
        <a:graphic>
          <a:graphicData uri="http://schemas.openxmlformats.org/drawingml/2006/table">
            <a:tbl>
              <a:tblPr/>
              <a:tblGrid>
                <a:gridCol w="1418304">
                  <a:extLst>
                    <a:ext uri="{9D8B030D-6E8A-4147-A177-3AD203B41FA5}">
                      <a16:colId xmlns:a16="http://schemas.microsoft.com/office/drawing/2014/main" val="2022232944"/>
                    </a:ext>
                  </a:extLst>
                </a:gridCol>
                <a:gridCol w="3821394">
                  <a:extLst>
                    <a:ext uri="{9D8B030D-6E8A-4147-A177-3AD203B41FA5}">
                      <a16:colId xmlns:a16="http://schemas.microsoft.com/office/drawing/2014/main" val="1940790692"/>
                    </a:ext>
                  </a:extLst>
                </a:gridCol>
                <a:gridCol w="5411097">
                  <a:extLst>
                    <a:ext uri="{9D8B030D-6E8A-4147-A177-3AD203B41FA5}">
                      <a16:colId xmlns:a16="http://schemas.microsoft.com/office/drawing/2014/main" val="638882465"/>
                    </a:ext>
                  </a:extLst>
                </a:gridCol>
              </a:tblGrid>
              <a:tr h="91970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700" b="1" i="0" u="sng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2"/>
                        </a:rPr>
                        <a:t>S3-202585</a:t>
                      </a:r>
                      <a:endParaRPr lang="en-GB" sz="3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81" marR="16181" marT="16181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</a:rPr>
                        <a:t>Securing initial access for UE onboarding between UE and SNPN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</a:rPr>
                        <a:t>Nokia to provide proposal on how to fit 2550 aspects in</a:t>
                      </a:r>
                    </a:p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800" b="0" i="0" u="none" strike="noStrike" dirty="0"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181" marR="16181" marT="16181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Ericsson, Huawei, Hisilicon, Qualcomm Incorporated, Lenovo, Motorola Mobility, InterDigital</a:t>
                      </a:r>
                      <a:endParaRPr lang="en-GB" sz="3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81" marR="16181" marT="16181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973959"/>
                  </a:ext>
                </a:extLst>
              </a:tr>
              <a:tr h="91970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700" b="1" i="0" u="sng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3"/>
                        </a:rPr>
                        <a:t>S3-202522</a:t>
                      </a:r>
                      <a:endParaRPr lang="en-GB" sz="3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81" marR="16181" marT="16181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Key issue for UE onboarding for provisioning</a:t>
                      </a:r>
                      <a:endParaRPr lang="en-US" sz="3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81" marR="16181" marT="16181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Intel Corporation (UK) Ltd</a:t>
                      </a:r>
                      <a:endParaRPr lang="en-GB" sz="3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81" marR="16181" marT="16181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4746286"/>
                  </a:ext>
                </a:extLst>
              </a:tr>
              <a:tr h="919703"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700" b="1" i="0" u="sng" strike="noStrike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hlinkClick r:id="rId4"/>
                        </a:rPr>
                        <a:t>S3-202327</a:t>
                      </a:r>
                      <a:endParaRPr lang="en-GB" sz="3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81" marR="16181" marT="16181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New key issue on UE onboarding for SNPN</a:t>
                      </a:r>
                      <a:endParaRPr lang="en-US" sz="3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81" marR="16181" marT="16181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ZTE Corporation</a:t>
                      </a:r>
                      <a:endParaRPr lang="en-GB" sz="3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81" marR="16181" marT="16181" marB="0">
                    <a:lnL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0028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3854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67A9B-EFC9-44D6-8C4C-17E878A8B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Provisioning</a:t>
            </a:r>
            <a:endParaRPr lang="en-GB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427DEB0-1964-4858-84D8-6F4214A7B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1055313"/>
              </p:ext>
            </p:extLst>
          </p:nvPr>
        </p:nvGraphicFramePr>
        <p:xfrm>
          <a:off x="479423" y="2542222"/>
          <a:ext cx="11239101" cy="24612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3272">
                  <a:extLst>
                    <a:ext uri="{9D8B030D-6E8A-4147-A177-3AD203B41FA5}">
                      <a16:colId xmlns:a16="http://schemas.microsoft.com/office/drawing/2014/main" val="3455190702"/>
                    </a:ext>
                  </a:extLst>
                </a:gridCol>
                <a:gridCol w="6458687">
                  <a:extLst>
                    <a:ext uri="{9D8B030D-6E8A-4147-A177-3AD203B41FA5}">
                      <a16:colId xmlns:a16="http://schemas.microsoft.com/office/drawing/2014/main" val="1703717177"/>
                    </a:ext>
                  </a:extLst>
                </a:gridCol>
                <a:gridCol w="2117142">
                  <a:extLst>
                    <a:ext uri="{9D8B030D-6E8A-4147-A177-3AD203B41FA5}">
                      <a16:colId xmlns:a16="http://schemas.microsoft.com/office/drawing/2014/main" val="1333907213"/>
                    </a:ext>
                  </a:extLst>
                </a:gridCol>
              </a:tblGrid>
              <a:tr h="788068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sng" strike="noStrike" dirty="0">
                          <a:effectLst/>
                          <a:hlinkClick r:id="rId2"/>
                        </a:rPr>
                        <a:t>S3-202588</a:t>
                      </a:r>
                      <a:endParaRPr lang="en-GB" sz="1600" b="1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 dirty="0">
                          <a:effectLst/>
                        </a:rPr>
                        <a:t>Discussion on provisioning server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 dirty="0">
                          <a:effectLst/>
                        </a:rPr>
                        <a:t>Ericsson, Huawei, </a:t>
                      </a:r>
                      <a:r>
                        <a:rPr lang="en-GB" sz="1600" u="none" strike="noStrike" dirty="0" err="1">
                          <a:effectLst/>
                        </a:rPr>
                        <a:t>Hisilicon</a:t>
                      </a:r>
                      <a:r>
                        <a:rPr lang="en-GB" sz="1600" u="none" strike="noStrike" dirty="0">
                          <a:effectLst/>
                        </a:rPr>
                        <a:t>, </a:t>
                      </a:r>
                      <a:r>
                        <a:rPr lang="en-GB" sz="1600" u="none" strike="noStrike" dirty="0" err="1">
                          <a:effectLst/>
                        </a:rPr>
                        <a:t>InterDigital</a:t>
                      </a:r>
                      <a:r>
                        <a:rPr lang="en-GB" sz="1600" u="none" strike="noStrike">
                          <a:effectLst/>
                        </a:rPr>
                        <a:t>, Lenovo, Motorola Mobility, China Mobile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583371658"/>
                  </a:ext>
                </a:extLst>
              </a:tr>
              <a:tr h="788068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sng" strike="noStrike">
                          <a:effectLst/>
                          <a:hlinkClick r:id="rId3"/>
                        </a:rPr>
                        <a:t>S3-202586</a:t>
                      </a:r>
                      <a:endParaRPr lang="en-GB" sz="1600" b="1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 dirty="0">
                          <a:effectLst/>
                        </a:rPr>
                        <a:t>Definition of Provisioning Server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 dirty="0">
                          <a:effectLst/>
                        </a:rPr>
                        <a:t>Ericsson, Huawei, </a:t>
                      </a:r>
                      <a:r>
                        <a:rPr lang="en-GB" sz="1600" u="none" strike="noStrike" dirty="0" err="1">
                          <a:effectLst/>
                        </a:rPr>
                        <a:t>Hisilicon</a:t>
                      </a:r>
                      <a:r>
                        <a:rPr lang="en-GB" sz="1600" u="none" strike="noStrike" dirty="0">
                          <a:effectLst/>
                        </a:rPr>
                        <a:t>, </a:t>
                      </a:r>
                      <a:r>
                        <a:rPr lang="en-GB" sz="1600" u="none" strike="noStrike" dirty="0" err="1">
                          <a:effectLst/>
                        </a:rPr>
                        <a:t>InterDigital</a:t>
                      </a:r>
                      <a:r>
                        <a:rPr lang="en-GB" sz="1600" u="none" strike="noStrike" dirty="0">
                          <a:effectLst/>
                        </a:rPr>
                        <a:t>, Lenovo, Motorola Mobility, China Mobile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4097871394"/>
                  </a:ext>
                </a:extLst>
              </a:tr>
              <a:tr h="295526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sng" strike="noStrike">
                          <a:effectLst/>
                          <a:hlinkClick r:id="rId4"/>
                        </a:rPr>
                        <a:t>S3-202513</a:t>
                      </a:r>
                      <a:endParaRPr lang="en-GB" sz="1600" b="1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>
                          <a:effectLst/>
                        </a:rPr>
                        <a:t>Add Provisioning Server Term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 dirty="0">
                          <a:effectLst/>
                        </a:rPr>
                        <a:t>Intel Corporation (UK) Ltd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418979838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C589B03-E59C-4B12-AA80-9D2FD8A2F9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8385359"/>
              </p:ext>
            </p:extLst>
          </p:nvPr>
        </p:nvGraphicFramePr>
        <p:xfrm>
          <a:off x="479422" y="1403032"/>
          <a:ext cx="11233153" cy="990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63273">
                  <a:extLst>
                    <a:ext uri="{9D8B030D-6E8A-4147-A177-3AD203B41FA5}">
                      <a16:colId xmlns:a16="http://schemas.microsoft.com/office/drawing/2014/main" val="3475364082"/>
                    </a:ext>
                  </a:extLst>
                </a:gridCol>
                <a:gridCol w="6458684">
                  <a:extLst>
                    <a:ext uri="{9D8B030D-6E8A-4147-A177-3AD203B41FA5}">
                      <a16:colId xmlns:a16="http://schemas.microsoft.com/office/drawing/2014/main" val="1523427085"/>
                    </a:ext>
                  </a:extLst>
                </a:gridCol>
                <a:gridCol w="2111196">
                  <a:extLst>
                    <a:ext uri="{9D8B030D-6E8A-4147-A177-3AD203B41FA5}">
                      <a16:colId xmlns:a16="http://schemas.microsoft.com/office/drawing/2014/main" val="3295066747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sng" strike="noStrike" dirty="0">
                          <a:effectLst/>
                          <a:hlinkClick r:id="rId5"/>
                        </a:rPr>
                        <a:t>S3-202333</a:t>
                      </a:r>
                      <a:endParaRPr lang="en-GB" sz="1600" b="1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Clarification on Key Issue #2</a:t>
                      </a:r>
                    </a:p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</a:rPr>
                        <a:t>Nokia to </a:t>
                      </a: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</a:rPr>
                        <a:t>provide proposal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</a:rPr>
                        <a:t>on how to fit 2550 aspects in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>
                          <a:effectLst/>
                        </a:rPr>
                        <a:t>Huawei, Hisilicon, Ericsson</a:t>
                      </a:r>
                      <a:endParaRPr lang="en-GB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63433772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sng" strike="noStrike" dirty="0">
                          <a:effectLst/>
                          <a:hlinkClick r:id="rId6"/>
                        </a:rPr>
                        <a:t>S3-202550</a:t>
                      </a:r>
                      <a:endParaRPr lang="en-GB" sz="1600" b="1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Update of key issue on provisioning of credentials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 dirty="0">
                          <a:effectLst/>
                        </a:rPr>
                        <a:t>Nokia, Nokia Shanghai Bell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02318779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D9F1DDE-60D7-4516-8D22-2E3D63132F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073054"/>
              </p:ext>
            </p:extLst>
          </p:nvPr>
        </p:nvGraphicFramePr>
        <p:xfrm>
          <a:off x="479423" y="5300662"/>
          <a:ext cx="11233152" cy="1257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81027">
                  <a:extLst>
                    <a:ext uri="{9D8B030D-6E8A-4147-A177-3AD203B41FA5}">
                      <a16:colId xmlns:a16="http://schemas.microsoft.com/office/drawing/2014/main" val="2942044025"/>
                    </a:ext>
                  </a:extLst>
                </a:gridCol>
                <a:gridCol w="6440930">
                  <a:extLst>
                    <a:ext uri="{9D8B030D-6E8A-4147-A177-3AD203B41FA5}">
                      <a16:colId xmlns:a16="http://schemas.microsoft.com/office/drawing/2014/main" val="1348432962"/>
                    </a:ext>
                  </a:extLst>
                </a:gridCol>
                <a:gridCol w="2111195">
                  <a:extLst>
                    <a:ext uri="{9D8B030D-6E8A-4147-A177-3AD203B41FA5}">
                      <a16:colId xmlns:a16="http://schemas.microsoft.com/office/drawing/2014/main" val="934366964"/>
                    </a:ext>
                  </a:extLst>
                </a:gridCol>
              </a:tblGrid>
              <a:tr h="388620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sng" strike="noStrike" dirty="0">
                          <a:effectLst/>
                          <a:hlinkClick r:id="rId7"/>
                        </a:rPr>
                        <a:t>S3-202332</a:t>
                      </a:r>
                      <a:endParaRPr lang="en-GB" sz="1600" b="1" i="0" u="sng" strike="noStrike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New Key Issue on Provisioning of PNI-NPN credentials</a:t>
                      </a:r>
                    </a:p>
                    <a:p>
                      <a:pPr algn="l" fontAlgn="t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</a:rPr>
                        <a:t>Vf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</a:rPr>
                        <a:t> to provide comments</a:t>
                      </a:r>
                    </a:p>
                    <a:p>
                      <a:pPr algn="l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</a:rPr>
                        <a:t>Nokia to provide comments too.</a:t>
                      </a: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 dirty="0">
                          <a:effectLst/>
                        </a:rPr>
                        <a:t>Huawei, </a:t>
                      </a:r>
                      <a:r>
                        <a:rPr lang="en-GB" sz="1600" u="none" strike="noStrike" dirty="0" err="1">
                          <a:effectLst/>
                        </a:rPr>
                        <a:t>Hisilicon</a:t>
                      </a:r>
                      <a:r>
                        <a:rPr lang="en-GB" sz="1600" u="none" strike="noStrike" dirty="0">
                          <a:effectLst/>
                        </a:rPr>
                        <a:t>, Ericsson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933849357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sng" strike="noStrike">
                          <a:effectLst/>
                          <a:hlinkClick r:id="rId8"/>
                        </a:rPr>
                        <a:t>S3-202535</a:t>
                      </a:r>
                      <a:endParaRPr lang="en-GB" sz="1600" b="1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u="none" strike="noStrike" dirty="0">
                          <a:effectLst/>
                        </a:rPr>
                        <a:t>Key issue on remote provisioning of non-3GPP credentials for PNI-NPN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u="none" strike="noStrike" dirty="0">
                          <a:effectLst/>
                        </a:rPr>
                        <a:t>China Mobile </a:t>
                      </a:r>
                      <a:endParaRPr lang="en-GB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6518682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6113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B6538-2E99-48B8-B168-6D27A2D77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SID revision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9896C15-27DD-430C-B7CF-90938E2AA5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036292"/>
              </p:ext>
            </p:extLst>
          </p:nvPr>
        </p:nvGraphicFramePr>
        <p:xfrm>
          <a:off x="1129028" y="1863801"/>
          <a:ext cx="9933944" cy="4440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03093">
                  <a:extLst>
                    <a:ext uri="{9D8B030D-6E8A-4147-A177-3AD203B41FA5}">
                      <a16:colId xmlns:a16="http://schemas.microsoft.com/office/drawing/2014/main" val="3310000763"/>
                    </a:ext>
                  </a:extLst>
                </a:gridCol>
                <a:gridCol w="4695804">
                  <a:extLst>
                    <a:ext uri="{9D8B030D-6E8A-4147-A177-3AD203B41FA5}">
                      <a16:colId xmlns:a16="http://schemas.microsoft.com/office/drawing/2014/main" val="3650719"/>
                    </a:ext>
                  </a:extLst>
                </a:gridCol>
                <a:gridCol w="2935047">
                  <a:extLst>
                    <a:ext uri="{9D8B030D-6E8A-4147-A177-3AD203B41FA5}">
                      <a16:colId xmlns:a16="http://schemas.microsoft.com/office/drawing/2014/main" val="27767202"/>
                    </a:ext>
                  </a:extLst>
                </a:gridCol>
              </a:tblGrid>
              <a:tr h="740125">
                <a:tc>
                  <a:txBody>
                    <a:bodyPr/>
                    <a:lstStyle/>
                    <a:p>
                      <a:pPr algn="l" fontAlgn="t"/>
                      <a:r>
                        <a:rPr lang="en-GB" sz="2100" u="sng" strike="noStrike">
                          <a:effectLst/>
                          <a:hlinkClick r:id="rId2"/>
                        </a:rPr>
                        <a:t>S3-202638</a:t>
                      </a:r>
                      <a:endParaRPr lang="en-GB" sz="2100" b="1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0" marR="16160" marT="1616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2100" u="none" strike="noStrike">
                          <a:effectLst/>
                        </a:rPr>
                        <a:t>eNPN SID: discussion</a:t>
                      </a:r>
                      <a:endParaRPr lang="en-GB" sz="2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0" marR="16160" marT="1616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2100" u="none" strike="noStrike">
                          <a:effectLst/>
                        </a:rPr>
                        <a:t>THALES, Orange, Idemia</a:t>
                      </a:r>
                      <a:endParaRPr lang="en-GB" sz="2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0" marR="16160" marT="16160" marB="0"/>
                </a:tc>
                <a:extLst>
                  <a:ext uri="{0D108BD9-81ED-4DB2-BD59-A6C34878D82A}">
                    <a16:rowId xmlns:a16="http://schemas.microsoft.com/office/drawing/2014/main" val="2995034809"/>
                  </a:ext>
                </a:extLst>
              </a:tr>
              <a:tr h="740125">
                <a:tc>
                  <a:txBody>
                    <a:bodyPr/>
                    <a:lstStyle/>
                    <a:p>
                      <a:pPr algn="l" fontAlgn="t"/>
                      <a:r>
                        <a:rPr lang="en-GB" sz="2100" u="sng" strike="noStrike">
                          <a:effectLst/>
                          <a:hlinkClick r:id="rId3"/>
                        </a:rPr>
                        <a:t>S3-202654</a:t>
                      </a:r>
                      <a:endParaRPr lang="en-GB" sz="2100" b="1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0" marR="16160" marT="1616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2100" u="none" strike="noStrike" dirty="0" err="1">
                          <a:effectLst/>
                          <a:highlight>
                            <a:srgbClr val="FFFF00"/>
                          </a:highlight>
                        </a:rPr>
                        <a:t>eNPN</a:t>
                      </a:r>
                      <a:r>
                        <a:rPr lang="en-GB" sz="21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 scope</a:t>
                      </a:r>
                      <a:endParaRPr lang="en-GB" sz="21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160" marR="16160" marT="1616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2100" u="none" strike="noStrike">
                          <a:effectLst/>
                        </a:rPr>
                        <a:t>THALES, Orange, Idemia</a:t>
                      </a:r>
                      <a:endParaRPr lang="en-GB" sz="2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0" marR="16160" marT="16160" marB="0"/>
                </a:tc>
                <a:extLst>
                  <a:ext uri="{0D108BD9-81ED-4DB2-BD59-A6C34878D82A}">
                    <a16:rowId xmlns:a16="http://schemas.microsoft.com/office/drawing/2014/main" val="656829184"/>
                  </a:ext>
                </a:extLst>
              </a:tr>
              <a:tr h="740125">
                <a:tc>
                  <a:txBody>
                    <a:bodyPr/>
                    <a:lstStyle/>
                    <a:p>
                      <a:pPr algn="l" fontAlgn="t"/>
                      <a:r>
                        <a:rPr lang="en-GB" sz="2100" u="sng" strike="noStrike">
                          <a:effectLst/>
                          <a:hlinkClick r:id="rId4"/>
                        </a:rPr>
                        <a:t>S3-202663</a:t>
                      </a:r>
                      <a:endParaRPr lang="en-GB" sz="2100" b="1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0" marR="16160" marT="1616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2100" u="none" strike="noStrike" dirty="0">
                          <a:effectLst/>
                        </a:rPr>
                        <a:t>Scope of TR 33.857</a:t>
                      </a:r>
                      <a:endParaRPr lang="en-GB" sz="2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0" marR="16160" marT="1616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2100" u="none" strike="noStrike">
                          <a:effectLst/>
                        </a:rPr>
                        <a:t>Philips International B.V.</a:t>
                      </a:r>
                      <a:endParaRPr lang="en-GB" sz="2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0" marR="16160" marT="16160" marB="0"/>
                </a:tc>
                <a:extLst>
                  <a:ext uri="{0D108BD9-81ED-4DB2-BD59-A6C34878D82A}">
                    <a16:rowId xmlns:a16="http://schemas.microsoft.com/office/drawing/2014/main" val="867108683"/>
                  </a:ext>
                </a:extLst>
              </a:tr>
              <a:tr h="740125">
                <a:tc>
                  <a:txBody>
                    <a:bodyPr/>
                    <a:lstStyle/>
                    <a:p>
                      <a:pPr algn="l" fontAlgn="t"/>
                      <a:r>
                        <a:rPr lang="en-GB" sz="2100" u="sng" strike="noStrike">
                          <a:effectLst/>
                          <a:hlinkClick r:id="rId5"/>
                        </a:rPr>
                        <a:t>S3-202655</a:t>
                      </a:r>
                      <a:endParaRPr lang="en-GB" sz="2100" b="1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0" marR="16160" marT="1616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2100" u="none" strike="noStrike" dirty="0" err="1">
                          <a:effectLst/>
                          <a:highlight>
                            <a:srgbClr val="FFFF00"/>
                          </a:highlight>
                        </a:rPr>
                        <a:t>eNPN</a:t>
                      </a:r>
                      <a:r>
                        <a:rPr lang="en-GB" sz="21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 security assumptions</a:t>
                      </a:r>
                      <a:endParaRPr lang="en-GB" sz="21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6160" marR="16160" marT="1616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2100" u="none" strike="noStrike">
                          <a:effectLst/>
                        </a:rPr>
                        <a:t>THALES, Orange, Idemia</a:t>
                      </a:r>
                      <a:endParaRPr lang="en-GB" sz="2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0" marR="16160" marT="16160" marB="0"/>
                </a:tc>
                <a:extLst>
                  <a:ext uri="{0D108BD9-81ED-4DB2-BD59-A6C34878D82A}">
                    <a16:rowId xmlns:a16="http://schemas.microsoft.com/office/drawing/2014/main" val="279694273"/>
                  </a:ext>
                </a:extLst>
              </a:tr>
              <a:tr h="740125">
                <a:tc>
                  <a:txBody>
                    <a:bodyPr/>
                    <a:lstStyle/>
                    <a:p>
                      <a:pPr algn="l" fontAlgn="t"/>
                      <a:r>
                        <a:rPr lang="en-GB" sz="2100" u="sng" strike="noStrike">
                          <a:effectLst/>
                          <a:hlinkClick r:id="rId6"/>
                        </a:rPr>
                        <a:t>S3-202658</a:t>
                      </a:r>
                      <a:endParaRPr lang="en-GB" sz="2100" b="1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0" marR="16160" marT="1616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100" u="none" strike="noStrike" dirty="0">
                          <a:effectLst/>
                        </a:rPr>
                        <a:t>Proposed TR Assumptions on credentials</a:t>
                      </a:r>
                      <a:endParaRPr lang="en-US" sz="2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0" marR="16160" marT="1616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2100" u="none" strike="noStrike">
                          <a:effectLst/>
                        </a:rPr>
                        <a:t>Ericsson</a:t>
                      </a:r>
                      <a:endParaRPr lang="en-GB" sz="21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0" marR="16160" marT="16160" marB="0"/>
                </a:tc>
                <a:extLst>
                  <a:ext uri="{0D108BD9-81ED-4DB2-BD59-A6C34878D82A}">
                    <a16:rowId xmlns:a16="http://schemas.microsoft.com/office/drawing/2014/main" val="2347825346"/>
                  </a:ext>
                </a:extLst>
              </a:tr>
              <a:tr h="740125">
                <a:tc>
                  <a:txBody>
                    <a:bodyPr/>
                    <a:lstStyle/>
                    <a:p>
                      <a:pPr algn="l" fontAlgn="t"/>
                      <a:r>
                        <a:rPr lang="en-GB" sz="2100" u="sng" strike="noStrike">
                          <a:effectLst/>
                          <a:hlinkClick r:id="rId7"/>
                        </a:rPr>
                        <a:t>S3-202657</a:t>
                      </a:r>
                      <a:endParaRPr lang="en-GB" sz="2100" b="1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0" marR="16160" marT="1616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2100" u="none" strike="noStrike" dirty="0" err="1">
                          <a:effectLst/>
                        </a:rPr>
                        <a:t>eNPN</a:t>
                      </a:r>
                      <a:r>
                        <a:rPr lang="en-GB" sz="2100" u="none" strike="noStrike" dirty="0">
                          <a:effectLst/>
                        </a:rPr>
                        <a:t> SID revision</a:t>
                      </a:r>
                      <a:endParaRPr lang="en-GB" sz="2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0" marR="16160" marT="1616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2100" u="none" strike="noStrike" dirty="0">
                          <a:effectLst/>
                        </a:rPr>
                        <a:t>THALES, Orange, </a:t>
                      </a:r>
                      <a:r>
                        <a:rPr lang="en-GB" sz="2100" u="none" strike="noStrike" dirty="0" err="1">
                          <a:effectLst/>
                        </a:rPr>
                        <a:t>Idemia</a:t>
                      </a:r>
                      <a:endParaRPr lang="en-GB" sz="2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6160" marR="16160" marT="16160" marB="0"/>
                </a:tc>
                <a:extLst>
                  <a:ext uri="{0D108BD9-81ED-4DB2-BD59-A6C34878D82A}">
                    <a16:rowId xmlns:a16="http://schemas.microsoft.com/office/drawing/2014/main" val="488275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7277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207DC3-E5DD-478B-9B11-3EC04546D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LSes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A1E0FC7-DC97-4F8C-8DAE-74A5F7CDEF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096454"/>
              </p:ext>
            </p:extLst>
          </p:nvPr>
        </p:nvGraphicFramePr>
        <p:xfrm>
          <a:off x="838200" y="1953279"/>
          <a:ext cx="10512549" cy="42346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3358">
                  <a:extLst>
                    <a:ext uri="{9D8B030D-6E8A-4147-A177-3AD203B41FA5}">
                      <a16:colId xmlns:a16="http://schemas.microsoft.com/office/drawing/2014/main" val="973611984"/>
                    </a:ext>
                  </a:extLst>
                </a:gridCol>
                <a:gridCol w="7210470">
                  <a:extLst>
                    <a:ext uri="{9D8B030D-6E8A-4147-A177-3AD203B41FA5}">
                      <a16:colId xmlns:a16="http://schemas.microsoft.com/office/drawing/2014/main" val="1648075246"/>
                    </a:ext>
                  </a:extLst>
                </a:gridCol>
                <a:gridCol w="1968721">
                  <a:extLst>
                    <a:ext uri="{9D8B030D-6E8A-4147-A177-3AD203B41FA5}">
                      <a16:colId xmlns:a16="http://schemas.microsoft.com/office/drawing/2014/main" val="292745129"/>
                    </a:ext>
                  </a:extLst>
                </a:gridCol>
              </a:tblGrid>
              <a:tr h="633294"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u="sng" strike="noStrike">
                          <a:effectLst/>
                          <a:hlinkClick r:id="rId2"/>
                        </a:rPr>
                        <a:t>S3-202360</a:t>
                      </a:r>
                      <a:endParaRPr lang="en-GB" sz="1800" b="1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 dirty="0">
                          <a:effectLst/>
                        </a:rPr>
                        <a:t>LS on architectures for access to SNPNs using credentials owned by an entity separate from the SNPN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u="none" strike="noStrike">
                          <a:effectLst/>
                        </a:rPr>
                        <a:t>S2-2004385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extLst>
                  <a:ext uri="{0D108BD9-81ED-4DB2-BD59-A6C34878D82A}">
                    <a16:rowId xmlns:a16="http://schemas.microsoft.com/office/drawing/2014/main" val="3956969337"/>
                  </a:ext>
                </a:extLst>
              </a:tr>
              <a:tr h="633294"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u="sng" strike="noStrike">
                          <a:effectLst/>
                          <a:hlinkClick r:id="rId3"/>
                        </a:rPr>
                        <a:t>S3-202631</a:t>
                      </a:r>
                      <a:endParaRPr lang="en-GB" sz="1800" b="1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[DRAFT] Reply-LS on AAA based solutions for credentials owned by an entity separate from the SNPN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u="none" strike="noStrike">
                          <a:effectLst/>
                        </a:rPr>
                        <a:t>Ericsson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extLst>
                  <a:ext uri="{0D108BD9-81ED-4DB2-BD59-A6C34878D82A}">
                    <a16:rowId xmlns:a16="http://schemas.microsoft.com/office/drawing/2014/main" val="2219603355"/>
                  </a:ext>
                </a:extLst>
              </a:tr>
              <a:tr h="633294"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u="sng" strike="noStrike">
                          <a:effectLst/>
                          <a:hlinkClick r:id="rId4"/>
                        </a:rPr>
                        <a:t>S3-202652</a:t>
                      </a:r>
                      <a:endParaRPr lang="en-GB" sz="1800" b="1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>
                          <a:effectLst/>
                        </a:rPr>
                        <a:t>Reply LS on architectures for access to SNPNs using credentials owned by an entity separate from the SNPN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u="none" strike="noStrike">
                          <a:effectLst/>
                        </a:rPr>
                        <a:t>Qualcomm Incorporated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extLst>
                  <a:ext uri="{0D108BD9-81ED-4DB2-BD59-A6C34878D82A}">
                    <a16:rowId xmlns:a16="http://schemas.microsoft.com/office/drawing/2014/main" val="2881778658"/>
                  </a:ext>
                </a:extLst>
              </a:tr>
              <a:tr h="633294"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u="sng" strike="noStrike">
                          <a:effectLst/>
                          <a:hlinkClick r:id="rId5"/>
                        </a:rPr>
                        <a:t>S3-202326</a:t>
                      </a:r>
                      <a:endParaRPr lang="en-GB" sz="1800" b="1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Reply LS on architectures for access to SNPNs using credentials owned by an entity separate from the SNPN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u="none" strike="noStrike">
                          <a:effectLst/>
                        </a:rPr>
                        <a:t>ZTE Corporation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extLst>
                  <a:ext uri="{0D108BD9-81ED-4DB2-BD59-A6C34878D82A}">
                    <a16:rowId xmlns:a16="http://schemas.microsoft.com/office/drawing/2014/main" val="2964313802"/>
                  </a:ext>
                </a:extLst>
              </a:tr>
              <a:tr h="356044"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u="sng" strike="noStrike">
                          <a:effectLst/>
                          <a:hlinkClick r:id="rId6"/>
                        </a:rPr>
                        <a:t>S3-202363</a:t>
                      </a:r>
                      <a:endParaRPr lang="en-GB" sz="1800" b="1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 dirty="0">
                          <a:effectLst/>
                        </a:rPr>
                        <a:t>LS on security issue for on-boarding and remote provisioning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u="none" strike="noStrike">
                          <a:effectLst/>
                        </a:rPr>
                        <a:t>S2-2005949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extLst>
                  <a:ext uri="{0D108BD9-81ED-4DB2-BD59-A6C34878D82A}">
                    <a16:rowId xmlns:a16="http://schemas.microsoft.com/office/drawing/2014/main" val="84317906"/>
                  </a:ext>
                </a:extLst>
              </a:tr>
              <a:tr h="356044"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u="sng" strike="noStrike">
                          <a:effectLst/>
                          <a:hlinkClick r:id="rId7"/>
                        </a:rPr>
                        <a:t>S3-202336</a:t>
                      </a:r>
                      <a:endParaRPr lang="en-GB" sz="1800" b="1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 dirty="0">
                          <a:effectLst/>
                          <a:highlight>
                            <a:srgbClr val="FFFF00"/>
                          </a:highlight>
                        </a:rPr>
                        <a:t>Reply LS on security issue for on-boarding and remote provisioning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u="none" strike="noStrike">
                          <a:effectLst/>
                        </a:rPr>
                        <a:t>Huawei, Hisilicon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extLst>
                  <a:ext uri="{0D108BD9-81ED-4DB2-BD59-A6C34878D82A}">
                    <a16:rowId xmlns:a16="http://schemas.microsoft.com/office/drawing/2014/main" val="259534354"/>
                  </a:ext>
                </a:extLst>
              </a:tr>
              <a:tr h="356044"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u="sng" strike="noStrike">
                          <a:effectLst/>
                          <a:hlinkClick r:id="rId8"/>
                        </a:rPr>
                        <a:t>S3-202328</a:t>
                      </a:r>
                      <a:endParaRPr lang="en-GB" sz="1800" b="1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 dirty="0">
                          <a:effectLst/>
                        </a:rPr>
                        <a:t>Reply LS on on-boarding and remote provisioning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u="none" strike="noStrike">
                          <a:effectLst/>
                        </a:rPr>
                        <a:t>ZTE Corporation</a:t>
                      </a:r>
                      <a:endParaRPr lang="en-GB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extLst>
                  <a:ext uri="{0D108BD9-81ED-4DB2-BD59-A6C34878D82A}">
                    <a16:rowId xmlns:a16="http://schemas.microsoft.com/office/drawing/2014/main" val="3369594254"/>
                  </a:ext>
                </a:extLst>
              </a:tr>
              <a:tr h="633294"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u="sng" strike="noStrike">
                          <a:effectLst/>
                          <a:hlinkClick r:id="rId9"/>
                        </a:rPr>
                        <a:t>S3-202633</a:t>
                      </a:r>
                      <a:endParaRPr lang="en-GB" sz="1800" b="1" i="0" u="sng" strike="noStrike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 dirty="0">
                          <a:effectLst/>
                        </a:rPr>
                        <a:t>[DRAFT] reply LS on security issues for on-boarding and remote provisioning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u="none" strike="noStrike" dirty="0">
                          <a:effectLst/>
                        </a:rPr>
                        <a:t>Ericsson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254" marR="12254" marT="12254" marB="0"/>
                </a:tc>
                <a:extLst>
                  <a:ext uri="{0D108BD9-81ED-4DB2-BD59-A6C34878D82A}">
                    <a16:rowId xmlns:a16="http://schemas.microsoft.com/office/drawing/2014/main" val="23794378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4376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6FEE18CD-9A64-45FE-A29E-23C2C9B9E8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Thank you for participating!</a:t>
            </a:r>
          </a:p>
        </p:txBody>
      </p:sp>
    </p:spTree>
    <p:custDataLst>
      <p:custData r:id="rId1"/>
      <p:custData r:id="rId2"/>
      <p:tags r:id="rId3"/>
    </p:custDataLst>
    <p:extLst>
      <p:ext uri="{BB962C8B-B14F-4D97-AF65-F5344CB8AC3E}">
        <p14:creationId xmlns:p14="http://schemas.microsoft.com/office/powerpoint/2010/main" val="3163501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09839833799690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09839833672301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09839834066141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TemplafySlideTemplateConfiguration><![CDATA[{"documentContentValidatorConfiguration":{"enableDocumentContentValidator":false,"documentContentValidatorVersion":0},"elementsMetadata":[],"slideId":"637241970694236236","enableDocumentContentUpdater":true,"version":"1.9"}]]></TemplafySlideTemplateConfiguration>
</file>

<file path=customXml/item2.xml><?xml version="1.0" encoding="utf-8"?>
<TemplafySlideFormConfiguration><![CDATA[{"formFields":[],"formDataEntries":[]}]]></TemplafySlideFormConfiguration>
</file>

<file path=customXml/item3.xml><?xml version="1.0" encoding="utf-8"?>
<TemplafySlideFormConfiguration><![CDATA[{"formFields":[],"formDataEntries":[]}]]></TemplafySlideFormConfiguration>
</file>

<file path=customXml/item4.xml><?xml version="1.0" encoding="utf-8"?>
<TemplafySlideTemplateConfiguration><![CDATA[{"documentContentValidatorConfiguration":{"enableDocumentContentValidator":false,"documentContentValidatorVersion":0},"elementsMetadata":[],"slideId":"637241970676736252","enableDocumentContentUpdater":true,"version":"1.9"}]]></TemplafySlideTemplateConfiguration>
</file>

<file path=customXml/item5.xml><?xml version="1.0" encoding="utf-8"?>
<TemplafySlideFormConfiguration><![CDATA[{"formFields":[],"formDataEntries":[]}]]></TemplafySlideFormConfiguration>
</file>

<file path=customXml/item6.xml><?xml version="1.0" encoding="utf-8"?>
<TemplafySlideTemplateConfiguration><![CDATA[{"documentContentValidatorConfiguration":{"enableDocumentContentValidator":false,"documentContentValidatorVersion":0},"elementsMetadata":[],"slideId":"637241970718611303","enableDocumentContentUpdater":true,"version":"1.9"}]]></TemplafySlideTemplateConfiguration>
</file>

<file path=customXml/itemProps1.xml><?xml version="1.0" encoding="utf-8"?>
<ds:datastoreItem xmlns:ds="http://schemas.openxmlformats.org/officeDocument/2006/customXml" ds:itemID="{577BA791-8C2B-4E50-89C2-70775D3E81A7}">
  <ds:schemaRefs/>
</ds:datastoreItem>
</file>

<file path=customXml/itemProps2.xml><?xml version="1.0" encoding="utf-8"?>
<ds:datastoreItem xmlns:ds="http://schemas.openxmlformats.org/officeDocument/2006/customXml" ds:itemID="{5BEFCA32-4598-4B81-B843-18505BCE2893}">
  <ds:schemaRefs/>
</ds:datastoreItem>
</file>

<file path=customXml/itemProps3.xml><?xml version="1.0" encoding="utf-8"?>
<ds:datastoreItem xmlns:ds="http://schemas.openxmlformats.org/officeDocument/2006/customXml" ds:itemID="{2D5C736D-2067-4161-B213-D98DD8F57416}">
  <ds:schemaRefs/>
</ds:datastoreItem>
</file>

<file path=customXml/itemProps4.xml><?xml version="1.0" encoding="utf-8"?>
<ds:datastoreItem xmlns:ds="http://schemas.openxmlformats.org/officeDocument/2006/customXml" ds:itemID="{DAC73274-766B-423F-8699-B6E9CC70512B}">
  <ds:schemaRefs/>
</ds:datastoreItem>
</file>

<file path=customXml/itemProps5.xml><?xml version="1.0" encoding="utf-8"?>
<ds:datastoreItem xmlns:ds="http://schemas.openxmlformats.org/officeDocument/2006/customXml" ds:itemID="{66BC6C54-7641-422D-85B4-C3D09FAA78EC}">
  <ds:schemaRefs/>
</ds:datastoreItem>
</file>

<file path=customXml/itemProps6.xml><?xml version="1.0" encoding="utf-8"?>
<ds:datastoreItem xmlns:ds="http://schemas.openxmlformats.org/officeDocument/2006/customXml" ds:itemID="{AE9E9D88-5A79-4930-BDD7-3576050204BE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446</Words>
  <Application>Microsoft Office PowerPoint</Application>
  <PresentationFormat>Widescreen</PresentationFormat>
  <Paragraphs>101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Ericsson Hilda</vt:lpstr>
      <vt:lpstr>Ericsson Hilda Light</vt:lpstr>
      <vt:lpstr>Office Theme</vt:lpstr>
      <vt:lpstr>SA3#100bis-e eNPN merger discussion</vt:lpstr>
      <vt:lpstr>Agenda</vt:lpstr>
      <vt:lpstr>Initial Access</vt:lpstr>
      <vt:lpstr>Provisioning</vt:lpstr>
      <vt:lpstr>SID revision</vt:lpstr>
      <vt:lpstr>LSes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2020-10-12T12:49:33Z</dcterms:created>
  <dcterms:modified xsi:type="dcterms:W3CDTF">2020-10-12T12:49:42Z</dcterms:modified>
</cp:coreProperties>
</file>