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81" r:id="rId3"/>
    <p:sldId id="271" r:id="rId4"/>
    <p:sldId id="273" r:id="rId5"/>
    <p:sldId id="277" r:id="rId6"/>
    <p:sldId id="278" r:id="rId7"/>
    <p:sldId id="257" r:id="rId8"/>
    <p:sldId id="283" r:id="rId9"/>
    <p:sldId id="282" r:id="rId10"/>
    <p:sldId id="284" r:id="rId11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90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3" tIns="46656" rIns="93313" bIns="46656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13" tIns="46656" rIns="93313" bIns="46656" rtlCol="0"/>
          <a:lstStyle>
            <a:lvl1pPr algn="r">
              <a:defRPr sz="1200"/>
            </a:lvl1pPr>
          </a:lstStyle>
          <a:p>
            <a:fld id="{1DA1B3F4-1107-4126-9278-38E2A63A3C13}" type="datetimeFigureOut">
              <a:rPr lang="en-GB" smtClean="0"/>
              <a:t>28/03/2013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6913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3" tIns="46656" rIns="93313" bIns="46656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3" tIns="46656" rIns="93313" bIns="4665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13" tIns="46656" rIns="93313" bIns="46656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13" tIns="46656" rIns="93313" bIns="46656" rtlCol="0" anchor="b"/>
          <a:lstStyle>
            <a:lvl1pPr algn="r">
              <a:defRPr sz="1200"/>
            </a:lvl1pPr>
          </a:lstStyle>
          <a:p>
            <a:fld id="{D4D82542-536A-4D59-ADBC-46AC8B9CE6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82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207D9-6216-4D70-A246-7EBB8ED3B3B9}" type="datetime1">
              <a:rPr lang="en-GB" smtClean="0"/>
              <a:t>28/03/2013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57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F230-BEA5-4607-9E0D-8AC0857134B0}" type="datetime1">
              <a:rPr lang="en-GB" smtClean="0"/>
              <a:t>28/03/2013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388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BD04-B4B7-4894-A82F-BCD9DE12AC25}" type="datetime1">
              <a:rPr lang="en-GB" smtClean="0"/>
              <a:t>28/03/2013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607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2E567-49BE-47D1-8645-7A72F0EDB095}" type="datetime1">
              <a:rPr lang="en-GB" smtClean="0"/>
              <a:t>28/03/2013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173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88EF-9700-45B3-91B0-3B77F4833E32}" type="datetime1">
              <a:rPr lang="en-GB" smtClean="0"/>
              <a:t>28/03/2013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6588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73F5-D29A-4928-94A3-CCE4ACF8DDB4}" type="datetime1">
              <a:rPr lang="en-GB" smtClean="0"/>
              <a:t>28/03/2013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451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FF80-1D82-49DA-AC1F-8138B8A8DB58}" type="datetime1">
              <a:rPr lang="en-GB" smtClean="0"/>
              <a:t>28/03/2013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26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CC1B9-4CDA-43DB-A30C-F7B224463110}" type="datetime1">
              <a:rPr lang="en-GB" smtClean="0"/>
              <a:t>28/03/2013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44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9E712-5F18-4792-B93A-0536F478E224}" type="datetime1">
              <a:rPr lang="en-GB" smtClean="0"/>
              <a:t>28/03/2013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493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EE82-EC26-4811-8F02-CFB5BE3B5BD1}" type="datetime1">
              <a:rPr lang="en-GB" smtClean="0"/>
              <a:t>28/03/2013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54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01FB-D279-4FBA-B099-F95264BB991F}" type="datetime1">
              <a:rPr lang="en-GB" smtClean="0"/>
              <a:t>28/03/2013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388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0ABCB-15C6-486A-A2CA-86EBB19FB6A4}" type="datetime1">
              <a:rPr lang="en-GB" smtClean="0"/>
              <a:t>28/03/2013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A7F94-E8EA-4773-99C8-E1617FE916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08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8897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ECN based UPCON Notification Solutions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656184"/>
          </a:xfrm>
        </p:spPr>
        <p:txBody>
          <a:bodyPr/>
          <a:lstStyle/>
          <a:p>
            <a:r>
              <a:rPr lang="en-US" dirty="0" smtClean="0"/>
              <a:t>Source: Sprint</a:t>
            </a:r>
          </a:p>
          <a:p>
            <a:r>
              <a:rPr lang="en-US" dirty="0" smtClean="0"/>
              <a:t>April 8, 2013</a:t>
            </a:r>
            <a:endParaRPr lang="en-GB" dirty="0"/>
          </a:p>
        </p:txBody>
      </p:sp>
      <p:pic>
        <p:nvPicPr>
          <p:cNvPr id="4" name="Picture 8" descr="sprint_logo_pp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238" y="188913"/>
            <a:ext cx="2122487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251" y="7767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SA WG2 Meeting #96	</a:t>
            </a:r>
            <a:r>
              <a:rPr lang="en-GB" dirty="0"/>
              <a:t> </a:t>
            </a:r>
            <a:r>
              <a:rPr lang="en-GB" dirty="0" smtClean="0"/>
              <a:t>					</a:t>
            </a:r>
            <a:r>
              <a:rPr lang="en-GB" b="1" dirty="0" smtClean="0"/>
              <a:t>S2-130831</a:t>
            </a:r>
            <a:endParaRPr lang="en-US" dirty="0"/>
          </a:p>
          <a:p>
            <a:r>
              <a:rPr lang="en-GB" b="1" dirty="0"/>
              <a:t>San Diego, CA, USA - 8 -12 April,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59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 UPCON management process was described.</a:t>
            </a:r>
          </a:p>
          <a:p>
            <a:r>
              <a:rPr lang="en-US" dirty="0" smtClean="0"/>
              <a:t>RAN UPCON notification solution was proposed based on IETF RFC 3168 ECN.</a:t>
            </a:r>
          </a:p>
          <a:p>
            <a:r>
              <a:rPr lang="en-US" dirty="0" smtClean="0"/>
              <a:t>ECN limitations were identified and solutions provided to overcome these limitations.</a:t>
            </a:r>
          </a:p>
          <a:p>
            <a:r>
              <a:rPr lang="en-US" dirty="0" smtClean="0"/>
              <a:t>UPCON requirements were listed. </a:t>
            </a:r>
          </a:p>
          <a:p>
            <a:r>
              <a:rPr lang="en-US" dirty="0" smtClean="0"/>
              <a:t>Extensions </a:t>
            </a:r>
            <a:r>
              <a:rPr lang="en-US" dirty="0"/>
              <a:t>of mitigation </a:t>
            </a:r>
            <a:r>
              <a:rPr lang="en-US" dirty="0" smtClean="0"/>
              <a:t>policy were introduced.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34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Congestion Notification and Mitigation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2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611560" y="2636912"/>
            <a:ext cx="144016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91880" y="2636912"/>
            <a:ext cx="1440160" cy="1596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00192" y="2636912"/>
            <a:ext cx="147758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79512" y="1772816"/>
            <a:ext cx="8712968" cy="27363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1298" y="1774722"/>
            <a:ext cx="366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UPCON Architecture and Scope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79512" y="4509120"/>
            <a:ext cx="8712968" cy="17281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337821" y="4479396"/>
            <a:ext cx="159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Operator O&amp;M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2956302"/>
            <a:ext cx="1224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Congestion Detection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491881" y="2932711"/>
            <a:ext cx="1332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Congestion Notification&amp; reporting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291554" y="2834914"/>
            <a:ext cx="1486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Congestion Mitigation (policy rules, enforcement)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3059832" y="4878452"/>
            <a:ext cx="2232248" cy="121484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491880" y="5050050"/>
            <a:ext cx="1332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remediation</a:t>
            </a:r>
            <a:endParaRPr lang="en-US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975266" y="2267580"/>
            <a:ext cx="712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eNB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855586" y="2267580"/>
            <a:ext cx="860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P-GW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258635" y="2267580"/>
            <a:ext cx="184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PCRF/PCEF</a:t>
            </a:r>
            <a:endParaRPr lang="en-US" dirty="0"/>
          </a:p>
        </p:txBody>
      </p:sp>
      <p:sp>
        <p:nvSpPr>
          <p:cNvPr id="23" name="Right Arrow 22"/>
          <p:cNvSpPr/>
          <p:nvPr/>
        </p:nvSpPr>
        <p:spPr>
          <a:xfrm>
            <a:off x="2051720" y="2956302"/>
            <a:ext cx="1440161" cy="2995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4932040" y="2956302"/>
            <a:ext cx="1368152" cy="2995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Elbow Connector 34"/>
          <p:cNvCxnSpPr>
            <a:stCxn id="7" idx="2"/>
            <a:endCxn id="17" idx="3"/>
          </p:cNvCxnSpPr>
          <p:nvPr/>
        </p:nvCxnSpPr>
        <p:spPr>
          <a:xfrm rot="5400000">
            <a:off x="5533138" y="3980030"/>
            <a:ext cx="1264786" cy="1746902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Left Arrow 37"/>
          <p:cNvSpPr/>
          <p:nvPr/>
        </p:nvSpPr>
        <p:spPr>
          <a:xfrm>
            <a:off x="2051720" y="3758244"/>
            <a:ext cx="4206915" cy="390836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36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Congestion Detection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Network entities</a:t>
            </a:r>
          </a:p>
          <a:p>
            <a:pPr lvl="1"/>
            <a:r>
              <a:rPr lang="en-US" dirty="0" err="1" smtClean="0"/>
              <a:t>eNB</a:t>
            </a:r>
            <a:r>
              <a:rPr lang="en-US" dirty="0" smtClean="0"/>
              <a:t> detects congestion based on preset threshold (e.g. percent usage)</a:t>
            </a:r>
          </a:p>
          <a:p>
            <a:pPr lvl="1"/>
            <a:r>
              <a:rPr lang="en-US" dirty="0" smtClean="0"/>
              <a:t>Other network entities may detect congestion</a:t>
            </a:r>
          </a:p>
          <a:p>
            <a:r>
              <a:rPr lang="en-US" dirty="0" smtClean="0"/>
              <a:t>Solution</a:t>
            </a:r>
          </a:p>
          <a:p>
            <a:pPr lvl="1"/>
            <a:r>
              <a:rPr lang="en-US" dirty="0" smtClean="0"/>
              <a:t>IETF 3168 Explicit Congestion Notification (ECN), Active Queue Management (AQM) concept</a:t>
            </a:r>
          </a:p>
          <a:p>
            <a:pPr lvl="2"/>
            <a:r>
              <a:rPr lang="en-US" b="1" dirty="0" smtClean="0"/>
              <a:t>Queues know themselves </a:t>
            </a:r>
            <a:r>
              <a:rPr lang="en-US" dirty="0" smtClean="0"/>
              <a:t>best – let them actively manage queue congestion detection</a:t>
            </a:r>
          </a:p>
          <a:p>
            <a:pPr lvl="2"/>
            <a:r>
              <a:rPr lang="en-US" b="1" dirty="0" smtClean="0"/>
              <a:t>detects</a:t>
            </a:r>
            <a:r>
              <a:rPr lang="en-US" dirty="0" smtClean="0"/>
              <a:t> </a:t>
            </a:r>
            <a:r>
              <a:rPr lang="en-US" dirty="0"/>
              <a:t>congestion </a:t>
            </a:r>
            <a:r>
              <a:rPr lang="en-US" b="1" dirty="0"/>
              <a:t>before</a:t>
            </a:r>
            <a:r>
              <a:rPr lang="en-US" dirty="0"/>
              <a:t> queue overflow</a:t>
            </a:r>
          </a:p>
          <a:p>
            <a:pPr lvl="2"/>
            <a:r>
              <a:rPr lang="en-US" b="1" dirty="0" smtClean="0"/>
              <a:t>allows</a:t>
            </a:r>
            <a:r>
              <a:rPr lang="en-US" dirty="0" smtClean="0"/>
              <a:t> </a:t>
            </a:r>
            <a:r>
              <a:rPr lang="en-US" dirty="0"/>
              <a:t>routers to </a:t>
            </a:r>
            <a:r>
              <a:rPr lang="en-US" b="1" dirty="0"/>
              <a:t>separate</a:t>
            </a:r>
            <a:r>
              <a:rPr lang="en-US" dirty="0"/>
              <a:t> </a:t>
            </a:r>
            <a:r>
              <a:rPr lang="en-US" b="1" dirty="0"/>
              <a:t>policies</a:t>
            </a:r>
            <a:r>
              <a:rPr lang="en-US" dirty="0"/>
              <a:t> </a:t>
            </a:r>
            <a:r>
              <a:rPr lang="en-US" b="1" dirty="0"/>
              <a:t>for queuing or </a:t>
            </a:r>
            <a:r>
              <a:rPr lang="en-US" dirty="0"/>
              <a:t>dropping packets from policies for </a:t>
            </a:r>
            <a:r>
              <a:rPr lang="en-US" b="1" dirty="0"/>
              <a:t>indicating congestion</a:t>
            </a:r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38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Congestion Notification &amp;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00600"/>
          </a:xfrm>
        </p:spPr>
        <p:txBody>
          <a:bodyPr>
            <a:noAutofit/>
          </a:bodyPr>
          <a:lstStyle/>
          <a:p>
            <a:r>
              <a:rPr lang="en-US" sz="1800" dirty="0"/>
              <a:t>Network Entities</a:t>
            </a:r>
          </a:p>
          <a:p>
            <a:pPr lvl="1"/>
            <a:r>
              <a:rPr lang="en-US" sz="1600" dirty="0"/>
              <a:t>EPC entities, e.g. </a:t>
            </a:r>
            <a:r>
              <a:rPr lang="en-US" sz="1600" dirty="0" err="1"/>
              <a:t>eNB</a:t>
            </a:r>
            <a:r>
              <a:rPr lang="en-US" sz="1600" dirty="0"/>
              <a:t>, MME, S-GW, P-GW, optionally UE </a:t>
            </a:r>
          </a:p>
          <a:p>
            <a:r>
              <a:rPr lang="en-US" sz="1800" dirty="0"/>
              <a:t>Level of granularity?</a:t>
            </a:r>
          </a:p>
          <a:p>
            <a:pPr lvl="1"/>
            <a:r>
              <a:rPr lang="en-US" sz="1600" dirty="0"/>
              <a:t>Per Flow, Per UE, EPS entities</a:t>
            </a:r>
          </a:p>
          <a:p>
            <a:r>
              <a:rPr lang="en-US" sz="1800" dirty="0" smtClean="0"/>
              <a:t>Three levels of Notifications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600" dirty="0" smtClean="0"/>
              <a:t>Simple </a:t>
            </a:r>
            <a:r>
              <a:rPr lang="en-US" sz="1600" dirty="0"/>
              <a:t>Notification – </a:t>
            </a:r>
            <a:r>
              <a:rPr lang="en-US" sz="1600" dirty="0" smtClean="0"/>
              <a:t>All congestion will </a:t>
            </a:r>
            <a:r>
              <a:rPr lang="en-US" sz="1600" dirty="0"/>
              <a:t>use IETF RFC 3168 </a:t>
            </a:r>
            <a:r>
              <a:rPr lang="en-US" sz="1600" dirty="0" smtClean="0"/>
              <a:t>ECN.</a:t>
            </a:r>
            <a:endParaRPr lang="en-US" sz="1600" dirty="0"/>
          </a:p>
          <a:p>
            <a:pPr marL="971550" lvl="1" indent="-514350">
              <a:buFont typeface="+mj-lt"/>
              <a:buAutoNum type="arabicPeriod"/>
            </a:pPr>
            <a:r>
              <a:rPr lang="en-US" sz="1600" dirty="0" err="1" smtClean="0"/>
              <a:t>Proxied</a:t>
            </a:r>
            <a:r>
              <a:rPr lang="en-US" sz="1600" dirty="0" smtClean="0"/>
              <a:t> </a:t>
            </a:r>
            <a:r>
              <a:rPr lang="en-US" sz="1600" dirty="0"/>
              <a:t>Simple </a:t>
            </a:r>
            <a:r>
              <a:rPr lang="en-US" sz="1600" dirty="0" smtClean="0"/>
              <a:t>Notification </a:t>
            </a:r>
            <a:r>
              <a:rPr lang="en-US" sz="1600" dirty="0"/>
              <a:t>– This </a:t>
            </a:r>
            <a:r>
              <a:rPr lang="en-US" sz="1600" dirty="0" smtClean="0"/>
              <a:t>function </a:t>
            </a:r>
            <a:r>
              <a:rPr lang="en-US" sz="1600" dirty="0"/>
              <a:t>allows for the </a:t>
            </a:r>
            <a:r>
              <a:rPr lang="en-US" sz="1600" dirty="0" smtClean="0"/>
              <a:t>P-GW </a:t>
            </a:r>
            <a:r>
              <a:rPr lang="en-US" sz="1600" dirty="0"/>
              <a:t>or </a:t>
            </a:r>
            <a:r>
              <a:rPr lang="en-US" sz="1600" dirty="0" err="1"/>
              <a:t>eNB</a:t>
            </a:r>
            <a:r>
              <a:rPr lang="en-US" sz="1600" dirty="0"/>
              <a:t> to proxy ECN functionality when </a:t>
            </a:r>
            <a:r>
              <a:rPr lang="en-US" sz="1600" dirty="0" smtClean="0"/>
              <a:t>an end-point (a UE) does </a:t>
            </a:r>
            <a:r>
              <a:rPr lang="en-US" sz="1600" dirty="0"/>
              <a:t>not support ECN but the other IP endpoint supports ECN.  This allows the framework to support </a:t>
            </a:r>
            <a:r>
              <a:rPr lang="en-US" sz="1600" dirty="0" smtClean="0"/>
              <a:t>legacy device (e.g. </a:t>
            </a:r>
            <a:r>
              <a:rPr lang="en-US" sz="1600" dirty="0"/>
              <a:t>non ECN </a:t>
            </a:r>
            <a:r>
              <a:rPr lang="en-US" sz="1600" dirty="0" smtClean="0"/>
              <a:t>supporting capable devices).</a:t>
            </a:r>
            <a:endParaRPr lang="en-US" sz="1600" dirty="0"/>
          </a:p>
          <a:p>
            <a:pPr marL="971550" lvl="1" indent="-514350">
              <a:buFont typeface="+mj-lt"/>
              <a:buAutoNum type="arabicPeriod"/>
            </a:pPr>
            <a:r>
              <a:rPr lang="en-US" sz="1600" dirty="0" smtClean="0"/>
              <a:t>Entity </a:t>
            </a:r>
            <a:r>
              <a:rPr lang="en-US" sz="1600" dirty="0"/>
              <a:t>Notification – This may be delivered by a number of options, e.g. GTP-U header delivery, </a:t>
            </a:r>
            <a:r>
              <a:rPr lang="en-US" sz="1600" dirty="0" err="1"/>
              <a:t>eNB</a:t>
            </a:r>
            <a:r>
              <a:rPr lang="en-US" sz="1600" dirty="0"/>
              <a:t> to </a:t>
            </a:r>
            <a:r>
              <a:rPr lang="en-US" sz="1600" dirty="0" smtClean="0"/>
              <a:t>MME communication.</a:t>
            </a:r>
          </a:p>
          <a:p>
            <a:r>
              <a:rPr lang="en-US" sz="1800" dirty="0"/>
              <a:t>Three levels of </a:t>
            </a:r>
            <a:r>
              <a:rPr lang="en-US" sz="1800" dirty="0" smtClean="0"/>
              <a:t>reporting </a:t>
            </a:r>
            <a:endParaRPr lang="en-US" sz="1800" dirty="0"/>
          </a:p>
          <a:p>
            <a:pPr marL="971550" lvl="1" indent="-514350">
              <a:buFont typeface="+mj-lt"/>
              <a:buAutoNum type="arabicPeriod"/>
            </a:pPr>
            <a:r>
              <a:rPr lang="en-US" sz="1600" dirty="0" smtClean="0"/>
              <a:t>Simple </a:t>
            </a:r>
            <a:r>
              <a:rPr lang="en-US" sz="1600" dirty="0"/>
              <a:t>Notification Reporting – Extending </a:t>
            </a:r>
            <a:r>
              <a:rPr lang="en-US" sz="1600" dirty="0" smtClean="0"/>
              <a:t>PCC Rule filters in PCRF to process ECN related information.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600" dirty="0" smtClean="0"/>
              <a:t>Entity Reporting – Integration of the </a:t>
            </a:r>
            <a:r>
              <a:rPr lang="en-US" sz="1600" u="sng" dirty="0" smtClean="0"/>
              <a:t>Entity Notifications </a:t>
            </a:r>
            <a:r>
              <a:rPr lang="en-US" sz="1600" dirty="0" smtClean="0"/>
              <a:t>into the PCC in such a manner minimize the impact on adding </a:t>
            </a:r>
            <a:r>
              <a:rPr lang="en-US" sz="1600" dirty="0" err="1"/>
              <a:t>signalling</a:t>
            </a:r>
            <a:r>
              <a:rPr lang="en-US" sz="1600" dirty="0"/>
              <a:t> </a:t>
            </a:r>
            <a:r>
              <a:rPr lang="en-US" sz="1600" dirty="0" smtClean="0"/>
              <a:t>to PCRF.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600" dirty="0" smtClean="0"/>
              <a:t>Correlation </a:t>
            </a:r>
            <a:r>
              <a:rPr lang="en-US" sz="1600" dirty="0"/>
              <a:t>Reporting – Reports and combination of data in order to facilitate correlation and isolation of congestion.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757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Congestion Mitigation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Congestion Mitigation is intends to relieve the immediate congestion issue</a:t>
            </a:r>
          </a:p>
          <a:p>
            <a:r>
              <a:rPr lang="en-US" dirty="0" smtClean="0"/>
              <a:t>Utilizing </a:t>
            </a:r>
            <a:r>
              <a:rPr lang="en-US" dirty="0"/>
              <a:t>existing PCC </a:t>
            </a:r>
            <a:r>
              <a:rPr lang="en-US" dirty="0" smtClean="0"/>
              <a:t>interface and procedures to report congestion.</a:t>
            </a:r>
          </a:p>
          <a:p>
            <a:pPr lvl="1"/>
            <a:r>
              <a:rPr lang="en-US" dirty="0" smtClean="0"/>
              <a:t>For examples, </a:t>
            </a:r>
            <a:r>
              <a:rPr lang="en-US" dirty="0"/>
              <a:t>Online Charging (Ro), threshold monitoring (</a:t>
            </a:r>
            <a:r>
              <a:rPr lang="en-US" dirty="0" err="1"/>
              <a:t>Gx</a:t>
            </a:r>
            <a:r>
              <a:rPr lang="en-US" dirty="0"/>
              <a:t>) or usage reporting (</a:t>
            </a:r>
            <a:r>
              <a:rPr lang="en-US" dirty="0" err="1"/>
              <a:t>Gx</a:t>
            </a:r>
            <a:r>
              <a:rPr lang="en-US" dirty="0" smtClean="0"/>
              <a:t>),</a:t>
            </a:r>
          </a:p>
          <a:p>
            <a:r>
              <a:rPr lang="en-US" dirty="0" smtClean="0"/>
              <a:t>PCRF or OCS receives congestion indication and information, then perform </a:t>
            </a:r>
            <a:r>
              <a:rPr lang="en-US" dirty="0"/>
              <a:t>correlate and isolate congestion.  </a:t>
            </a:r>
            <a:endParaRPr lang="en-US" dirty="0" smtClean="0"/>
          </a:p>
          <a:p>
            <a:r>
              <a:rPr lang="en-US" dirty="0" smtClean="0"/>
              <a:t>PCRF will select </a:t>
            </a:r>
            <a:r>
              <a:rPr lang="en-US" dirty="0"/>
              <a:t>the mitigation </a:t>
            </a:r>
            <a:r>
              <a:rPr lang="en-US" dirty="0" smtClean="0"/>
              <a:t>policy for the derived congestion issue and enforce </a:t>
            </a:r>
            <a:r>
              <a:rPr lang="en-US" dirty="0"/>
              <a:t>mitigation </a:t>
            </a:r>
            <a:r>
              <a:rPr lang="en-US" dirty="0" smtClean="0"/>
              <a:t>policy.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56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Congestion Remediation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Congestion remediation is an added value of Congestion Management.  It is an operational and maintenance function to resolve the underlying congestion issues.  Some examples of remediation action are:</a:t>
            </a:r>
          </a:p>
          <a:p>
            <a:pPr lvl="1"/>
            <a:r>
              <a:rPr lang="en-US" dirty="0" smtClean="0"/>
              <a:t>cell split / small cell is necessary</a:t>
            </a:r>
          </a:p>
          <a:p>
            <a:pPr lvl="1"/>
            <a:r>
              <a:rPr lang="en-US" dirty="0" smtClean="0"/>
              <a:t>Gating control</a:t>
            </a:r>
          </a:p>
          <a:p>
            <a:pPr lvl="1"/>
            <a:r>
              <a:rPr lang="en-US" dirty="0" smtClean="0"/>
              <a:t>Limitation of session admission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7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ECN Limitations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75252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Issues: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Many devices do not have ECN capability, this is a </a:t>
            </a:r>
            <a:r>
              <a:rPr lang="en-US" u="sng" dirty="0" smtClean="0"/>
              <a:t>major limitation</a:t>
            </a:r>
            <a:r>
              <a:rPr lang="en-US" dirty="0" smtClean="0"/>
              <a:t> as it will take year for ECN support to become widely supported.  A UE CAN detect ECN support from an end point because it signals ECT (ECN Capable Transport) upon the first connection set up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Not all operator’s network entities have ECN capability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Black holes in the intermediate routers (i.e. backhaul)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Solutions:</a:t>
            </a:r>
          </a:p>
          <a:p>
            <a:pPr lvl="1"/>
            <a:r>
              <a:rPr lang="en-US" dirty="0" smtClean="0"/>
              <a:t>For issue 1: UE Proxy  at the </a:t>
            </a:r>
            <a:r>
              <a:rPr lang="en-US" dirty="0" err="1" smtClean="0"/>
              <a:t>eNB</a:t>
            </a:r>
            <a:r>
              <a:rPr lang="en-US" dirty="0" smtClean="0"/>
              <a:t>, P-GW proxy for the other end point</a:t>
            </a:r>
          </a:p>
          <a:p>
            <a:pPr lvl="1"/>
            <a:r>
              <a:rPr lang="en-US" dirty="0" smtClean="0"/>
              <a:t>For issue 2: mandate support of ECN (RFC 3168) within EPC (i. e. between </a:t>
            </a:r>
            <a:r>
              <a:rPr lang="en-US" dirty="0" err="1" smtClean="0"/>
              <a:t>eNB</a:t>
            </a:r>
            <a:r>
              <a:rPr lang="en-US" dirty="0" smtClean="0"/>
              <a:t> and P-GW, including backhaul routers)</a:t>
            </a:r>
          </a:p>
          <a:p>
            <a:pPr lvl="1"/>
            <a:r>
              <a:rPr lang="en-US" dirty="0" smtClean="0"/>
              <a:t>For issue 3: operators mandate ECN support in its network including backhaul to avoid </a:t>
            </a:r>
            <a:r>
              <a:rPr lang="en-US" dirty="0" smtClean="0"/>
              <a:t>ECN black holes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519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EPC entities (i.e. S-GW, P-GW) shall transfer the RAN congestion indication and information from the </a:t>
            </a:r>
            <a:r>
              <a:rPr lang="en-US" dirty="0" err="1"/>
              <a:t>eNB</a:t>
            </a:r>
            <a:r>
              <a:rPr lang="en-US" dirty="0"/>
              <a:t> to the PCRF/PCEF.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granularity of congestion indication shall include but not limited to subscriber, IP flow, and network entity.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P-GW shall receive the RAN UPCON information and provide the RAN UPCON information to PCRF/PCEF.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PCRF shall process the RAN UPCON information and select and enforce policy rule to address the congestion.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RAN UPCON notification shall not add additional </a:t>
            </a:r>
            <a:r>
              <a:rPr lang="en-US" dirty="0" err="1"/>
              <a:t>signalling</a:t>
            </a:r>
            <a:r>
              <a:rPr lang="en-US" dirty="0"/>
              <a:t> to the network </a:t>
            </a:r>
          </a:p>
          <a:p>
            <a:pPr lvl="0"/>
            <a:r>
              <a:rPr lang="en-US" dirty="0" smtClean="0"/>
              <a:t>The </a:t>
            </a:r>
            <a:r>
              <a:rPr lang="en-US" dirty="0" err="1"/>
              <a:t>eNB</a:t>
            </a:r>
            <a:r>
              <a:rPr lang="en-US" dirty="0"/>
              <a:t> and P-GW may act as congestion indication proxies to support UE that doesn’t have the congestion indication capability. 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EPC entities shall support congestion indication.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621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 of mitigation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Possible extensions </a:t>
            </a:r>
          </a:p>
          <a:p>
            <a:pPr lvl="1"/>
            <a:r>
              <a:rPr lang="en-US" dirty="0" smtClean="0"/>
              <a:t>Extend bandwidth limitation to Per-Flow, e.g. limit ADC identified video </a:t>
            </a:r>
            <a:r>
              <a:rPr lang="en-US" dirty="0" err="1" smtClean="0"/>
              <a:t>SDF</a:t>
            </a:r>
            <a:r>
              <a:rPr lang="en-US" dirty="0" smtClean="0"/>
              <a:t> has per flow limits but not aggregate limits</a:t>
            </a:r>
          </a:p>
          <a:p>
            <a:pPr lvl="1">
              <a:buFont typeface="Calibri" pitchFamily="34" charset="0"/>
              <a:buChar char="→"/>
            </a:pPr>
            <a:r>
              <a:rPr lang="en-US" dirty="0" smtClean="0"/>
              <a:t>Allow service specific action in Rules, especially ADC rules</a:t>
            </a:r>
          </a:p>
          <a:p>
            <a:pPr lvl="2">
              <a:buFont typeface="Calibri" pitchFamily="34" charset="0"/>
              <a:buChar char="→"/>
            </a:pPr>
            <a:r>
              <a:rPr lang="en-US" dirty="0" smtClean="0"/>
              <a:t>Allows </a:t>
            </a:r>
            <a:r>
              <a:rPr lang="en-US" dirty="0" err="1" smtClean="0"/>
              <a:t>PCC</a:t>
            </a:r>
            <a:r>
              <a:rPr lang="en-US" dirty="0" smtClean="0"/>
              <a:t> to use service specific actions for an Application ID, e.g. Content-Type ‘Video’ may have </a:t>
            </a:r>
          </a:p>
          <a:p>
            <a:pPr lvl="1">
              <a:buFont typeface="Calibri" pitchFamily="34" charset="0"/>
              <a:buChar char="→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7F94-E8EA-4773-99C8-E1617FE9162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36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4203</TotalTime>
  <Words>798</Words>
  <Application>Microsoft Office PowerPoint</Application>
  <PresentationFormat>On-screen Show (4:3)</PresentationFormat>
  <Paragraphs>87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ECN based UPCON Notification Solutions</vt:lpstr>
      <vt:lpstr>Congestion Notification and Mitigation Process</vt:lpstr>
      <vt:lpstr>Congestion Detection</vt:lpstr>
      <vt:lpstr>Congestion Notification &amp; Reporting</vt:lpstr>
      <vt:lpstr>Congestion Mitigation</vt:lpstr>
      <vt:lpstr>Congestion Remediation</vt:lpstr>
      <vt:lpstr>ECN Limitations </vt:lpstr>
      <vt:lpstr>UPCON Requirements</vt:lpstr>
      <vt:lpstr>Extension of mitigation policy</vt:lpstr>
      <vt:lpstr>Summaries</vt:lpstr>
    </vt:vector>
  </TitlesOfParts>
  <Company>NEC Europe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Schmid</dc:creator>
  <cp:lastModifiedBy>PCTech</cp:lastModifiedBy>
  <cp:revision>137</cp:revision>
  <cp:lastPrinted>2013-03-27T15:57:03Z</cp:lastPrinted>
  <dcterms:created xsi:type="dcterms:W3CDTF">2013-03-04T16:59:08Z</dcterms:created>
  <dcterms:modified xsi:type="dcterms:W3CDTF">2013-03-28T18:18:58Z</dcterms:modified>
</cp:coreProperties>
</file>