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0" r:id="rId1"/>
  </p:sldMasterIdLst>
  <p:notesMasterIdLst>
    <p:notesMasterId r:id="rId12"/>
  </p:notesMasterIdLst>
  <p:handoutMasterIdLst>
    <p:handoutMasterId r:id="rId13"/>
  </p:handoutMasterIdLst>
  <p:sldIdLst>
    <p:sldId id="256" r:id="rId2"/>
    <p:sldId id="336" r:id="rId3"/>
    <p:sldId id="330" r:id="rId4"/>
    <p:sldId id="339" r:id="rId5"/>
    <p:sldId id="333" r:id="rId6"/>
    <p:sldId id="338" r:id="rId7"/>
    <p:sldId id="337" r:id="rId8"/>
    <p:sldId id="342" r:id="rId9"/>
    <p:sldId id="340" r:id="rId10"/>
    <p:sldId id="341" r:id="rId11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uffarax" initials="a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94" autoAdjust="0"/>
    <p:restoredTop sz="94676" autoAdjust="0"/>
  </p:normalViewPr>
  <p:slideViewPr>
    <p:cSldViewPr snapToGrid="0" snapToObjects="1">
      <p:cViewPr varScale="1">
        <p:scale>
          <a:sx n="130" d="100"/>
          <a:sy n="130" d="100"/>
        </p:scale>
        <p:origin x="-1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>
              <a:latin typeface="Verdana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821BF3E-4F14-FA45-A7DB-A2F0721B27FC}" type="datetimeFigureOut">
              <a:rPr lang="en-US" smtClean="0">
                <a:latin typeface="Verdana"/>
              </a:rPr>
              <a:pPr/>
              <a:t>5/15/2012</a:t>
            </a:fld>
            <a:endParaRPr lang="en-US" dirty="0">
              <a:latin typeface="Verdan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>
              <a:latin typeface="Verdana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4A4C41B-E27A-064B-AD4A-35E2282BBF4A}" type="slidenum">
              <a:rPr lang="en-US" smtClean="0">
                <a:latin typeface="Verdana"/>
              </a:rPr>
              <a:pPr/>
              <a:t>‹#›</a:t>
            </a:fld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92879543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Verdana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latin typeface="Verdana"/>
              </a:defRPr>
            </a:lvl1pPr>
          </a:lstStyle>
          <a:p>
            <a:fld id="{EA3D705A-D5B0-3D40-9E39-915C6B96C897}" type="datetimeFigureOut">
              <a:rPr lang="en-US" smtClean="0"/>
              <a:pPr/>
              <a:t>5/15/2012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Verdana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Verdana"/>
              </a:defRPr>
            </a:lvl1pPr>
          </a:lstStyle>
          <a:p>
            <a:fld id="{FF53AD6E-38BA-3C41-92B5-9C73D4A69BF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5905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Verdana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March 2012</a:t>
            </a: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smtClean="0">
                <a:solidFill>
                  <a:srgbClr val="000000"/>
                </a:solidFill>
              </a:rPr>
              <a:t>Smallcell Forum Meeting, Taipei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2F45C-DE74-4E3E-8B74-5F47FF0BDB73}" type="slidenum">
              <a:rPr lang="en-GB" smtClean="0">
                <a:solidFill>
                  <a:srgbClr val="333399"/>
                </a:solidFill>
              </a:rPr>
              <a:pPr/>
              <a:t>‹#›</a:t>
            </a:fld>
            <a:endParaRPr lang="en-GB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818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114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3178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2" hasCustomPrompt="1"/>
          </p:nvPr>
        </p:nvSpPr>
        <p:spPr>
          <a:xfrm>
            <a:off x="457200" y="1600199"/>
            <a:ext cx="8229600" cy="4483283"/>
          </a:xfrm>
        </p:spPr>
        <p:txBody>
          <a:bodyPr/>
          <a:lstStyle>
            <a:lvl1pPr>
              <a:defRPr>
                <a:sym typeface="Wingdings"/>
              </a:defRPr>
            </a:lvl1pPr>
          </a:lstStyle>
          <a:p>
            <a:pPr lvl="0"/>
            <a:r>
              <a:rPr lang="en-GB" dirty="0" smtClean="0"/>
              <a:t>Indent for bullets (</a:t>
            </a:r>
            <a:r>
              <a:rPr lang="en-GB" dirty="0" err="1" smtClean="0"/>
              <a:t>Alt+Shift</a:t>
            </a:r>
            <a:r>
              <a:rPr lang="en-GB" dirty="0" smtClean="0"/>
              <a:t>+)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 flipV="1">
            <a:off x="457200" y="6278072"/>
            <a:ext cx="8229600" cy="10242"/>
          </a:xfrm>
          <a:prstGeom prst="line">
            <a:avLst/>
          </a:prstGeom>
          <a:ln w="127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52178"/>
            <a:ext cx="2133600" cy="248813"/>
          </a:xfrm>
          <a:prstGeom prst="rect">
            <a:avLst/>
          </a:prstGeom>
        </p:spPr>
        <p:txBody>
          <a:bodyPr anchor="ctr"/>
          <a:lstStyle>
            <a:lvl1pPr>
              <a:defRPr sz="1000">
                <a:latin typeface="Verdana"/>
                <a:cs typeface="Verdana"/>
              </a:defRPr>
            </a:lvl1pPr>
          </a:lstStyle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52178"/>
            <a:ext cx="2895600" cy="248813"/>
          </a:xfrm>
          <a:prstGeom prst="rect">
            <a:avLst/>
          </a:prstGeom>
        </p:spPr>
        <p:txBody>
          <a:bodyPr anchor="ctr"/>
          <a:lstStyle>
            <a:lvl1pPr algn="ctr">
              <a:defRPr sz="1000">
                <a:latin typeface="Verdana"/>
                <a:cs typeface="Verdana"/>
              </a:defRPr>
            </a:lvl1pPr>
          </a:lstStyle>
          <a:p>
            <a:r>
              <a:rPr lang="en-US" smtClean="0"/>
              <a:t>Smallcell Forum Meeting, Taipei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7487324" y="6452178"/>
            <a:ext cx="12640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A0DF2A4-B886-471D-8B93-1BE13B921A0F}" type="slidenum">
              <a:rPr lang="en-GB" sz="1000" smtClean="0"/>
              <a:t>‹#›</a:t>
            </a:fld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847568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199"/>
            <a:ext cx="4040188" cy="574676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0860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199"/>
            <a:ext cx="4041775" cy="574676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rgbClr val="6E69B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0860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52178"/>
            <a:ext cx="2133600" cy="248813"/>
          </a:xfrm>
          <a:prstGeom prst="rect">
            <a:avLst/>
          </a:prstGeom>
        </p:spPr>
        <p:txBody>
          <a:bodyPr anchor="ctr"/>
          <a:lstStyle>
            <a:lvl1pPr>
              <a:defRPr sz="1000">
                <a:latin typeface="Verdana"/>
                <a:cs typeface="Verdana"/>
              </a:defRPr>
            </a:lvl1pPr>
          </a:lstStyle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52178"/>
            <a:ext cx="2895600" cy="248813"/>
          </a:xfrm>
          <a:prstGeom prst="rect">
            <a:avLst/>
          </a:prstGeom>
        </p:spPr>
        <p:txBody>
          <a:bodyPr anchor="ctr"/>
          <a:lstStyle>
            <a:lvl1pPr algn="ctr">
              <a:defRPr sz="1000">
                <a:latin typeface="Verdana"/>
                <a:cs typeface="Verdana"/>
              </a:defRPr>
            </a:lvl1pPr>
          </a:lstStyle>
          <a:p>
            <a:r>
              <a:rPr lang="en-US" smtClean="0"/>
              <a:t>Smallcell Forum Meeting, Taipei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V="1">
            <a:off x="457200" y="6278072"/>
            <a:ext cx="8229600" cy="10242"/>
          </a:xfrm>
          <a:prstGeom prst="line">
            <a:avLst/>
          </a:prstGeom>
          <a:ln w="127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2941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9571" y="1600199"/>
            <a:ext cx="5947229" cy="4483284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600199"/>
            <a:ext cx="2133600" cy="4483284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rgbClr val="6E69B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52178"/>
            <a:ext cx="2133600" cy="248813"/>
          </a:xfrm>
          <a:prstGeom prst="rect">
            <a:avLst/>
          </a:prstGeom>
        </p:spPr>
        <p:txBody>
          <a:bodyPr anchor="ctr"/>
          <a:lstStyle>
            <a:lvl1pPr>
              <a:defRPr sz="1000">
                <a:latin typeface="Verdana"/>
                <a:cs typeface="Verdana"/>
              </a:defRPr>
            </a:lvl1pPr>
          </a:lstStyle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52178"/>
            <a:ext cx="2895600" cy="248813"/>
          </a:xfrm>
          <a:prstGeom prst="rect">
            <a:avLst/>
          </a:prstGeom>
        </p:spPr>
        <p:txBody>
          <a:bodyPr anchor="ctr"/>
          <a:lstStyle>
            <a:lvl1pPr algn="ctr">
              <a:defRPr sz="1000">
                <a:latin typeface="Verdana"/>
                <a:cs typeface="Verdana"/>
              </a:defRPr>
            </a:lvl1pPr>
          </a:lstStyle>
          <a:p>
            <a:r>
              <a:rPr lang="en-US" smtClean="0"/>
              <a:t>Smallcell Forum Meeting, Taipei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457200" y="6278072"/>
            <a:ext cx="8229600" cy="10242"/>
          </a:xfrm>
          <a:prstGeom prst="line">
            <a:avLst/>
          </a:prstGeom>
          <a:ln w="127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457200" y="429304"/>
            <a:ext cx="6227418" cy="8720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350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Smallcell Forum Meeting, Taipei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457200" y="4727575"/>
            <a:ext cx="6227418" cy="10652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457200" y="446357"/>
            <a:ext cx="6227418" cy="417961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457200" y="6278072"/>
            <a:ext cx="8229600" cy="10242"/>
          </a:xfrm>
          <a:prstGeom prst="line">
            <a:avLst/>
          </a:prstGeom>
          <a:ln w="12700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1006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75976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33762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64849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82166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Smallcell Forum Meeting, Taipei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881E5D-95ED-4A76-96D6-5ECE56C6C1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466947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March 2012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Smallcell Forum Meeting, Taipei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04CF6-C85D-4AF7-9F61-E8CE7C58C5AF}" type="slidenum">
              <a:rPr lang="en-US" smtClean="0">
                <a:solidFill>
                  <a:srgbClr val="333399"/>
                </a:solidFill>
              </a:rPr>
              <a:pPr/>
              <a:t>‹#›</a:t>
            </a:fld>
            <a:endParaRPr lang="en-US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863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859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6910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March 2012</a:t>
            </a:r>
            <a:endParaRPr lang="en-GB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</a:rPr>
              <a:t>Smallcell Forum Meeting, Taipei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44945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50" r:id="rId12"/>
    <p:sldLayoutId id="2147483653" r:id="rId13"/>
    <p:sldLayoutId id="2147483656" r:id="rId14"/>
    <p:sldLayoutId id="2147483659" r:id="rId15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38529"/>
            <a:ext cx="7772400" cy="1661922"/>
          </a:xfrm>
        </p:spPr>
        <p:txBody>
          <a:bodyPr>
            <a:normAutofit fontScale="90000"/>
          </a:bodyPr>
          <a:lstStyle/>
          <a:p>
            <a:r>
              <a:rPr lang="en-GB" sz="3600" i="1" dirty="0">
                <a:solidFill>
                  <a:schemeClr val="bg1">
                    <a:lumMod val="50000"/>
                  </a:schemeClr>
                </a:solidFill>
              </a:rPr>
              <a:t>3GPP SA2 </a:t>
            </a:r>
            <a:r>
              <a:rPr lang="en-US" sz="3600" i="1" dirty="0">
                <a:solidFill>
                  <a:schemeClr val="bg1">
                    <a:lumMod val="50000"/>
                  </a:schemeClr>
                </a:solidFill>
                <a:sym typeface="Wingdings"/>
              </a:rPr>
              <a:t>Discussion </a:t>
            </a:r>
            <a:r>
              <a:rPr lang="en-US" sz="3600" i="1" dirty="0" smtClean="0">
                <a:solidFill>
                  <a:schemeClr val="bg1">
                    <a:lumMod val="50000"/>
                  </a:schemeClr>
                </a:solidFill>
                <a:sym typeface="Wingdings"/>
              </a:rPr>
              <a:t>Paper</a:t>
            </a:r>
            <a:r>
              <a:rPr lang="en-US" i="1" dirty="0" smtClean="0">
                <a:solidFill>
                  <a:schemeClr val="bg1">
                    <a:lumMod val="50000"/>
                  </a:schemeClr>
                </a:solidFill>
                <a:sym typeface="Wingdings"/>
              </a:rPr>
              <a:t/>
            </a:r>
            <a:br>
              <a:rPr lang="en-US" i="1" dirty="0" smtClean="0">
                <a:solidFill>
                  <a:schemeClr val="bg1">
                    <a:lumMod val="50000"/>
                  </a:schemeClr>
                </a:solidFill>
                <a:sym typeface="Wingdings"/>
              </a:rPr>
            </a:br>
            <a:r>
              <a:rPr lang="en-US" dirty="0" smtClean="0">
                <a:sym typeface="Wingdings"/>
              </a:rPr>
              <a:t>Open Issues for LIPA and </a:t>
            </a:r>
            <a:br>
              <a:rPr lang="en-US" dirty="0" smtClean="0">
                <a:sym typeface="Wingdings"/>
              </a:rPr>
            </a:br>
            <a:r>
              <a:rPr lang="en-US" dirty="0" smtClean="0">
                <a:sym typeface="Wingdings"/>
              </a:rPr>
              <a:t>SIPTO @ Local Network</a:t>
            </a:r>
            <a:endParaRPr lang="en-US" dirty="0">
              <a:sym typeface="Wingding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84294"/>
            <a:ext cx="6400800" cy="1894637"/>
          </a:xfrm>
        </p:spPr>
        <p:txBody>
          <a:bodyPr>
            <a:normAutofit/>
          </a:bodyPr>
          <a:lstStyle/>
          <a:p>
            <a:pPr lvl="0"/>
            <a:r>
              <a:rPr lang="en-GB" sz="3600" dirty="0" smtClean="0"/>
              <a:t>Agenda: </a:t>
            </a:r>
            <a:r>
              <a:rPr lang="en-GB" sz="3600" dirty="0" smtClean="0"/>
              <a:t>8.4 / LIMONET </a:t>
            </a:r>
            <a:endParaRPr lang="en-GB" sz="3600" dirty="0" smtClean="0"/>
          </a:p>
          <a:p>
            <a:pPr lvl="0"/>
            <a:endParaRPr lang="en-GB" sz="2000" dirty="0"/>
          </a:p>
          <a:p>
            <a:pPr lvl="0"/>
            <a:r>
              <a:rPr lang="en-GB" dirty="0" smtClean="0"/>
              <a:t>Source: NEC</a:t>
            </a:r>
          </a:p>
          <a:p>
            <a:pPr lvl="0"/>
            <a:endParaRPr lang="en-GB" dirty="0" smtClean="0"/>
          </a:p>
          <a:p>
            <a:pPr lvl="0"/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6693408" y="387706"/>
            <a:ext cx="19385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S2-122311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166311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Straight Connector 60"/>
          <p:cNvCxnSpPr/>
          <p:nvPr/>
        </p:nvCxnSpPr>
        <p:spPr>
          <a:xfrm>
            <a:off x="938857" y="4614805"/>
            <a:ext cx="238475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</a:t>
            </a:r>
            <a:r>
              <a:rPr lang="en-US" dirty="0" err="1" smtClean="0"/>
              <a:t>SIPTO@Macro</a:t>
            </a:r>
            <a:r>
              <a:rPr lang="en-US" dirty="0" smtClean="0"/>
              <a:t> does not require special UE functionality?</a:t>
            </a:r>
            <a:endParaRPr lang="en-GB" dirty="0"/>
          </a:p>
        </p:txBody>
      </p:sp>
      <p:sp>
        <p:nvSpPr>
          <p:cNvPr id="100" name="Rectangle 99"/>
          <p:cNvSpPr/>
          <p:nvPr/>
        </p:nvSpPr>
        <p:spPr bwMode="auto">
          <a:xfrm>
            <a:off x="1732577" y="4908722"/>
            <a:ext cx="635821" cy="346580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808080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 </a:t>
            </a:r>
            <a:r>
              <a:rPr kumimoji="0" 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eNB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  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1454607" y="3072135"/>
            <a:ext cx="635821" cy="346580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808080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S-GW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102" name="Rectangle 101"/>
          <p:cNvSpPr/>
          <p:nvPr/>
        </p:nvSpPr>
        <p:spPr bwMode="auto">
          <a:xfrm>
            <a:off x="1397597" y="2598654"/>
            <a:ext cx="635821" cy="347855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808080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P-GW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103" name="Rectangle 30"/>
          <p:cNvSpPr>
            <a:spLocks noChangeArrowheads="1"/>
          </p:cNvSpPr>
          <p:nvPr/>
        </p:nvSpPr>
        <p:spPr bwMode="auto">
          <a:xfrm>
            <a:off x="2029845" y="5672714"/>
            <a:ext cx="289242" cy="519870"/>
          </a:xfrm>
          <a:prstGeom prst="rect">
            <a:avLst/>
          </a:prstGeom>
          <a:solidFill>
            <a:srgbClr val="FFFFFF"/>
          </a:solidFill>
          <a:ln w="19050" algn="ctr">
            <a:solidFill>
              <a:srgbClr val="000000"/>
            </a:solidFill>
            <a:round/>
            <a:headEnd/>
            <a:tailEnd/>
          </a:ln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rPr>
              <a:t>UE</a:t>
            </a:r>
          </a:p>
        </p:txBody>
      </p:sp>
      <p:sp>
        <p:nvSpPr>
          <p:cNvPr id="105" name="Rectangle 104"/>
          <p:cNvSpPr/>
          <p:nvPr/>
        </p:nvSpPr>
        <p:spPr bwMode="auto">
          <a:xfrm>
            <a:off x="2033418" y="3873802"/>
            <a:ext cx="775483" cy="427536"/>
          </a:xfrm>
          <a:prstGeom prst="rect">
            <a:avLst/>
          </a:prstGeom>
          <a:solidFill>
            <a:srgbClr val="E62D00">
              <a:lumMod val="20000"/>
              <a:lumOff val="80000"/>
            </a:srgbClr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Local</a:t>
            </a:r>
            <a:b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</a:b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S/P-GW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106" name="Can 33"/>
          <p:cNvSpPr>
            <a:spLocks noChangeArrowheads="1"/>
          </p:cNvSpPr>
          <p:nvPr/>
        </p:nvSpPr>
        <p:spPr bwMode="auto">
          <a:xfrm rot="210306">
            <a:off x="2124080" y="4241247"/>
            <a:ext cx="206418" cy="1410448"/>
          </a:xfrm>
          <a:prstGeom prst="can">
            <a:avLst>
              <a:gd name="adj" fmla="val 25040"/>
            </a:avLst>
          </a:prstGeom>
          <a:solidFill>
            <a:srgbClr val="B2B2B2">
              <a:alpha val="49019"/>
            </a:srgbClr>
          </a:solidFill>
          <a:ln w="19050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107" name="Oval 34"/>
          <p:cNvSpPr>
            <a:spLocks noChangeArrowheads="1"/>
          </p:cNvSpPr>
          <p:nvPr/>
        </p:nvSpPr>
        <p:spPr bwMode="auto">
          <a:xfrm>
            <a:off x="2471722" y="3766216"/>
            <a:ext cx="173290" cy="173290"/>
          </a:xfrm>
          <a:prstGeom prst="ellipse">
            <a:avLst/>
          </a:prstGeom>
          <a:solidFill>
            <a:srgbClr val="00B0F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108" name="Oval 36"/>
          <p:cNvSpPr>
            <a:spLocks noChangeArrowheads="1"/>
          </p:cNvSpPr>
          <p:nvPr/>
        </p:nvSpPr>
        <p:spPr bwMode="auto">
          <a:xfrm>
            <a:off x="2231167" y="5684183"/>
            <a:ext cx="86645" cy="85370"/>
          </a:xfrm>
          <a:prstGeom prst="ellipse">
            <a:avLst/>
          </a:prstGeom>
          <a:solidFill>
            <a:srgbClr val="00B0F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111" name="Oval 50"/>
          <p:cNvSpPr>
            <a:spLocks noChangeArrowheads="1"/>
          </p:cNvSpPr>
          <p:nvPr/>
        </p:nvSpPr>
        <p:spPr bwMode="auto">
          <a:xfrm>
            <a:off x="2253112" y="3742082"/>
            <a:ext cx="173290" cy="173290"/>
          </a:xfrm>
          <a:prstGeom prst="ellipse">
            <a:avLst/>
          </a:prstGeom>
          <a:solidFill>
            <a:srgbClr val="92D05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127" name="Rectangular Callout 126"/>
          <p:cNvSpPr/>
          <p:nvPr/>
        </p:nvSpPr>
        <p:spPr>
          <a:xfrm>
            <a:off x="5308001" y="2157983"/>
            <a:ext cx="3378799" cy="3126579"/>
          </a:xfrm>
          <a:prstGeom prst="wedgeRectCallout">
            <a:avLst>
              <a:gd name="adj1" fmla="val -82337"/>
              <a:gd name="adj2" fmla="val 2841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563" indent="-182563">
              <a:buFont typeface="Arial" pitchFamily="34" charset="0"/>
              <a:buChar char="•"/>
            </a:pPr>
            <a:r>
              <a:rPr lang="en-US" b="1" dirty="0" smtClean="0"/>
              <a:t>UE requires only a </a:t>
            </a:r>
            <a:r>
              <a:rPr lang="en-US" b="1" u="sng" dirty="0" smtClean="0"/>
              <a:t>single</a:t>
            </a:r>
            <a:r>
              <a:rPr lang="en-US" b="1" dirty="0" smtClean="0"/>
              <a:t> PDN connection – as </a:t>
            </a:r>
            <a:r>
              <a:rPr lang="en-US" b="1" u="sng" dirty="0" smtClean="0"/>
              <a:t>all</a:t>
            </a:r>
            <a:r>
              <a:rPr lang="en-US" b="1" dirty="0" smtClean="0"/>
              <a:t> the traffic can be routed to a Local P-GW </a:t>
            </a:r>
          </a:p>
          <a:p>
            <a:pPr marL="182563" indent="-182563">
              <a:buFont typeface="Arial" pitchFamily="34" charset="0"/>
              <a:buChar char="•"/>
            </a:pPr>
            <a:r>
              <a:rPr lang="en-US" b="1" dirty="0" smtClean="0"/>
              <a:t>The operator can still have full control on how each IP flow is routed at the Local P-GW</a:t>
            </a:r>
          </a:p>
          <a:p>
            <a:pPr marL="446088" indent="-263525"/>
            <a:r>
              <a:rPr lang="en-US" sz="1600" b="1" dirty="0" smtClean="0">
                <a:sym typeface="Wingdings" pitchFamily="2" charset="2"/>
              </a:rPr>
              <a:t> This is different to the SIPTO@LN case, where the network “beyond” the L-GW cannot be controlled by the Mobile Operator</a:t>
            </a:r>
            <a:endParaRPr lang="en-US" sz="1600" b="1" dirty="0" smtClean="0"/>
          </a:p>
        </p:txBody>
      </p:sp>
      <p:sp>
        <p:nvSpPr>
          <p:cNvPr id="58" name="Freeform 57"/>
          <p:cNvSpPr/>
          <p:nvPr/>
        </p:nvSpPr>
        <p:spPr>
          <a:xfrm>
            <a:off x="2107322" y="2320685"/>
            <a:ext cx="145759" cy="3722915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72818"/>
              <a:gd name="connsiteY0" fmla="*/ 3755572 h 3755572"/>
              <a:gd name="connsiteX1" fmla="*/ 261257 w 272818"/>
              <a:gd name="connsiteY1" fmla="*/ 2917372 h 3755572"/>
              <a:gd name="connsiteX2" fmla="*/ 0 w 272818"/>
              <a:gd name="connsiteY2" fmla="*/ 0 h 3755572"/>
              <a:gd name="connsiteX0" fmla="*/ 228600 w 261825"/>
              <a:gd name="connsiteY0" fmla="*/ 3755572 h 3755572"/>
              <a:gd name="connsiteX1" fmla="*/ 261257 w 261825"/>
              <a:gd name="connsiteY1" fmla="*/ 2917372 h 3755572"/>
              <a:gd name="connsiteX2" fmla="*/ 0 w 261825"/>
              <a:gd name="connsiteY2" fmla="*/ 0 h 3755572"/>
              <a:gd name="connsiteX0" fmla="*/ 195943 w 268067"/>
              <a:gd name="connsiteY0" fmla="*/ 3722915 h 3722915"/>
              <a:gd name="connsiteX1" fmla="*/ 261257 w 268067"/>
              <a:gd name="connsiteY1" fmla="*/ 2917372 h 3722915"/>
              <a:gd name="connsiteX2" fmla="*/ 0 w 268067"/>
              <a:gd name="connsiteY2" fmla="*/ 0 h 3722915"/>
              <a:gd name="connsiteX0" fmla="*/ 195943 w 262356"/>
              <a:gd name="connsiteY0" fmla="*/ 3722915 h 3722915"/>
              <a:gd name="connsiteX1" fmla="*/ 261257 w 262356"/>
              <a:gd name="connsiteY1" fmla="*/ 2917372 h 3722915"/>
              <a:gd name="connsiteX2" fmla="*/ 0 w 262356"/>
              <a:gd name="connsiteY2" fmla="*/ 0 h 3722915"/>
              <a:gd name="connsiteX0" fmla="*/ 0 w 78759"/>
              <a:gd name="connsiteY0" fmla="*/ 3722915 h 3722915"/>
              <a:gd name="connsiteX1" fmla="*/ 65314 w 78759"/>
              <a:gd name="connsiteY1" fmla="*/ 2917372 h 3722915"/>
              <a:gd name="connsiteX2" fmla="*/ 54429 w 78759"/>
              <a:gd name="connsiteY2" fmla="*/ 0 h 3722915"/>
              <a:gd name="connsiteX0" fmla="*/ 0 w 68589"/>
              <a:gd name="connsiteY0" fmla="*/ 3722915 h 3722915"/>
              <a:gd name="connsiteX1" fmla="*/ 65314 w 68589"/>
              <a:gd name="connsiteY1" fmla="*/ 2917372 h 3722915"/>
              <a:gd name="connsiteX2" fmla="*/ 54429 w 68589"/>
              <a:gd name="connsiteY2" fmla="*/ 0 h 3722915"/>
              <a:gd name="connsiteX0" fmla="*/ 0 w 131170"/>
              <a:gd name="connsiteY0" fmla="*/ 3722915 h 3722915"/>
              <a:gd name="connsiteX1" fmla="*/ 65314 w 131170"/>
              <a:gd name="connsiteY1" fmla="*/ 2917372 h 3722915"/>
              <a:gd name="connsiteX2" fmla="*/ 131130 w 131170"/>
              <a:gd name="connsiteY2" fmla="*/ 1827033 h 3722915"/>
              <a:gd name="connsiteX3" fmla="*/ 54429 w 131170"/>
              <a:gd name="connsiteY3" fmla="*/ 0 h 3722915"/>
              <a:gd name="connsiteX0" fmla="*/ 0 w 145792"/>
              <a:gd name="connsiteY0" fmla="*/ 3722915 h 3722915"/>
              <a:gd name="connsiteX1" fmla="*/ 65314 w 145792"/>
              <a:gd name="connsiteY1" fmla="*/ 2917372 h 3722915"/>
              <a:gd name="connsiteX2" fmla="*/ 145760 w 145792"/>
              <a:gd name="connsiteY2" fmla="*/ 1709990 h 3722915"/>
              <a:gd name="connsiteX3" fmla="*/ 54429 w 145792"/>
              <a:gd name="connsiteY3" fmla="*/ 0 h 3722915"/>
              <a:gd name="connsiteX0" fmla="*/ 0 w 116552"/>
              <a:gd name="connsiteY0" fmla="*/ 3722915 h 3722915"/>
              <a:gd name="connsiteX1" fmla="*/ 65314 w 116552"/>
              <a:gd name="connsiteY1" fmla="*/ 2917372 h 3722915"/>
              <a:gd name="connsiteX2" fmla="*/ 116499 w 116552"/>
              <a:gd name="connsiteY2" fmla="*/ 1666099 h 3722915"/>
              <a:gd name="connsiteX3" fmla="*/ 54429 w 116552"/>
              <a:gd name="connsiteY3" fmla="*/ 0 h 3722915"/>
              <a:gd name="connsiteX0" fmla="*/ 0 w 145791"/>
              <a:gd name="connsiteY0" fmla="*/ 3722915 h 3722915"/>
              <a:gd name="connsiteX1" fmla="*/ 65314 w 145791"/>
              <a:gd name="connsiteY1" fmla="*/ 2917372 h 3722915"/>
              <a:gd name="connsiteX2" fmla="*/ 145759 w 145791"/>
              <a:gd name="connsiteY2" fmla="*/ 1578316 h 3722915"/>
              <a:gd name="connsiteX3" fmla="*/ 54429 w 145791"/>
              <a:gd name="connsiteY3" fmla="*/ 0 h 3722915"/>
              <a:gd name="connsiteX0" fmla="*/ 0 w 145759"/>
              <a:gd name="connsiteY0" fmla="*/ 3722915 h 3722915"/>
              <a:gd name="connsiteX1" fmla="*/ 65314 w 145759"/>
              <a:gd name="connsiteY1" fmla="*/ 2917372 h 3722915"/>
              <a:gd name="connsiteX2" fmla="*/ 145759 w 145759"/>
              <a:gd name="connsiteY2" fmla="*/ 1578316 h 3722915"/>
              <a:gd name="connsiteX3" fmla="*/ 54429 w 145759"/>
              <a:gd name="connsiteY3" fmla="*/ 0 h 3722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759" h="3722915">
                <a:moveTo>
                  <a:pt x="0" y="3722915"/>
                </a:moveTo>
                <a:cubicBezTo>
                  <a:pt x="2721" y="3426279"/>
                  <a:pt x="56243" y="3537858"/>
                  <a:pt x="65314" y="2917372"/>
                </a:cubicBezTo>
                <a:cubicBezTo>
                  <a:pt x="73758" y="2624557"/>
                  <a:pt x="118313" y="2064545"/>
                  <a:pt x="145759" y="1578316"/>
                </a:cubicBezTo>
                <a:cubicBezTo>
                  <a:pt x="143945" y="1092087"/>
                  <a:pt x="53801" y="327670"/>
                  <a:pt x="54429" y="0"/>
                </a:cubicBezTo>
              </a:path>
            </a:pathLst>
          </a:custGeom>
          <a:noFill/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Freeform 58"/>
          <p:cNvSpPr/>
          <p:nvPr/>
        </p:nvSpPr>
        <p:spPr>
          <a:xfrm>
            <a:off x="2232034" y="3593762"/>
            <a:ext cx="654819" cy="2457162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54732 w 449534"/>
              <a:gd name="connsiteY0" fmla="*/ 2144486 h 2144486"/>
              <a:gd name="connsiteX1" fmla="*/ 22075 w 449534"/>
              <a:gd name="connsiteY1" fmla="*/ 925286 h 2144486"/>
              <a:gd name="connsiteX2" fmla="*/ 446618 w 449534"/>
              <a:gd name="connsiteY2" fmla="*/ 0 h 2144486"/>
              <a:gd name="connsiteX0" fmla="*/ 0 w 395663"/>
              <a:gd name="connsiteY0" fmla="*/ 2144486 h 2144486"/>
              <a:gd name="connsiteX1" fmla="*/ 65314 w 395663"/>
              <a:gd name="connsiteY1" fmla="*/ 903515 h 2144486"/>
              <a:gd name="connsiteX2" fmla="*/ 391886 w 395663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45627 w 437513"/>
              <a:gd name="connsiteY0" fmla="*/ 2144486 h 2144486"/>
              <a:gd name="connsiteX1" fmla="*/ 23855 w 437513"/>
              <a:gd name="connsiteY1" fmla="*/ 816429 h 2144486"/>
              <a:gd name="connsiteX2" fmla="*/ 437513 w 437513"/>
              <a:gd name="connsiteY2" fmla="*/ 0 h 2144486"/>
              <a:gd name="connsiteX0" fmla="*/ 54732 w 446618"/>
              <a:gd name="connsiteY0" fmla="*/ 2144486 h 2144486"/>
              <a:gd name="connsiteX1" fmla="*/ 22074 w 446618"/>
              <a:gd name="connsiteY1" fmla="*/ 1502229 h 2144486"/>
              <a:gd name="connsiteX2" fmla="*/ 446618 w 446618"/>
              <a:gd name="connsiteY2" fmla="*/ 0 h 2144486"/>
              <a:gd name="connsiteX0" fmla="*/ 32658 w 424544"/>
              <a:gd name="connsiteY0" fmla="*/ 2144486 h 2144486"/>
              <a:gd name="connsiteX1" fmla="*/ 0 w 424544"/>
              <a:gd name="connsiteY1" fmla="*/ 1502229 h 2144486"/>
              <a:gd name="connsiteX2" fmla="*/ 424544 w 424544"/>
              <a:gd name="connsiteY2" fmla="*/ 0 h 2144486"/>
              <a:gd name="connsiteX0" fmla="*/ 37367 w 429253"/>
              <a:gd name="connsiteY0" fmla="*/ 2144486 h 2144486"/>
              <a:gd name="connsiteX1" fmla="*/ 4709 w 429253"/>
              <a:gd name="connsiteY1" fmla="*/ 1502229 h 2144486"/>
              <a:gd name="connsiteX2" fmla="*/ 47595 w 429253"/>
              <a:gd name="connsiteY2" fmla="*/ 540524 h 2144486"/>
              <a:gd name="connsiteX3" fmla="*/ 429253 w 429253"/>
              <a:gd name="connsiteY3" fmla="*/ 0 h 2144486"/>
              <a:gd name="connsiteX0" fmla="*/ 37367 w 646967"/>
              <a:gd name="connsiteY0" fmla="*/ 2177143 h 2177143"/>
              <a:gd name="connsiteX1" fmla="*/ 4709 w 646967"/>
              <a:gd name="connsiteY1" fmla="*/ 1534886 h 2177143"/>
              <a:gd name="connsiteX2" fmla="*/ 47595 w 646967"/>
              <a:gd name="connsiteY2" fmla="*/ 573181 h 2177143"/>
              <a:gd name="connsiteX3" fmla="*/ 646967 w 646967"/>
              <a:gd name="connsiteY3" fmla="*/ 0 h 2177143"/>
              <a:gd name="connsiteX0" fmla="*/ 0 w 653491"/>
              <a:gd name="connsiteY0" fmla="*/ 2177143 h 2177143"/>
              <a:gd name="connsiteX1" fmla="*/ 11233 w 653491"/>
              <a:gd name="connsiteY1" fmla="*/ 1534886 h 2177143"/>
              <a:gd name="connsiteX2" fmla="*/ 54119 w 653491"/>
              <a:gd name="connsiteY2" fmla="*/ 573181 h 2177143"/>
              <a:gd name="connsiteX3" fmla="*/ 653491 w 653491"/>
              <a:gd name="connsiteY3" fmla="*/ 0 h 2177143"/>
              <a:gd name="connsiteX0" fmla="*/ 1328 w 654819"/>
              <a:gd name="connsiteY0" fmla="*/ 2177143 h 2177143"/>
              <a:gd name="connsiteX1" fmla="*/ 12561 w 654819"/>
              <a:gd name="connsiteY1" fmla="*/ 1534886 h 2177143"/>
              <a:gd name="connsiteX2" fmla="*/ 128599 w 654819"/>
              <a:gd name="connsiteY2" fmla="*/ 148900 h 2177143"/>
              <a:gd name="connsiteX3" fmla="*/ 654819 w 654819"/>
              <a:gd name="connsiteY3" fmla="*/ 0 h 2177143"/>
              <a:gd name="connsiteX0" fmla="*/ 1328 w 654819"/>
              <a:gd name="connsiteY0" fmla="*/ 2177143 h 2177143"/>
              <a:gd name="connsiteX1" fmla="*/ 12561 w 654819"/>
              <a:gd name="connsiteY1" fmla="*/ 1534886 h 2177143"/>
              <a:gd name="connsiteX2" fmla="*/ 128599 w 654819"/>
              <a:gd name="connsiteY2" fmla="*/ 229367 h 2177143"/>
              <a:gd name="connsiteX3" fmla="*/ 654819 w 654819"/>
              <a:gd name="connsiteY3" fmla="*/ 0 h 2177143"/>
              <a:gd name="connsiteX0" fmla="*/ 1328 w 654819"/>
              <a:gd name="connsiteY0" fmla="*/ 2177143 h 2177143"/>
              <a:gd name="connsiteX1" fmla="*/ 12561 w 654819"/>
              <a:gd name="connsiteY1" fmla="*/ 1534886 h 2177143"/>
              <a:gd name="connsiteX2" fmla="*/ 128599 w 654819"/>
              <a:gd name="connsiteY2" fmla="*/ 229367 h 2177143"/>
              <a:gd name="connsiteX3" fmla="*/ 654819 w 654819"/>
              <a:gd name="connsiteY3" fmla="*/ 0 h 217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4819" h="2177143">
                <a:moveTo>
                  <a:pt x="1328" y="2177143"/>
                </a:moveTo>
                <a:cubicBezTo>
                  <a:pt x="4049" y="1880507"/>
                  <a:pt x="-8651" y="1859515"/>
                  <a:pt x="12561" y="1534886"/>
                </a:cubicBezTo>
                <a:cubicBezTo>
                  <a:pt x="33773" y="1210257"/>
                  <a:pt x="57842" y="479739"/>
                  <a:pt x="128599" y="229367"/>
                </a:cubicBezTo>
                <a:cubicBezTo>
                  <a:pt x="199356" y="-21004"/>
                  <a:pt x="528885" y="48082"/>
                  <a:pt x="654819" y="0"/>
                </a:cubicBezTo>
              </a:path>
            </a:pathLst>
          </a:cu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TextBox 35"/>
          <p:cNvSpPr txBox="1">
            <a:spLocks noChangeArrowheads="1"/>
          </p:cNvSpPr>
          <p:nvPr/>
        </p:nvSpPr>
        <p:spPr bwMode="auto">
          <a:xfrm>
            <a:off x="851077" y="4652156"/>
            <a:ext cx="930079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 smtClean="0">
                <a:solidFill>
                  <a:schemeClr val="bg1">
                    <a:lumMod val="65000"/>
                  </a:schemeClr>
                </a:solidFill>
              </a:rPr>
              <a:t>RAN</a:t>
            </a:r>
            <a:endParaRPr kumimoji="1" lang="en-US" sz="90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3" name="Cloud Callout 62"/>
          <p:cNvSpPr/>
          <p:nvPr/>
        </p:nvSpPr>
        <p:spPr>
          <a:xfrm>
            <a:off x="2867232" y="3272150"/>
            <a:ext cx="1483241" cy="643222"/>
          </a:xfrm>
          <a:prstGeom prst="cloudCallout">
            <a:avLst>
              <a:gd name="adj1" fmla="val -2952"/>
              <a:gd name="adj2" fmla="val 2843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Internet</a:t>
            </a:r>
            <a:endParaRPr lang="en-GB" dirty="0"/>
          </a:p>
        </p:txBody>
      </p:sp>
      <p:sp>
        <p:nvSpPr>
          <p:cNvPr id="64" name="TextBox 63"/>
          <p:cNvSpPr txBox="1"/>
          <p:nvPr/>
        </p:nvSpPr>
        <p:spPr>
          <a:xfrm>
            <a:off x="4097120" y="5694865"/>
            <a:ext cx="4359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UE Requirements: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No specific functionality needed</a:t>
            </a:r>
          </a:p>
        </p:txBody>
      </p:sp>
      <p:sp>
        <p:nvSpPr>
          <p:cNvPr id="65" name="TextBox 42"/>
          <p:cNvSpPr txBox="1">
            <a:spLocks noChangeArrowheads="1"/>
          </p:cNvSpPr>
          <p:nvPr/>
        </p:nvSpPr>
        <p:spPr bwMode="auto">
          <a:xfrm>
            <a:off x="508883" y="3469660"/>
            <a:ext cx="138218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Traffic </a:t>
            </a:r>
            <a:b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</a:b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Offload Policies and</a:t>
            </a:r>
            <a:r>
              <a:rPr kumimoji="1" lang="en-US" sz="1400" b="1" i="0" u="none" strike="noStrike" kern="0" cap="none" spc="0" normalizeH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 e</a:t>
            </a:r>
            <a:r>
              <a:rPr lang="en-US" sz="1400" b="1" kern="0" dirty="0" err="1" smtClean="0">
                <a:solidFill>
                  <a:srgbClr val="92D050"/>
                </a:solidFill>
              </a:rPr>
              <a:t>nforcement</a:t>
            </a: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cxnSp>
        <p:nvCxnSpPr>
          <p:cNvPr id="66" name="Straight Arrow Connector 65"/>
          <p:cNvCxnSpPr/>
          <p:nvPr/>
        </p:nvCxnSpPr>
        <p:spPr>
          <a:xfrm flipV="1">
            <a:off x="1325526" y="3828727"/>
            <a:ext cx="828440" cy="71218"/>
          </a:xfrm>
          <a:prstGeom prst="straightConnector1">
            <a:avLst/>
          </a:prstGeom>
          <a:ln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loud Callout 26"/>
          <p:cNvSpPr/>
          <p:nvPr/>
        </p:nvSpPr>
        <p:spPr>
          <a:xfrm>
            <a:off x="1836497" y="2029931"/>
            <a:ext cx="1483241" cy="643222"/>
          </a:xfrm>
          <a:prstGeom prst="cloudCallout">
            <a:avLst>
              <a:gd name="adj1" fmla="val -2952"/>
              <a:gd name="adj2" fmla="val 2843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Operator Services</a:t>
            </a:r>
            <a:endParaRPr lang="en-GB" sz="1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0267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 animBg="1"/>
      <p:bldP spid="58" grpId="0" animBg="1"/>
      <p:bldP spid="59" grpId="0" animBg="1"/>
      <p:bldP spid="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LIPA   vs.  SIPTO@LN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/>
              <a:t>LIPA</a:t>
            </a:r>
          </a:p>
          <a:p>
            <a:pPr lvl="1"/>
            <a:r>
              <a:rPr lang="en-US" sz="2000" dirty="0" smtClean="0"/>
              <a:t>A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new service </a:t>
            </a:r>
            <a:r>
              <a:rPr lang="en-US" sz="2000" dirty="0" smtClean="0"/>
              <a:t>that enables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users</a:t>
            </a:r>
            <a:r>
              <a:rPr lang="en-US" sz="2000" dirty="0" smtClean="0"/>
              <a:t> to access content in the Local Network (Home/Enterprise)</a:t>
            </a:r>
          </a:p>
          <a:p>
            <a:pPr lvl="1">
              <a:buFont typeface="Wingdings"/>
              <a:buChar char="è"/>
            </a:pPr>
            <a:r>
              <a:rPr lang="en-US" sz="2000" dirty="0" smtClean="0">
                <a:sym typeface="Wingdings" pitchFamily="2" charset="2"/>
              </a:rPr>
              <a:t>LIPA is a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new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end-user service</a:t>
            </a:r>
          </a:p>
          <a:p>
            <a:pPr lvl="1">
              <a:buFont typeface="Wingdings"/>
              <a:buChar char="è"/>
            </a:pPr>
            <a:endParaRPr lang="en-US" sz="2000" dirty="0">
              <a:sym typeface="Wingdings" pitchFamily="2" charset="2"/>
            </a:endParaRPr>
          </a:p>
          <a:p>
            <a:r>
              <a:rPr lang="en-US" sz="2400" b="1" dirty="0" smtClean="0">
                <a:sym typeface="Wingdings" pitchFamily="2" charset="2"/>
              </a:rPr>
              <a:t>SIPTO@LN</a:t>
            </a:r>
          </a:p>
          <a:p>
            <a:pPr lvl="1"/>
            <a:r>
              <a:rPr lang="en-US" sz="2000" dirty="0"/>
              <a:t>A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feature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 </a:t>
            </a:r>
            <a:r>
              <a:rPr lang="en-US" sz="2000" dirty="0" smtClean="0">
                <a:sym typeface="Wingdings" pitchFamily="2" charset="2"/>
              </a:rPr>
              <a:t>that enables the mobile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operator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 </a:t>
            </a:r>
            <a:r>
              <a:rPr lang="en-US" sz="2000" dirty="0" smtClean="0">
                <a:sym typeface="Wingdings" pitchFamily="2" charset="2"/>
              </a:rPr>
              <a:t>to offload “selected IP Traffic” in the Local Network (i.e. reduce the traffic load towards the core network</a:t>
            </a:r>
          </a:p>
          <a:p>
            <a:pPr lvl="1">
              <a:buFont typeface="Wingdings" pitchFamily="2" charset="2"/>
              <a:buChar char="è"/>
            </a:pPr>
            <a:r>
              <a:rPr lang="en-US" sz="2000" dirty="0" smtClean="0">
                <a:sym typeface="Wingdings" pitchFamily="2" charset="2"/>
              </a:rPr>
              <a:t>SIPTO@LN is a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n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ew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sym typeface="Wingdings" pitchFamily="2" charset="2"/>
              </a:rPr>
              <a:t>operator feature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6554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285750" indent="-285750"/>
            <a:r>
              <a:rPr lang="en-US" dirty="0" smtClean="0"/>
              <a:t>Release 11 Status for LIPA Mobility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58" y="1361664"/>
            <a:ext cx="3709158" cy="2374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370" y="1391480"/>
            <a:ext cx="4892707" cy="224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446765"/>
              </p:ext>
            </p:extLst>
          </p:nvPr>
        </p:nvGraphicFramePr>
        <p:xfrm>
          <a:off x="422615" y="3633203"/>
          <a:ext cx="8299174" cy="25608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9587"/>
                <a:gridCol w="4149587"/>
              </a:tblGrid>
              <a:tr h="22317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Architecture 1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Architecture 2</a:t>
                      </a:r>
                      <a:endParaRPr lang="en-GB" sz="1400" dirty="0"/>
                    </a:p>
                  </a:txBody>
                  <a:tcPr/>
                </a:tc>
              </a:tr>
              <a:tr h="246362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 smtClean="0"/>
                        <a:t>Basic Principles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</a:tr>
              <a:tr h="402721">
                <a:tc>
                  <a:txBody>
                    <a:bodyPr/>
                    <a:lstStyle/>
                    <a:p>
                      <a:pPr marL="179388" lvl="1" indent="-179388">
                        <a:buFontTx/>
                        <a:buChar char="-"/>
                      </a:pPr>
                      <a:r>
                        <a:rPr lang="en-US" sz="1200" dirty="0" smtClean="0"/>
                        <a:t>UE establishes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dedicated LIPA PDP context to L-GW</a:t>
                      </a:r>
                    </a:p>
                    <a:p>
                      <a:pPr marL="179388" marR="0" lvl="1" indent="-1793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dirty="0" smtClean="0"/>
                        <a:t>L-GW selection is done by the CN based on APN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9388" indent="-179388">
                        <a:buFontTx/>
                        <a:buChar char="-"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L-GW, located on </a:t>
                      </a:r>
                      <a:r>
                        <a:rPr lang="en-US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Iuh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/S1 path, offloads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traffic of LIPA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 SIPTO enabled bearers using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NAT (transparently to UE)</a:t>
                      </a:r>
                      <a:endParaRPr 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9388" marR="0" indent="-179388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Resp. L-GW is dynamically preconfigured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 H(e)NB via HMS</a:t>
                      </a:r>
                    </a:p>
                  </a:txBody>
                  <a:tcPr/>
                </a:tc>
              </a:tr>
              <a:tr h="305334">
                <a:tc>
                  <a:txBody>
                    <a:bodyPr/>
                    <a:lstStyle/>
                    <a:p>
                      <a:pPr marL="0" lvl="1" indent="0">
                        <a:buFontTx/>
                        <a:buNone/>
                      </a:pPr>
                      <a:r>
                        <a:rPr lang="en-US" sz="1300" b="1" dirty="0" smtClean="0"/>
                        <a:t>For Further Study issues: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</a:tr>
              <a:tr h="402721">
                <a:tc>
                  <a:txBody>
                    <a:bodyPr/>
                    <a:lstStyle/>
                    <a:p>
                      <a:pPr marL="179388" indent="-179388" hangingPunct="0">
                        <a:buFontTx/>
                        <a:buChar char="-"/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How tunnels between the H(e)NBs and the L-GW are established</a:t>
                      </a:r>
                    </a:p>
                    <a:p>
                      <a:pPr marL="179388" indent="-179388" hangingPunct="0">
                        <a:buFontTx/>
                        <a:buChar char="-"/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How to secure the </a:t>
                      </a:r>
                      <a:r>
                        <a:rPr lang="en-GB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Gn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/S5 tunnel</a:t>
                      </a:r>
                    </a:p>
                    <a:p>
                      <a:pPr marL="179388" indent="-179388" hangingPunct="0">
                        <a:buFontTx/>
                        <a:buChar char="-"/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Handover procedures over the </a:t>
                      </a:r>
                      <a:r>
                        <a:rPr lang="en-GB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Sxx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interface</a:t>
                      </a:r>
                    </a:p>
                    <a:p>
                      <a:pPr marL="179388" indent="-179388" hangingPunct="0">
                        <a:buFontTx/>
                        <a:buChar char="-"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Discovery of LIPA mobility area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9388" indent="-179388" algn="l" defTabSz="457200" rtl="0" eaLnBrk="1" latinLnBrk="0" hangingPunct="0">
                        <a:buFontTx/>
                        <a:buChar char="-"/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Whether it is a deployment issue to have only a single L-GW per LHN </a:t>
                      </a:r>
                    </a:p>
                    <a:p>
                      <a:pPr marL="179388" indent="-179388" algn="l" defTabSz="457200" rtl="0" eaLnBrk="1" latinLnBrk="0" hangingPunct="0">
                        <a:buFontTx/>
                        <a:buChar char="-"/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Whether there is a security or reliability concern to route all traffic through the L-GW</a:t>
                      </a:r>
                      <a:endParaRPr 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936169" y="6248347"/>
            <a:ext cx="6518650" cy="27699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268288" lvl="1" indent="-268288"/>
            <a:r>
              <a:rPr lang="en-US" sz="1200" b="1" dirty="0" smtClean="0">
                <a:sym typeface="Wingdings" pitchFamily="2" charset="2"/>
              </a:rPr>
              <a:t> 	C</a:t>
            </a:r>
            <a:r>
              <a:rPr lang="en-US" sz="1200" b="1" dirty="0" smtClean="0"/>
              <a:t>urrent working assumption: </a:t>
            </a:r>
            <a:r>
              <a:rPr lang="en-GB" sz="1200" b="1" dirty="0" smtClean="0"/>
              <a:t>Architecture 1 </a:t>
            </a:r>
            <a:r>
              <a:rPr lang="en-GB" sz="1200" b="1" dirty="0"/>
              <a:t>will be used as </a:t>
            </a:r>
            <a:r>
              <a:rPr lang="en-GB" sz="1200" b="1" dirty="0" smtClean="0"/>
              <a:t>baseline for </a:t>
            </a:r>
            <a:r>
              <a:rPr lang="en-GB" sz="1200" b="1" dirty="0"/>
              <a:t>“LIPA mobility”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dirty="0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334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Stage 1 Requirements for SIPTO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752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sz="3800" b="1" dirty="0" smtClean="0"/>
              <a:t>TS 22.101</a:t>
            </a:r>
          </a:p>
          <a:p>
            <a:r>
              <a:rPr lang="en-GB" sz="3800" i="1" dirty="0" smtClean="0"/>
              <a:t>It shall be possible to perform </a:t>
            </a:r>
            <a:r>
              <a:rPr lang="en-GB" sz="3800" i="1" dirty="0" smtClean="0">
                <a:solidFill>
                  <a:schemeClr val="accent6">
                    <a:lumMod val="75000"/>
                  </a:schemeClr>
                </a:solidFill>
              </a:rPr>
              <a:t>Selected IP Traffic Offload for </a:t>
            </a:r>
            <a:r>
              <a:rPr lang="en-GB" sz="3800" b="1" i="1" dirty="0" smtClean="0">
                <a:solidFill>
                  <a:schemeClr val="accent6">
                    <a:lumMod val="75000"/>
                  </a:schemeClr>
                </a:solidFill>
              </a:rPr>
              <a:t>pre-Release 10 UEs</a:t>
            </a:r>
            <a:r>
              <a:rPr lang="en-GB" sz="3800" i="1" dirty="0" smtClean="0"/>
              <a:t>.</a:t>
            </a:r>
          </a:p>
          <a:p>
            <a:endParaRPr lang="en-US" sz="2200" dirty="0" smtClean="0"/>
          </a:p>
          <a:p>
            <a:pPr marL="0" indent="0">
              <a:buNone/>
            </a:pPr>
            <a:r>
              <a:rPr lang="en-US" sz="3800" b="1" dirty="0" smtClean="0"/>
              <a:t>TS 22.220</a:t>
            </a:r>
            <a:endParaRPr lang="en-US" sz="3800" b="1" dirty="0"/>
          </a:p>
          <a:p>
            <a:r>
              <a:rPr lang="en-GB" sz="3800" i="1" dirty="0" smtClean="0"/>
              <a:t>The </a:t>
            </a:r>
            <a:r>
              <a:rPr lang="en-GB" sz="3800" i="1" dirty="0">
                <a:solidFill>
                  <a:schemeClr val="accent6">
                    <a:lumMod val="75000"/>
                  </a:schemeClr>
                </a:solidFill>
              </a:rPr>
              <a:t>SIPTO policies </a:t>
            </a:r>
            <a:r>
              <a:rPr lang="en-GB" sz="3800" i="1" dirty="0"/>
              <a:t>may be defined per APN or per IP </a:t>
            </a:r>
            <a:r>
              <a:rPr lang="en-GB" sz="3800" i="1" dirty="0" smtClean="0"/>
              <a:t>flow:</a:t>
            </a:r>
          </a:p>
          <a:p>
            <a:pPr lvl="1"/>
            <a:r>
              <a:rPr lang="en-GB" sz="3200" i="1" dirty="0" smtClean="0"/>
              <a:t>SIPTO </a:t>
            </a:r>
            <a:r>
              <a:rPr lang="en-GB" sz="3200" i="1" dirty="0"/>
              <a:t>policies </a:t>
            </a:r>
            <a:r>
              <a:rPr lang="en-GB" sz="3200" i="1" dirty="0">
                <a:solidFill>
                  <a:schemeClr val="accent6">
                    <a:lumMod val="75000"/>
                  </a:schemeClr>
                </a:solidFill>
              </a:rPr>
              <a:t>per APN </a:t>
            </a:r>
            <a:r>
              <a:rPr lang="en-GB" sz="3200" i="1" dirty="0"/>
              <a:t>indicate whether all traffic associated with a specific APN is subject to </a:t>
            </a:r>
            <a:r>
              <a:rPr lang="en-GB" sz="3200" i="1" dirty="0" smtClean="0"/>
              <a:t>offload;</a:t>
            </a:r>
          </a:p>
          <a:p>
            <a:pPr lvl="1"/>
            <a:r>
              <a:rPr lang="en-GB" sz="3200" i="1" dirty="0" smtClean="0"/>
              <a:t>SIPTO </a:t>
            </a:r>
            <a:r>
              <a:rPr lang="en-GB" sz="3200" i="1" dirty="0"/>
              <a:t>policies </a:t>
            </a:r>
            <a:r>
              <a:rPr lang="en-GB" sz="3200" i="1" dirty="0">
                <a:solidFill>
                  <a:schemeClr val="accent6">
                    <a:lumMod val="75000"/>
                  </a:schemeClr>
                </a:solidFill>
              </a:rPr>
              <a:t>per IP flow </a:t>
            </a:r>
            <a:r>
              <a:rPr lang="en-GB" sz="3200" i="1" dirty="0"/>
              <a:t>are routing policies indicating which APN to use for a specific IP flow. The </a:t>
            </a:r>
            <a:r>
              <a:rPr lang="en-GB" sz="3200" i="1" dirty="0">
                <a:solidFill>
                  <a:schemeClr val="accent6">
                    <a:lumMod val="75000"/>
                  </a:schemeClr>
                </a:solidFill>
              </a:rPr>
              <a:t>Operator may provide routing policies to the UE that assist the UE in routing the IP flows towards an appropriate APN</a:t>
            </a:r>
            <a:r>
              <a:rPr lang="en-GB" sz="3200" i="1" dirty="0"/>
              <a:t>. This is applicable for UE regardless of whether or not it has established IP connectivity to the local enterprise/residential network.</a:t>
            </a:r>
          </a:p>
          <a:p>
            <a:r>
              <a:rPr lang="en-GB" sz="3800" i="1" dirty="0" smtClean="0"/>
              <a:t>The </a:t>
            </a:r>
            <a:r>
              <a:rPr lang="en-GB" sz="3800" i="1" dirty="0"/>
              <a:t>mobile operator shall be able to configure the SIPTO policies either </a:t>
            </a:r>
            <a:r>
              <a:rPr lang="en-GB" sz="3800" i="1" dirty="0">
                <a:solidFill>
                  <a:schemeClr val="accent6">
                    <a:lumMod val="75000"/>
                  </a:schemeClr>
                </a:solidFill>
              </a:rPr>
              <a:t>statically or dynamically</a:t>
            </a:r>
            <a:r>
              <a:rPr lang="en-GB" sz="3800" i="1" dirty="0"/>
              <a:t>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dirty="0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3444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72634" y="1417639"/>
            <a:ext cx="8335938" cy="4665844"/>
          </a:xfrm>
        </p:spPr>
        <p:txBody>
          <a:bodyPr/>
          <a:lstStyle/>
          <a:p>
            <a:r>
              <a:rPr lang="en-US" sz="2400" dirty="0" smtClean="0"/>
              <a:t>LIPA service from UE perspective – </a:t>
            </a:r>
            <a:r>
              <a:rPr lang="en-US" sz="2400" b="1" u="sng" dirty="0" smtClean="0">
                <a:solidFill>
                  <a:srgbClr val="FF0000"/>
                </a:solidFill>
              </a:rPr>
              <a:t>Architecture 1</a:t>
            </a:r>
            <a:r>
              <a:rPr lang="en-US" sz="2400" u="sng" dirty="0" smtClean="0">
                <a:solidFill>
                  <a:srgbClr val="FF0000"/>
                </a:solidFill>
              </a:rPr>
              <a:t> </a:t>
            </a:r>
            <a:endParaRPr lang="en-US" sz="2400" u="sng" dirty="0">
              <a:solidFill>
                <a:srgbClr val="FF0000"/>
              </a:solidFill>
            </a:endParaRPr>
          </a:p>
          <a:p>
            <a:endParaRPr lang="en-US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341621" y="3935658"/>
            <a:ext cx="238475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56"/>
          <p:cNvGrpSpPr/>
          <p:nvPr/>
        </p:nvGrpSpPr>
        <p:grpSpPr>
          <a:xfrm>
            <a:off x="1229145" y="2049269"/>
            <a:ext cx="3335550" cy="4430809"/>
            <a:chOff x="714632" y="2108903"/>
            <a:chExt cx="3335550" cy="4430809"/>
          </a:xfrm>
        </p:grpSpPr>
        <p:sp>
          <p:nvSpPr>
            <p:cNvPr id="56" name="Rectangle 55"/>
            <p:cNvSpPr/>
            <p:nvPr/>
          </p:nvSpPr>
          <p:spPr bwMode="auto">
            <a:xfrm>
              <a:off x="1547461" y="2834793"/>
              <a:ext cx="657893" cy="35861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kern="0" dirty="0">
                  <a:solidFill>
                    <a:srgbClr val="808080">
                      <a:lumMod val="75000"/>
                    </a:srgbClr>
                  </a:solidFill>
                  <a:latin typeface="Arial" charset="0"/>
                  <a:ea typeface="HGP創英角ｺﾞｼｯｸUB" pitchFamily="50" charset="-128"/>
                  <a:cs typeface="Osaka" charset="-128"/>
                </a:rPr>
                <a:t>S</a:t>
              </a: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08080">
                      <a:lumMod val="75000"/>
                    </a:srgbClr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GSN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endParaRPr>
            </a:p>
          </p:txBody>
        </p:sp>
        <p:sp>
          <p:nvSpPr>
            <p:cNvPr id="39" name="Rectangle 38"/>
            <p:cNvSpPr/>
            <p:nvPr/>
          </p:nvSpPr>
          <p:spPr bwMode="auto">
            <a:xfrm>
              <a:off x="1783491" y="4763972"/>
              <a:ext cx="657893" cy="35861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08080">
                      <a:lumMod val="75000"/>
                    </a:srgbClr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 HNB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endParaRPr>
            </a:p>
          </p:txBody>
        </p:sp>
        <p:sp>
          <p:nvSpPr>
            <p:cNvPr id="40" name="Rectangle 39"/>
            <p:cNvSpPr/>
            <p:nvPr/>
          </p:nvSpPr>
          <p:spPr bwMode="auto">
            <a:xfrm>
              <a:off x="1479138" y="3360161"/>
              <a:ext cx="867522" cy="35861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kern="0" dirty="0" smtClean="0">
                  <a:solidFill>
                    <a:srgbClr val="808080">
                      <a:lumMod val="75000"/>
                    </a:srgbClr>
                  </a:solidFill>
                  <a:latin typeface="Arial" charset="0"/>
                  <a:ea typeface="HGP創英角ｺﾞｼｯｸUB" pitchFamily="50" charset="-128"/>
                  <a:cs typeface="Osaka" charset="-128"/>
                </a:rPr>
                <a:t>HNBGW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endParaRPr>
            </a:p>
          </p:txBody>
        </p:sp>
        <p:sp>
          <p:nvSpPr>
            <p:cNvPr id="41" name="Rectangle 40"/>
            <p:cNvSpPr/>
            <p:nvPr/>
          </p:nvSpPr>
          <p:spPr bwMode="auto">
            <a:xfrm>
              <a:off x="1464636" y="2384225"/>
              <a:ext cx="657893" cy="358611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808080">
                      <a:lumMod val="75000"/>
                    </a:srgbClr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GGSN</a:t>
              </a:r>
            </a:p>
          </p:txBody>
        </p:sp>
        <p:sp>
          <p:nvSpPr>
            <p:cNvPr id="42" name="Rectangle 7"/>
            <p:cNvSpPr>
              <a:spLocks noChangeArrowheads="1"/>
            </p:cNvSpPr>
            <p:nvPr/>
          </p:nvSpPr>
          <p:spPr bwMode="auto">
            <a:xfrm>
              <a:off x="1952452" y="5630175"/>
              <a:ext cx="299282" cy="537916"/>
            </a:xfrm>
            <a:prstGeom prst="rect">
              <a:avLst/>
            </a:prstGeom>
            <a:solidFill>
              <a:srgbClr val="FFFFFF"/>
            </a:solidFill>
            <a:ln w="19050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HGP創英角ｺﾞｼｯｸUB"/>
                  <a:cs typeface="HGP創英角ｺﾞｼｯｸUB"/>
                </a:rPr>
                <a:t>UE</a:t>
              </a:r>
            </a:p>
          </p:txBody>
        </p:sp>
        <p:sp>
          <p:nvSpPr>
            <p:cNvPr id="43" name="Can 11"/>
            <p:cNvSpPr>
              <a:spLocks noChangeArrowheads="1"/>
            </p:cNvSpPr>
            <p:nvPr/>
          </p:nvSpPr>
          <p:spPr bwMode="auto">
            <a:xfrm rot="21449160">
              <a:off x="1825010" y="2674709"/>
              <a:ext cx="192177" cy="2925509"/>
            </a:xfrm>
            <a:prstGeom prst="can">
              <a:avLst>
                <a:gd name="adj" fmla="val 24968"/>
              </a:avLst>
            </a:prstGeom>
            <a:solidFill>
              <a:srgbClr val="B2B2B2">
                <a:alpha val="49019"/>
              </a:srgbClr>
            </a:solidFill>
            <a:ln w="19050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sp>
          <p:nvSpPr>
            <p:cNvPr id="44" name="Oval 15"/>
            <p:cNvSpPr>
              <a:spLocks noChangeArrowheads="1"/>
            </p:cNvSpPr>
            <p:nvPr/>
          </p:nvSpPr>
          <p:spPr bwMode="auto">
            <a:xfrm>
              <a:off x="1823797" y="2268433"/>
              <a:ext cx="179305" cy="179305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sp>
          <p:nvSpPr>
            <p:cNvPr id="45" name="TextBox 16"/>
            <p:cNvSpPr txBox="1">
              <a:spLocks noChangeArrowheads="1"/>
            </p:cNvSpPr>
            <p:nvPr/>
          </p:nvSpPr>
          <p:spPr bwMode="auto">
            <a:xfrm>
              <a:off x="2088354" y="2108903"/>
              <a:ext cx="196182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1pPr>
              <a:lvl2pPr marL="742950" indent="-28575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2pPr>
              <a:lvl3pPr marL="11430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3pPr>
              <a:lvl4pPr marL="16002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4pPr>
              <a:lvl5pPr marL="20574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Arial" pitchFamily="34" charset="0"/>
                  <a:ea typeface="Osaka"/>
                </a:rPr>
                <a:t>IP Point of Presence (Default APN)</a:t>
              </a:r>
            </a:p>
          </p:txBody>
        </p:sp>
        <p:sp>
          <p:nvSpPr>
            <p:cNvPr id="46" name="Oval 17"/>
            <p:cNvSpPr>
              <a:spLocks noChangeArrowheads="1"/>
            </p:cNvSpPr>
            <p:nvPr/>
          </p:nvSpPr>
          <p:spPr bwMode="auto">
            <a:xfrm>
              <a:off x="2160762" y="5642041"/>
              <a:ext cx="88335" cy="88334"/>
            </a:xfrm>
            <a:prstGeom prst="ellipse">
              <a:avLst/>
            </a:prstGeom>
            <a:solidFill>
              <a:srgbClr val="E62D0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sp>
          <p:nvSpPr>
            <p:cNvPr id="47" name="Rectangle 46"/>
            <p:cNvSpPr/>
            <p:nvPr/>
          </p:nvSpPr>
          <p:spPr bwMode="auto">
            <a:xfrm>
              <a:off x="2093523" y="4195732"/>
              <a:ext cx="657892" cy="358611"/>
            </a:xfrm>
            <a:prstGeom prst="rect">
              <a:avLst/>
            </a:prstGeom>
            <a:solidFill>
              <a:srgbClr val="E62D00">
                <a:lumMod val="20000"/>
                <a:lumOff val="80000"/>
              </a:srgbClr>
            </a:solidFill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L-GW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endParaRPr>
            </a:p>
          </p:txBody>
        </p:sp>
        <p:sp>
          <p:nvSpPr>
            <p:cNvPr id="48" name="Can 18"/>
            <p:cNvSpPr>
              <a:spLocks noChangeArrowheads="1"/>
            </p:cNvSpPr>
            <p:nvPr/>
          </p:nvSpPr>
          <p:spPr bwMode="auto">
            <a:xfrm rot="156734">
              <a:off x="2126483" y="4488422"/>
              <a:ext cx="209629" cy="1110111"/>
            </a:xfrm>
            <a:prstGeom prst="can">
              <a:avLst>
                <a:gd name="adj" fmla="val 25031"/>
              </a:avLst>
            </a:prstGeom>
            <a:solidFill>
              <a:srgbClr val="B2B2B2">
                <a:alpha val="49019"/>
              </a:srgbClr>
            </a:solidFill>
            <a:ln w="19050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sp>
          <p:nvSpPr>
            <p:cNvPr id="49" name="Oval 29"/>
            <p:cNvSpPr>
              <a:spLocks noChangeArrowheads="1"/>
            </p:cNvSpPr>
            <p:nvPr/>
          </p:nvSpPr>
          <p:spPr bwMode="auto">
            <a:xfrm>
              <a:off x="2629588" y="4282591"/>
              <a:ext cx="179305" cy="179306"/>
            </a:xfrm>
            <a:prstGeom prst="ellipse">
              <a:avLst/>
            </a:prstGeom>
            <a:solidFill>
              <a:srgbClr val="E62D0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sp>
          <p:nvSpPr>
            <p:cNvPr id="50" name="Oval 30"/>
            <p:cNvSpPr>
              <a:spLocks noChangeArrowheads="1"/>
            </p:cNvSpPr>
            <p:nvPr/>
          </p:nvSpPr>
          <p:spPr bwMode="auto">
            <a:xfrm>
              <a:off x="1953770" y="5640722"/>
              <a:ext cx="88334" cy="88335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cxnSp>
          <p:nvCxnSpPr>
            <p:cNvPr id="51" name="Straight Arrow Connector 34"/>
            <p:cNvCxnSpPr>
              <a:cxnSpLocks noChangeShapeType="1"/>
            </p:cNvCxnSpPr>
            <p:nvPr/>
          </p:nvCxnSpPr>
          <p:spPr bwMode="auto">
            <a:xfrm>
              <a:off x="2717318" y="4363280"/>
              <a:ext cx="433882" cy="0"/>
            </a:xfrm>
            <a:prstGeom prst="straightConnector1">
              <a:avLst/>
            </a:prstGeom>
            <a:noFill/>
            <a:ln w="28575" algn="ctr">
              <a:solidFill>
                <a:srgbClr val="E62D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2" name="TextBox 35"/>
            <p:cNvSpPr txBox="1">
              <a:spLocks noChangeArrowheads="1"/>
            </p:cNvSpPr>
            <p:nvPr/>
          </p:nvSpPr>
          <p:spPr bwMode="auto">
            <a:xfrm>
              <a:off x="2767437" y="4379034"/>
              <a:ext cx="121297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1pPr>
              <a:lvl2pPr marL="742950" indent="-28575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2pPr>
              <a:lvl3pPr marL="11430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3pPr>
              <a:lvl4pPr marL="16002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4pPr>
              <a:lvl5pPr marL="20574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E62D00"/>
                  </a:solidFill>
                  <a:effectLst/>
                  <a:uLnTx/>
                  <a:uFillTx/>
                  <a:latin typeface="Arial" pitchFamily="34" charset="0"/>
                  <a:ea typeface="Osaka"/>
                </a:rPr>
                <a:t>IP </a:t>
              </a:r>
              <a:r>
                <a:rPr kumimoji="1" lang="en-US" sz="1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E62D00"/>
                  </a:solidFill>
                  <a:effectLst/>
                  <a:uLnTx/>
                  <a:uFillTx/>
                  <a:latin typeface="Arial" pitchFamily="34" charset="0"/>
                  <a:ea typeface="Osaka"/>
                </a:rPr>
                <a:t>PoP</a:t>
              </a:r>
              <a:r>
                <a:rPr kumimoji="1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E62D00"/>
                  </a:solidFill>
                  <a:effectLst/>
                  <a:uLnTx/>
                  <a:uFillTx/>
                  <a:latin typeface="Arial" pitchFamily="34" charset="0"/>
                  <a:ea typeface="Osaka"/>
                </a:rPr>
                <a:t> </a:t>
              </a:r>
              <a:r>
                <a:rPr kumimoji="1" lang="en-US" sz="1400" b="1" i="0" u="none" strike="noStrike" kern="0" cap="none" spc="0" normalizeH="0" noProof="0" dirty="0" smtClean="0">
                  <a:ln>
                    <a:noFill/>
                  </a:ln>
                  <a:solidFill>
                    <a:srgbClr val="E62D00"/>
                  </a:solidFill>
                  <a:effectLst/>
                  <a:uLnTx/>
                  <a:uFillTx/>
                  <a:latin typeface="Arial" pitchFamily="34" charset="0"/>
                  <a:ea typeface="Osaka"/>
                </a:rPr>
                <a:t>(LIPA APN)</a:t>
              </a:r>
              <a:endPara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E62D00"/>
                </a:solidFill>
                <a:effectLst/>
                <a:uLnTx/>
                <a:uFillTx/>
                <a:latin typeface="Arial" pitchFamily="34" charset="0"/>
                <a:ea typeface="Osaka"/>
              </a:endParaRPr>
            </a:p>
          </p:txBody>
        </p:sp>
        <p:sp>
          <p:nvSpPr>
            <p:cNvPr id="53" name="Oval 40"/>
            <p:cNvSpPr>
              <a:spLocks noChangeArrowheads="1"/>
            </p:cNvSpPr>
            <p:nvPr/>
          </p:nvSpPr>
          <p:spPr bwMode="auto">
            <a:xfrm>
              <a:off x="1832476" y="5809480"/>
              <a:ext cx="179305" cy="179305"/>
            </a:xfrm>
            <a:prstGeom prst="ellipse">
              <a:avLst/>
            </a:prstGeom>
            <a:solidFill>
              <a:srgbClr val="92D05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sp>
          <p:nvSpPr>
            <p:cNvPr id="54" name="TextBox 42"/>
            <p:cNvSpPr txBox="1">
              <a:spLocks noChangeArrowheads="1"/>
            </p:cNvSpPr>
            <p:nvPr/>
          </p:nvSpPr>
          <p:spPr bwMode="auto">
            <a:xfrm>
              <a:off x="714632" y="5370161"/>
              <a:ext cx="1446130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1pPr>
              <a:lvl2pPr marL="742950" indent="-28575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2pPr>
              <a:lvl3pPr marL="11430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3pPr>
              <a:lvl4pPr marL="16002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4pPr>
              <a:lvl5pPr marL="20574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9pPr>
            </a:lstStyle>
            <a:p>
              <a:pPr lvl="0" defTabSz="914400" eaLnBrk="1" hangingPunct="1">
                <a:defRPr/>
              </a:pPr>
              <a:r>
                <a:rPr lang="en-US" sz="1400" b="1" kern="0" dirty="0">
                  <a:solidFill>
                    <a:srgbClr val="92D050"/>
                  </a:solidFill>
                </a:rPr>
                <a:t>Traffic </a:t>
              </a:r>
              <a:br>
                <a:rPr lang="en-US" sz="1400" b="1" kern="0" dirty="0">
                  <a:solidFill>
                    <a:srgbClr val="92D050"/>
                  </a:solidFill>
                </a:rPr>
              </a:br>
              <a:r>
                <a:rPr lang="en-US" sz="1400" b="1" kern="0" dirty="0">
                  <a:solidFill>
                    <a:srgbClr val="92D050"/>
                  </a:solidFill>
                </a:rPr>
                <a:t>Offload Policies</a:t>
              </a:r>
            </a:p>
            <a:p>
              <a:pPr lvl="0" defTabSz="914400" eaLnBrk="1" hangingPunct="1">
                <a:defRPr/>
              </a:pPr>
              <a:r>
                <a:rPr lang="en-US" sz="1400" b="1" kern="0" dirty="0">
                  <a:solidFill>
                    <a:srgbClr val="92D050"/>
                  </a:solidFill>
                </a:rPr>
                <a:t>and enforcement</a:t>
              </a: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Release 11 Status for LIPA Mobility</a:t>
            </a:r>
            <a:endParaRPr lang="en-GB" dirty="0"/>
          </a:p>
        </p:txBody>
      </p:sp>
      <p:sp>
        <p:nvSpPr>
          <p:cNvPr id="114" name="Rectangular Callout 113"/>
          <p:cNvSpPr/>
          <p:nvPr/>
        </p:nvSpPr>
        <p:spPr>
          <a:xfrm>
            <a:off x="5452764" y="2324590"/>
            <a:ext cx="3069453" cy="2738357"/>
          </a:xfrm>
          <a:prstGeom prst="wedgeRectCallout">
            <a:avLst>
              <a:gd name="adj1" fmla="val -90093"/>
              <a:gd name="adj2" fmla="val 22229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4625" indent="-174625">
              <a:buFont typeface="Arial" pitchFamily="34" charset="0"/>
              <a:buChar char="•"/>
            </a:pPr>
            <a:r>
              <a:rPr lang="en-US" sz="1600" b="1" dirty="0" smtClean="0"/>
              <a:t>UE maintains </a:t>
            </a:r>
            <a:r>
              <a:rPr lang="en-US" sz="1600" b="1" u="sng" dirty="0" smtClean="0"/>
              <a:t>separate</a:t>
            </a:r>
            <a:r>
              <a:rPr lang="en-US" sz="1600" b="1" dirty="0" smtClean="0"/>
              <a:t> PDN connections – one for Operator  provided services and one for LIPA – and has 2 IP addresses.</a:t>
            </a:r>
          </a:p>
          <a:p>
            <a:pPr marL="174625" indent="-174625">
              <a:buFont typeface="Arial" pitchFamily="34" charset="0"/>
              <a:buChar char="•"/>
            </a:pPr>
            <a:r>
              <a:rPr lang="en-US" sz="1600" b="1" dirty="0" smtClean="0"/>
              <a:t>Traffic routing (i.e. PDN connection selection) in UE can be solved because Local Network has a dedicated IP sub-network and </a:t>
            </a:r>
            <a:r>
              <a:rPr lang="en-US" sz="1600" b="1" u="sng" dirty="0" smtClean="0"/>
              <a:t>normal IP routing functionality can be applied</a:t>
            </a:r>
            <a:r>
              <a:rPr lang="en-US" sz="1600" b="1" dirty="0" smtClean="0"/>
              <a:t>.</a:t>
            </a:r>
          </a:p>
        </p:txBody>
      </p:sp>
      <p:sp>
        <p:nvSpPr>
          <p:cNvPr id="130" name="TextBox 16"/>
          <p:cNvSpPr txBox="1">
            <a:spLocks noChangeArrowheads="1"/>
          </p:cNvSpPr>
          <p:nvPr/>
        </p:nvSpPr>
        <p:spPr bwMode="auto">
          <a:xfrm>
            <a:off x="627408" y="2270958"/>
            <a:ext cx="9996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itchFamily="34" charset="0"/>
                <a:ea typeface="Osaka"/>
              </a:rPr>
              <a:t>Arch-1:</a:t>
            </a:r>
          </a:p>
        </p:txBody>
      </p:sp>
      <p:sp>
        <p:nvSpPr>
          <p:cNvPr id="4" name="Freeform 3"/>
          <p:cNvSpPr/>
          <p:nvPr/>
        </p:nvSpPr>
        <p:spPr>
          <a:xfrm>
            <a:off x="2276577" y="2242457"/>
            <a:ext cx="228944" cy="3755572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944" h="3755572">
                <a:moveTo>
                  <a:pt x="228600" y="3755572"/>
                </a:moveTo>
                <a:cubicBezTo>
                  <a:pt x="231321" y="3458936"/>
                  <a:pt x="217714" y="3015343"/>
                  <a:pt x="195943" y="2536372"/>
                </a:cubicBezTo>
                <a:cubicBezTo>
                  <a:pt x="174172" y="2057401"/>
                  <a:pt x="130629" y="1304472"/>
                  <a:pt x="97972" y="881743"/>
                </a:cubicBezTo>
                <a:cubicBezTo>
                  <a:pt x="65315" y="459014"/>
                  <a:pt x="12700" y="174172"/>
                  <a:pt x="0" y="0"/>
                </a:cubicBezTo>
              </a:path>
            </a:pathLst>
          </a:custGeom>
          <a:noFill/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Freeform 54"/>
          <p:cNvSpPr/>
          <p:nvPr/>
        </p:nvSpPr>
        <p:spPr>
          <a:xfrm>
            <a:off x="2696884" y="4184374"/>
            <a:ext cx="1012721" cy="1820979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54732 w 449534"/>
              <a:gd name="connsiteY0" fmla="*/ 2144486 h 2144486"/>
              <a:gd name="connsiteX1" fmla="*/ 22075 w 449534"/>
              <a:gd name="connsiteY1" fmla="*/ 925286 h 2144486"/>
              <a:gd name="connsiteX2" fmla="*/ 446618 w 449534"/>
              <a:gd name="connsiteY2" fmla="*/ 0 h 2144486"/>
              <a:gd name="connsiteX0" fmla="*/ 0 w 395663"/>
              <a:gd name="connsiteY0" fmla="*/ 2144486 h 2144486"/>
              <a:gd name="connsiteX1" fmla="*/ 65314 w 395663"/>
              <a:gd name="connsiteY1" fmla="*/ 903515 h 2144486"/>
              <a:gd name="connsiteX2" fmla="*/ 391886 w 395663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170423 w 391886"/>
              <a:gd name="connsiteY2" fmla="*/ 417219 h 2144486"/>
              <a:gd name="connsiteX3" fmla="*/ 391886 w 391886"/>
              <a:gd name="connsiteY3" fmla="*/ 0 h 2144486"/>
              <a:gd name="connsiteX0" fmla="*/ 0 w 968829"/>
              <a:gd name="connsiteY0" fmla="*/ 1959429 h 1959429"/>
              <a:gd name="connsiteX1" fmla="*/ 65314 w 968829"/>
              <a:gd name="connsiteY1" fmla="*/ 718458 h 1959429"/>
              <a:gd name="connsiteX2" fmla="*/ 170423 w 968829"/>
              <a:gd name="connsiteY2" fmla="*/ 232162 h 1959429"/>
              <a:gd name="connsiteX3" fmla="*/ 968829 w 968829"/>
              <a:gd name="connsiteY3" fmla="*/ 0 h 1959429"/>
              <a:gd name="connsiteX0" fmla="*/ 0 w 968829"/>
              <a:gd name="connsiteY0" fmla="*/ 1959429 h 1959429"/>
              <a:gd name="connsiteX1" fmla="*/ 65314 w 968829"/>
              <a:gd name="connsiteY1" fmla="*/ 718458 h 1959429"/>
              <a:gd name="connsiteX2" fmla="*/ 213966 w 968829"/>
              <a:gd name="connsiteY2" fmla="*/ 232162 h 1959429"/>
              <a:gd name="connsiteX3" fmla="*/ 968829 w 968829"/>
              <a:gd name="connsiteY3" fmla="*/ 0 h 1959429"/>
              <a:gd name="connsiteX0" fmla="*/ 0 w 968829"/>
              <a:gd name="connsiteY0" fmla="*/ 1959429 h 1959429"/>
              <a:gd name="connsiteX1" fmla="*/ 65314 w 968829"/>
              <a:gd name="connsiteY1" fmla="*/ 718458 h 1959429"/>
              <a:gd name="connsiteX2" fmla="*/ 213966 w 968829"/>
              <a:gd name="connsiteY2" fmla="*/ 232162 h 1959429"/>
              <a:gd name="connsiteX3" fmla="*/ 968829 w 968829"/>
              <a:gd name="connsiteY3" fmla="*/ 0 h 1959429"/>
              <a:gd name="connsiteX0" fmla="*/ 0 w 968829"/>
              <a:gd name="connsiteY0" fmla="*/ 1959429 h 1959429"/>
              <a:gd name="connsiteX1" fmla="*/ 65314 w 968829"/>
              <a:gd name="connsiteY1" fmla="*/ 718458 h 1959429"/>
              <a:gd name="connsiteX2" fmla="*/ 213966 w 968829"/>
              <a:gd name="connsiteY2" fmla="*/ 232162 h 1959429"/>
              <a:gd name="connsiteX3" fmla="*/ 968829 w 968829"/>
              <a:gd name="connsiteY3" fmla="*/ 0 h 1959429"/>
              <a:gd name="connsiteX0" fmla="*/ 0 w 1012721"/>
              <a:gd name="connsiteY0" fmla="*/ 1820440 h 1820440"/>
              <a:gd name="connsiteX1" fmla="*/ 65314 w 1012721"/>
              <a:gd name="connsiteY1" fmla="*/ 579469 h 1820440"/>
              <a:gd name="connsiteX2" fmla="*/ 213966 w 1012721"/>
              <a:gd name="connsiteY2" fmla="*/ 93173 h 1820440"/>
              <a:gd name="connsiteX3" fmla="*/ 1012721 w 1012721"/>
              <a:gd name="connsiteY3" fmla="*/ 0 h 1820440"/>
              <a:gd name="connsiteX0" fmla="*/ 0 w 1012721"/>
              <a:gd name="connsiteY0" fmla="*/ 1820979 h 1820979"/>
              <a:gd name="connsiteX1" fmla="*/ 65314 w 1012721"/>
              <a:gd name="connsiteY1" fmla="*/ 580008 h 1820979"/>
              <a:gd name="connsiteX2" fmla="*/ 213966 w 1012721"/>
              <a:gd name="connsiteY2" fmla="*/ 93712 h 1820979"/>
              <a:gd name="connsiteX3" fmla="*/ 1012721 w 1012721"/>
              <a:gd name="connsiteY3" fmla="*/ 539 h 1820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2721" h="1820979">
                <a:moveTo>
                  <a:pt x="0" y="1820979"/>
                </a:moveTo>
                <a:cubicBezTo>
                  <a:pt x="2721" y="1524343"/>
                  <a:pt x="0" y="937422"/>
                  <a:pt x="65314" y="580008"/>
                </a:cubicBezTo>
                <a:cubicBezTo>
                  <a:pt x="93718" y="292130"/>
                  <a:pt x="105109" y="189869"/>
                  <a:pt x="213966" y="93712"/>
                </a:cubicBezTo>
                <a:cubicBezTo>
                  <a:pt x="333710" y="-24217"/>
                  <a:pt x="741724" y="4239"/>
                  <a:pt x="1012721" y="539"/>
                </a:cubicBezTo>
              </a:path>
            </a:pathLst>
          </a:cu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TextBox 35"/>
          <p:cNvSpPr txBox="1">
            <a:spLocks noChangeArrowheads="1"/>
          </p:cNvSpPr>
          <p:nvPr/>
        </p:nvSpPr>
        <p:spPr bwMode="auto">
          <a:xfrm>
            <a:off x="1253841" y="3943749"/>
            <a:ext cx="93007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 smtClean="0">
                <a:solidFill>
                  <a:schemeClr val="bg1">
                    <a:lumMod val="65000"/>
                  </a:schemeClr>
                </a:solidFill>
              </a:rPr>
              <a:t>Home / Enterprise Network </a:t>
            </a:r>
            <a:endParaRPr kumimoji="1" lang="en-US" sz="90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20559" y="4511760"/>
            <a:ext cx="991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chemeClr val="bg1">
                    <a:lumMod val="65000"/>
                  </a:schemeClr>
                </a:solidFill>
              </a:rPr>
              <a:t>PDN Connection </a:t>
            </a:r>
            <a:endParaRPr lang="en-GB" sz="9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1858071" y="4494709"/>
            <a:ext cx="480239" cy="132467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384388" y="5380672"/>
            <a:ext cx="4671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UE Requirements: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Support to handle multiple simultaneous PDN Connections</a:t>
            </a:r>
            <a:endParaRPr lang="en-GB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Support for normal IP routing functionality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2602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/>
      <p:bldP spid="4" grpId="0" animBg="1"/>
      <p:bldP spid="55" grpId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Straight Connector 60"/>
          <p:cNvCxnSpPr/>
          <p:nvPr/>
        </p:nvCxnSpPr>
        <p:spPr>
          <a:xfrm>
            <a:off x="938857" y="4051550"/>
            <a:ext cx="238475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" name="Group 111"/>
          <p:cNvGrpSpPr/>
          <p:nvPr/>
        </p:nvGrpSpPr>
        <p:grpSpPr>
          <a:xfrm>
            <a:off x="1781156" y="2308417"/>
            <a:ext cx="919042" cy="3884167"/>
            <a:chOff x="2882682" y="1580607"/>
            <a:chExt cx="1145025" cy="4839243"/>
          </a:xfrm>
        </p:grpSpPr>
        <p:sp>
          <p:nvSpPr>
            <p:cNvPr id="100" name="Rectangle 99"/>
            <p:cNvSpPr/>
            <p:nvPr/>
          </p:nvSpPr>
          <p:spPr bwMode="auto">
            <a:xfrm>
              <a:off x="3059113" y="4820300"/>
              <a:ext cx="792162" cy="431800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808080">
                      <a:lumMod val="75000"/>
                    </a:srgbClr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HNB</a:t>
              </a:r>
            </a:p>
          </p:txBody>
        </p:sp>
        <p:sp>
          <p:nvSpPr>
            <p:cNvPr id="101" name="Rectangle 100"/>
            <p:cNvSpPr/>
            <p:nvPr/>
          </p:nvSpPr>
          <p:spPr bwMode="auto">
            <a:xfrm>
              <a:off x="3059113" y="2313387"/>
              <a:ext cx="792162" cy="431800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808080">
                      <a:lumMod val="75000"/>
                    </a:srgbClr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SSGN</a:t>
              </a:r>
            </a:p>
          </p:txBody>
        </p:sp>
        <p:sp>
          <p:nvSpPr>
            <p:cNvPr id="102" name="Rectangle 101"/>
            <p:cNvSpPr/>
            <p:nvPr/>
          </p:nvSpPr>
          <p:spPr bwMode="auto">
            <a:xfrm>
              <a:off x="2997199" y="1723482"/>
              <a:ext cx="792162" cy="433389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808080">
                      <a:lumMod val="75000"/>
                    </a:srgbClr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GGSN</a:t>
              </a:r>
            </a:p>
          </p:txBody>
        </p:sp>
        <p:sp>
          <p:nvSpPr>
            <p:cNvPr id="103" name="Rectangle 30"/>
            <p:cNvSpPr>
              <a:spLocks noChangeArrowheads="1"/>
            </p:cNvSpPr>
            <p:nvPr/>
          </p:nvSpPr>
          <p:spPr bwMode="auto">
            <a:xfrm>
              <a:off x="3228975" y="5772150"/>
              <a:ext cx="360363" cy="647700"/>
            </a:xfrm>
            <a:prstGeom prst="rect">
              <a:avLst/>
            </a:prstGeom>
            <a:solidFill>
              <a:srgbClr val="FFFFFF"/>
            </a:solidFill>
            <a:ln w="19050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HGP創英角ｺﾞｼｯｸUB"/>
                  <a:cs typeface="HGP創英角ｺﾞｼｯｸUB"/>
                </a:rPr>
                <a:t>UE</a:t>
              </a:r>
            </a:p>
          </p:txBody>
        </p:sp>
        <p:sp>
          <p:nvSpPr>
            <p:cNvPr id="104" name="Rectangle 103"/>
            <p:cNvSpPr/>
            <p:nvPr/>
          </p:nvSpPr>
          <p:spPr bwMode="auto">
            <a:xfrm>
              <a:off x="2882682" y="3007748"/>
              <a:ext cx="1145025" cy="431800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08080">
                      <a:lumMod val="75000"/>
                    </a:srgbClr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HNBGW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endParaRPr>
            </a:p>
          </p:txBody>
        </p:sp>
        <p:sp>
          <p:nvSpPr>
            <p:cNvPr id="105" name="Rectangle 104"/>
            <p:cNvSpPr/>
            <p:nvPr/>
          </p:nvSpPr>
          <p:spPr bwMode="auto">
            <a:xfrm>
              <a:off x="3046410" y="4177975"/>
              <a:ext cx="815975" cy="407988"/>
            </a:xfrm>
            <a:prstGeom prst="rect">
              <a:avLst/>
            </a:prstGeom>
            <a:solidFill>
              <a:srgbClr val="E62D00">
                <a:lumMod val="20000"/>
                <a:lumOff val="80000"/>
              </a:srgbClr>
            </a:solidFill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L-GW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endParaRPr>
            </a:p>
          </p:txBody>
        </p:sp>
        <p:sp>
          <p:nvSpPr>
            <p:cNvPr id="106" name="Can 33"/>
            <p:cNvSpPr>
              <a:spLocks noChangeArrowheads="1"/>
            </p:cNvSpPr>
            <p:nvPr/>
          </p:nvSpPr>
          <p:spPr bwMode="auto">
            <a:xfrm>
              <a:off x="3276601" y="2047513"/>
              <a:ext cx="257174" cy="3689712"/>
            </a:xfrm>
            <a:prstGeom prst="can">
              <a:avLst>
                <a:gd name="adj" fmla="val 25040"/>
              </a:avLst>
            </a:prstGeom>
            <a:solidFill>
              <a:srgbClr val="B2B2B2">
                <a:alpha val="49019"/>
              </a:srgbClr>
            </a:solidFill>
            <a:ln w="19050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sp>
          <p:nvSpPr>
            <p:cNvPr id="107" name="Oval 34"/>
            <p:cNvSpPr>
              <a:spLocks noChangeArrowheads="1"/>
            </p:cNvSpPr>
            <p:nvPr/>
          </p:nvSpPr>
          <p:spPr bwMode="auto">
            <a:xfrm>
              <a:off x="3286124" y="1580607"/>
              <a:ext cx="215900" cy="215900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sp>
          <p:nvSpPr>
            <p:cNvPr id="108" name="Oval 36"/>
            <p:cNvSpPr>
              <a:spLocks noChangeArrowheads="1"/>
            </p:cNvSpPr>
            <p:nvPr/>
          </p:nvSpPr>
          <p:spPr bwMode="auto">
            <a:xfrm>
              <a:off x="3479800" y="5786438"/>
              <a:ext cx="107950" cy="106362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sp>
          <p:nvSpPr>
            <p:cNvPr id="111" name="Oval 50"/>
            <p:cNvSpPr>
              <a:spLocks noChangeArrowheads="1"/>
            </p:cNvSpPr>
            <p:nvPr/>
          </p:nvSpPr>
          <p:spPr bwMode="auto">
            <a:xfrm>
              <a:off x="3421061" y="4070025"/>
              <a:ext cx="215900" cy="215900"/>
            </a:xfrm>
            <a:prstGeom prst="ellipse">
              <a:avLst/>
            </a:prstGeom>
            <a:solidFill>
              <a:srgbClr val="92D05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Release 11 Status for LIPA Mobility</a:t>
            </a:r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72634" y="1520687"/>
            <a:ext cx="8335938" cy="4562795"/>
          </a:xfrm>
        </p:spPr>
        <p:txBody>
          <a:bodyPr/>
          <a:lstStyle/>
          <a:p>
            <a:r>
              <a:rPr lang="en-US" sz="2400" dirty="0"/>
              <a:t>LIPA service from UE perspective </a:t>
            </a:r>
            <a:r>
              <a:rPr lang="en-US" sz="2400" dirty="0" smtClean="0"/>
              <a:t>– </a:t>
            </a:r>
            <a:r>
              <a:rPr lang="en-US" sz="2400" b="1" u="sng" dirty="0" smtClean="0">
                <a:solidFill>
                  <a:srgbClr val="FF0000"/>
                </a:solidFill>
              </a:rPr>
              <a:t>Architecture 2</a:t>
            </a:r>
            <a:endParaRPr lang="en-US" sz="2400" b="1" u="sng" dirty="0">
              <a:solidFill>
                <a:srgbClr val="FF0000"/>
              </a:solidFill>
            </a:endParaRPr>
          </a:p>
          <a:p>
            <a:endParaRPr lang="en-US" dirty="0" smtClean="0"/>
          </a:p>
        </p:txBody>
      </p:sp>
      <p:sp>
        <p:nvSpPr>
          <p:cNvPr id="127" name="Rectangular Callout 126"/>
          <p:cNvSpPr/>
          <p:nvPr/>
        </p:nvSpPr>
        <p:spPr>
          <a:xfrm>
            <a:off x="4898361" y="2575076"/>
            <a:ext cx="3155685" cy="2285208"/>
          </a:xfrm>
          <a:prstGeom prst="wedgeRectCallout">
            <a:avLst>
              <a:gd name="adj1" fmla="val -82337"/>
              <a:gd name="adj2" fmla="val 2841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563" indent="-182563">
              <a:buFont typeface="Arial" pitchFamily="34" charset="0"/>
              <a:buChar char="•"/>
            </a:pPr>
            <a:r>
              <a:rPr lang="en-US" b="1" dirty="0" smtClean="0"/>
              <a:t>UE requires only a </a:t>
            </a:r>
            <a:r>
              <a:rPr lang="en-US" b="1" u="sng" dirty="0" smtClean="0"/>
              <a:t>single</a:t>
            </a:r>
            <a:r>
              <a:rPr lang="en-US" b="1" dirty="0" smtClean="0"/>
              <a:t> PDN connections and </a:t>
            </a:r>
            <a:r>
              <a:rPr lang="en-US" b="1" dirty="0"/>
              <a:t>has </a:t>
            </a:r>
            <a:r>
              <a:rPr lang="en-US" b="1" dirty="0" smtClean="0"/>
              <a:t>only 1 </a:t>
            </a:r>
            <a:r>
              <a:rPr lang="en-US" b="1" dirty="0"/>
              <a:t>IP addresses. </a:t>
            </a:r>
          </a:p>
          <a:p>
            <a:pPr marL="182563" indent="-182563">
              <a:buFont typeface="Arial" pitchFamily="34" charset="0"/>
              <a:buChar char="•"/>
            </a:pPr>
            <a:r>
              <a:rPr lang="en-US" b="1" dirty="0" smtClean="0"/>
              <a:t>L-GW routes LIPA traffic (i.e. traffic destined to the local subnet) to the local network (transparently to the UE). </a:t>
            </a:r>
          </a:p>
        </p:txBody>
      </p:sp>
      <p:sp>
        <p:nvSpPr>
          <p:cNvPr id="131" name="TextBox 16"/>
          <p:cNvSpPr txBox="1">
            <a:spLocks noChangeArrowheads="1"/>
          </p:cNvSpPr>
          <p:nvPr/>
        </p:nvSpPr>
        <p:spPr bwMode="auto">
          <a:xfrm>
            <a:off x="611931" y="2182265"/>
            <a:ext cx="9996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itchFamily="34" charset="0"/>
                <a:ea typeface="Osaka"/>
              </a:rPr>
              <a:t>Arch-2:</a:t>
            </a:r>
          </a:p>
        </p:txBody>
      </p:sp>
      <p:sp>
        <p:nvSpPr>
          <p:cNvPr id="58" name="Freeform 57"/>
          <p:cNvSpPr/>
          <p:nvPr/>
        </p:nvSpPr>
        <p:spPr>
          <a:xfrm>
            <a:off x="2107321" y="2320685"/>
            <a:ext cx="68589" cy="3722915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72818"/>
              <a:gd name="connsiteY0" fmla="*/ 3755572 h 3755572"/>
              <a:gd name="connsiteX1" fmla="*/ 261257 w 272818"/>
              <a:gd name="connsiteY1" fmla="*/ 2917372 h 3755572"/>
              <a:gd name="connsiteX2" fmla="*/ 0 w 272818"/>
              <a:gd name="connsiteY2" fmla="*/ 0 h 3755572"/>
              <a:gd name="connsiteX0" fmla="*/ 228600 w 261825"/>
              <a:gd name="connsiteY0" fmla="*/ 3755572 h 3755572"/>
              <a:gd name="connsiteX1" fmla="*/ 261257 w 261825"/>
              <a:gd name="connsiteY1" fmla="*/ 2917372 h 3755572"/>
              <a:gd name="connsiteX2" fmla="*/ 0 w 261825"/>
              <a:gd name="connsiteY2" fmla="*/ 0 h 3755572"/>
              <a:gd name="connsiteX0" fmla="*/ 195943 w 268067"/>
              <a:gd name="connsiteY0" fmla="*/ 3722915 h 3722915"/>
              <a:gd name="connsiteX1" fmla="*/ 261257 w 268067"/>
              <a:gd name="connsiteY1" fmla="*/ 2917372 h 3722915"/>
              <a:gd name="connsiteX2" fmla="*/ 0 w 268067"/>
              <a:gd name="connsiteY2" fmla="*/ 0 h 3722915"/>
              <a:gd name="connsiteX0" fmla="*/ 195943 w 262356"/>
              <a:gd name="connsiteY0" fmla="*/ 3722915 h 3722915"/>
              <a:gd name="connsiteX1" fmla="*/ 261257 w 262356"/>
              <a:gd name="connsiteY1" fmla="*/ 2917372 h 3722915"/>
              <a:gd name="connsiteX2" fmla="*/ 0 w 262356"/>
              <a:gd name="connsiteY2" fmla="*/ 0 h 3722915"/>
              <a:gd name="connsiteX0" fmla="*/ 0 w 78759"/>
              <a:gd name="connsiteY0" fmla="*/ 3722915 h 3722915"/>
              <a:gd name="connsiteX1" fmla="*/ 65314 w 78759"/>
              <a:gd name="connsiteY1" fmla="*/ 2917372 h 3722915"/>
              <a:gd name="connsiteX2" fmla="*/ 54429 w 78759"/>
              <a:gd name="connsiteY2" fmla="*/ 0 h 3722915"/>
              <a:gd name="connsiteX0" fmla="*/ 0 w 68589"/>
              <a:gd name="connsiteY0" fmla="*/ 3722915 h 3722915"/>
              <a:gd name="connsiteX1" fmla="*/ 65314 w 68589"/>
              <a:gd name="connsiteY1" fmla="*/ 2917372 h 3722915"/>
              <a:gd name="connsiteX2" fmla="*/ 54429 w 68589"/>
              <a:gd name="connsiteY2" fmla="*/ 0 h 3722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9" h="3722915">
                <a:moveTo>
                  <a:pt x="0" y="3722915"/>
                </a:moveTo>
                <a:cubicBezTo>
                  <a:pt x="2721" y="3426279"/>
                  <a:pt x="56243" y="3537858"/>
                  <a:pt x="65314" y="2917372"/>
                </a:cubicBezTo>
                <a:cubicBezTo>
                  <a:pt x="74385" y="2296886"/>
                  <a:pt x="62593" y="539297"/>
                  <a:pt x="54429" y="0"/>
                </a:cubicBezTo>
              </a:path>
            </a:pathLst>
          </a:custGeom>
          <a:noFill/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Freeform 58"/>
          <p:cNvSpPr/>
          <p:nvPr/>
        </p:nvSpPr>
        <p:spPr>
          <a:xfrm>
            <a:off x="2243893" y="4385824"/>
            <a:ext cx="1096502" cy="1665100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54732 w 449534"/>
              <a:gd name="connsiteY0" fmla="*/ 2144486 h 2144486"/>
              <a:gd name="connsiteX1" fmla="*/ 22075 w 449534"/>
              <a:gd name="connsiteY1" fmla="*/ 925286 h 2144486"/>
              <a:gd name="connsiteX2" fmla="*/ 446618 w 449534"/>
              <a:gd name="connsiteY2" fmla="*/ 0 h 2144486"/>
              <a:gd name="connsiteX0" fmla="*/ 0 w 395663"/>
              <a:gd name="connsiteY0" fmla="*/ 2144486 h 2144486"/>
              <a:gd name="connsiteX1" fmla="*/ 65314 w 395663"/>
              <a:gd name="connsiteY1" fmla="*/ 903515 h 2144486"/>
              <a:gd name="connsiteX2" fmla="*/ 391886 w 395663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45627 w 437513"/>
              <a:gd name="connsiteY0" fmla="*/ 2144486 h 2144486"/>
              <a:gd name="connsiteX1" fmla="*/ 23855 w 437513"/>
              <a:gd name="connsiteY1" fmla="*/ 816429 h 2144486"/>
              <a:gd name="connsiteX2" fmla="*/ 437513 w 437513"/>
              <a:gd name="connsiteY2" fmla="*/ 0 h 2144486"/>
              <a:gd name="connsiteX0" fmla="*/ 54732 w 446618"/>
              <a:gd name="connsiteY0" fmla="*/ 2144486 h 2144486"/>
              <a:gd name="connsiteX1" fmla="*/ 22074 w 446618"/>
              <a:gd name="connsiteY1" fmla="*/ 1502229 h 2144486"/>
              <a:gd name="connsiteX2" fmla="*/ 446618 w 446618"/>
              <a:gd name="connsiteY2" fmla="*/ 0 h 2144486"/>
              <a:gd name="connsiteX0" fmla="*/ 32658 w 424544"/>
              <a:gd name="connsiteY0" fmla="*/ 2144486 h 2144486"/>
              <a:gd name="connsiteX1" fmla="*/ 0 w 424544"/>
              <a:gd name="connsiteY1" fmla="*/ 1502229 h 2144486"/>
              <a:gd name="connsiteX2" fmla="*/ 424544 w 424544"/>
              <a:gd name="connsiteY2" fmla="*/ 0 h 2144486"/>
              <a:gd name="connsiteX0" fmla="*/ 37367 w 429253"/>
              <a:gd name="connsiteY0" fmla="*/ 2144486 h 2144486"/>
              <a:gd name="connsiteX1" fmla="*/ 4709 w 429253"/>
              <a:gd name="connsiteY1" fmla="*/ 1502229 h 2144486"/>
              <a:gd name="connsiteX2" fmla="*/ 47595 w 429253"/>
              <a:gd name="connsiteY2" fmla="*/ 540524 h 2144486"/>
              <a:gd name="connsiteX3" fmla="*/ 429253 w 429253"/>
              <a:gd name="connsiteY3" fmla="*/ 0 h 2144486"/>
              <a:gd name="connsiteX0" fmla="*/ 37367 w 646967"/>
              <a:gd name="connsiteY0" fmla="*/ 2177143 h 2177143"/>
              <a:gd name="connsiteX1" fmla="*/ 4709 w 646967"/>
              <a:gd name="connsiteY1" fmla="*/ 1534886 h 2177143"/>
              <a:gd name="connsiteX2" fmla="*/ 47595 w 646967"/>
              <a:gd name="connsiteY2" fmla="*/ 573181 h 2177143"/>
              <a:gd name="connsiteX3" fmla="*/ 646967 w 646967"/>
              <a:gd name="connsiteY3" fmla="*/ 0 h 2177143"/>
              <a:gd name="connsiteX0" fmla="*/ 37367 w 1063933"/>
              <a:gd name="connsiteY0" fmla="*/ 1719268 h 1719268"/>
              <a:gd name="connsiteX1" fmla="*/ 4709 w 1063933"/>
              <a:gd name="connsiteY1" fmla="*/ 1077011 h 1719268"/>
              <a:gd name="connsiteX2" fmla="*/ 47595 w 1063933"/>
              <a:gd name="connsiteY2" fmla="*/ 115306 h 1719268"/>
              <a:gd name="connsiteX3" fmla="*/ 1063933 w 1063933"/>
              <a:gd name="connsiteY3" fmla="*/ 10298 h 1719268"/>
              <a:gd name="connsiteX0" fmla="*/ 37367 w 1063933"/>
              <a:gd name="connsiteY0" fmla="*/ 1757254 h 1757254"/>
              <a:gd name="connsiteX1" fmla="*/ 4709 w 1063933"/>
              <a:gd name="connsiteY1" fmla="*/ 1114997 h 1757254"/>
              <a:gd name="connsiteX2" fmla="*/ 47595 w 1063933"/>
              <a:gd name="connsiteY2" fmla="*/ 153292 h 1757254"/>
              <a:gd name="connsiteX3" fmla="*/ 1063933 w 1063933"/>
              <a:gd name="connsiteY3" fmla="*/ 48284 h 1757254"/>
              <a:gd name="connsiteX0" fmla="*/ 41224 w 1067790"/>
              <a:gd name="connsiteY0" fmla="*/ 1720981 h 1720981"/>
              <a:gd name="connsiteX1" fmla="*/ 8566 w 1067790"/>
              <a:gd name="connsiteY1" fmla="*/ 1078724 h 1720981"/>
              <a:gd name="connsiteX2" fmla="*/ 44137 w 1067790"/>
              <a:gd name="connsiteY2" fmla="*/ 212116 h 1720981"/>
              <a:gd name="connsiteX3" fmla="*/ 1067790 w 1067790"/>
              <a:gd name="connsiteY3" fmla="*/ 12011 h 1720981"/>
              <a:gd name="connsiteX0" fmla="*/ 41224 w 1082420"/>
              <a:gd name="connsiteY0" fmla="*/ 1694692 h 1694692"/>
              <a:gd name="connsiteX1" fmla="*/ 8566 w 1082420"/>
              <a:gd name="connsiteY1" fmla="*/ 1052435 h 1694692"/>
              <a:gd name="connsiteX2" fmla="*/ 44137 w 1082420"/>
              <a:gd name="connsiteY2" fmla="*/ 185827 h 1694692"/>
              <a:gd name="connsiteX3" fmla="*/ 1082420 w 1082420"/>
              <a:gd name="connsiteY3" fmla="*/ 22298 h 1694692"/>
              <a:gd name="connsiteX0" fmla="*/ 37368 w 1078564"/>
              <a:gd name="connsiteY0" fmla="*/ 1689988 h 1689988"/>
              <a:gd name="connsiteX1" fmla="*/ 4710 w 1078564"/>
              <a:gd name="connsiteY1" fmla="*/ 1047731 h 1689988"/>
              <a:gd name="connsiteX2" fmla="*/ 47596 w 1078564"/>
              <a:gd name="connsiteY2" fmla="*/ 195754 h 1689988"/>
              <a:gd name="connsiteX3" fmla="*/ 1078564 w 1078564"/>
              <a:gd name="connsiteY3" fmla="*/ 17594 h 1689988"/>
              <a:gd name="connsiteX0" fmla="*/ 33146 w 1074342"/>
              <a:gd name="connsiteY0" fmla="*/ 1694691 h 1694691"/>
              <a:gd name="connsiteX1" fmla="*/ 488 w 1074342"/>
              <a:gd name="connsiteY1" fmla="*/ 1052434 h 1694691"/>
              <a:gd name="connsiteX2" fmla="*/ 65320 w 1074342"/>
              <a:gd name="connsiteY2" fmla="*/ 185826 h 1694691"/>
              <a:gd name="connsiteX3" fmla="*/ 1074342 w 1074342"/>
              <a:gd name="connsiteY3" fmla="*/ 22297 h 1694691"/>
              <a:gd name="connsiteX0" fmla="*/ 41224 w 1082420"/>
              <a:gd name="connsiteY0" fmla="*/ 1700160 h 1700160"/>
              <a:gd name="connsiteX1" fmla="*/ 8566 w 1082420"/>
              <a:gd name="connsiteY1" fmla="*/ 1057903 h 1700160"/>
              <a:gd name="connsiteX2" fmla="*/ 44137 w 1082420"/>
              <a:gd name="connsiteY2" fmla="*/ 176664 h 1700160"/>
              <a:gd name="connsiteX3" fmla="*/ 1082420 w 1082420"/>
              <a:gd name="connsiteY3" fmla="*/ 27766 h 1700160"/>
              <a:gd name="connsiteX0" fmla="*/ 37368 w 1078564"/>
              <a:gd name="connsiteY0" fmla="*/ 1692243 h 1692243"/>
              <a:gd name="connsiteX1" fmla="*/ 4710 w 1078564"/>
              <a:gd name="connsiteY1" fmla="*/ 1049986 h 1692243"/>
              <a:gd name="connsiteX2" fmla="*/ 47596 w 1078564"/>
              <a:gd name="connsiteY2" fmla="*/ 190693 h 1692243"/>
              <a:gd name="connsiteX3" fmla="*/ 1078564 w 1078564"/>
              <a:gd name="connsiteY3" fmla="*/ 19849 h 1692243"/>
              <a:gd name="connsiteX0" fmla="*/ 37368 w 1100510"/>
              <a:gd name="connsiteY0" fmla="*/ 1654843 h 1654843"/>
              <a:gd name="connsiteX1" fmla="*/ 4710 w 1100510"/>
              <a:gd name="connsiteY1" fmla="*/ 1012586 h 1654843"/>
              <a:gd name="connsiteX2" fmla="*/ 47596 w 1100510"/>
              <a:gd name="connsiteY2" fmla="*/ 153293 h 1654843"/>
              <a:gd name="connsiteX3" fmla="*/ 1100510 w 1100510"/>
              <a:gd name="connsiteY3" fmla="*/ 48286 h 1654843"/>
              <a:gd name="connsiteX0" fmla="*/ 37368 w 1100510"/>
              <a:gd name="connsiteY0" fmla="*/ 1669774 h 1669774"/>
              <a:gd name="connsiteX1" fmla="*/ 4710 w 1100510"/>
              <a:gd name="connsiteY1" fmla="*/ 1027517 h 1669774"/>
              <a:gd name="connsiteX2" fmla="*/ 47596 w 1100510"/>
              <a:gd name="connsiteY2" fmla="*/ 168224 h 1669774"/>
              <a:gd name="connsiteX3" fmla="*/ 1100510 w 1100510"/>
              <a:gd name="connsiteY3" fmla="*/ 33956 h 1669774"/>
              <a:gd name="connsiteX0" fmla="*/ 37368 w 1100510"/>
              <a:gd name="connsiteY0" fmla="*/ 1653744 h 1653744"/>
              <a:gd name="connsiteX1" fmla="*/ 4710 w 1100510"/>
              <a:gd name="connsiteY1" fmla="*/ 1011487 h 1653744"/>
              <a:gd name="connsiteX2" fmla="*/ 47596 w 1100510"/>
              <a:gd name="connsiteY2" fmla="*/ 152194 h 1653744"/>
              <a:gd name="connsiteX3" fmla="*/ 1100510 w 1100510"/>
              <a:gd name="connsiteY3" fmla="*/ 17926 h 1653744"/>
              <a:gd name="connsiteX0" fmla="*/ 48311 w 1111453"/>
              <a:gd name="connsiteY0" fmla="*/ 1653744 h 1653744"/>
              <a:gd name="connsiteX1" fmla="*/ 15653 w 1111453"/>
              <a:gd name="connsiteY1" fmla="*/ 1011487 h 1653744"/>
              <a:gd name="connsiteX2" fmla="*/ 58539 w 1111453"/>
              <a:gd name="connsiteY2" fmla="*/ 152194 h 1653744"/>
              <a:gd name="connsiteX3" fmla="*/ 1111453 w 1111453"/>
              <a:gd name="connsiteY3" fmla="*/ 17926 h 1653744"/>
              <a:gd name="connsiteX0" fmla="*/ 33360 w 1096502"/>
              <a:gd name="connsiteY0" fmla="*/ 1665100 h 1665100"/>
              <a:gd name="connsiteX1" fmla="*/ 702 w 1096502"/>
              <a:gd name="connsiteY1" fmla="*/ 1022843 h 1665100"/>
              <a:gd name="connsiteX2" fmla="*/ 72848 w 1096502"/>
              <a:gd name="connsiteY2" fmla="*/ 134289 h 1665100"/>
              <a:gd name="connsiteX3" fmla="*/ 1096502 w 1096502"/>
              <a:gd name="connsiteY3" fmla="*/ 29282 h 16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6502" h="1665100">
                <a:moveTo>
                  <a:pt x="33360" y="1665100"/>
                </a:moveTo>
                <a:cubicBezTo>
                  <a:pt x="36081" y="1368464"/>
                  <a:pt x="-5879" y="1277978"/>
                  <a:pt x="702" y="1022843"/>
                </a:cubicBezTo>
                <a:cubicBezTo>
                  <a:pt x="7283" y="767708"/>
                  <a:pt x="-27169" y="304194"/>
                  <a:pt x="72848" y="134289"/>
                </a:cubicBezTo>
                <a:cubicBezTo>
                  <a:pt x="172866" y="-64875"/>
                  <a:pt x="795003" y="11340"/>
                  <a:pt x="1096502" y="29282"/>
                </a:cubicBezTo>
              </a:path>
            </a:pathLst>
          </a:cu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2" name="TextBox 35"/>
          <p:cNvSpPr txBox="1">
            <a:spLocks noChangeArrowheads="1"/>
          </p:cNvSpPr>
          <p:nvPr/>
        </p:nvSpPr>
        <p:spPr bwMode="auto">
          <a:xfrm>
            <a:off x="851077" y="4059641"/>
            <a:ext cx="93007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chemeClr val="bg1">
                    <a:lumMod val="65000"/>
                  </a:schemeClr>
                </a:solidFill>
              </a:rPr>
              <a:t>Home / Enterprise Network </a:t>
            </a:r>
            <a:endParaRPr kumimoji="1" lang="en-US" sz="900" b="1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206845" y="5555880"/>
            <a:ext cx="4359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UE Requirements: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No specific functionality needed</a:t>
            </a:r>
          </a:p>
        </p:txBody>
      </p:sp>
      <p:sp>
        <p:nvSpPr>
          <p:cNvPr id="65" name="TextBox 42"/>
          <p:cNvSpPr txBox="1">
            <a:spLocks noChangeArrowheads="1"/>
          </p:cNvSpPr>
          <p:nvPr/>
        </p:nvSpPr>
        <p:spPr bwMode="auto">
          <a:xfrm>
            <a:off x="445814" y="4531541"/>
            <a:ext cx="138218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Traffic </a:t>
            </a:r>
            <a:b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</a:b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Offload Policies </a:t>
            </a:r>
            <a:r>
              <a:rPr lang="en-US" sz="1400" b="1" kern="0" dirty="0" smtClean="0">
                <a:solidFill>
                  <a:srgbClr val="92D050"/>
                </a:solidFill>
              </a:rPr>
              <a:t>and enforcement</a:t>
            </a: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cxnSp>
        <p:nvCxnSpPr>
          <p:cNvPr id="66" name="Straight Arrow Connector 65"/>
          <p:cNvCxnSpPr/>
          <p:nvPr/>
        </p:nvCxnSpPr>
        <p:spPr>
          <a:xfrm flipV="1">
            <a:off x="1264342" y="4641266"/>
            <a:ext cx="572155" cy="267457"/>
          </a:xfrm>
          <a:prstGeom prst="straightConnector1">
            <a:avLst/>
          </a:prstGeom>
          <a:ln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cxnSp>
        <p:nvCxnSpPr>
          <p:cNvPr id="28" name="Straight Arrow Connector 34"/>
          <p:cNvCxnSpPr>
            <a:cxnSpLocks noChangeShapeType="1"/>
          </p:cNvCxnSpPr>
          <p:nvPr/>
        </p:nvCxnSpPr>
        <p:spPr bwMode="auto">
          <a:xfrm>
            <a:off x="2573481" y="4545041"/>
            <a:ext cx="433882" cy="0"/>
          </a:xfrm>
          <a:prstGeom prst="straightConnector1">
            <a:avLst/>
          </a:prstGeom>
          <a:noFill/>
          <a:ln w="28575" algn="ctr">
            <a:solidFill>
              <a:srgbClr val="E62D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TextBox 35"/>
          <p:cNvSpPr txBox="1">
            <a:spLocks noChangeArrowheads="1"/>
          </p:cNvSpPr>
          <p:nvPr/>
        </p:nvSpPr>
        <p:spPr bwMode="auto">
          <a:xfrm>
            <a:off x="2623600" y="4560795"/>
            <a:ext cx="12129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400" b="1" i="0" u="none" strike="noStrike" kern="0" cap="none" spc="0" normalizeH="0" noProof="0" dirty="0" smtClean="0">
                <a:ln>
                  <a:noFill/>
                </a:ln>
                <a:solidFill>
                  <a:srgbClr val="E62D00"/>
                </a:solidFill>
                <a:effectLst/>
                <a:uLnTx/>
                <a:uFillTx/>
                <a:latin typeface="Arial" pitchFamily="34" charset="0"/>
                <a:ea typeface="Osaka"/>
              </a:rPr>
              <a:t>LIPA</a:t>
            </a: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E62D0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sp>
        <p:nvSpPr>
          <p:cNvPr id="30" name="TextBox 16"/>
          <p:cNvSpPr txBox="1">
            <a:spLocks noChangeArrowheads="1"/>
          </p:cNvSpPr>
          <p:nvPr/>
        </p:nvSpPr>
        <p:spPr bwMode="auto">
          <a:xfrm>
            <a:off x="2496825" y="2128177"/>
            <a:ext cx="20452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lvl="0" defTabSz="914400" eaLnBrk="1" hangingPunct="1">
              <a:defRPr/>
            </a:pP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>IP Point of </a:t>
            </a:r>
            <a:r>
              <a:rPr lang="en-US" sz="1400" b="1" kern="0" dirty="0">
                <a:solidFill>
                  <a:srgbClr val="00B0F0"/>
                </a:solidFill>
              </a:rPr>
              <a:t>Presence </a:t>
            </a: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/>
            </a:r>
            <a:b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</a:b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>(Default</a:t>
            </a:r>
            <a:r>
              <a:rPr kumimoji="1" lang="en-US" sz="1400" b="1" i="0" u="none" strike="noStrike" kern="0" cap="none" spc="0" normalizeH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> APN)</a:t>
            </a: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</p:spTree>
    <p:extLst>
      <p:ext uri="{BB962C8B-B14F-4D97-AF65-F5344CB8AC3E}">
        <p14:creationId xmlns:p14="http://schemas.microsoft.com/office/powerpoint/2010/main" val="121002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 animBg="1"/>
      <p:bldP spid="58" grpId="0" animBg="1"/>
      <p:bldP spid="59" grpId="0" animBg="1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1133168" y="3992621"/>
            <a:ext cx="238475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Release 11 Status for SIPTO@LN</a:t>
            </a:r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72634" y="1520687"/>
            <a:ext cx="8335938" cy="4562795"/>
          </a:xfrm>
        </p:spPr>
        <p:txBody>
          <a:bodyPr/>
          <a:lstStyle/>
          <a:p>
            <a:r>
              <a:rPr lang="en-US" sz="2400" dirty="0" smtClean="0"/>
              <a:t>SIPTO@LN service from UE perspective – </a:t>
            </a:r>
            <a:r>
              <a:rPr lang="en-US" sz="2400" b="1" u="sng" dirty="0" smtClean="0">
                <a:solidFill>
                  <a:srgbClr val="FF0000"/>
                </a:solidFill>
              </a:rPr>
              <a:t>Architecture 1</a:t>
            </a:r>
            <a:endParaRPr lang="en-US" sz="4400" b="1" u="sng" dirty="0">
              <a:solidFill>
                <a:srgbClr val="FF0000"/>
              </a:solidFill>
            </a:endParaRPr>
          </a:p>
          <a:p>
            <a:endParaRPr lang="en-US" dirty="0" smtClean="0"/>
          </a:p>
        </p:txBody>
      </p:sp>
      <p:sp>
        <p:nvSpPr>
          <p:cNvPr id="56" name="Rectangle 55"/>
          <p:cNvSpPr/>
          <p:nvPr/>
        </p:nvSpPr>
        <p:spPr bwMode="auto">
          <a:xfrm>
            <a:off x="1853521" y="2832122"/>
            <a:ext cx="657893" cy="358611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808080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kern="0" dirty="0">
                <a:solidFill>
                  <a:srgbClr val="808080">
                    <a:lumMod val="75000"/>
                  </a:srgbClr>
                </a:solidFill>
                <a:latin typeface="Arial" charset="0"/>
                <a:ea typeface="HGP創英角ｺﾞｼｯｸUB" pitchFamily="50" charset="-128"/>
                <a:cs typeface="Osaka" charset="-128"/>
              </a:rPr>
              <a:t>S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GSN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2089551" y="4761301"/>
            <a:ext cx="657893" cy="358611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808080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 HNB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1785198" y="3357490"/>
            <a:ext cx="867522" cy="358611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808080">
                <a:lumMod val="60000"/>
                <a:lumOff val="40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kern="0" dirty="0" smtClean="0">
                <a:solidFill>
                  <a:srgbClr val="808080">
                    <a:lumMod val="75000"/>
                  </a:srgbClr>
                </a:solidFill>
                <a:latin typeface="Arial" charset="0"/>
                <a:ea typeface="HGP創英角ｺﾞｼｯｸUB" pitchFamily="50" charset="-128"/>
                <a:cs typeface="Osaka" charset="-128"/>
              </a:rPr>
              <a:t>HNBGW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75000"/>
                </a:srgbClr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1770696" y="2381554"/>
            <a:ext cx="657893" cy="358611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rgbClr val="808080">
                <a:lumMod val="60000"/>
                <a:lumOff val="4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GGSN</a:t>
            </a:r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2258512" y="5627504"/>
            <a:ext cx="299282" cy="537916"/>
          </a:xfrm>
          <a:prstGeom prst="rect">
            <a:avLst/>
          </a:prstGeom>
          <a:solidFill>
            <a:srgbClr val="FFFFFF"/>
          </a:solidFill>
          <a:ln w="19050" algn="ctr">
            <a:solidFill>
              <a:srgbClr val="000000"/>
            </a:solidFill>
            <a:round/>
            <a:headEnd/>
            <a:tailEnd/>
          </a:ln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rPr>
              <a:t>UE</a:t>
            </a:r>
          </a:p>
        </p:txBody>
      </p:sp>
      <p:sp>
        <p:nvSpPr>
          <p:cNvPr id="43" name="Can 11"/>
          <p:cNvSpPr>
            <a:spLocks noChangeArrowheads="1"/>
          </p:cNvSpPr>
          <p:nvPr/>
        </p:nvSpPr>
        <p:spPr bwMode="auto">
          <a:xfrm rot="21449160">
            <a:off x="2131070" y="2672038"/>
            <a:ext cx="192177" cy="2925509"/>
          </a:xfrm>
          <a:prstGeom prst="can">
            <a:avLst>
              <a:gd name="adj" fmla="val 24968"/>
            </a:avLst>
          </a:prstGeom>
          <a:solidFill>
            <a:srgbClr val="B2B2B2">
              <a:alpha val="49019"/>
            </a:srgbClr>
          </a:solidFill>
          <a:ln w="19050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44" name="Oval 15"/>
          <p:cNvSpPr>
            <a:spLocks noChangeArrowheads="1"/>
          </p:cNvSpPr>
          <p:nvPr/>
        </p:nvSpPr>
        <p:spPr bwMode="auto">
          <a:xfrm>
            <a:off x="2129857" y="2265762"/>
            <a:ext cx="179305" cy="179305"/>
          </a:xfrm>
          <a:prstGeom prst="ellipse">
            <a:avLst/>
          </a:prstGeom>
          <a:solidFill>
            <a:srgbClr val="00B0F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45" name="TextBox 16"/>
          <p:cNvSpPr txBox="1">
            <a:spLocks noChangeArrowheads="1"/>
          </p:cNvSpPr>
          <p:nvPr/>
        </p:nvSpPr>
        <p:spPr bwMode="auto">
          <a:xfrm>
            <a:off x="2401730" y="2106232"/>
            <a:ext cx="20452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lvl="0" defTabSz="914400" eaLnBrk="1" hangingPunct="1">
              <a:defRPr/>
            </a:pP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>IP Point of </a:t>
            </a:r>
            <a:r>
              <a:rPr lang="en-US" sz="1400" b="1" kern="0" dirty="0">
                <a:solidFill>
                  <a:srgbClr val="00B0F0"/>
                </a:solidFill>
              </a:rPr>
              <a:t>Presence </a:t>
            </a: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/>
            </a:r>
            <a:b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</a:b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>(Default</a:t>
            </a:r>
            <a:r>
              <a:rPr kumimoji="1" lang="en-US" sz="1400" b="1" i="0" u="none" strike="noStrike" kern="0" cap="none" spc="0" normalizeH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> APN)</a:t>
            </a: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sp>
        <p:nvSpPr>
          <p:cNvPr id="46" name="Oval 17"/>
          <p:cNvSpPr>
            <a:spLocks noChangeArrowheads="1"/>
          </p:cNvSpPr>
          <p:nvPr/>
        </p:nvSpPr>
        <p:spPr bwMode="auto">
          <a:xfrm>
            <a:off x="2466822" y="5639370"/>
            <a:ext cx="88335" cy="88334"/>
          </a:xfrm>
          <a:prstGeom prst="ellipse">
            <a:avLst/>
          </a:prstGeom>
          <a:solidFill>
            <a:srgbClr val="E62D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2399583" y="4193061"/>
            <a:ext cx="657892" cy="358611"/>
          </a:xfrm>
          <a:prstGeom prst="rect">
            <a:avLst/>
          </a:prstGeom>
          <a:solidFill>
            <a:srgbClr val="E62D00">
              <a:lumMod val="20000"/>
              <a:lumOff val="80000"/>
            </a:srgbClr>
          </a:solidFill>
          <a:ln w="1905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8000" tIns="18000" rIns="18000" bIns="180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rPr>
              <a:t>L-GW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HGP創英角ｺﾞｼｯｸUB" pitchFamily="50" charset="-128"/>
              <a:cs typeface="Osaka" charset="-128"/>
            </a:endParaRPr>
          </a:p>
        </p:txBody>
      </p:sp>
      <p:sp>
        <p:nvSpPr>
          <p:cNvPr id="48" name="Can 18"/>
          <p:cNvSpPr>
            <a:spLocks noChangeArrowheads="1"/>
          </p:cNvSpPr>
          <p:nvPr/>
        </p:nvSpPr>
        <p:spPr bwMode="auto">
          <a:xfrm rot="246075">
            <a:off x="2432609" y="4484757"/>
            <a:ext cx="219909" cy="1110111"/>
          </a:xfrm>
          <a:prstGeom prst="can">
            <a:avLst>
              <a:gd name="adj" fmla="val 25031"/>
            </a:avLst>
          </a:prstGeom>
          <a:solidFill>
            <a:srgbClr val="B2B2B2">
              <a:alpha val="49019"/>
            </a:srgbClr>
          </a:solidFill>
          <a:ln w="19050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49" name="Oval 29"/>
          <p:cNvSpPr>
            <a:spLocks noChangeArrowheads="1"/>
          </p:cNvSpPr>
          <p:nvPr/>
        </p:nvSpPr>
        <p:spPr bwMode="auto">
          <a:xfrm>
            <a:off x="3000964" y="4258148"/>
            <a:ext cx="179305" cy="179306"/>
          </a:xfrm>
          <a:prstGeom prst="ellipse">
            <a:avLst/>
          </a:prstGeom>
          <a:solidFill>
            <a:srgbClr val="E62D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50" name="Oval 30"/>
          <p:cNvSpPr>
            <a:spLocks noChangeArrowheads="1"/>
          </p:cNvSpPr>
          <p:nvPr/>
        </p:nvSpPr>
        <p:spPr bwMode="auto">
          <a:xfrm>
            <a:off x="2259830" y="5638051"/>
            <a:ext cx="88334" cy="88335"/>
          </a:xfrm>
          <a:prstGeom prst="ellipse">
            <a:avLst/>
          </a:prstGeom>
          <a:solidFill>
            <a:srgbClr val="00B0F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cxnSp>
        <p:nvCxnSpPr>
          <p:cNvPr id="51" name="Straight Arrow Connector 34"/>
          <p:cNvCxnSpPr>
            <a:cxnSpLocks noChangeShapeType="1"/>
            <a:stCxn id="49" idx="7"/>
          </p:cNvCxnSpPr>
          <p:nvPr/>
        </p:nvCxnSpPr>
        <p:spPr bwMode="auto">
          <a:xfrm rot="5400000" flipH="1" flipV="1">
            <a:off x="3213890" y="4018853"/>
            <a:ext cx="205674" cy="325651"/>
          </a:xfrm>
          <a:prstGeom prst="straightConnector1">
            <a:avLst/>
          </a:prstGeom>
          <a:noFill/>
          <a:ln w="28575" algn="ctr">
            <a:solidFill>
              <a:srgbClr val="E62D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TextBox 35"/>
          <p:cNvSpPr txBox="1">
            <a:spLocks noChangeArrowheads="1"/>
          </p:cNvSpPr>
          <p:nvPr/>
        </p:nvSpPr>
        <p:spPr bwMode="auto">
          <a:xfrm>
            <a:off x="3186095" y="4200053"/>
            <a:ext cx="13519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E62D00"/>
                </a:solidFill>
                <a:effectLst/>
                <a:uLnTx/>
                <a:uFillTx/>
                <a:latin typeface="Arial" pitchFamily="34" charset="0"/>
                <a:ea typeface="Osaka"/>
              </a:rPr>
              <a:t>SIPTO@LN (SIPTO APN)</a:t>
            </a:r>
          </a:p>
        </p:txBody>
      </p:sp>
      <p:sp>
        <p:nvSpPr>
          <p:cNvPr id="53" name="Oval 40"/>
          <p:cNvSpPr>
            <a:spLocks noChangeArrowheads="1"/>
          </p:cNvSpPr>
          <p:nvPr/>
        </p:nvSpPr>
        <p:spPr bwMode="auto">
          <a:xfrm>
            <a:off x="2138536" y="5806809"/>
            <a:ext cx="179305" cy="179305"/>
          </a:xfrm>
          <a:prstGeom prst="ellipse">
            <a:avLst/>
          </a:prstGeom>
          <a:solidFill>
            <a:srgbClr val="92D05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288000" tIns="90000" rIns="288000" bIns="90000"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HGP創英角ｺﾞｼｯｸUB"/>
              <a:cs typeface="HGP創英角ｺﾞｼｯｸUB"/>
            </a:endParaRPr>
          </a:p>
        </p:txBody>
      </p:sp>
      <p:sp>
        <p:nvSpPr>
          <p:cNvPr id="54" name="TextBox 42"/>
          <p:cNvSpPr txBox="1">
            <a:spLocks noChangeArrowheads="1"/>
          </p:cNvSpPr>
          <p:nvPr/>
        </p:nvSpPr>
        <p:spPr bwMode="auto">
          <a:xfrm>
            <a:off x="1045389" y="5367490"/>
            <a:ext cx="1382184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Traffic </a:t>
            </a:r>
            <a:b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</a:b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Offload Policies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kern="0" dirty="0">
                <a:solidFill>
                  <a:srgbClr val="92D050"/>
                </a:solidFill>
              </a:rPr>
              <a:t>a</a:t>
            </a:r>
            <a:r>
              <a:rPr lang="en-US" sz="1400" b="1" kern="0" dirty="0" smtClean="0">
                <a:solidFill>
                  <a:srgbClr val="92D050"/>
                </a:solidFill>
              </a:rPr>
              <a:t>nd enforcement</a:t>
            </a: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sp>
        <p:nvSpPr>
          <p:cNvPr id="114" name="Rectangular Callout 113"/>
          <p:cNvSpPr/>
          <p:nvPr/>
        </p:nvSpPr>
        <p:spPr>
          <a:xfrm>
            <a:off x="5625826" y="2219685"/>
            <a:ext cx="3071860" cy="2457511"/>
          </a:xfrm>
          <a:prstGeom prst="wedgeRectCallout">
            <a:avLst>
              <a:gd name="adj1" fmla="val -92977"/>
              <a:gd name="adj2" fmla="val 2562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563" indent="-182563">
              <a:buFont typeface="Arial" pitchFamily="34" charset="0"/>
              <a:buChar char="•"/>
            </a:pPr>
            <a:r>
              <a:rPr lang="en-US" b="1" dirty="0" smtClean="0"/>
              <a:t>UE maintains </a:t>
            </a:r>
            <a:r>
              <a:rPr lang="en-US" b="1" u="sng" dirty="0" smtClean="0"/>
              <a:t>separate</a:t>
            </a:r>
            <a:r>
              <a:rPr lang="en-US" b="1" dirty="0" smtClean="0"/>
              <a:t> PDN connections for Default APN and SIPTO APN and has 2 IP </a:t>
            </a:r>
            <a:r>
              <a:rPr lang="en-US" b="1" dirty="0"/>
              <a:t>addresses. </a:t>
            </a:r>
            <a:endParaRPr lang="en-US" b="1" dirty="0" smtClean="0"/>
          </a:p>
          <a:p>
            <a:pPr marL="182563" indent="-182563">
              <a:buFont typeface="Arial" pitchFamily="34" charset="0"/>
              <a:buChar char="•"/>
            </a:pPr>
            <a:r>
              <a:rPr lang="en-US" b="1" u="sng" dirty="0" smtClean="0"/>
              <a:t>IP flow </a:t>
            </a:r>
            <a:r>
              <a:rPr lang="en-US" b="1" u="sng" dirty="0"/>
              <a:t>routing </a:t>
            </a:r>
            <a:r>
              <a:rPr lang="en-US" b="1" dirty="0"/>
              <a:t>(i.e. </a:t>
            </a:r>
            <a:r>
              <a:rPr lang="en-US" b="1" dirty="0" smtClean="0"/>
              <a:t>PDN connection selection) must be handled </a:t>
            </a:r>
            <a:r>
              <a:rPr lang="en-US" b="1" u="sng" dirty="0" smtClean="0"/>
              <a:t>by UE based upon operator policies</a:t>
            </a:r>
            <a:r>
              <a:rPr lang="en-US" b="1" dirty="0" smtClean="0"/>
              <a:t>.</a:t>
            </a:r>
          </a:p>
        </p:txBody>
      </p:sp>
      <p:sp>
        <p:nvSpPr>
          <p:cNvPr id="130" name="TextBox 16"/>
          <p:cNvSpPr txBox="1">
            <a:spLocks noChangeArrowheads="1"/>
          </p:cNvSpPr>
          <p:nvPr/>
        </p:nvSpPr>
        <p:spPr bwMode="auto">
          <a:xfrm>
            <a:off x="605463" y="2185884"/>
            <a:ext cx="9996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itchFamily="34" charset="0"/>
                <a:ea typeface="Osaka"/>
              </a:rPr>
              <a:t>Arch-1:</a:t>
            </a:r>
          </a:p>
        </p:txBody>
      </p:sp>
      <p:sp>
        <p:nvSpPr>
          <p:cNvPr id="4" name="Freeform 3"/>
          <p:cNvSpPr/>
          <p:nvPr/>
        </p:nvSpPr>
        <p:spPr>
          <a:xfrm>
            <a:off x="2068124" y="2299420"/>
            <a:ext cx="228944" cy="3755572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944" h="3755572">
                <a:moveTo>
                  <a:pt x="228600" y="3755572"/>
                </a:moveTo>
                <a:cubicBezTo>
                  <a:pt x="231321" y="3458936"/>
                  <a:pt x="217714" y="3015343"/>
                  <a:pt x="195943" y="2536372"/>
                </a:cubicBezTo>
                <a:cubicBezTo>
                  <a:pt x="174172" y="2057401"/>
                  <a:pt x="130629" y="1304472"/>
                  <a:pt x="97972" y="881743"/>
                </a:cubicBezTo>
                <a:cubicBezTo>
                  <a:pt x="65315" y="459014"/>
                  <a:pt x="12700" y="174172"/>
                  <a:pt x="0" y="0"/>
                </a:cubicBezTo>
              </a:path>
            </a:pathLst>
          </a:custGeom>
          <a:noFill/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Freeform 54"/>
          <p:cNvSpPr/>
          <p:nvPr/>
        </p:nvSpPr>
        <p:spPr>
          <a:xfrm>
            <a:off x="2488431" y="3874286"/>
            <a:ext cx="838200" cy="2188029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54732 w 449534"/>
              <a:gd name="connsiteY0" fmla="*/ 2144486 h 2144486"/>
              <a:gd name="connsiteX1" fmla="*/ 22075 w 449534"/>
              <a:gd name="connsiteY1" fmla="*/ 925286 h 2144486"/>
              <a:gd name="connsiteX2" fmla="*/ 446618 w 449534"/>
              <a:gd name="connsiteY2" fmla="*/ 0 h 2144486"/>
              <a:gd name="connsiteX0" fmla="*/ 0 w 395663"/>
              <a:gd name="connsiteY0" fmla="*/ 2144486 h 2144486"/>
              <a:gd name="connsiteX1" fmla="*/ 65314 w 395663"/>
              <a:gd name="connsiteY1" fmla="*/ 903515 h 2144486"/>
              <a:gd name="connsiteX2" fmla="*/ 391886 w 395663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838200"/>
              <a:gd name="connsiteY0" fmla="*/ 2188029 h 2188029"/>
              <a:gd name="connsiteX1" fmla="*/ 65314 w 838200"/>
              <a:gd name="connsiteY1" fmla="*/ 947058 h 2188029"/>
              <a:gd name="connsiteX2" fmla="*/ 838200 w 838200"/>
              <a:gd name="connsiteY2" fmla="*/ 0 h 2188029"/>
              <a:gd name="connsiteX0" fmla="*/ 0 w 838200"/>
              <a:gd name="connsiteY0" fmla="*/ 2188029 h 2188029"/>
              <a:gd name="connsiteX1" fmla="*/ 65314 w 838200"/>
              <a:gd name="connsiteY1" fmla="*/ 947058 h 2188029"/>
              <a:gd name="connsiteX2" fmla="*/ 838200 w 838200"/>
              <a:gd name="connsiteY2" fmla="*/ 0 h 2188029"/>
              <a:gd name="connsiteX0" fmla="*/ 0 w 838200"/>
              <a:gd name="connsiteY0" fmla="*/ 2188029 h 2188029"/>
              <a:gd name="connsiteX1" fmla="*/ 65314 w 838200"/>
              <a:gd name="connsiteY1" fmla="*/ 947058 h 2188029"/>
              <a:gd name="connsiteX2" fmla="*/ 341681 w 838200"/>
              <a:gd name="connsiteY2" fmla="*/ 417214 h 2188029"/>
              <a:gd name="connsiteX3" fmla="*/ 838200 w 838200"/>
              <a:gd name="connsiteY3" fmla="*/ 0 h 218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8200" h="2188029">
                <a:moveTo>
                  <a:pt x="0" y="2188029"/>
                </a:moveTo>
                <a:cubicBezTo>
                  <a:pt x="2721" y="1891393"/>
                  <a:pt x="0" y="1304472"/>
                  <a:pt x="65314" y="947058"/>
                </a:cubicBezTo>
                <a:cubicBezTo>
                  <a:pt x="127704" y="655551"/>
                  <a:pt x="212867" y="575057"/>
                  <a:pt x="341681" y="417214"/>
                </a:cubicBezTo>
                <a:cubicBezTo>
                  <a:pt x="470495" y="259371"/>
                  <a:pt x="760890" y="73164"/>
                  <a:pt x="838200" y="0"/>
                </a:cubicBezTo>
              </a:path>
            </a:pathLst>
          </a:cu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TextBox 35"/>
          <p:cNvSpPr txBox="1">
            <a:spLocks noChangeArrowheads="1"/>
          </p:cNvSpPr>
          <p:nvPr/>
        </p:nvSpPr>
        <p:spPr bwMode="auto">
          <a:xfrm>
            <a:off x="1045388" y="4000712"/>
            <a:ext cx="93007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 smtClean="0">
                <a:solidFill>
                  <a:schemeClr val="bg1">
                    <a:lumMod val="65000"/>
                  </a:schemeClr>
                </a:solidFill>
              </a:rPr>
              <a:t>Home / Enterprise Network </a:t>
            </a:r>
            <a:endParaRPr kumimoji="1" lang="en-US" sz="90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943505" y="4952951"/>
            <a:ext cx="50176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UE Requirements: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Support to handle multiple simultaneous PDN Connections  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Support for operator-controlled IP flow routing functionality (i.e. to assign IP flows to PDN connections) </a:t>
            </a:r>
            <a:r>
              <a:rPr lang="en-US" sz="1400" dirty="0" smtClean="0">
                <a:sym typeface="Wingdings" pitchFamily="2" charset="2"/>
              </a:rPr>
              <a:t> New functionality defined in OPIIS?</a:t>
            </a:r>
            <a:r>
              <a:rPr lang="en-US" sz="1600" dirty="0" smtClean="0">
                <a:sym typeface="Wingdings" pitchFamily="2" charset="2"/>
              </a:rPr>
              <a:t> </a:t>
            </a:r>
            <a:r>
              <a:rPr lang="en-US" sz="1600" dirty="0" smtClean="0"/>
              <a:t> </a:t>
            </a:r>
          </a:p>
        </p:txBody>
      </p:sp>
      <p:sp>
        <p:nvSpPr>
          <p:cNvPr id="7" name="Cloud Callout 6"/>
          <p:cNvSpPr/>
          <p:nvPr/>
        </p:nvSpPr>
        <p:spPr>
          <a:xfrm>
            <a:off x="2990610" y="3368376"/>
            <a:ext cx="1483241" cy="643222"/>
          </a:xfrm>
          <a:prstGeom prst="cloudCallout">
            <a:avLst>
              <a:gd name="adj1" fmla="val -2952"/>
              <a:gd name="adj2" fmla="val 2843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Internet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dirty="0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9392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/>
      <p:bldP spid="4" grpId="0" animBg="1"/>
      <p:bldP spid="55" grpId="0" animBg="1"/>
      <p:bldP spid="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Straight Connector 60"/>
          <p:cNvCxnSpPr/>
          <p:nvPr/>
        </p:nvCxnSpPr>
        <p:spPr>
          <a:xfrm>
            <a:off x="938857" y="4051550"/>
            <a:ext cx="238475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" name="Group 111"/>
          <p:cNvGrpSpPr/>
          <p:nvPr/>
        </p:nvGrpSpPr>
        <p:grpSpPr>
          <a:xfrm>
            <a:off x="1781156" y="2308417"/>
            <a:ext cx="2244522" cy="3884167"/>
            <a:chOff x="2882682" y="1580607"/>
            <a:chExt cx="2796427" cy="4839243"/>
          </a:xfrm>
        </p:grpSpPr>
        <p:sp>
          <p:nvSpPr>
            <p:cNvPr id="100" name="Rectangle 99"/>
            <p:cNvSpPr/>
            <p:nvPr/>
          </p:nvSpPr>
          <p:spPr bwMode="auto">
            <a:xfrm>
              <a:off x="3059113" y="4820300"/>
              <a:ext cx="792162" cy="431800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808080">
                      <a:lumMod val="75000"/>
                    </a:srgbClr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HNB</a:t>
              </a:r>
            </a:p>
          </p:txBody>
        </p:sp>
        <p:sp>
          <p:nvSpPr>
            <p:cNvPr id="101" name="Rectangle 100"/>
            <p:cNvSpPr/>
            <p:nvPr/>
          </p:nvSpPr>
          <p:spPr bwMode="auto">
            <a:xfrm>
              <a:off x="3059113" y="2313387"/>
              <a:ext cx="792162" cy="431800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808080">
                      <a:lumMod val="75000"/>
                    </a:srgbClr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SSGN</a:t>
              </a:r>
            </a:p>
          </p:txBody>
        </p:sp>
        <p:sp>
          <p:nvSpPr>
            <p:cNvPr id="102" name="Rectangle 101"/>
            <p:cNvSpPr/>
            <p:nvPr/>
          </p:nvSpPr>
          <p:spPr bwMode="auto">
            <a:xfrm>
              <a:off x="2997199" y="1723482"/>
              <a:ext cx="792162" cy="433389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808080">
                      <a:lumMod val="75000"/>
                    </a:srgbClr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GGSN</a:t>
              </a:r>
            </a:p>
          </p:txBody>
        </p:sp>
        <p:sp>
          <p:nvSpPr>
            <p:cNvPr id="103" name="Rectangle 30"/>
            <p:cNvSpPr>
              <a:spLocks noChangeArrowheads="1"/>
            </p:cNvSpPr>
            <p:nvPr/>
          </p:nvSpPr>
          <p:spPr bwMode="auto">
            <a:xfrm>
              <a:off x="3228975" y="5772150"/>
              <a:ext cx="360363" cy="647700"/>
            </a:xfrm>
            <a:prstGeom prst="rect">
              <a:avLst/>
            </a:prstGeom>
            <a:solidFill>
              <a:srgbClr val="FFFFFF"/>
            </a:solidFill>
            <a:ln w="19050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HGP創英角ｺﾞｼｯｸUB"/>
                  <a:cs typeface="HGP創英角ｺﾞｼｯｸUB"/>
                </a:rPr>
                <a:t>UE</a:t>
              </a:r>
            </a:p>
          </p:txBody>
        </p:sp>
        <p:sp>
          <p:nvSpPr>
            <p:cNvPr id="104" name="Rectangle 103"/>
            <p:cNvSpPr/>
            <p:nvPr/>
          </p:nvSpPr>
          <p:spPr bwMode="auto">
            <a:xfrm>
              <a:off x="2882682" y="3007748"/>
              <a:ext cx="1145025" cy="431800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808080">
                  <a:lumMod val="60000"/>
                  <a:lumOff val="40000"/>
                </a:srgb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08080">
                      <a:lumMod val="75000"/>
                    </a:srgbClr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HNBGW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75000"/>
                  </a:srgbClr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endParaRPr>
            </a:p>
          </p:txBody>
        </p:sp>
        <p:sp>
          <p:nvSpPr>
            <p:cNvPr id="105" name="Rectangle 104"/>
            <p:cNvSpPr/>
            <p:nvPr/>
          </p:nvSpPr>
          <p:spPr bwMode="auto">
            <a:xfrm>
              <a:off x="3046410" y="4177975"/>
              <a:ext cx="815975" cy="407988"/>
            </a:xfrm>
            <a:prstGeom prst="rect">
              <a:avLst/>
            </a:prstGeom>
            <a:solidFill>
              <a:srgbClr val="E62D00">
                <a:lumMod val="20000"/>
                <a:lumOff val="80000"/>
              </a:srgbClr>
            </a:solidFill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18000" tIns="18000" rIns="18000" bIns="1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HGP創英角ｺﾞｼｯｸUB" pitchFamily="50" charset="-128"/>
                  <a:cs typeface="Osaka" charset="-128"/>
                </a:rPr>
                <a:t>L-GW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HGP創英角ｺﾞｼｯｸUB" pitchFamily="50" charset="-128"/>
                <a:cs typeface="Osaka" charset="-128"/>
              </a:endParaRPr>
            </a:p>
          </p:txBody>
        </p:sp>
        <p:sp>
          <p:nvSpPr>
            <p:cNvPr id="106" name="Can 33"/>
            <p:cNvSpPr>
              <a:spLocks noChangeArrowheads="1"/>
            </p:cNvSpPr>
            <p:nvPr/>
          </p:nvSpPr>
          <p:spPr bwMode="auto">
            <a:xfrm>
              <a:off x="3276601" y="2047513"/>
              <a:ext cx="257174" cy="3689712"/>
            </a:xfrm>
            <a:prstGeom prst="can">
              <a:avLst>
                <a:gd name="adj" fmla="val 25040"/>
              </a:avLst>
            </a:prstGeom>
            <a:solidFill>
              <a:srgbClr val="B2B2B2">
                <a:alpha val="49019"/>
              </a:srgbClr>
            </a:solidFill>
            <a:ln w="19050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sp>
          <p:nvSpPr>
            <p:cNvPr id="107" name="Oval 34"/>
            <p:cNvSpPr>
              <a:spLocks noChangeArrowheads="1"/>
            </p:cNvSpPr>
            <p:nvPr/>
          </p:nvSpPr>
          <p:spPr bwMode="auto">
            <a:xfrm>
              <a:off x="3286124" y="1580607"/>
              <a:ext cx="215900" cy="215900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sp>
          <p:nvSpPr>
            <p:cNvPr id="108" name="Oval 36"/>
            <p:cNvSpPr>
              <a:spLocks noChangeArrowheads="1"/>
            </p:cNvSpPr>
            <p:nvPr/>
          </p:nvSpPr>
          <p:spPr bwMode="auto">
            <a:xfrm>
              <a:off x="3479800" y="5786438"/>
              <a:ext cx="107950" cy="106362"/>
            </a:xfrm>
            <a:prstGeom prst="ellipse">
              <a:avLst/>
            </a:prstGeom>
            <a:solidFill>
              <a:srgbClr val="00B0F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  <p:cxnSp>
          <p:nvCxnSpPr>
            <p:cNvPr id="109" name="Straight Arrow Connector 45"/>
            <p:cNvCxnSpPr>
              <a:cxnSpLocks noChangeShapeType="1"/>
            </p:cNvCxnSpPr>
            <p:nvPr/>
          </p:nvCxnSpPr>
          <p:spPr bwMode="auto">
            <a:xfrm flipV="1">
              <a:off x="3637295" y="3739817"/>
              <a:ext cx="622961" cy="449098"/>
            </a:xfrm>
            <a:prstGeom prst="straightConnector1">
              <a:avLst/>
            </a:prstGeom>
            <a:noFill/>
            <a:ln w="28575" algn="ctr">
              <a:solidFill>
                <a:srgbClr val="E62D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0" name="TextBox 46"/>
            <p:cNvSpPr txBox="1">
              <a:spLocks noChangeArrowheads="1"/>
            </p:cNvSpPr>
            <p:nvPr/>
          </p:nvSpPr>
          <p:spPr bwMode="auto">
            <a:xfrm>
              <a:off x="3885583" y="3858295"/>
              <a:ext cx="1793526" cy="383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1pPr>
              <a:lvl2pPr marL="742950" indent="-28575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2pPr>
              <a:lvl3pPr marL="11430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3pPr>
              <a:lvl4pPr marL="16002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4pPr>
              <a:lvl5pPr marL="2057400" indent="-228600" eaLnBrk="0" hangingPunct="0"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200">
                  <a:solidFill>
                    <a:schemeClr val="tx1"/>
                  </a:solidFill>
                  <a:latin typeface="Arial" pitchFamily="34" charset="0"/>
                  <a:ea typeface="Osaka"/>
                  <a:cs typeface="Osaka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E62D00"/>
                  </a:solidFill>
                  <a:effectLst/>
                  <a:uLnTx/>
                  <a:uFillTx/>
                  <a:latin typeface="Arial" pitchFamily="34" charset="0"/>
                  <a:ea typeface="Osaka"/>
                </a:rPr>
                <a:t>SIPTO@LN</a:t>
              </a:r>
            </a:p>
          </p:txBody>
        </p:sp>
        <p:sp>
          <p:nvSpPr>
            <p:cNvPr id="111" name="Oval 50"/>
            <p:cNvSpPr>
              <a:spLocks noChangeArrowheads="1"/>
            </p:cNvSpPr>
            <p:nvPr/>
          </p:nvSpPr>
          <p:spPr bwMode="auto">
            <a:xfrm>
              <a:off x="3421061" y="4070025"/>
              <a:ext cx="215900" cy="215900"/>
            </a:xfrm>
            <a:prstGeom prst="ellipse">
              <a:avLst/>
            </a:prstGeom>
            <a:solidFill>
              <a:srgbClr val="92D050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 lIns="288000" tIns="90000" rIns="288000" bIns="90000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HGP創英角ｺﾞｼｯｸUB"/>
                <a:cs typeface="HGP創英角ｺﾞｼｯｸUB"/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Release 11 Status for SIPTO@LN</a:t>
            </a:r>
            <a:endParaRPr lang="en-GB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72634" y="1520687"/>
            <a:ext cx="8335938" cy="4562795"/>
          </a:xfrm>
        </p:spPr>
        <p:txBody>
          <a:bodyPr/>
          <a:lstStyle/>
          <a:p>
            <a:r>
              <a:rPr lang="en-US" sz="2400" dirty="0" smtClean="0"/>
              <a:t>SIPTO@LN service from UE perspective – </a:t>
            </a:r>
            <a:r>
              <a:rPr lang="en-US" sz="2400" b="1" u="sng" dirty="0" smtClean="0">
                <a:solidFill>
                  <a:srgbClr val="FF0000"/>
                </a:solidFill>
              </a:rPr>
              <a:t>Architecture 2</a:t>
            </a:r>
            <a:endParaRPr lang="en-US" sz="2400" b="1" u="sng" dirty="0">
              <a:solidFill>
                <a:srgbClr val="FF0000"/>
              </a:solidFill>
            </a:endParaRPr>
          </a:p>
          <a:p>
            <a:endParaRPr lang="en-US" dirty="0" smtClean="0"/>
          </a:p>
        </p:txBody>
      </p:sp>
      <p:sp>
        <p:nvSpPr>
          <p:cNvPr id="127" name="Rectangular Callout 126"/>
          <p:cNvSpPr/>
          <p:nvPr/>
        </p:nvSpPr>
        <p:spPr>
          <a:xfrm>
            <a:off x="5308001" y="2379267"/>
            <a:ext cx="3155685" cy="2720715"/>
          </a:xfrm>
          <a:prstGeom prst="wedgeRectCallout">
            <a:avLst>
              <a:gd name="adj1" fmla="val -82337"/>
              <a:gd name="adj2" fmla="val 2841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563" indent="-182563">
              <a:buFont typeface="Arial" pitchFamily="34" charset="0"/>
              <a:buChar char="•"/>
            </a:pPr>
            <a:r>
              <a:rPr lang="en-US" b="1" dirty="0" smtClean="0"/>
              <a:t>UE requires only a </a:t>
            </a:r>
            <a:r>
              <a:rPr lang="en-US" b="1" u="sng" dirty="0" smtClean="0"/>
              <a:t>single</a:t>
            </a:r>
            <a:r>
              <a:rPr lang="en-US" b="1" dirty="0" smtClean="0"/>
              <a:t> PDN connections and </a:t>
            </a:r>
            <a:r>
              <a:rPr lang="en-US" b="1" dirty="0"/>
              <a:t>has </a:t>
            </a:r>
            <a:r>
              <a:rPr lang="en-US" b="1" dirty="0" smtClean="0"/>
              <a:t>only 1 </a:t>
            </a:r>
            <a:r>
              <a:rPr lang="en-US" b="1" dirty="0"/>
              <a:t>IP addresses. </a:t>
            </a:r>
          </a:p>
          <a:p>
            <a:pPr marL="182563" indent="-182563">
              <a:buFont typeface="Arial" pitchFamily="34" charset="0"/>
              <a:buChar char="•"/>
            </a:pPr>
            <a:r>
              <a:rPr lang="en-US" b="1" dirty="0"/>
              <a:t>IP flow routing (i.e. </a:t>
            </a:r>
            <a:r>
              <a:rPr lang="en-US" b="1" dirty="0" smtClean="0"/>
              <a:t>traffic offload functionality) is provided by the L-GW based on operator policies (transparently to the UE) </a:t>
            </a:r>
          </a:p>
        </p:txBody>
      </p:sp>
      <p:sp>
        <p:nvSpPr>
          <p:cNvPr id="131" name="TextBox 16"/>
          <p:cNvSpPr txBox="1">
            <a:spLocks noChangeArrowheads="1"/>
          </p:cNvSpPr>
          <p:nvPr/>
        </p:nvSpPr>
        <p:spPr bwMode="auto">
          <a:xfrm>
            <a:off x="611931" y="2182265"/>
            <a:ext cx="9996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itchFamily="34" charset="0"/>
                <a:ea typeface="Osaka"/>
              </a:rPr>
              <a:t>Arch-2:</a:t>
            </a:r>
          </a:p>
        </p:txBody>
      </p:sp>
      <p:sp>
        <p:nvSpPr>
          <p:cNvPr id="58" name="Freeform 57"/>
          <p:cNvSpPr/>
          <p:nvPr/>
        </p:nvSpPr>
        <p:spPr>
          <a:xfrm>
            <a:off x="2107321" y="2320685"/>
            <a:ext cx="68589" cy="3722915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72818"/>
              <a:gd name="connsiteY0" fmla="*/ 3755572 h 3755572"/>
              <a:gd name="connsiteX1" fmla="*/ 261257 w 272818"/>
              <a:gd name="connsiteY1" fmla="*/ 2917372 h 3755572"/>
              <a:gd name="connsiteX2" fmla="*/ 0 w 272818"/>
              <a:gd name="connsiteY2" fmla="*/ 0 h 3755572"/>
              <a:gd name="connsiteX0" fmla="*/ 228600 w 261825"/>
              <a:gd name="connsiteY0" fmla="*/ 3755572 h 3755572"/>
              <a:gd name="connsiteX1" fmla="*/ 261257 w 261825"/>
              <a:gd name="connsiteY1" fmla="*/ 2917372 h 3755572"/>
              <a:gd name="connsiteX2" fmla="*/ 0 w 261825"/>
              <a:gd name="connsiteY2" fmla="*/ 0 h 3755572"/>
              <a:gd name="connsiteX0" fmla="*/ 195943 w 268067"/>
              <a:gd name="connsiteY0" fmla="*/ 3722915 h 3722915"/>
              <a:gd name="connsiteX1" fmla="*/ 261257 w 268067"/>
              <a:gd name="connsiteY1" fmla="*/ 2917372 h 3722915"/>
              <a:gd name="connsiteX2" fmla="*/ 0 w 268067"/>
              <a:gd name="connsiteY2" fmla="*/ 0 h 3722915"/>
              <a:gd name="connsiteX0" fmla="*/ 195943 w 262356"/>
              <a:gd name="connsiteY0" fmla="*/ 3722915 h 3722915"/>
              <a:gd name="connsiteX1" fmla="*/ 261257 w 262356"/>
              <a:gd name="connsiteY1" fmla="*/ 2917372 h 3722915"/>
              <a:gd name="connsiteX2" fmla="*/ 0 w 262356"/>
              <a:gd name="connsiteY2" fmla="*/ 0 h 3722915"/>
              <a:gd name="connsiteX0" fmla="*/ 0 w 78759"/>
              <a:gd name="connsiteY0" fmla="*/ 3722915 h 3722915"/>
              <a:gd name="connsiteX1" fmla="*/ 65314 w 78759"/>
              <a:gd name="connsiteY1" fmla="*/ 2917372 h 3722915"/>
              <a:gd name="connsiteX2" fmla="*/ 54429 w 78759"/>
              <a:gd name="connsiteY2" fmla="*/ 0 h 3722915"/>
              <a:gd name="connsiteX0" fmla="*/ 0 w 68589"/>
              <a:gd name="connsiteY0" fmla="*/ 3722915 h 3722915"/>
              <a:gd name="connsiteX1" fmla="*/ 65314 w 68589"/>
              <a:gd name="connsiteY1" fmla="*/ 2917372 h 3722915"/>
              <a:gd name="connsiteX2" fmla="*/ 54429 w 68589"/>
              <a:gd name="connsiteY2" fmla="*/ 0 h 3722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9" h="3722915">
                <a:moveTo>
                  <a:pt x="0" y="3722915"/>
                </a:moveTo>
                <a:cubicBezTo>
                  <a:pt x="2721" y="3426279"/>
                  <a:pt x="56243" y="3537858"/>
                  <a:pt x="65314" y="2917372"/>
                </a:cubicBezTo>
                <a:cubicBezTo>
                  <a:pt x="74385" y="2296886"/>
                  <a:pt x="62593" y="539297"/>
                  <a:pt x="54429" y="0"/>
                </a:cubicBezTo>
              </a:path>
            </a:pathLst>
          </a:custGeom>
          <a:noFill/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Freeform 58"/>
          <p:cNvSpPr/>
          <p:nvPr/>
        </p:nvSpPr>
        <p:spPr>
          <a:xfrm>
            <a:off x="2239886" y="3873780"/>
            <a:ext cx="646967" cy="2177143"/>
          </a:xfrm>
          <a:custGeom>
            <a:avLst/>
            <a:gdLst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228600 w 228944"/>
              <a:gd name="connsiteY0" fmla="*/ 3755572 h 3755572"/>
              <a:gd name="connsiteX1" fmla="*/ 195943 w 228944"/>
              <a:gd name="connsiteY1" fmla="*/ 2536372 h 3755572"/>
              <a:gd name="connsiteX2" fmla="*/ 97972 w 228944"/>
              <a:gd name="connsiteY2" fmla="*/ 881743 h 3755572"/>
              <a:gd name="connsiteX3" fmla="*/ 0 w 228944"/>
              <a:gd name="connsiteY3" fmla="*/ 0 h 3755572"/>
              <a:gd name="connsiteX0" fmla="*/ 228600 w 230005"/>
              <a:gd name="connsiteY0" fmla="*/ 3755572 h 3755572"/>
              <a:gd name="connsiteX1" fmla="*/ 195943 w 230005"/>
              <a:gd name="connsiteY1" fmla="*/ 2536372 h 3755572"/>
              <a:gd name="connsiteX2" fmla="*/ 0 w 230005"/>
              <a:gd name="connsiteY2" fmla="*/ 0 h 3755572"/>
              <a:gd name="connsiteX0" fmla="*/ 54732 w 449534"/>
              <a:gd name="connsiteY0" fmla="*/ 2144486 h 2144486"/>
              <a:gd name="connsiteX1" fmla="*/ 22075 w 449534"/>
              <a:gd name="connsiteY1" fmla="*/ 925286 h 2144486"/>
              <a:gd name="connsiteX2" fmla="*/ 446618 w 449534"/>
              <a:gd name="connsiteY2" fmla="*/ 0 h 2144486"/>
              <a:gd name="connsiteX0" fmla="*/ 0 w 395663"/>
              <a:gd name="connsiteY0" fmla="*/ 2144486 h 2144486"/>
              <a:gd name="connsiteX1" fmla="*/ 65314 w 395663"/>
              <a:gd name="connsiteY1" fmla="*/ 903515 h 2144486"/>
              <a:gd name="connsiteX2" fmla="*/ 391886 w 395663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0 w 391886"/>
              <a:gd name="connsiteY0" fmla="*/ 2144486 h 2144486"/>
              <a:gd name="connsiteX1" fmla="*/ 65314 w 391886"/>
              <a:gd name="connsiteY1" fmla="*/ 903515 h 2144486"/>
              <a:gd name="connsiteX2" fmla="*/ 391886 w 391886"/>
              <a:gd name="connsiteY2" fmla="*/ 0 h 2144486"/>
              <a:gd name="connsiteX0" fmla="*/ 45627 w 437513"/>
              <a:gd name="connsiteY0" fmla="*/ 2144486 h 2144486"/>
              <a:gd name="connsiteX1" fmla="*/ 23855 w 437513"/>
              <a:gd name="connsiteY1" fmla="*/ 816429 h 2144486"/>
              <a:gd name="connsiteX2" fmla="*/ 437513 w 437513"/>
              <a:gd name="connsiteY2" fmla="*/ 0 h 2144486"/>
              <a:gd name="connsiteX0" fmla="*/ 54732 w 446618"/>
              <a:gd name="connsiteY0" fmla="*/ 2144486 h 2144486"/>
              <a:gd name="connsiteX1" fmla="*/ 22074 w 446618"/>
              <a:gd name="connsiteY1" fmla="*/ 1502229 h 2144486"/>
              <a:gd name="connsiteX2" fmla="*/ 446618 w 446618"/>
              <a:gd name="connsiteY2" fmla="*/ 0 h 2144486"/>
              <a:gd name="connsiteX0" fmla="*/ 32658 w 424544"/>
              <a:gd name="connsiteY0" fmla="*/ 2144486 h 2144486"/>
              <a:gd name="connsiteX1" fmla="*/ 0 w 424544"/>
              <a:gd name="connsiteY1" fmla="*/ 1502229 h 2144486"/>
              <a:gd name="connsiteX2" fmla="*/ 424544 w 424544"/>
              <a:gd name="connsiteY2" fmla="*/ 0 h 2144486"/>
              <a:gd name="connsiteX0" fmla="*/ 37367 w 429253"/>
              <a:gd name="connsiteY0" fmla="*/ 2144486 h 2144486"/>
              <a:gd name="connsiteX1" fmla="*/ 4709 w 429253"/>
              <a:gd name="connsiteY1" fmla="*/ 1502229 h 2144486"/>
              <a:gd name="connsiteX2" fmla="*/ 47595 w 429253"/>
              <a:gd name="connsiteY2" fmla="*/ 540524 h 2144486"/>
              <a:gd name="connsiteX3" fmla="*/ 429253 w 429253"/>
              <a:gd name="connsiteY3" fmla="*/ 0 h 2144486"/>
              <a:gd name="connsiteX0" fmla="*/ 37367 w 646967"/>
              <a:gd name="connsiteY0" fmla="*/ 2177143 h 2177143"/>
              <a:gd name="connsiteX1" fmla="*/ 4709 w 646967"/>
              <a:gd name="connsiteY1" fmla="*/ 1534886 h 2177143"/>
              <a:gd name="connsiteX2" fmla="*/ 47595 w 646967"/>
              <a:gd name="connsiteY2" fmla="*/ 573181 h 2177143"/>
              <a:gd name="connsiteX3" fmla="*/ 646967 w 646967"/>
              <a:gd name="connsiteY3" fmla="*/ 0 h 217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967" h="2177143">
                <a:moveTo>
                  <a:pt x="37367" y="2177143"/>
                </a:moveTo>
                <a:cubicBezTo>
                  <a:pt x="40088" y="1880507"/>
                  <a:pt x="3004" y="1802213"/>
                  <a:pt x="4709" y="1534886"/>
                </a:cubicBezTo>
                <a:cubicBezTo>
                  <a:pt x="6414" y="1267559"/>
                  <a:pt x="-23162" y="823553"/>
                  <a:pt x="47595" y="573181"/>
                </a:cubicBezTo>
                <a:cubicBezTo>
                  <a:pt x="118352" y="322810"/>
                  <a:pt x="601500" y="106416"/>
                  <a:pt x="646967" y="0"/>
                </a:cubicBezTo>
              </a:path>
            </a:pathLst>
          </a:cu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TextBox 35"/>
          <p:cNvSpPr txBox="1">
            <a:spLocks noChangeArrowheads="1"/>
          </p:cNvSpPr>
          <p:nvPr/>
        </p:nvSpPr>
        <p:spPr bwMode="auto">
          <a:xfrm>
            <a:off x="851077" y="4059641"/>
            <a:ext cx="93007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chemeClr val="bg1">
                    <a:lumMod val="65000"/>
                  </a:schemeClr>
                </a:solidFill>
              </a:rPr>
              <a:t>Home / Enterprise Network </a:t>
            </a:r>
            <a:endParaRPr kumimoji="1" lang="en-US" sz="900" b="1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3" name="Cloud Callout 62"/>
          <p:cNvSpPr/>
          <p:nvPr/>
        </p:nvSpPr>
        <p:spPr>
          <a:xfrm>
            <a:off x="2782219" y="3459381"/>
            <a:ext cx="1483241" cy="643222"/>
          </a:xfrm>
          <a:prstGeom prst="cloudCallout">
            <a:avLst>
              <a:gd name="adj1" fmla="val -2952"/>
              <a:gd name="adj2" fmla="val 2843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Internet</a:t>
            </a:r>
            <a:endParaRPr lang="en-GB" dirty="0"/>
          </a:p>
        </p:txBody>
      </p:sp>
      <p:sp>
        <p:nvSpPr>
          <p:cNvPr id="64" name="TextBox 63"/>
          <p:cNvSpPr txBox="1"/>
          <p:nvPr/>
        </p:nvSpPr>
        <p:spPr>
          <a:xfrm>
            <a:off x="4206845" y="5555880"/>
            <a:ext cx="4359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UE Requirements: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No specific functionality needed</a:t>
            </a:r>
          </a:p>
        </p:txBody>
      </p:sp>
      <p:sp>
        <p:nvSpPr>
          <p:cNvPr id="65" name="TextBox 42"/>
          <p:cNvSpPr txBox="1">
            <a:spLocks noChangeArrowheads="1"/>
          </p:cNvSpPr>
          <p:nvPr/>
        </p:nvSpPr>
        <p:spPr bwMode="auto">
          <a:xfrm>
            <a:off x="445814" y="4531541"/>
            <a:ext cx="138218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Traffic </a:t>
            </a:r>
            <a:b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</a:b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pitchFamily="34" charset="0"/>
                <a:ea typeface="Osaka"/>
              </a:rPr>
              <a:t>Offload Policies </a:t>
            </a:r>
            <a:r>
              <a:rPr lang="en-US" sz="1400" b="1" kern="0" dirty="0" smtClean="0">
                <a:solidFill>
                  <a:srgbClr val="92D050"/>
                </a:solidFill>
              </a:rPr>
              <a:t>and enforcement</a:t>
            </a: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  <p:cxnSp>
        <p:nvCxnSpPr>
          <p:cNvPr id="66" name="Straight Arrow Connector 65"/>
          <p:cNvCxnSpPr/>
          <p:nvPr/>
        </p:nvCxnSpPr>
        <p:spPr>
          <a:xfrm flipV="1">
            <a:off x="1264342" y="4641266"/>
            <a:ext cx="572155" cy="267457"/>
          </a:xfrm>
          <a:prstGeom prst="straightConnector1">
            <a:avLst/>
          </a:prstGeom>
          <a:ln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8" name="TextBox 16"/>
          <p:cNvSpPr txBox="1">
            <a:spLocks noChangeArrowheads="1"/>
          </p:cNvSpPr>
          <p:nvPr/>
        </p:nvSpPr>
        <p:spPr bwMode="auto">
          <a:xfrm>
            <a:off x="2489510" y="2106232"/>
            <a:ext cx="20452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1pPr>
            <a:lvl2pPr marL="742950" indent="-28575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2pPr>
            <a:lvl3pPr marL="11430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3pPr>
            <a:lvl4pPr marL="16002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4pPr>
            <a:lvl5pPr marL="2057400" indent="-228600" eaLnBrk="0" hangingPunct="0"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200">
                <a:solidFill>
                  <a:schemeClr val="tx1"/>
                </a:solidFill>
                <a:latin typeface="Arial" pitchFamily="34" charset="0"/>
                <a:ea typeface="Osaka"/>
                <a:cs typeface="Osaka"/>
              </a:defRPr>
            </a:lvl9pPr>
          </a:lstStyle>
          <a:p>
            <a:pPr lvl="0" defTabSz="914400" eaLnBrk="1" hangingPunct="1">
              <a:defRPr/>
            </a:pP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>IP Point of </a:t>
            </a:r>
            <a:r>
              <a:rPr lang="en-US" sz="1400" b="1" kern="0" dirty="0">
                <a:solidFill>
                  <a:srgbClr val="00B0F0"/>
                </a:solidFill>
              </a:rPr>
              <a:t>Presence </a:t>
            </a: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/>
            </a:r>
            <a:b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</a:br>
            <a:r>
              <a:rPr kumimoji="1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>(SIPTO enabled</a:t>
            </a:r>
            <a:r>
              <a:rPr kumimoji="1" lang="en-US" sz="1400" b="1" i="0" u="none" strike="noStrike" kern="0" cap="none" spc="0" normalizeH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itchFamily="34" charset="0"/>
                <a:ea typeface="Osaka"/>
              </a:rPr>
              <a:t> APN)</a:t>
            </a:r>
            <a:endParaRPr kumimoji="1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 pitchFamily="34" charset="0"/>
              <a:ea typeface="Osaka"/>
            </a:endParaRPr>
          </a:p>
        </p:txBody>
      </p:sp>
    </p:spTree>
    <p:extLst>
      <p:ext uri="{BB962C8B-B14F-4D97-AF65-F5344CB8AC3E}">
        <p14:creationId xmlns:p14="http://schemas.microsoft.com/office/powerpoint/2010/main" val="226985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 animBg="1"/>
      <p:bldP spid="58" grpId="0" animBg="1"/>
      <p:bldP spid="59" grpId="0" animBg="1"/>
      <p:bldP spid="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Conclusions</a:t>
            </a:r>
            <a:endParaRPr lang="en-GB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706" y="1309422"/>
            <a:ext cx="8299094" cy="536816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600" b="1" u="sng" dirty="0" smtClean="0"/>
              <a:t>Facts:</a:t>
            </a:r>
          </a:p>
          <a:p>
            <a:pPr marL="358775" indent="-271463"/>
            <a:r>
              <a:rPr lang="en-US" sz="1600" dirty="0" smtClean="0"/>
              <a:t>There is no mandatory requirement for pre-Rel-10 UEs to support …</a:t>
            </a:r>
          </a:p>
          <a:p>
            <a:pPr marL="804863" lvl="1" indent="-290513">
              <a:buAutoNum type="arabicPeriod"/>
            </a:pPr>
            <a:r>
              <a:rPr lang="en-US" sz="1600" dirty="0"/>
              <a:t>m</a:t>
            </a:r>
            <a:r>
              <a:rPr lang="en-US" sz="1600" dirty="0" smtClean="0"/>
              <a:t>ultiple simultaneous PDN connections</a:t>
            </a:r>
          </a:p>
          <a:p>
            <a:pPr marL="804863" lvl="1" indent="-290513">
              <a:buAutoNum type="arabicPeriod"/>
            </a:pPr>
            <a:r>
              <a:rPr lang="en-US" sz="1600" dirty="0" smtClean="0"/>
              <a:t>functionality to assign IP flows to PDN connections based on operator policies (scope of OPIIS Rel-12)</a:t>
            </a:r>
          </a:p>
          <a:p>
            <a:pPr marL="717550" indent="-301625">
              <a:buFont typeface="Wingdings" pitchFamily="2" charset="2"/>
              <a:buChar char="à"/>
            </a:pPr>
            <a:r>
              <a:rPr lang="en-US" sz="1600" b="1" dirty="0" smtClean="0">
                <a:sym typeface="Wingdings" pitchFamily="2" charset="2"/>
              </a:rPr>
              <a:t>It cannot be assumed that pre-Rel-10 UEs support (1) + (2)</a:t>
            </a:r>
          </a:p>
          <a:p>
            <a:pPr marL="457200" lvl="1" indent="0">
              <a:buNone/>
            </a:pPr>
            <a:endParaRPr lang="en-US" sz="900" dirty="0" smtClean="0">
              <a:sym typeface="Wingdings" pitchFamily="2" charset="2"/>
            </a:endParaRPr>
          </a:p>
          <a:p>
            <a:pPr marL="0" indent="0">
              <a:buNone/>
            </a:pPr>
            <a:r>
              <a:rPr lang="en-US" sz="1600" b="1" u="sng" dirty="0" smtClean="0">
                <a:sym typeface="Wingdings" pitchFamily="2" charset="2"/>
              </a:rPr>
              <a:t>Conclusion:</a:t>
            </a:r>
          </a:p>
          <a:p>
            <a:pPr marL="358775" indent="-271463"/>
            <a:r>
              <a:rPr lang="en-US" sz="1600" dirty="0" smtClean="0">
                <a:sym typeface="Wingdings" pitchFamily="2" charset="2"/>
              </a:rPr>
              <a:t>If operators want to offer/use SIPTO@LN services for pre-Rel-10 UEs (current Stage 1 Requirement!), then </a:t>
            </a:r>
            <a:r>
              <a:rPr lang="en-US" sz="1600" u="sng" dirty="0" smtClean="0">
                <a:sym typeface="Wingdings" pitchFamily="2" charset="2"/>
              </a:rPr>
              <a:t>one</a:t>
            </a:r>
            <a:r>
              <a:rPr lang="en-US" sz="1600" dirty="0" smtClean="0">
                <a:sym typeface="Wingdings" pitchFamily="2" charset="2"/>
              </a:rPr>
              <a:t> solution that does not involve specific UE functionality is required</a:t>
            </a:r>
          </a:p>
          <a:p>
            <a:pPr marL="717550" indent="-301625">
              <a:buFont typeface="Wingdings" pitchFamily="2" charset="2"/>
              <a:buChar char="à"/>
            </a:pPr>
            <a:r>
              <a:rPr lang="en-US" sz="1600" b="1" dirty="0" smtClean="0">
                <a:sym typeface="Wingdings" pitchFamily="2" charset="2"/>
              </a:rPr>
              <a:t>Architecture 1 option for Standalone L-GW is </a:t>
            </a:r>
            <a:r>
              <a:rPr lang="en-US" sz="1600" b="1" u="sng" dirty="0" smtClean="0">
                <a:sym typeface="Wingdings" pitchFamily="2" charset="2"/>
              </a:rPr>
              <a:t>not suitable</a:t>
            </a:r>
            <a:r>
              <a:rPr lang="en-US" sz="1600" b="1" dirty="0" smtClean="0">
                <a:sym typeface="Wingdings" pitchFamily="2" charset="2"/>
              </a:rPr>
              <a:t> for SIPTO@LN with pre-Rel-10 UEs</a:t>
            </a:r>
          </a:p>
          <a:p>
            <a:pPr marL="457200" lvl="1" indent="0">
              <a:buNone/>
            </a:pPr>
            <a:endParaRPr lang="en-US" sz="900" dirty="0" smtClean="0">
              <a:sym typeface="Wingdings" pitchFamily="2" charset="2"/>
            </a:endParaRPr>
          </a:p>
          <a:p>
            <a:pPr marL="0" indent="0">
              <a:buNone/>
            </a:pPr>
            <a:r>
              <a:rPr lang="en-US" sz="1600" b="1" u="sng" dirty="0" smtClean="0">
                <a:sym typeface="Wingdings" pitchFamily="2" charset="2"/>
              </a:rPr>
              <a:t>Proposals:</a:t>
            </a:r>
            <a:endParaRPr lang="en-US" sz="1600" b="1" u="sng" dirty="0">
              <a:sym typeface="Wingdings" pitchFamily="2" charset="2"/>
            </a:endParaRPr>
          </a:p>
          <a:p>
            <a:pPr marL="358775" indent="-301625">
              <a:buFont typeface="+mj-lt"/>
              <a:buAutoNum type="arabicPeriod"/>
            </a:pPr>
            <a:r>
              <a:rPr lang="en-US" sz="1600" dirty="0" smtClean="0">
                <a:sym typeface="Wingdings" pitchFamily="2" charset="2"/>
              </a:rPr>
              <a:t>Take this discussion paper and conclusion into account in the architecture discussion for SIPTO@LN in Rel-12</a:t>
            </a:r>
          </a:p>
          <a:p>
            <a:pPr marL="358775" indent="-301625">
              <a:buFont typeface="+mj-lt"/>
              <a:buAutoNum type="arabicPeriod"/>
            </a:pPr>
            <a:r>
              <a:rPr lang="en-US" sz="1600" dirty="0" smtClean="0">
                <a:sym typeface="Wingdings" pitchFamily="2" charset="2"/>
              </a:rPr>
              <a:t>To satisfy the stage-1 </a:t>
            </a:r>
            <a:r>
              <a:rPr lang="en-US" sz="1600" dirty="0" smtClean="0">
                <a:sym typeface="Wingdings" pitchFamily="2" charset="2"/>
              </a:rPr>
              <a:t>requirements for SIPTO@LN, </a:t>
            </a:r>
            <a:r>
              <a:rPr lang="en-US" sz="1600" dirty="0" smtClean="0">
                <a:sym typeface="Wingdings" pitchFamily="2" charset="2"/>
              </a:rPr>
              <a:t>standardize either:</a:t>
            </a:r>
          </a:p>
          <a:p>
            <a:pPr lvl="1"/>
            <a:r>
              <a:rPr lang="en-US" sz="1400" dirty="0" smtClean="0">
                <a:sym typeface="Wingdings" pitchFamily="2" charset="2"/>
              </a:rPr>
              <a:t>a </a:t>
            </a:r>
            <a:r>
              <a:rPr lang="en-US" sz="1400" u="sng" dirty="0" smtClean="0">
                <a:sym typeface="Wingdings" pitchFamily="2" charset="2"/>
              </a:rPr>
              <a:t>single solution</a:t>
            </a:r>
            <a:r>
              <a:rPr lang="en-US" sz="1400" dirty="0" smtClean="0">
                <a:sym typeface="Wingdings" pitchFamily="2" charset="2"/>
              </a:rPr>
              <a:t> that has no UE impacts, </a:t>
            </a:r>
            <a:r>
              <a:rPr lang="en-US" sz="1400" u="sng" dirty="0" smtClean="0">
                <a:sym typeface="Wingdings" pitchFamily="2" charset="2"/>
              </a:rPr>
              <a:t>or</a:t>
            </a:r>
          </a:p>
          <a:p>
            <a:pPr lvl="1"/>
            <a:r>
              <a:rPr lang="en-US" sz="1400" dirty="0" smtClean="0">
                <a:sym typeface="Wingdings" pitchFamily="2" charset="2"/>
              </a:rPr>
              <a:t>a </a:t>
            </a:r>
            <a:r>
              <a:rPr lang="en-US" sz="1400" u="sng" dirty="0" smtClean="0">
                <a:sym typeface="Wingdings" pitchFamily="2" charset="2"/>
              </a:rPr>
              <a:t>basic solution without UE impact</a:t>
            </a:r>
            <a:r>
              <a:rPr lang="en-US" sz="1400" dirty="0" smtClean="0">
                <a:sym typeface="Wingdings" pitchFamily="2" charset="2"/>
              </a:rPr>
              <a:t>   +   </a:t>
            </a:r>
            <a:r>
              <a:rPr lang="en-US" sz="1400" dirty="0" smtClean="0">
                <a:sym typeface="Wingdings" pitchFamily="2" charset="2"/>
              </a:rPr>
              <a:t>a </a:t>
            </a:r>
            <a:r>
              <a:rPr lang="en-US" sz="1400" u="sng" dirty="0" smtClean="0">
                <a:sym typeface="Wingdings" pitchFamily="2" charset="2"/>
              </a:rPr>
              <a:t>future solution </a:t>
            </a:r>
            <a:r>
              <a:rPr lang="en-US" sz="1400" u="sng" dirty="0" smtClean="0">
                <a:sym typeface="Wingdings" pitchFamily="2" charset="2"/>
              </a:rPr>
              <a:t>with </a:t>
            </a:r>
            <a:r>
              <a:rPr lang="en-US" sz="1400" u="sng" dirty="0" smtClean="0">
                <a:sym typeface="Wingdings" pitchFamily="2" charset="2"/>
              </a:rPr>
              <a:t>the relevant UE functionality</a:t>
            </a:r>
            <a:endParaRPr lang="en-US" sz="1400" dirty="0" smtClean="0">
              <a:sym typeface="Wingdings" pitchFamily="2" charset="2"/>
            </a:endParaRPr>
          </a:p>
          <a:p>
            <a:pPr marL="358775" indent="-301625">
              <a:buFont typeface="+mj-lt"/>
              <a:buAutoNum type="arabicPeriod"/>
            </a:pPr>
            <a:r>
              <a:rPr lang="en-US" sz="1600" dirty="0" smtClean="0">
                <a:sym typeface="Wingdings" pitchFamily="2" charset="2"/>
              </a:rPr>
              <a:t>If companies do not agree with the stage-1 requirements, an LS to SA1 to clarify the requirement must be sent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3FAC007-8BC4-4AAA-9236-FAC8982F3DA2}" type="slidenum">
              <a:rPr lang="en-US" smtClean="0">
                <a:solidFill>
                  <a:srgbClr val="333399"/>
                </a:solidFill>
                <a:latin typeface="Arial" pitchFamily="34" charset="0"/>
                <a:ea typeface="ＭＳ Ｐゴシック" pitchFamily="34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mtClean="0">
              <a:solidFill>
                <a:srgbClr val="333399"/>
              </a:solidFill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675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3778</TotalTime>
  <Words>978</Words>
  <Application>Microsoft Office PowerPoint</Application>
  <PresentationFormat>On-screen Show (4:3)</PresentationFormat>
  <Paragraphs>154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3GPP SA2 Discussion Paper Open Issues for LIPA and  SIPTO @ Local Network</vt:lpstr>
      <vt:lpstr>LIPA   vs.  SIPTO@LN</vt:lpstr>
      <vt:lpstr>Release 11 Status for LIPA Mobility</vt:lpstr>
      <vt:lpstr>Stage 1 Requirements for SIPTO</vt:lpstr>
      <vt:lpstr>Release 11 Status for LIPA Mobility</vt:lpstr>
      <vt:lpstr>Release 11 Status for LIPA Mobility</vt:lpstr>
      <vt:lpstr>Release 11 Status for SIPTO@LN</vt:lpstr>
      <vt:lpstr>Release 11 Status for SIPTO@LN</vt:lpstr>
      <vt:lpstr>Conclusions</vt:lpstr>
      <vt:lpstr>Why SIPTO@Macro does not require special UE functionality?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Lynne</dc:creator>
  <cp:lastModifiedBy>Stefan Schmid 6</cp:lastModifiedBy>
  <cp:revision>163</cp:revision>
  <dcterms:created xsi:type="dcterms:W3CDTF">2012-02-19T16:52:17Z</dcterms:created>
  <dcterms:modified xsi:type="dcterms:W3CDTF">2012-05-15T09:40:42Z</dcterms:modified>
</cp:coreProperties>
</file>