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4"/>
  </p:notesMasterIdLst>
  <p:handoutMasterIdLst>
    <p:handoutMasterId r:id="rId35"/>
  </p:handoutMasterIdLst>
  <p:sldIdLst>
    <p:sldId id="1163" r:id="rId6"/>
    <p:sldId id="1232" r:id="rId7"/>
    <p:sldId id="1250" r:id="rId8"/>
    <p:sldId id="1241" r:id="rId9"/>
    <p:sldId id="1230" r:id="rId10"/>
    <p:sldId id="1234" r:id="rId11"/>
    <p:sldId id="1251" r:id="rId12"/>
    <p:sldId id="1252" r:id="rId13"/>
    <p:sldId id="1253" r:id="rId14"/>
    <p:sldId id="1254" r:id="rId15"/>
    <p:sldId id="1255" r:id="rId16"/>
    <p:sldId id="1246" r:id="rId17"/>
    <p:sldId id="1247" r:id="rId18"/>
    <p:sldId id="1248" r:id="rId19"/>
    <p:sldId id="1249" r:id="rId20"/>
    <p:sldId id="1242" r:id="rId21"/>
    <p:sldId id="1243" r:id="rId22"/>
    <p:sldId id="1244" r:id="rId23"/>
    <p:sldId id="1233" r:id="rId24"/>
    <p:sldId id="1245" r:id="rId25"/>
    <p:sldId id="1237" r:id="rId26"/>
    <p:sldId id="1238" r:id="rId27"/>
    <p:sldId id="1239" r:id="rId28"/>
    <p:sldId id="1235" r:id="rId29"/>
    <p:sldId id="1231" r:id="rId30"/>
    <p:sldId id="1228" r:id="rId31"/>
    <p:sldId id="1229" r:id="rId32"/>
    <p:sldId id="1236" r:id="rId3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46" d="100"/>
          <a:sy n="146" d="100"/>
        </p:scale>
        <p:origin x="588"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41D4B3A7-388C-4517-84B3-A5B5D0263542}"/>
    <pc:docChg chg="undo custSel addSld delSld modSld sldOrd">
      <pc:chgData name="Michael Starsinic" userId="de4e700c-740d-481a-8831-c9f0c79f23d1" providerId="ADAL" clId="{41D4B3A7-388C-4517-84B3-A5B5D0263542}" dt="2026-02-26T13:18:40.785" v="2557" actId="6549"/>
      <pc:docMkLst>
        <pc:docMk/>
      </pc:docMkLst>
      <pc:sldChg chg="addSp delSp modSp mod">
        <pc:chgData name="Michael Starsinic" userId="de4e700c-740d-481a-8831-c9f0c79f23d1" providerId="ADAL" clId="{41D4B3A7-388C-4517-84B3-A5B5D0263542}" dt="2026-02-26T13:18:40.785" v="2557" actId="6549"/>
        <pc:sldMkLst>
          <pc:docMk/>
          <pc:sldMk cId="0" sldId="1163"/>
        </pc:sldMkLst>
        <pc:spChg chg="mod">
          <ac:chgData name="Michael Starsinic" userId="de4e700c-740d-481a-8831-c9f0c79f23d1" providerId="ADAL" clId="{41D4B3A7-388C-4517-84B3-A5B5D0263542}" dt="2026-02-26T13:18:40.785" v="2557" actId="6549"/>
          <ac:spMkLst>
            <pc:docMk/>
            <pc:sldMk cId="0" sldId="1163"/>
            <ac:spMk id="7173" creationId="{B1137736-AD02-A3E6-721C-B1A3A3F41ECC}"/>
          </ac:spMkLst>
        </pc:spChg>
        <pc:spChg chg="mod">
          <ac:chgData name="Michael Starsinic" userId="de4e700c-740d-481a-8831-c9f0c79f23d1" providerId="ADAL" clId="{41D4B3A7-388C-4517-84B3-A5B5D0263542}" dt="2026-02-13T02:50:17.611" v="1684" actId="313"/>
          <ac:spMkLst>
            <pc:docMk/>
            <pc:sldMk cId="0" sldId="1163"/>
            <ac:spMk id="7174" creationId="{532D3FB1-F52B-A6B8-3AAE-C7C0681950B2}"/>
          </ac:spMkLst>
        </pc:spChg>
      </pc:sldChg>
      <pc:sldChg chg="modSp mod">
        <pc:chgData name="Michael Starsinic" userId="de4e700c-740d-481a-8831-c9f0c79f23d1" providerId="ADAL" clId="{41D4B3A7-388C-4517-84B3-A5B5D0263542}" dt="2026-02-13T03:13:53.632" v="2536"/>
        <pc:sldMkLst>
          <pc:docMk/>
          <pc:sldMk cId="2597838490" sldId="1230"/>
        </pc:sldMkLst>
        <pc:graphicFrameChg chg="mod modGraphic">
          <ac:chgData name="Michael Starsinic" userId="de4e700c-740d-481a-8831-c9f0c79f23d1" providerId="ADAL" clId="{41D4B3A7-388C-4517-84B3-A5B5D0263542}" dt="2026-02-13T03:13:53.632" v="2536"/>
          <ac:graphicFrameMkLst>
            <pc:docMk/>
            <pc:sldMk cId="2597838490" sldId="1230"/>
            <ac:graphicFrameMk id="3" creationId="{A19BEC27-20AD-5898-CDEF-CF12ED6BF168}"/>
          </ac:graphicFrameMkLst>
        </pc:graphicFrameChg>
      </pc:sldChg>
      <pc:sldChg chg="modSp mod">
        <pc:chgData name="Michael Starsinic" userId="de4e700c-740d-481a-8831-c9f0c79f23d1" providerId="ADAL" clId="{41D4B3A7-388C-4517-84B3-A5B5D0263542}" dt="2026-02-13T03:06:03.327" v="2153" actId="20577"/>
        <pc:sldMkLst>
          <pc:docMk/>
          <pc:sldMk cId="3415571568" sldId="1232"/>
        </pc:sldMkLst>
        <pc:spChg chg="mod">
          <ac:chgData name="Michael Starsinic" userId="de4e700c-740d-481a-8831-c9f0c79f23d1" providerId="ADAL" clId="{41D4B3A7-388C-4517-84B3-A5B5D0263542}" dt="2026-02-13T03:06:03.327" v="2153" actId="20577"/>
          <ac:spMkLst>
            <pc:docMk/>
            <pc:sldMk cId="3415571568" sldId="1232"/>
            <ac:spMk id="4" creationId="{359BA68C-406B-079B-B4F4-2126BC3F04A4}"/>
          </ac:spMkLst>
        </pc:spChg>
        <pc:spChg chg="mod">
          <ac:chgData name="Michael Starsinic" userId="de4e700c-740d-481a-8831-c9f0c79f23d1" providerId="ADAL" clId="{41D4B3A7-388C-4517-84B3-A5B5D0263542}" dt="2026-02-13T02:51:17.975" v="1687" actId="20577"/>
          <ac:spMkLst>
            <pc:docMk/>
            <pc:sldMk cId="3415571568" sldId="1232"/>
            <ac:spMk id="25602" creationId="{CD8039EA-CEC6-56B4-C6E7-876FB97A9287}"/>
          </ac:spMkLst>
        </pc:spChg>
      </pc:sldChg>
      <pc:sldChg chg="modSp mod">
        <pc:chgData name="Michael Starsinic" userId="de4e700c-740d-481a-8831-c9f0c79f23d1" providerId="ADAL" clId="{41D4B3A7-388C-4517-84B3-A5B5D0263542}" dt="2026-02-14T09:30:36.111" v="2545" actId="20577"/>
        <pc:sldMkLst>
          <pc:docMk/>
          <pc:sldMk cId="547060245" sldId="1241"/>
        </pc:sldMkLst>
        <pc:graphicFrameChg chg="mod modGraphic">
          <ac:chgData name="Michael Starsinic" userId="de4e700c-740d-481a-8831-c9f0c79f23d1" providerId="ADAL" clId="{41D4B3A7-388C-4517-84B3-A5B5D0263542}" dt="2026-02-14T09:30:36.111" v="2545" actId="20577"/>
          <ac:graphicFrameMkLst>
            <pc:docMk/>
            <pc:sldMk cId="547060245" sldId="1241"/>
            <ac:graphicFrameMk id="2" creationId="{BCD86CDB-C90B-A7FF-0697-060B42292301}"/>
          </ac:graphicFrameMkLst>
        </pc:graphicFrameChg>
      </pc:sldChg>
      <pc:sldChg chg="modSp mod">
        <pc:chgData name="Michael Starsinic" userId="de4e700c-740d-481a-8831-c9f0c79f23d1" providerId="ADAL" clId="{41D4B3A7-388C-4517-84B3-A5B5D0263542}" dt="2026-02-13T03:06:09.402" v="2154" actId="20577"/>
        <pc:sldMkLst>
          <pc:docMk/>
          <pc:sldMk cId="2167093805" sldId="1250"/>
        </pc:sldMkLst>
        <pc:spChg chg="mod">
          <ac:chgData name="Michael Starsinic" userId="de4e700c-740d-481a-8831-c9f0c79f23d1" providerId="ADAL" clId="{41D4B3A7-388C-4517-84B3-A5B5D0263542}" dt="2026-02-13T03:06:09.402" v="2154" actId="20577"/>
          <ac:spMkLst>
            <pc:docMk/>
            <pc:sldMk cId="2167093805" sldId="1250"/>
            <ac:spMk id="3" creationId="{825BAE62-6D6B-E7CC-863B-B42E48D906C6}"/>
          </ac:spMkLst>
        </pc:spChg>
        <pc:spChg chg="mod">
          <ac:chgData name="Michael Starsinic" userId="de4e700c-740d-481a-8831-c9f0c79f23d1" providerId="ADAL" clId="{41D4B3A7-388C-4517-84B3-A5B5D0263542}" dt="2026-02-13T02:56:50.002" v="1938" actId="20577"/>
          <ac:spMkLst>
            <pc:docMk/>
            <pc:sldMk cId="2167093805" sldId="1250"/>
            <ac:spMk id="25602" creationId="{0900F274-D9DD-7991-878A-27D44293FADB}"/>
          </ac:spMkLst>
        </pc:spChg>
      </pc:sldChg>
      <pc:sldChg chg="add">
        <pc:chgData name="Michael Starsinic" userId="de4e700c-740d-481a-8831-c9f0c79f23d1" providerId="ADAL" clId="{41D4B3A7-388C-4517-84B3-A5B5D0263542}" dt="2026-02-13T02:51:10.705" v="1685"/>
        <pc:sldMkLst>
          <pc:docMk/>
          <pc:sldMk cId="2503232716" sldId="1251"/>
        </pc:sldMkLst>
      </pc:sldChg>
      <pc:sldChg chg="add">
        <pc:chgData name="Michael Starsinic" userId="de4e700c-740d-481a-8831-c9f0c79f23d1" providerId="ADAL" clId="{41D4B3A7-388C-4517-84B3-A5B5D0263542}" dt="2026-02-13T02:51:10.705" v="1685"/>
        <pc:sldMkLst>
          <pc:docMk/>
          <pc:sldMk cId="2006269458" sldId="1252"/>
        </pc:sldMkLst>
      </pc:sldChg>
      <pc:sldChg chg="add">
        <pc:chgData name="Michael Starsinic" userId="de4e700c-740d-481a-8831-c9f0c79f23d1" providerId="ADAL" clId="{41D4B3A7-388C-4517-84B3-A5B5D0263542}" dt="2026-02-13T02:51:10.705" v="1685"/>
        <pc:sldMkLst>
          <pc:docMk/>
          <pc:sldMk cId="1986095387" sldId="1253"/>
        </pc:sldMkLst>
      </pc:sldChg>
      <pc:sldChg chg="add">
        <pc:chgData name="Michael Starsinic" userId="de4e700c-740d-481a-8831-c9f0c79f23d1" providerId="ADAL" clId="{41D4B3A7-388C-4517-84B3-A5B5D0263542}" dt="2026-02-13T02:51:10.705" v="1685"/>
        <pc:sldMkLst>
          <pc:docMk/>
          <pc:sldMk cId="3308995127" sldId="1254"/>
        </pc:sldMkLst>
      </pc:sldChg>
      <pc:sldChg chg="add">
        <pc:chgData name="Michael Starsinic" userId="de4e700c-740d-481a-8831-c9f0c79f23d1" providerId="ADAL" clId="{41D4B3A7-388C-4517-84B3-A5B5D0263542}" dt="2026-02-13T02:51:10.705" v="1685"/>
        <pc:sldMkLst>
          <pc:docMk/>
          <pc:sldMk cId="1451306095" sldId="125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2/26/2026</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2/26/2026</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26/02/2026</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26/02/2026</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26/02/2026</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26/02/2026</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26/02/2026</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26/02/2026</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26/02/2026</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26/02/2026</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26/02/2026</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26/02/2026</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26/02/2026</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26/02/2026</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S2-2601667 </a:t>
            </a:r>
            <a:r>
              <a:rPr lang="en-GB" altLang="en-US" sz="1000" dirty="0">
                <a:solidFill>
                  <a:schemeClr val="bg1"/>
                </a:solidFill>
                <a:latin typeface="Arial" panose="020B0604020202020204" pitchFamily="34" charset="0"/>
              </a:rPr>
              <a:t>- 3GPP SA2 #173, February 9-13</a:t>
            </a:r>
            <a:r>
              <a:rPr lang="en-US" altLang="en-US" sz="1000" dirty="0">
                <a:solidFill>
                  <a:schemeClr val="bg1"/>
                </a:solidFill>
                <a:latin typeface="Arial" panose="020B0604020202020204" pitchFamily="34" charset="0"/>
              </a:rPr>
              <a:t>, 2026, Goa, India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2026</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DCAEEA-E0EB-DC06-A514-277295C1C87F}"/>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76846B7-C9C2-250E-42C5-CFC4F00A1AF7}"/>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357DE418-14E1-1AB0-3D23-D11508C7EDF9}"/>
              </a:ext>
            </a:extLst>
          </p:cNvPr>
          <p:cNvGraphicFramePr>
            <a:graphicFrameLocks noGrp="1"/>
          </p:cNvGraphicFramePr>
          <p:nvPr/>
        </p:nvGraphicFramePr>
        <p:xfrm>
          <a:off x="143693" y="1074260"/>
          <a:ext cx="8699878" cy="2794003"/>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a:t>
                      </a:r>
                      <a:r>
                        <a:rPr lang="en-GB" sz="900" b="0" i="0" u="none" strike="noStrike">
                          <a:solidFill>
                            <a:schemeClr val="tx1"/>
                          </a:solidFill>
                          <a:effectLst/>
                          <a:latin typeface="Arial" panose="020B0604020202020204" pitchFamily="34" charset="0"/>
                          <a:cs typeface="Arial" panose="020B0604020202020204" pitchFamily="34" charset="0"/>
                        </a:rPr>
                        <a:t>. </a:t>
                      </a:r>
                    </a:p>
                    <a:p>
                      <a:pPr algn="l" fontAlgn="t"/>
                      <a:r>
                        <a:rPr lang="en-GB" sz="900" b="0" i="0" u="none" strike="noStrike">
                          <a:solidFill>
                            <a:schemeClr val="tx1"/>
                          </a:solidFill>
                          <a:effectLst/>
                          <a:latin typeface="Arial" panose="020B0604020202020204" pitchFamily="34" charset="0"/>
                          <a:cs typeface="Arial" panose="020B0604020202020204" pitchFamily="34" charset="0"/>
                        </a:rPr>
                        <a:t>(S2-2509461, S2-2509462, S2-2509465)</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30899512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34B70-D954-FF4E-34BF-772EB8B3B382}"/>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94CD05C-73F6-B8D6-5E7E-31559C1C9730}"/>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CB787FF7-7B59-DD6A-5FF6-7DE99BF3BFB0}"/>
              </a:ext>
            </a:extLst>
          </p:cNvPr>
          <p:cNvGraphicFramePr>
            <a:graphicFrameLocks noGrp="1"/>
          </p:cNvGraphicFramePr>
          <p:nvPr/>
        </p:nvGraphicFramePr>
        <p:xfrm>
          <a:off x="535577" y="975243"/>
          <a:ext cx="8260020" cy="3781170"/>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4963">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1.5+3.0</a:t>
                      </a:r>
                    </a:p>
                  </a:txBody>
                  <a:tcPr marL="68588" marR="68588" marT="34308" marB="34308"/>
                </a:tc>
                <a:tc>
                  <a:txBody>
                    <a:bodyPr/>
                    <a:lstStyle/>
                    <a:p>
                      <a:pPr algn="ctr"/>
                      <a:r>
                        <a:rPr lang="en-US" sz="900" dirty="0"/>
                        <a:t>2.5+3.0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bl>
          </a:graphicData>
        </a:graphic>
      </p:graphicFrame>
    </p:spTree>
    <p:extLst>
      <p:ext uri="{BB962C8B-B14F-4D97-AF65-F5344CB8AC3E}">
        <p14:creationId xmlns:p14="http://schemas.microsoft.com/office/powerpoint/2010/main" val="145130609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#109</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23688488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#170</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25 documents were submitted to SA2 #170. 6 were approved, 6 were noted, 1 was postponed, 12 were not handled.</a:t>
            </a:r>
          </a:p>
          <a:p>
            <a:pPr marL="538163" lvl="1">
              <a:spcBef>
                <a:spcPct val="0"/>
              </a:spcBef>
            </a:pPr>
            <a:r>
              <a:rPr lang="de-DE" altLang="de-DE" sz="1100" dirty="0"/>
              <a:t>  In sumary, 4 CAT-D (Editorial) CRs and 2 CAT-F CRs were approved.</a:t>
            </a:r>
          </a:p>
          <a:p>
            <a:pPr marL="1336676" lvl="2">
              <a:spcBef>
                <a:spcPct val="0"/>
              </a:spcBef>
            </a:pPr>
            <a:r>
              <a:rPr lang="de-DE" altLang="de-DE" sz="1100" dirty="0"/>
              <a:t>The 2 approved CAT-F CR‘s were for TS 23.501</a:t>
            </a:r>
          </a:p>
          <a:p>
            <a:pPr marL="1336676" lvl="2">
              <a:spcBef>
                <a:spcPct val="0"/>
              </a:spcBef>
            </a:pPr>
            <a:r>
              <a:rPr lang="de-DE" altLang="de-DE" sz="1100" dirty="0"/>
              <a:t>The 4 approved CAT-D CR‘s were for TS 23.316 CR, TS 23.501, TS 23.502, and TS 23.503.</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spTree>
    <p:extLst>
      <p:ext uri="{BB962C8B-B14F-4D97-AF65-F5344CB8AC3E}">
        <p14:creationId xmlns:p14="http://schemas.microsoft.com/office/powerpoint/2010/main" val="213416290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#170</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143693" y="1074260"/>
          <a:ext cx="8699878" cy="2091945"/>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a:t>
                      </a:r>
                      <a:r>
                        <a:rPr lang="en-GB" sz="900" b="0" i="0" u="none" strike="noStrike">
                          <a:solidFill>
                            <a:srgbClr val="000000"/>
                          </a:solidFill>
                          <a:effectLst/>
                          <a:latin typeface="Arial" panose="020B0604020202020204" pitchFamily="34" charset="0"/>
                          <a:cs typeface="Arial" panose="020B0604020202020204" pitchFamily="34" charset="0"/>
                        </a:rPr>
                        <a:t>(S2-2507790, S2-2506732, S2-2507122)</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 Stopping </a:t>
                      </a:r>
                      <a:r>
                        <a:rPr lang="en-GB" sz="900" b="0" i="0" u="none" strike="noStrike">
                          <a:solidFill>
                            <a:schemeClr val="tx1"/>
                          </a:solidFill>
                          <a:effectLst/>
                          <a:latin typeface="Arial" panose="020B0604020202020204" pitchFamily="34" charset="0"/>
                          <a:cs typeface="Arial" panose="020B0604020202020204" pitchFamily="34" charset="0"/>
                        </a:rPr>
                        <a:t>QoS Differentiation</a:t>
                      </a:r>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361562441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60020" cy="357539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908701">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1459129701"/>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tc>
                <a:tc>
                  <a:txBody>
                    <a:bodyPr/>
                    <a:lstStyle/>
                    <a:p>
                      <a:pPr algn="ctr"/>
                      <a:endParaRPr lang="en-US" sz="900" dirty="0"/>
                    </a:p>
                  </a:txBody>
                  <a:tcPr marL="68588" marR="68588" marT="34308" marB="34308"/>
                </a:tc>
                <a:tc>
                  <a:txBody>
                    <a:bodyPr/>
                    <a:lstStyle/>
                    <a:p>
                      <a:pPr algn="ctr"/>
                      <a:endParaRPr lang="en-US" sz="900" dirty="0"/>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sz="900" dirty="0"/>
                    </a:p>
                  </a:txBody>
                  <a:tcPr marL="68588" marR="68588" marT="34308" marB="34308"/>
                </a:tc>
                <a:extLst>
                  <a:ext uri="{0D108BD9-81ED-4DB2-BD59-A6C34878D82A}">
                    <a16:rowId xmlns:a16="http://schemas.microsoft.com/office/drawing/2014/main" val="4292049550"/>
                  </a:ext>
                </a:extLst>
              </a:tr>
              <a:tr h="0">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1.5+2.5</a:t>
                      </a:r>
                    </a:p>
                  </a:txBody>
                  <a:tcPr marL="68588" marR="68588" marT="34308" marB="34308"/>
                </a:tc>
                <a:tc>
                  <a:txBody>
                    <a:bodyPr/>
                    <a:lstStyle/>
                    <a:p>
                      <a:pPr algn="ctr"/>
                      <a:r>
                        <a:rPr lang="en-US" sz="900"/>
                        <a:t>2.5+2.</a:t>
                      </a:r>
                      <a:r>
                        <a:rPr lang="en-US" sz="900" dirty="0"/>
                        <a:t>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59292053"/>
                  </a:ext>
                </a:extLst>
              </a:tr>
            </a:tbl>
          </a:graphicData>
        </a:graphic>
      </p:graphicFrame>
    </p:spTree>
    <p:extLst>
      <p:ext uri="{BB962C8B-B14F-4D97-AF65-F5344CB8AC3E}">
        <p14:creationId xmlns:p14="http://schemas.microsoft.com/office/powerpoint/2010/main" val="417581613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151059016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193321059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403719354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#111</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14218291"/>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41585601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D9B33-7A8C-B041-D516-E52BAF4A9D35}"/>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0900F274-D9DD-7991-878A-27D44293FADB}"/>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#173</a:t>
            </a:r>
          </a:p>
        </p:txBody>
      </p:sp>
      <p:graphicFrame>
        <p:nvGraphicFramePr>
          <p:cNvPr id="2" name="Table 1">
            <a:extLst>
              <a:ext uri="{FF2B5EF4-FFF2-40B4-BE49-F238E27FC236}">
                <a16:creationId xmlns:a16="http://schemas.microsoft.com/office/drawing/2014/main" id="{B1BB5219-1EC8-E99D-3EDE-4C8784015B50}"/>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825BAE62-6D6B-E7CC-863B-B42E48D906C6}"/>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#110:</a:t>
            </a:r>
          </a:p>
          <a:p>
            <a:pPr marL="538163" lvl="1">
              <a:spcBef>
                <a:spcPct val="0"/>
              </a:spcBef>
            </a:pPr>
            <a:r>
              <a:rPr lang="de-DE" altLang="de-DE" sz="1100" dirty="0"/>
              <a:t> 8 documents were submitted to SA2 #173 </a:t>
            </a:r>
          </a:p>
          <a:p>
            <a:pPr marL="1336676" lvl="2">
              <a:spcBef>
                <a:spcPct val="0"/>
              </a:spcBef>
            </a:pPr>
            <a:r>
              <a:rPr lang="de-DE" altLang="de-DE" sz="1100" dirty="0"/>
              <a:t>1 CAT-F and 1 CAT-A CR was approved for TS 23.501 for SMF and PCF Selection.</a:t>
            </a:r>
          </a:p>
          <a:p>
            <a:pPr marL="1336676" lvl="2">
              <a:spcBef>
                <a:spcPct val="0"/>
              </a:spcBef>
            </a:pPr>
            <a:r>
              <a:rPr lang="de-DE" altLang="de-DE" sz="1100" dirty="0"/>
              <a:t>1 CAT-F and 1 CAT-A CR was approved for TS 23.503 for Interworking with EPS.</a:t>
            </a:r>
          </a:p>
          <a:p>
            <a:pPr marL="1336676" lvl="2">
              <a:spcBef>
                <a:spcPct val="0"/>
              </a:spcBef>
            </a:pPr>
            <a:r>
              <a:rPr lang="de-DE" altLang="de-DE" sz="1100" dirty="0"/>
              <a:t>2 CAT-F CRs were withdrawn.</a:t>
            </a:r>
          </a:p>
          <a:p>
            <a:pPr marL="1336676" lvl="2">
              <a:spcBef>
                <a:spcPct val="0"/>
              </a:spcBef>
            </a:pPr>
            <a:r>
              <a:rPr lang="de-DE" altLang="de-DE" sz="1100" dirty="0"/>
              <a:t>2 CAT-A CRs were not handled.</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16709380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#172</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2518241461"/>
              </p:ext>
            </p:extLst>
          </p:nvPr>
        </p:nvGraphicFramePr>
        <p:xfrm>
          <a:off x="143693" y="1074260"/>
          <a:ext cx="8699878" cy="3340262"/>
        </p:xfrm>
        <a:graphic>
          <a:graphicData uri="http://schemas.openxmlformats.org/drawingml/2006/table">
            <a:tbl>
              <a:tblPr firstRow="1" firstCol="1" bandRow="1">
                <a:tableStyleId>{F5AB1C69-6EDB-4FF4-983F-18BD219EF322}</a:tableStyleId>
              </a:tblPr>
              <a:tblGrid>
                <a:gridCol w="1903831">
                  <a:extLst>
                    <a:ext uri="{9D8B030D-6E8A-4147-A177-3AD203B41FA5}">
                      <a16:colId xmlns:a16="http://schemas.microsoft.com/office/drawing/2014/main" val="20002"/>
                    </a:ext>
                  </a:extLst>
                </a:gridCol>
                <a:gridCol w="2960574">
                  <a:extLst>
                    <a:ext uri="{9D8B030D-6E8A-4147-A177-3AD203B41FA5}">
                      <a16:colId xmlns:a16="http://schemas.microsoft.com/office/drawing/2014/main" val="20003"/>
                    </a:ext>
                  </a:extLst>
                </a:gridCol>
                <a:gridCol w="851096">
                  <a:extLst>
                    <a:ext uri="{9D8B030D-6E8A-4147-A177-3AD203B41FA5}">
                      <a16:colId xmlns:a16="http://schemas.microsoft.com/office/drawing/2014/main" val="20004"/>
                    </a:ext>
                  </a:extLst>
                </a:gridCol>
                <a:gridCol w="2166424">
                  <a:extLst>
                    <a:ext uri="{9D8B030D-6E8A-4147-A177-3AD203B41FA5}">
                      <a16:colId xmlns:a16="http://schemas.microsoft.com/office/drawing/2014/main" val="20005"/>
                    </a:ext>
                  </a:extLst>
                </a:gridCol>
                <a:gridCol w="817953">
                  <a:extLst>
                    <a:ext uri="{9D8B030D-6E8A-4147-A177-3AD203B41FA5}">
                      <a16:colId xmlns:a16="http://schemas.microsoft.com/office/drawing/2014/main" val="20006"/>
                    </a:ext>
                  </a:extLst>
                </a:gridCol>
              </a:tblGrid>
              <a:tr h="298929">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1129884">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Proposals were noted at SA2 #170 (S2-2507790, S2-2506732, S2-2507122)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A proposal was noted at SA2 #171 (S2-2509392)</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CR was approved </a:t>
                      </a:r>
                      <a:r>
                        <a:rPr lang="en-GB" sz="900" b="0" i="0" u="none" strike="noStrike">
                          <a:solidFill>
                            <a:schemeClr val="tx1"/>
                          </a:solidFill>
                          <a:effectLst/>
                          <a:latin typeface="Arial" panose="020B0604020202020204" pitchFamily="34" charset="0"/>
                          <a:cs typeface="Arial" panose="020B0604020202020204" pitchFamily="34" charset="0"/>
                        </a:rPr>
                        <a:t>to add </a:t>
                      </a:r>
                      <a:r>
                        <a:rPr lang="en-GB" sz="900" b="0" i="0" u="none" strike="noStrike" dirty="0">
                          <a:solidFill>
                            <a:schemeClr val="tx1"/>
                          </a:solidFill>
                          <a:effectLst/>
                          <a:latin typeface="Arial" panose="020B0604020202020204" pitchFamily="34" charset="0"/>
                          <a:cs typeface="Arial" panose="020B0604020202020204" pitchFamily="34" charset="0"/>
                        </a:rPr>
                        <a:t>a NOTE that explains how SMF and PCF selection can be done.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(S2-2501507)</a:t>
                      </a: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901366789"/>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2. Stopping QoS Differentiation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Whether anything needs to be specified to explain how the UE stops QoS Differentiation.</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#166-AH-e</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23.501, TS 23.502, and TS 23.503 CRs were approved to add support for suspending QoS Differentiation for a non-3GPP Device Identifier. </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(S2-2509461, S2-2509462, S2-2509465)</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#171</a:t>
                      </a:r>
                    </a:p>
                  </a:txBody>
                  <a:tcPr marL="27002" marR="27002" marT="0" marB="0" anchor="ctr"/>
                </a:tc>
                <a:extLst>
                  <a:ext uri="{0D108BD9-81ED-4DB2-BD59-A6C34878D82A}">
                    <a16:rowId xmlns:a16="http://schemas.microsoft.com/office/drawing/2014/main" val="69109141"/>
                  </a:ext>
                </a:extLst>
              </a:tr>
              <a:tr h="331566">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panose="020B0604020202020204" pitchFamily="34" charset="0"/>
                          <a:cs typeface="Arial" panose="020B0604020202020204" pitchFamily="34" charset="0"/>
                        </a:rPr>
                        <a:t>3</a:t>
                      </a:r>
                      <a:r>
                        <a:rPr lang="en-GB" sz="900" b="0" i="0" u="none" strike="noStrike">
                          <a:solidFill>
                            <a:schemeClr val="tx1"/>
                          </a:solidFill>
                          <a:effectLst/>
                          <a:latin typeface="Arial" panose="020B0604020202020204" pitchFamily="34" charset="0"/>
                          <a:cs typeface="Arial" panose="020B0604020202020204" pitchFamily="34" charset="0"/>
                        </a:rPr>
                        <a:t>. </a:t>
                      </a:r>
                      <a:r>
                        <a:rPr lang="en-GB" sz="900" b="0" i="0" u="none" strike="noStrike" dirty="0">
                          <a:solidFill>
                            <a:schemeClr val="tx1"/>
                          </a:solidFill>
                          <a:effectLst/>
                          <a:latin typeface="Arial" panose="020B0604020202020204" pitchFamily="34" charset="0"/>
                          <a:cs typeface="Arial" panose="020B0604020202020204" pitchFamily="34" charset="0"/>
                        </a:rPr>
                        <a:t>Interworking with EPC</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#170 (S2-2507310)</a:t>
                      </a:r>
                    </a:p>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A proposal was postponed at SA2 #171 (S2-2508837, 8838, 9449)</a:t>
                      </a: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SA2 #170</a:t>
                      </a:r>
                    </a:p>
                  </a:txBody>
                  <a:tcPr marL="7144" marR="7144" marT="7144" marB="0" anchor="ctr"/>
                </a:tc>
                <a:tc>
                  <a:txBody>
                    <a:bodyPr/>
                    <a:lstStyle/>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TS 23.503 CR was approved to add a sentence that explains how to handle interworking with EPS scenarios.</a:t>
                      </a:r>
                    </a:p>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(S2-2501508)</a:t>
                      </a:r>
                    </a:p>
                    <a:p>
                      <a:pPr algn="l" fontAlgn="t"/>
                      <a:endParaRPr lang="en-GB" sz="900" b="0" i="0" u="none" strike="noStrike" dirty="0">
                        <a:solidFill>
                          <a:schemeClr val="tx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#173</a:t>
                      </a:r>
                    </a:p>
                  </a:txBody>
                  <a:tcPr marL="27002" marR="27002" marT="0" marB="0" anchor="ctr"/>
                </a:tc>
                <a:extLst>
                  <a:ext uri="{0D108BD9-81ED-4DB2-BD59-A6C34878D82A}">
                    <a16:rowId xmlns:a16="http://schemas.microsoft.com/office/drawing/2014/main" val="2179536690"/>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1729540350"/>
              </p:ext>
            </p:extLst>
          </p:nvPr>
        </p:nvGraphicFramePr>
        <p:xfrm>
          <a:off x="297867" y="930130"/>
          <a:ext cx="8548266" cy="4030773"/>
        </p:xfrm>
        <a:graphic>
          <a:graphicData uri="http://schemas.openxmlformats.org/drawingml/2006/table">
            <a:tbl>
              <a:tblPr firstRow="1" bandRow="1">
                <a:tableStyleId>{5940675A-B579-460E-94D1-54222C63F5DA}</a:tableStyleId>
              </a:tblPr>
              <a:tblGrid>
                <a:gridCol w="953069">
                  <a:extLst>
                    <a:ext uri="{9D8B030D-6E8A-4147-A177-3AD203B41FA5}">
                      <a16:colId xmlns:a16="http://schemas.microsoft.com/office/drawing/2014/main" val="20000"/>
                    </a:ext>
                  </a:extLst>
                </a:gridCol>
                <a:gridCol w="1057284">
                  <a:extLst>
                    <a:ext uri="{9D8B030D-6E8A-4147-A177-3AD203B41FA5}">
                      <a16:colId xmlns:a16="http://schemas.microsoft.com/office/drawing/2014/main" val="20001"/>
                    </a:ext>
                  </a:extLst>
                </a:gridCol>
                <a:gridCol w="798213">
                  <a:extLst>
                    <a:ext uri="{9D8B030D-6E8A-4147-A177-3AD203B41FA5}">
                      <a16:colId xmlns:a16="http://schemas.microsoft.com/office/drawing/2014/main" val="20002"/>
                    </a:ext>
                  </a:extLst>
                </a:gridCol>
                <a:gridCol w="777739">
                  <a:extLst>
                    <a:ext uri="{9D8B030D-6E8A-4147-A177-3AD203B41FA5}">
                      <a16:colId xmlns:a16="http://schemas.microsoft.com/office/drawing/2014/main" val="20003"/>
                    </a:ext>
                  </a:extLst>
                </a:gridCol>
                <a:gridCol w="4961961">
                  <a:extLst>
                    <a:ext uri="{9D8B030D-6E8A-4147-A177-3AD203B41FA5}">
                      <a16:colId xmlns:a16="http://schemas.microsoft.com/office/drawing/2014/main" val="20004"/>
                    </a:ext>
                  </a:extLst>
                </a:gridCol>
              </a:tblGrid>
              <a:tr h="398445">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13455">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208421">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73051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13455">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13455">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2444041568"/>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#171</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October 2025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1459129701"/>
                  </a:ext>
                </a:extLst>
              </a:tr>
              <a:tr h="225044">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#172</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November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4292049550"/>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#173</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February 2026</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4159292053"/>
                  </a:ext>
                </a:extLst>
              </a:tr>
              <a:tr h="199258">
                <a:tc>
                  <a:txBody>
                    <a:bodyPr/>
                    <a:lstStyle/>
                    <a:p>
                      <a:r>
                        <a:rPr lang="en-US" sz="900" dirty="0"/>
                        <a:t>SA2 #174</a:t>
                      </a:r>
                    </a:p>
                  </a:txBody>
                  <a:tcPr marL="68588" marR="68588" marT="34308" marB="34308"/>
                </a:tc>
                <a:tc>
                  <a:txBody>
                    <a:bodyPr/>
                    <a:lstStyle/>
                    <a:p>
                      <a:r>
                        <a:rPr lang="en-US" sz="900" dirty="0"/>
                        <a:t>April 2026</a:t>
                      </a:r>
                    </a:p>
                  </a:txBody>
                  <a:tcPr marL="68588" marR="68588" marT="34308" marB="34308"/>
                </a:tc>
                <a:tc>
                  <a:txBody>
                    <a:bodyPr/>
                    <a:lstStyle/>
                    <a:p>
                      <a:pPr algn="ctr"/>
                      <a:r>
                        <a:rPr lang="en-US" sz="900" dirty="0"/>
                        <a:t>0</a:t>
                      </a:r>
                    </a:p>
                  </a:txBody>
                  <a:tcPr marL="68588" marR="68588" marT="34308" marB="34308"/>
                </a:tc>
                <a:tc>
                  <a:txBody>
                    <a:bodyPr/>
                    <a:lstStyle/>
                    <a:p>
                      <a:pPr algn="ctr"/>
                      <a:r>
                        <a:rPr lang="en-US" sz="900" dirty="0"/>
                        <a:t>0</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4108184925"/>
                  </a:ext>
                </a:extLst>
              </a:tr>
              <a:tr h="19925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#175</a:t>
                      </a:r>
                    </a:p>
                  </a:txBody>
                  <a:tcPr marL="68588" marR="68588" marT="34308" marB="34308"/>
                </a:tc>
                <a:tc>
                  <a:txBody>
                    <a:bodyPr/>
                    <a:lstStyle/>
                    <a:p>
                      <a:r>
                        <a:rPr lang="en-US" sz="900" dirty="0"/>
                        <a:t>May 2026</a:t>
                      </a:r>
                    </a:p>
                  </a:txBody>
                  <a:tcPr marL="68588" marR="68588" marT="34308" marB="34308"/>
                </a:tc>
                <a:tc>
                  <a:txBody>
                    <a:bodyPr/>
                    <a:lstStyle/>
                    <a:p>
                      <a:pPr algn="ctr"/>
                      <a:r>
                        <a:rPr lang="en-US" sz="900" dirty="0"/>
                        <a:t>0.25</a:t>
                      </a:r>
                    </a:p>
                  </a:txBody>
                  <a:tcPr marL="68588" marR="68588" marT="34308" marB="34308"/>
                </a:tc>
                <a:tc>
                  <a:txBody>
                    <a:bodyPr/>
                    <a:lstStyle/>
                    <a:p>
                      <a:pPr algn="ctr"/>
                      <a:r>
                        <a:rPr lang="en-US" sz="900" dirty="0"/>
                        <a:t>0.25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0.25 TU requested for maintenance. No open issues as of the completion of SA2 #173. Propose to assume a minimal amount of time for maintenance CRs in SA2 #174 or SA2 #175.</a:t>
                      </a:r>
                    </a:p>
                  </a:txBody>
                  <a:tcPr marL="68588" marR="68588" marT="34308" marB="34308"/>
                </a:tc>
                <a:extLst>
                  <a:ext uri="{0D108BD9-81ED-4DB2-BD59-A6C34878D82A}">
                    <a16:rowId xmlns:a16="http://schemas.microsoft.com/office/drawing/2014/main" val="463439616"/>
                  </a:ext>
                </a:extLst>
              </a:tr>
              <a:tr h="19925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1.5+3.5</a:t>
                      </a:r>
                    </a:p>
                  </a:txBody>
                  <a:tcPr marL="68588" marR="68588" marT="34308" marB="34308"/>
                </a:tc>
                <a:tc>
                  <a:txBody>
                    <a:bodyPr/>
                    <a:lstStyle/>
                    <a:p>
                      <a:pPr algn="ctr"/>
                      <a:r>
                        <a:rPr lang="en-US" sz="900" dirty="0"/>
                        <a:t>2.5+3.5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637146486"/>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B7B3A-3674-A82B-D3FB-F988A03E9F7A}"/>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ABAD1225-8F6E-23D2-BA10-28ED58A9B2EE}"/>
              </a:ext>
            </a:extLst>
          </p:cNvPr>
          <p:cNvSpPr>
            <a:spLocks noGrp="1"/>
          </p:cNvSpPr>
          <p:nvPr>
            <p:ph type="title"/>
          </p:nvPr>
        </p:nvSpPr>
        <p:spPr>
          <a:xfrm>
            <a:off x="382588" y="92495"/>
            <a:ext cx="6827838" cy="857250"/>
          </a:xfrm>
        </p:spPr>
        <p:txBody>
          <a:bodyPr/>
          <a:lstStyle/>
          <a:p>
            <a:pPr algn="l"/>
            <a:r>
              <a:rPr lang="en-GB" altLang="en-US" sz="2800" b="1" dirty="0"/>
              <a:t>FS_UIA_ARC/UIA_ARC Status at SA #110</a:t>
            </a:r>
          </a:p>
        </p:txBody>
      </p:sp>
      <p:sp>
        <p:nvSpPr>
          <p:cNvPr id="4" name="Content Placeholder 7">
            <a:extLst>
              <a:ext uri="{FF2B5EF4-FFF2-40B4-BE49-F238E27FC236}">
                <a16:creationId xmlns:a16="http://schemas.microsoft.com/office/drawing/2014/main" id="{73BF942F-FDC4-A751-2750-D3967F4EC0AB}"/>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#109:</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a:t>
            </a:r>
            <a:endParaRPr lang="en-US" altLang="en-US" sz="1100" dirty="0"/>
          </a:p>
        </p:txBody>
      </p:sp>
      <p:graphicFrame>
        <p:nvGraphicFramePr>
          <p:cNvPr id="2" name="Table 1">
            <a:extLst>
              <a:ext uri="{FF2B5EF4-FFF2-40B4-BE49-F238E27FC236}">
                <a16:creationId xmlns:a16="http://schemas.microsoft.com/office/drawing/2014/main" id="{6106F8AB-9BCC-A0DE-A7BD-440CD4700C7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50323271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984A3-3829-4C8A-9C4C-0A5E40783D3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83EE189A-802C-3474-E0C1-62D6108B4CF9}"/>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a:t>
            </a:r>
            <a:r>
              <a:rPr lang="en-GB" altLang="en-US" sz="2400" b="1"/>
              <a:t>#172</a:t>
            </a:r>
            <a:endParaRPr lang="en-GB" altLang="en-US" sz="2400" b="1" dirty="0"/>
          </a:p>
        </p:txBody>
      </p:sp>
      <p:graphicFrame>
        <p:nvGraphicFramePr>
          <p:cNvPr id="2" name="Table 1">
            <a:extLst>
              <a:ext uri="{FF2B5EF4-FFF2-40B4-BE49-F238E27FC236}">
                <a16:creationId xmlns:a16="http://schemas.microsoft.com/office/drawing/2014/main" id="{646AFFC4-43B3-D6C4-7EB1-7062AFBFAEC1}"/>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6406E131-971C-9B7F-A512-62635BCD57D3}"/>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a:t>
            </a:r>
            <a:endParaRPr lang="en-US" altLang="en-US" sz="1100" dirty="0"/>
          </a:p>
        </p:txBody>
      </p:sp>
    </p:spTree>
    <p:extLst>
      <p:ext uri="{BB962C8B-B14F-4D97-AF65-F5344CB8AC3E}">
        <p14:creationId xmlns:p14="http://schemas.microsoft.com/office/powerpoint/2010/main" val="200626945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FEBD6-675D-0CAF-A5DE-47C98D85BAFC}"/>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6103D67B-E448-6245-27FB-F693B0BB54D6}"/>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#171</a:t>
            </a:r>
          </a:p>
        </p:txBody>
      </p:sp>
      <p:graphicFrame>
        <p:nvGraphicFramePr>
          <p:cNvPr id="2" name="Table 1">
            <a:extLst>
              <a:ext uri="{FF2B5EF4-FFF2-40B4-BE49-F238E27FC236}">
                <a16:creationId xmlns:a16="http://schemas.microsoft.com/office/drawing/2014/main" id="{0324D6D5-363C-D120-51F8-EC49A7812CD6}"/>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150B8E4-48C8-E7D7-C401-342CDA1C30E2}"/>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#108:</a:t>
            </a:r>
          </a:p>
          <a:p>
            <a:pPr marL="538163" lvl="1">
              <a:spcBef>
                <a:spcPct val="0"/>
              </a:spcBef>
            </a:pPr>
            <a:r>
              <a:rPr lang="de-DE" altLang="de-DE" sz="1100" dirty="0"/>
              <a:t> 12 documents were submitted to SA2 #171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de-DE" altLang="de-DE" sz="1100" dirty="0"/>
              <a:t> Maintenatce (Not on the agenda for SA2 #172)</a:t>
            </a:r>
            <a:endParaRPr lang="en-US" altLang="en-US" sz="1100" dirty="0"/>
          </a:p>
        </p:txBody>
      </p:sp>
    </p:spTree>
    <p:extLst>
      <p:ext uri="{BB962C8B-B14F-4D97-AF65-F5344CB8AC3E}">
        <p14:creationId xmlns:p14="http://schemas.microsoft.com/office/powerpoint/2010/main" val="198609538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44241</TotalTime>
  <Words>5065</Words>
  <Application>Microsoft Office PowerPoint</Application>
  <PresentationFormat>On-screen Show (16:9)</PresentationFormat>
  <Paragraphs>1023</Paragraphs>
  <Slides>28</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28</vt:i4>
      </vt:variant>
    </vt:vector>
  </HeadingPairs>
  <TitlesOfParts>
    <vt:vector size="33" baseType="lpstr">
      <vt:lpstr>Arial</vt:lpstr>
      <vt:lpstr>Calibri</vt:lpstr>
      <vt:lpstr>Times New Roman</vt:lpstr>
      <vt:lpstr>Office Theme</vt:lpstr>
      <vt:lpstr>Custom Design</vt:lpstr>
      <vt:lpstr>PowerPoint Presentation</vt:lpstr>
      <vt:lpstr>FS_UIA_ARC/UIA_ARC Status at SA #111</vt:lpstr>
      <vt:lpstr>FS_UIA_ARC/UIA_ARC Status after SA2 #173</vt:lpstr>
      <vt:lpstr>FS_UIA_ARC/UIA_ARC - Open Issues after SA2 #172</vt:lpstr>
      <vt:lpstr>UIA_ARC Work Plan</vt:lpstr>
      <vt:lpstr>Back Up</vt:lpstr>
      <vt:lpstr>FS_UIA_ARC/UIA_ARC Status at SA #110</vt:lpstr>
      <vt:lpstr>FS_UIA_ARC/UIA_ARC Status after SA2 #172</vt:lpstr>
      <vt:lpstr>FS_UIA_ARC/UIA_ARC Status after SA2 #171</vt:lpstr>
      <vt:lpstr>FS_UIA_ARC/UIA_ARC - Open Issues after SA2 #172</vt:lpstr>
      <vt:lpstr>UIA_ARC Work Plan</vt:lpstr>
      <vt:lpstr>FS_UIA_ARC/UIA_ARC Status at SA #109</vt:lpstr>
      <vt:lpstr>FS_UIA_ARC/UIA_ARC Status after SA2 #170</vt:lpstr>
      <vt:lpstr>FS_UIA_ARC/UIA_ARC - Open Issues after SA2 #170</vt:lpstr>
      <vt:lpstr>UIA_ARC Work Plan</vt:lpstr>
      <vt:lpstr>FS_UIA_ARC/UIA_ARC Status at SA #108</vt:lpstr>
      <vt:lpstr>FS_UIA_ARC/UIA_ARC Status after SA2 #169</vt:lpstr>
      <vt:lpstr>FS_UIA_ARC/UIA_ARC - Open Issues after SA2 #169</vt:lpstr>
      <vt:lpstr>FS_UIA_ARC/UIA_ARC Status after SA2 #168</vt:lpstr>
      <vt:lpstr>UIA_ARC Work Plan</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2026-02-26T13:18:45Z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