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3"/>
  </p:notesMasterIdLst>
  <p:handoutMasterIdLst>
    <p:handoutMasterId r:id="rId14"/>
  </p:handoutMasterIdLst>
  <p:sldIdLst>
    <p:sldId id="303" r:id="rId5"/>
    <p:sldId id="812" r:id="rId6"/>
    <p:sldId id="811" r:id="rId7"/>
    <p:sldId id="796" r:id="rId8"/>
    <p:sldId id="803" r:id="rId9"/>
    <p:sldId id="816" r:id="rId10"/>
    <p:sldId id="817" r:id="rId11"/>
    <p:sldId id="818" r:id="rId12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FF33CC"/>
    <a:srgbClr val="FF6699"/>
    <a:srgbClr val="FF99FF"/>
    <a:srgbClr val="62A14D"/>
    <a:srgbClr val="000000"/>
    <a:srgbClr val="C6D254"/>
    <a:srgbClr val="B1D254"/>
    <a:srgbClr val="72AF2F"/>
    <a:srgbClr val="5C8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밝은 스타일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밝은 스타일 2 - 강조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02" autoAdjust="0"/>
    <p:restoredTop sz="94625" autoAdjust="0"/>
  </p:normalViewPr>
  <p:slideViewPr>
    <p:cSldViewPr snapToGrid="0">
      <p:cViewPr varScale="1">
        <p:scale>
          <a:sx n="88" d="100"/>
          <a:sy n="88" d="100"/>
        </p:scale>
        <p:origin x="1224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14" d="100"/>
          <a:sy n="114" d="100"/>
        </p:scale>
        <p:origin x="5202" y="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2/23/2026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2/23/2026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4392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TSG-SA WG2 Meeting #173</a:t>
            </a:r>
          </a:p>
          <a:p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09 – 13 </a:t>
            </a:r>
            <a:r>
              <a:rPr lang="en-US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February</a:t>
            </a:r>
            <a:r>
              <a:rPr lang="de-DE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, </a:t>
            </a:r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2026, </a:t>
            </a:r>
            <a:r>
              <a:rPr lang="en-US" altLang="ko-KR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Goa, India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566042" y="334106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</a:t>
            </a:r>
            <a:r>
              <a:rPr lang="en-US" sz="1400" b="1" dirty="0">
                <a:effectLst/>
              </a:rPr>
              <a:t>601663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636136" y="6425975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 #173</a:t>
            </a:r>
            <a:r>
              <a:rPr lang="en-GB" altLang="de-DE" sz="1200" baseline="0" dirty="0">
                <a:solidFill>
                  <a:schemeClr val="bg1"/>
                </a:solidFill>
              </a:rPr>
              <a:t>, </a:t>
            </a:r>
            <a:r>
              <a:rPr lang="en-US" altLang="ko-KR" sz="1200" baseline="0" dirty="0">
                <a:solidFill>
                  <a:schemeClr val="bg1"/>
                </a:solidFill>
              </a:rPr>
              <a:t>February</a:t>
            </a:r>
            <a:r>
              <a:rPr lang="en-GB" altLang="de-DE" sz="1200" baseline="0" dirty="0">
                <a:solidFill>
                  <a:schemeClr val="bg1"/>
                </a:solidFill>
              </a:rPr>
              <a:t>, 2026</a:t>
            </a:r>
            <a:endParaRPr lang="en-GB" altLang="ko-KR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2026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102_Edinburgh_2023-12/Docs/SP-231391.zip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3gpp.org/ftp/tsg_sa/TSG_SA/TSGS_105_Melbourne_2024-09/INBOX/SP-241388.zip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102_Edinburgh_2023-12/Docs/SP-231391.zip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3gpp.org/ftp/tsg_sa/TSG_SA/TSGS_105_Melbourne_2024-09/INBOX/SP-241388.zip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102_Edinburgh_2023-12/Docs/SP-231391.zip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3gpp.org/ftp/tsg_sa/TSG_SA/TSGS_105_Melbourne_2024-09/INBOX/SP-241388.zip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105_Melbourne_2024-09/INBOX/SP-241388.zip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105_Melbourne_2024-09/INBOX/SP-241388.zip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6518" y="2194370"/>
            <a:ext cx="845243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de-DE" b="1" dirty="0"/>
              <a:t>Status report for 5GS Enhancement </a:t>
            </a:r>
            <a:br>
              <a:rPr lang="en-US" altLang="de-DE" b="1" dirty="0"/>
            </a:br>
            <a:r>
              <a:rPr lang="en-US" altLang="de-DE" b="1" dirty="0"/>
              <a:t>for Energy Efficiency and Energy Saving</a:t>
            </a:r>
            <a:br>
              <a:rPr lang="en-US" altLang="de-DE" b="1" dirty="0"/>
            </a:br>
            <a:r>
              <a:rPr lang="en-US" altLang="de-DE" b="1" dirty="0"/>
              <a:t>(</a:t>
            </a:r>
            <a:r>
              <a:rPr lang="en-US" altLang="de-DE" b="1" dirty="0" err="1"/>
              <a:t>EnergySys</a:t>
            </a:r>
            <a:r>
              <a:rPr lang="en-US" altLang="de-DE" b="1" dirty="0"/>
              <a:t>)</a:t>
            </a:r>
            <a:endParaRPr lang="en-GB" sz="2000" baseline="30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dirty="0">
                <a:latin typeface="+mj-lt"/>
              </a:rPr>
            </a:br>
            <a:r>
              <a:rPr lang="en-US" altLang="en-US" sz="2000" dirty="0">
                <a:latin typeface="+mj-lt"/>
              </a:rPr>
              <a:t>Jungshin Park (Samsung), </a:t>
            </a:r>
          </a:p>
          <a:p>
            <a:pPr>
              <a:lnSpc>
                <a:spcPct val="80000"/>
              </a:lnSpc>
            </a:pPr>
            <a:r>
              <a:rPr lang="en-US" altLang="en-US" sz="2000" dirty="0">
                <a:latin typeface="+mj-lt"/>
              </a:rPr>
              <a:t>Konstantinos </a:t>
            </a:r>
            <a:r>
              <a:rPr lang="en-US" altLang="en-US" sz="2000" dirty="0" err="1">
                <a:latin typeface="+mj-lt"/>
              </a:rPr>
              <a:t>Samdanis</a:t>
            </a:r>
            <a:r>
              <a:rPr lang="en-US" altLang="en-US" sz="2000" dirty="0">
                <a:latin typeface="+mj-lt"/>
              </a:rPr>
              <a:t> (Lenovo)</a:t>
            </a: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291602" cy="632637"/>
          </a:xfrm>
        </p:spPr>
        <p:txBody>
          <a:bodyPr/>
          <a:lstStyle/>
          <a:p>
            <a:pPr algn="l"/>
            <a:r>
              <a:rPr lang="en-US" altLang="de-DE" b="1" dirty="0" err="1"/>
              <a:t>EnergySys</a:t>
            </a:r>
            <a:r>
              <a:rPr lang="en-US" altLang="de-DE" b="1" dirty="0"/>
              <a:t> Status at SA#1</a:t>
            </a:r>
            <a:r>
              <a:rPr lang="en-US" altLang="ko-KR" b="1" dirty="0"/>
              <a:t>11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220027" y="2527069"/>
            <a:ext cx="8863267" cy="3979588"/>
          </a:xfrm>
          <a:prstGeom prst="rect">
            <a:avLst/>
          </a:prstGeom>
        </p:spPr>
        <p:txBody>
          <a:bodyPr tIns="45720" rIns="0">
            <a:noAutofit/>
          </a:bodyPr>
          <a:lstStyle/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ko-K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Progress since SA#110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ko-KR" sz="1600" dirty="0"/>
              <a:t>Discussion on CRs for maintenance of TS documents was continued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ko-KR" sz="1600" dirty="0"/>
              <a:t>21 </a:t>
            </a:r>
            <a:r>
              <a:rPr lang="en-US" altLang="ko-KR" sz="1600" dirty="0" err="1"/>
              <a:t>TDocs</a:t>
            </a:r>
            <a:r>
              <a:rPr lang="en-US" altLang="ko-KR" sz="1600" dirty="0"/>
              <a:t> were submitted to the meeting (9 CRs and 1 LS were handled)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ko-KR" sz="1600" dirty="0"/>
              <a:t>3 CRs were agreed, 3 CRs were postponed and 1 LS was replied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de-DE" sz="1600" dirty="0"/>
              <a:t>WT#1: CRs on energy consumption report related to Alternative S-NSSAI were postponed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en-US" altLang="ko-KR" sz="1800" b="1" dirty="0">
                <a:solidFill>
                  <a:prstClr val="black"/>
                </a:solidFill>
              </a:rPr>
              <a:t>Impacts and dependencies on other WGs</a:t>
            </a:r>
            <a:endParaRPr lang="de-DE" altLang="ko-KR" sz="18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600" dirty="0">
                <a:sym typeface="+mn-ea"/>
              </a:rPr>
              <a:t>None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de-DE" altLang="ko-K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Outstanding issues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r>
              <a:rPr kumimoji="0" lang="de-DE" altLang="ko-KR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+mn-ea"/>
              </a:rPr>
              <a:t>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de-DE" altLang="ko-K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+mn-ea"/>
              </a:rPr>
              <a:t>Next steps: 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ko-KR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+mn-ea"/>
              </a:rPr>
              <a:t>Continue CR discussion</a:t>
            </a:r>
            <a:br>
              <a:rPr lang="en-US" altLang="ko-KR" sz="1600" spc="-20" dirty="0"/>
            </a:br>
            <a:endParaRPr lang="en-US" altLang="ko-KR" sz="1600" spc="-2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F1BCB6E-4104-46ED-82E3-9D289A2928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630046"/>
              </p:ext>
            </p:extLst>
          </p:nvPr>
        </p:nvGraphicFramePr>
        <p:xfrm>
          <a:off x="264263" y="1304561"/>
          <a:ext cx="8704341" cy="109029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80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9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39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68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3727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61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Target (dd/mm/</a:t>
                      </a:r>
                      <a:r>
                        <a:rPr lang="en-GB" sz="1000" dirty="0" err="1"/>
                        <a:t>yyyy</a:t>
                      </a:r>
                      <a:r>
                        <a:rPr lang="en-GB" sz="1000" dirty="0"/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0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052">
                <a:tc>
                  <a:txBody>
                    <a:bodyPr/>
                    <a:lstStyle/>
                    <a:p>
                      <a:pPr algn="ctr"/>
                      <a:r>
                        <a:rPr kumimoji="0" lang="en-US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1010029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dirty="0"/>
                        <a:t>Study on Energy Efficiency and Energy Saving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dirty="0" err="1"/>
                        <a:t>FS_EnergySys</a:t>
                      </a:r>
                      <a:endParaRPr lang="en-GB" sz="1000" dirty="0"/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/>
                        <a:t>06/06/2024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/>
                        <a:t>100%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SP-231391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100%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778511242"/>
                  </a:ext>
                </a:extLst>
              </a:tr>
              <a:tr h="357052">
                <a:tc>
                  <a:txBody>
                    <a:bodyPr/>
                    <a:lstStyle/>
                    <a:p>
                      <a:pPr algn="ctr"/>
                      <a:r>
                        <a:rPr kumimoji="0" lang="en-US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1050112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dirty="0"/>
                        <a:t>Energy Efficiency and Energy Saving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dirty="0" err="1"/>
                        <a:t>EnergySys</a:t>
                      </a:r>
                      <a:endParaRPr lang="en-GB" sz="1000" dirty="0"/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/>
                        <a:t>12/12/2024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/>
                        <a:t>100%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SP-241388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dirty="0">
                          <a:solidFill>
                            <a:srgbClr val="FF0000"/>
                          </a:solidFill>
                        </a:rPr>
                        <a:t>100</a:t>
                      </a: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CR for maintenance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0521381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291602" cy="632637"/>
          </a:xfrm>
        </p:spPr>
        <p:txBody>
          <a:bodyPr/>
          <a:lstStyle/>
          <a:p>
            <a:pPr algn="l"/>
            <a:r>
              <a:rPr lang="en-US" altLang="de-DE" b="1" dirty="0" err="1"/>
              <a:t>EnergySys</a:t>
            </a:r>
            <a:r>
              <a:rPr lang="en-US" altLang="de-DE" b="1" dirty="0"/>
              <a:t> Status after SA2#173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211064" y="2543695"/>
            <a:ext cx="8863267" cy="3875837"/>
          </a:xfrm>
          <a:prstGeom prst="rect">
            <a:avLst/>
          </a:prstGeom>
        </p:spPr>
        <p:txBody>
          <a:bodyPr tIns="45720" rIns="0">
            <a:noAutofit/>
          </a:bodyPr>
          <a:lstStyle/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ko-K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Progress at SA2#173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ko-KR" sz="1600" dirty="0"/>
              <a:t>Discussion on CRs for maintenance of TS documents was continued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ko-KR" sz="1600" dirty="0"/>
              <a:t>21 </a:t>
            </a:r>
            <a:r>
              <a:rPr lang="en-US" altLang="ko-KR" sz="1600" dirty="0" err="1"/>
              <a:t>TDocs</a:t>
            </a:r>
            <a:r>
              <a:rPr lang="en-US" altLang="ko-KR" sz="1600" dirty="0"/>
              <a:t> were submitted to the meeting (9 CRs and 1 LS were handled)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ko-KR" sz="1600" dirty="0"/>
              <a:t>3 CRs were agreed, 3 CRs were postponed and 1 LS was replied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de-DE" sz="1600" dirty="0"/>
              <a:t>WT#1: CRs on energy consumption report related to Alternative S-NSSAI were postponed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en-US" altLang="ko-KR" sz="1800" b="1" dirty="0">
                <a:solidFill>
                  <a:prstClr val="black"/>
                </a:solidFill>
              </a:rPr>
              <a:t>Impacts and dependencies on other WGs</a:t>
            </a:r>
            <a:endParaRPr lang="de-DE" altLang="ko-KR" sz="18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600" dirty="0">
                <a:sym typeface="+mn-ea"/>
              </a:rPr>
              <a:t>None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de-DE" altLang="ko-K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Outstanding issues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r>
              <a:rPr kumimoji="0" lang="de-DE" altLang="ko-KR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+mn-ea"/>
              </a:rPr>
              <a:t>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de-DE" altLang="ko-K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+mn-ea"/>
              </a:rPr>
              <a:t>Next steps: 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ko-KR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+mn-ea"/>
              </a:rPr>
              <a:t>Continue CR discussion</a:t>
            </a:r>
            <a:endParaRPr lang="en-US" altLang="ko-KR" sz="1600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4920DD3-FF1A-4068-90E9-3B0FEA7299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269274"/>
              </p:ext>
            </p:extLst>
          </p:nvPr>
        </p:nvGraphicFramePr>
        <p:xfrm>
          <a:off x="264263" y="1304561"/>
          <a:ext cx="8704341" cy="109029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80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9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39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68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3727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61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Target (dd/mm/</a:t>
                      </a:r>
                      <a:r>
                        <a:rPr lang="en-GB" sz="1000" dirty="0" err="1"/>
                        <a:t>yyyy</a:t>
                      </a:r>
                      <a:r>
                        <a:rPr lang="en-GB" sz="1000" dirty="0"/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0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052">
                <a:tc>
                  <a:txBody>
                    <a:bodyPr/>
                    <a:lstStyle/>
                    <a:p>
                      <a:pPr algn="ctr"/>
                      <a:r>
                        <a:rPr kumimoji="0" lang="en-US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1010029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dirty="0"/>
                        <a:t>Study on Energy Efficiency and Energy Saving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dirty="0" err="1"/>
                        <a:t>FS_EnergySys</a:t>
                      </a:r>
                      <a:endParaRPr lang="en-GB" sz="1000" dirty="0"/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/>
                        <a:t>06/06/2024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/>
                        <a:t>100%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SP-231391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100%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778511242"/>
                  </a:ext>
                </a:extLst>
              </a:tr>
              <a:tr h="357052">
                <a:tc>
                  <a:txBody>
                    <a:bodyPr/>
                    <a:lstStyle/>
                    <a:p>
                      <a:pPr algn="ctr"/>
                      <a:r>
                        <a:rPr kumimoji="0" lang="en-US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1050112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dirty="0"/>
                        <a:t>Energy Efficiency and Energy Saving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dirty="0" err="1"/>
                        <a:t>EnergySys</a:t>
                      </a:r>
                      <a:endParaRPr lang="en-GB" sz="1000" dirty="0"/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/>
                        <a:t>12/12/2024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/>
                        <a:t>100%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SP-241388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dirty="0">
                          <a:solidFill>
                            <a:srgbClr val="FF0000"/>
                          </a:solidFill>
                        </a:rPr>
                        <a:t>100</a:t>
                      </a: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CR for maintenance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6161173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DF1840B9-5A65-4E28-9D05-6670B7583CB2}"/>
              </a:ext>
            </a:extLst>
          </p:cNvPr>
          <p:cNvSpPr txBox="1">
            <a:spLocks/>
          </p:cNvSpPr>
          <p:nvPr/>
        </p:nvSpPr>
        <p:spPr>
          <a:xfrm>
            <a:off x="422359" y="5503817"/>
            <a:ext cx="8340640" cy="788992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CN" sz="1800" kern="0" dirty="0"/>
              <a:t>Total 12.5 TUs used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kern="0" dirty="0">
                <a:solidFill>
                  <a:schemeClr val="bg1">
                    <a:lumMod val="50000"/>
                  </a:schemeClr>
                </a:solidFill>
              </a:rPr>
              <a:t>8.5 TUs (= 6.5 TU + additional 2 TUs) for Study Phase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kern="0" dirty="0">
                <a:solidFill>
                  <a:schemeClr val="bg1">
                    <a:lumMod val="50000"/>
                  </a:schemeClr>
                </a:solidFill>
              </a:rPr>
              <a:t>4 TUs for Normative Work 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4732654"/>
              </p:ext>
            </p:extLst>
          </p:nvPr>
        </p:nvGraphicFramePr>
        <p:xfrm>
          <a:off x="422359" y="1302590"/>
          <a:ext cx="8340640" cy="41148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044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57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71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61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40045">
                <a:tc>
                  <a:txBody>
                    <a:bodyPr/>
                    <a:lstStyle/>
                    <a:p>
                      <a:r>
                        <a:rPr lang="en-US" sz="1200" dirty="0"/>
                        <a:t>Meeting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Date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Planned</a:t>
                      </a:r>
                      <a:r>
                        <a:rPr lang="en-US" sz="1200" baseline="0" dirty="0"/>
                        <a:t> TU’s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Actual TU’s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Action plan</a:t>
                      </a:r>
                      <a:endParaRPr lang="en-US" sz="12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02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SA2#159</a:t>
                      </a:r>
                      <a:endParaRPr 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Oct 2023</a:t>
                      </a:r>
                      <a:endParaRPr 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TR skeleton, scope, architectural assumptions, key issue</a:t>
                      </a:r>
                      <a:r>
                        <a:rPr lang="en-US" sz="1200" baseline="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discussion</a:t>
                      </a:r>
                      <a:endParaRPr 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402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SA2#160</a:t>
                      </a:r>
                      <a:endParaRPr 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Nov 2023</a:t>
                      </a:r>
                      <a:endParaRPr lang="en-US" sz="12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sym typeface="+mn-ea"/>
                        </a:rPr>
                        <a:t>Continue discussion on Key Issues, </a:t>
                      </a:r>
                      <a:r>
                        <a:rPr lang="en-US" altLang="ko-KR" sz="1200" strike="sngStrike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sym typeface="+mn-ea"/>
                        </a:rPr>
                        <a:t>start solution discussion</a:t>
                      </a:r>
                      <a:endParaRPr lang="en-US" sz="1200" strike="sngStrike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4027">
                <a:tc>
                  <a:txBody>
                    <a:bodyPr/>
                    <a:lstStyle/>
                    <a:p>
                      <a:r>
                        <a:rPr lang="en-US" sz="1200" dirty="0"/>
                        <a:t>SA2#160AH-e</a:t>
                      </a:r>
                      <a:endParaRPr lang="en-US" sz="1200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Jan 2024</a:t>
                      </a:r>
                      <a:endParaRPr lang="en-US" sz="1200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 dirty="0">
                          <a:sym typeface="+mn-ea"/>
                        </a:rPr>
                        <a:t>Start solution discussion, last meeting for Key Issue proposals</a:t>
                      </a:r>
                      <a:endParaRPr lang="en-US" sz="12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4027">
                <a:tc>
                  <a:txBody>
                    <a:bodyPr/>
                    <a:lstStyle/>
                    <a:p>
                      <a:r>
                        <a:rPr lang="en-US" sz="1200" dirty="0"/>
                        <a:t>SA2#161</a:t>
                      </a:r>
                      <a:endParaRPr lang="en-US" sz="1200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Feb 2024</a:t>
                      </a:r>
                      <a:endParaRPr lang="en-US" sz="1200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1.5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1.5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 dirty="0">
                          <a:sym typeface="+mn-ea"/>
                        </a:rPr>
                        <a:t>Continue solution discussion, last meeting for new solution proposals</a:t>
                      </a:r>
                      <a:endParaRPr lang="en-US" sz="12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0045">
                <a:tc>
                  <a:txBody>
                    <a:bodyPr/>
                    <a:lstStyle/>
                    <a:p>
                      <a:r>
                        <a:rPr lang="en-US" sz="1200" dirty="0"/>
                        <a:t>SA2#162</a:t>
                      </a:r>
                      <a:endParaRPr lang="en-US" sz="1200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Apr 2024</a:t>
                      </a:r>
                      <a:endParaRPr lang="en-US" sz="1200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ko-KR" sz="1200" dirty="0"/>
                        <a:t>Focus on </a:t>
                      </a:r>
                      <a:r>
                        <a:rPr lang="en-US" altLang="ko-KR" sz="1200" strike="sngStrike" dirty="0"/>
                        <a:t>solution updates,</a:t>
                      </a:r>
                      <a:r>
                        <a:rPr lang="en-US" altLang="ko-KR" sz="1200" dirty="0"/>
                        <a:t> only unhandled new solution proposals from #161, start discussion on evaluation and conclusion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0045">
                <a:tc>
                  <a:txBody>
                    <a:bodyPr/>
                    <a:lstStyle/>
                    <a:p>
                      <a:r>
                        <a:rPr lang="en-US" sz="1200" dirty="0"/>
                        <a:t>SA2#163</a:t>
                      </a:r>
                      <a:endParaRPr lang="en-US" sz="1200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May 2024</a:t>
                      </a:r>
                      <a:endParaRPr lang="en-US" sz="1200" b="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Critical</a:t>
                      </a:r>
                      <a:r>
                        <a:rPr lang="en-US" sz="1200" baseline="0" dirty="0"/>
                        <a:t> solution updates only, </a:t>
                      </a:r>
                      <a:r>
                        <a:rPr lang="en-US" sz="1200" dirty="0"/>
                        <a:t>Complete study conclusion,</a:t>
                      </a:r>
                    </a:p>
                    <a:p>
                      <a:r>
                        <a:rPr lang="en-US" sz="1200" dirty="0"/>
                        <a:t>Prepare a WID proposal for normative</a:t>
                      </a:r>
                      <a:r>
                        <a:rPr lang="en-US" sz="1200" baseline="0" dirty="0"/>
                        <a:t> work based on conclusion</a:t>
                      </a:r>
                      <a:endParaRPr lang="en-US" sz="120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0045">
                <a:tc>
                  <a:txBody>
                    <a:bodyPr/>
                    <a:lstStyle/>
                    <a:p>
                      <a:r>
                        <a:rPr lang="en-US" sz="1200" b="0" dirty="0"/>
                        <a:t>SA2#164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/>
                        <a:t>Aug 2024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Complete study conclusions,</a:t>
                      </a:r>
                    </a:p>
                    <a:p>
                      <a:r>
                        <a:rPr lang="en-US" sz="1200" dirty="0"/>
                        <a:t>Submit a WID proposal to SA#105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2618485"/>
                  </a:ext>
                </a:extLst>
              </a:tr>
              <a:tr h="340045">
                <a:tc>
                  <a:txBody>
                    <a:bodyPr/>
                    <a:lstStyle/>
                    <a:p>
                      <a:r>
                        <a:rPr lang="en-US" sz="1200" b="0" dirty="0"/>
                        <a:t>SA2#165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/>
                        <a:t>Oct 2024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Start normative work: discuss general description for essential parts of the feature, focus on changes for TS 23.501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2763387"/>
                  </a:ext>
                </a:extLst>
              </a:tr>
              <a:tr h="340045">
                <a:tc>
                  <a:txBody>
                    <a:bodyPr/>
                    <a:lstStyle/>
                    <a:p>
                      <a:r>
                        <a:rPr lang="en-US" sz="1200" b="0" dirty="0"/>
                        <a:t>SA2#166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/>
                        <a:t>Nov 2024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2.5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Continue normative work: update texts for functional descriptions in TS 23.501/503, work on procedures in TS 23.502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4367384"/>
                  </a:ext>
                </a:extLst>
              </a:tr>
              <a:tr h="204027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12.5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291602" cy="632637"/>
          </a:xfrm>
        </p:spPr>
        <p:txBody>
          <a:bodyPr/>
          <a:lstStyle/>
          <a:p>
            <a:pPr algn="l"/>
            <a:r>
              <a:rPr lang="en-US" altLang="de-DE" b="1" dirty="0" err="1"/>
              <a:t>FS_EnergySys</a:t>
            </a:r>
            <a:r>
              <a:rPr lang="en-US" altLang="de-DE" b="1" dirty="0"/>
              <a:t>/</a:t>
            </a:r>
            <a:r>
              <a:rPr lang="en-US" altLang="de-DE" b="1" dirty="0" err="1"/>
              <a:t>EnergySys</a:t>
            </a:r>
            <a:r>
              <a:rPr lang="en-US" altLang="de-DE" b="1" dirty="0"/>
              <a:t> Work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291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제목 12">
            <a:extLst>
              <a:ext uri="{FF2B5EF4-FFF2-40B4-BE49-F238E27FC236}">
                <a16:creationId xmlns:a16="http://schemas.microsoft.com/office/drawing/2014/main" id="{4B786969-6A4D-40FE-AC8C-A99CFD0110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sz="3600" b="1" dirty="0"/>
              <a:t>Backup</a:t>
            </a:r>
            <a:endParaRPr lang="ko-KR" alt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6920126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291602" cy="632637"/>
          </a:xfrm>
        </p:spPr>
        <p:txBody>
          <a:bodyPr/>
          <a:lstStyle/>
          <a:p>
            <a:pPr algn="l"/>
            <a:r>
              <a:rPr lang="en-US" altLang="de-DE" b="1" dirty="0" err="1"/>
              <a:t>EnergySys</a:t>
            </a:r>
            <a:r>
              <a:rPr lang="en-US" altLang="de-DE" b="1" dirty="0"/>
              <a:t> Status at SA#1</a:t>
            </a:r>
            <a:r>
              <a:rPr lang="en-US" altLang="ko-KR" b="1" dirty="0"/>
              <a:t>1</a:t>
            </a:r>
            <a:r>
              <a:rPr lang="en-US" altLang="de-DE" b="1" dirty="0"/>
              <a:t>0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220027" y="2527069"/>
            <a:ext cx="8863267" cy="3979588"/>
          </a:xfrm>
          <a:prstGeom prst="rect">
            <a:avLst/>
          </a:prstGeom>
        </p:spPr>
        <p:txBody>
          <a:bodyPr tIns="45720" rIns="0">
            <a:noAutofit/>
          </a:bodyPr>
          <a:lstStyle/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ko-K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Progress since SA#109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ko-KR" sz="1600" dirty="0"/>
              <a:t>Discussion on CRs for maintenance of TS documents was continued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ko-KR" sz="1600" dirty="0"/>
              <a:t>49 </a:t>
            </a:r>
            <a:r>
              <a:rPr lang="en-US" altLang="ko-KR" sz="1600" dirty="0" err="1"/>
              <a:t>TDocs</a:t>
            </a:r>
            <a:r>
              <a:rPr lang="en-US" altLang="ko-KR" sz="1600" dirty="0"/>
              <a:t> were submitted to the meeting (18 CRs and 2 LS were handled, 11 CRs and 2 LS were replied)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en-US" altLang="ko-KR" sz="1800" b="1" dirty="0">
                <a:solidFill>
                  <a:prstClr val="black"/>
                </a:solidFill>
              </a:rPr>
              <a:t>Impacts and dependencies on other WGs</a:t>
            </a:r>
            <a:endParaRPr lang="de-DE" altLang="ko-KR" sz="18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600" dirty="0">
                <a:sym typeface="+mn-ea"/>
              </a:rPr>
              <a:t>None</a:t>
            </a:r>
            <a:endParaRPr lang="de-DE" altLang="ko-KR" sz="1200" dirty="0">
              <a:solidFill>
                <a:prstClr val="black"/>
              </a:solidFill>
            </a:endParaRP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de-DE" altLang="ko-KR" sz="1800" b="1" dirty="0">
                <a:solidFill>
                  <a:prstClr val="black"/>
                </a:solidFill>
              </a:rPr>
              <a:t>Contentious issues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de-DE" sz="1600" dirty="0"/>
              <a:t>None</a:t>
            </a:r>
            <a:endParaRPr lang="de-DE" altLang="ko-KR" sz="1200" dirty="0">
              <a:solidFill>
                <a:prstClr val="black"/>
              </a:solidFill>
              <a:sym typeface="+mn-ea"/>
            </a:endParaRP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de-DE" altLang="ko-KR" sz="1800" b="1" dirty="0">
                <a:solidFill>
                  <a:prstClr val="black"/>
                </a:solidFill>
                <a:sym typeface="+mn-ea"/>
              </a:rPr>
              <a:t>Next steps: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ko-KR" sz="1600" spc="-20" dirty="0">
                <a:sym typeface="+mn-ea"/>
              </a:rPr>
              <a:t>Continue CR discussion</a:t>
            </a:r>
            <a:br>
              <a:rPr lang="en-US" altLang="ko-KR" sz="1600" spc="-20" dirty="0"/>
            </a:br>
            <a:endParaRPr lang="en-US" altLang="ko-KR" sz="1600" spc="-2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F1BCB6E-4104-46ED-82E3-9D289A29287E}"/>
              </a:ext>
            </a:extLst>
          </p:cNvPr>
          <p:cNvGraphicFramePr>
            <a:graphicFrameLocks noGrp="1"/>
          </p:cNvGraphicFramePr>
          <p:nvPr/>
        </p:nvGraphicFramePr>
        <p:xfrm>
          <a:off x="264263" y="1304561"/>
          <a:ext cx="8704341" cy="1090297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80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4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9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39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682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3727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61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Target (dd/mm/</a:t>
                      </a:r>
                      <a:r>
                        <a:rPr lang="en-GB" sz="1000" dirty="0" err="1"/>
                        <a:t>yyyy</a:t>
                      </a:r>
                      <a:r>
                        <a:rPr lang="en-GB" sz="1000" dirty="0"/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0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052">
                <a:tc>
                  <a:txBody>
                    <a:bodyPr/>
                    <a:lstStyle/>
                    <a:p>
                      <a:pPr algn="ctr"/>
                      <a:r>
                        <a:rPr kumimoji="0" lang="en-US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1010029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dirty="0"/>
                        <a:t>Study on Energy Efficiency and Energy Saving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dirty="0" err="1"/>
                        <a:t>FS_EnergySys</a:t>
                      </a:r>
                      <a:endParaRPr lang="en-GB" sz="1000" dirty="0"/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/>
                        <a:t>06/06/2024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/>
                        <a:t>100%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SP-231391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100%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0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3778511242"/>
                  </a:ext>
                </a:extLst>
              </a:tr>
              <a:tr h="357052">
                <a:tc>
                  <a:txBody>
                    <a:bodyPr/>
                    <a:lstStyle/>
                    <a:p>
                      <a:pPr algn="ctr"/>
                      <a:r>
                        <a:rPr kumimoji="0" lang="en-US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1050112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dirty="0"/>
                        <a:t>Energy Efficiency and Energy Saving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000" dirty="0" err="1"/>
                        <a:t>EnergySys</a:t>
                      </a:r>
                      <a:endParaRPr lang="en-GB" sz="1000" dirty="0"/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/>
                        <a:t>12/12/2024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/>
                        <a:t>100%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SP-241388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dirty="0">
                          <a:solidFill>
                            <a:srgbClr val="FF0000"/>
                          </a:solidFill>
                        </a:rPr>
                        <a:t>100</a:t>
                      </a: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CR for maintenance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4067885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291602" cy="632637"/>
          </a:xfrm>
        </p:spPr>
        <p:txBody>
          <a:bodyPr/>
          <a:lstStyle/>
          <a:p>
            <a:pPr algn="l"/>
            <a:r>
              <a:rPr lang="en-US" altLang="de-DE" b="1" dirty="0" err="1"/>
              <a:t>EnergySys</a:t>
            </a:r>
            <a:r>
              <a:rPr lang="en-US" altLang="de-DE" b="1" dirty="0"/>
              <a:t> Status after SA2#17</a:t>
            </a:r>
            <a:r>
              <a:rPr lang="en-US" altLang="ko-KR" b="1" dirty="0"/>
              <a:t>2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211064" y="2128047"/>
            <a:ext cx="8863267" cy="4291485"/>
          </a:xfrm>
          <a:prstGeom prst="rect">
            <a:avLst/>
          </a:prstGeom>
        </p:spPr>
        <p:txBody>
          <a:bodyPr tIns="45720" rIns="0">
            <a:noAutofit/>
          </a:bodyPr>
          <a:lstStyle/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ko-K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Progress at SA2#172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ko-KR" sz="1600" dirty="0"/>
              <a:t>Discussion on CRs for maintenance of TS documents was continued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ko-KR" sz="1600" dirty="0"/>
              <a:t>21 </a:t>
            </a:r>
            <a:r>
              <a:rPr lang="en-US" altLang="ko-KR" sz="1600" dirty="0" err="1"/>
              <a:t>TDocs</a:t>
            </a:r>
            <a:r>
              <a:rPr lang="en-US" altLang="ko-KR" sz="1600" dirty="0"/>
              <a:t> were submitted to the meeting (10 CRs and 1 LS were handled, 7 CRs and 1 LS were replied)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de-DE" sz="1600" dirty="0"/>
              <a:t>WT#1: 7 CRs </a:t>
            </a:r>
            <a:r>
              <a:rPr lang="en-US" altLang="ko-KR" sz="1600" dirty="0"/>
              <a:t>have been</a:t>
            </a:r>
            <a:r>
              <a:rPr lang="en-US" altLang="de-DE" sz="1600" dirty="0"/>
              <a:t> agreed for correction on Energy information collection </a:t>
            </a:r>
            <a:r>
              <a:rPr lang="en-US" altLang="ko-KR" sz="1600" dirty="0"/>
              <a:t>and exposure</a:t>
            </a:r>
            <a:endParaRPr lang="en-US" altLang="de-DE" sz="1600" dirty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en-US" altLang="ko-KR" sz="1800" b="1" dirty="0">
                <a:solidFill>
                  <a:prstClr val="black"/>
                </a:solidFill>
              </a:rPr>
              <a:t>Impacts and dependencies on other WGs</a:t>
            </a:r>
            <a:endParaRPr lang="de-DE" altLang="ko-KR" sz="18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600" dirty="0">
                <a:sym typeface="+mn-ea"/>
              </a:rPr>
              <a:t>None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de-DE" altLang="ko-K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Contentious issues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r>
              <a:rPr kumimoji="0" lang="de-DE" altLang="ko-KR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+mn-ea"/>
              </a:rPr>
              <a:t>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de-DE" altLang="ko-K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+mn-ea"/>
              </a:rPr>
              <a:t>Next steps: 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ko-KR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+mn-ea"/>
              </a:rPr>
              <a:t>Continue CR discussion</a:t>
            </a:r>
            <a:endParaRPr lang="en-US" altLang="ko-KR" sz="16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F1BCB6E-4104-46ED-82E3-9D289A29287E}"/>
              </a:ext>
            </a:extLst>
          </p:cNvPr>
          <p:cNvGraphicFramePr>
            <a:graphicFrameLocks noGrp="1"/>
          </p:cNvGraphicFramePr>
          <p:nvPr/>
        </p:nvGraphicFramePr>
        <p:xfrm>
          <a:off x="264263" y="1304561"/>
          <a:ext cx="8635897" cy="7332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80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5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92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51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76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72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38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0658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61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Target (dd/mm/</a:t>
                      </a:r>
                      <a:r>
                        <a:rPr lang="en-GB" sz="1000" dirty="0" err="1"/>
                        <a:t>yyyy</a:t>
                      </a:r>
                      <a:r>
                        <a:rPr lang="en-GB" sz="1000" dirty="0"/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0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052">
                <a:tc>
                  <a:txBody>
                    <a:bodyPr/>
                    <a:lstStyle/>
                    <a:p>
                      <a:pPr algn="ctr"/>
                      <a:r>
                        <a:rPr kumimoji="0" lang="en-US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1050112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dirty="0"/>
                        <a:t> 5GS Enhancement for Energy Efficiency and Energy Saving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 err="1"/>
                        <a:t>EnergySys</a:t>
                      </a:r>
                      <a:endParaRPr lang="en-GB" sz="1000" dirty="0"/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/>
                        <a:t>12/12/2024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/>
                        <a:t>100%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SP-241388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dirty="0">
                          <a:solidFill>
                            <a:srgbClr val="FF0000"/>
                          </a:solidFill>
                        </a:rPr>
                        <a:t>100</a:t>
                      </a: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CR for maintenance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707124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4E1B6-7C10-4462-B5DD-BB275803E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283" y="289786"/>
            <a:ext cx="7291602" cy="632637"/>
          </a:xfrm>
        </p:spPr>
        <p:txBody>
          <a:bodyPr/>
          <a:lstStyle/>
          <a:p>
            <a:pPr algn="l"/>
            <a:r>
              <a:rPr lang="en-US" altLang="de-DE" b="1" dirty="0" err="1"/>
              <a:t>EnergySys</a:t>
            </a:r>
            <a:r>
              <a:rPr lang="en-US" altLang="de-DE" b="1" dirty="0"/>
              <a:t> Status after SA2#17</a:t>
            </a:r>
            <a:r>
              <a:rPr lang="en-US" altLang="ko-KR" b="1" dirty="0"/>
              <a:t>1</a:t>
            </a:r>
            <a:endParaRPr lang="en-US" dirty="0"/>
          </a:p>
        </p:txBody>
      </p:sp>
      <p:sp>
        <p:nvSpPr>
          <p:cNvPr id="6" name="Content Placeholder 7"/>
          <p:cNvSpPr>
            <a:spLocks noGrp="1"/>
          </p:cNvSpPr>
          <p:nvPr>
            <p:ph sz="half" idx="4294967295"/>
          </p:nvPr>
        </p:nvSpPr>
        <p:spPr>
          <a:xfrm>
            <a:off x="211064" y="2128047"/>
            <a:ext cx="8863267" cy="4291485"/>
          </a:xfrm>
          <a:prstGeom prst="rect">
            <a:avLst/>
          </a:prstGeom>
        </p:spPr>
        <p:txBody>
          <a:bodyPr tIns="45720" rIns="0">
            <a:noAutofit/>
          </a:bodyPr>
          <a:lstStyle/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en-US" altLang="ko-K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Progress at SA2#171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ko-KR" sz="1600" dirty="0"/>
              <a:t>Discussion on CRs for maintenance of TS documents was continued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ko-KR" sz="1600" dirty="0"/>
              <a:t>28 </a:t>
            </a:r>
            <a:r>
              <a:rPr lang="en-US" altLang="ko-KR" sz="1600" dirty="0" err="1"/>
              <a:t>TDocs</a:t>
            </a:r>
            <a:r>
              <a:rPr lang="en-US" altLang="ko-KR" sz="1600" dirty="0"/>
              <a:t> were submitted to the meeting (8 CRs and 1 LS were handled, 4 CRs and 1 LS were replied)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2"/>
              </a:buBlip>
            </a:pPr>
            <a:r>
              <a:rPr lang="en-US" altLang="ko-KR" sz="1800" b="1" dirty="0">
                <a:solidFill>
                  <a:prstClr val="black"/>
                </a:solidFill>
              </a:rPr>
              <a:t>Impacts and dependencies on other WGs</a:t>
            </a:r>
            <a:endParaRPr lang="de-DE" altLang="ko-KR" sz="18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600" dirty="0">
                <a:sym typeface="+mn-ea"/>
              </a:rPr>
              <a:t>None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de-DE" altLang="ko-K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Contentious issues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  <a:r>
              <a:rPr kumimoji="0" lang="de-DE" altLang="ko-KR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+mn-ea"/>
              </a:rPr>
              <a:t> </a:t>
            </a:r>
          </a:p>
          <a:p>
            <a:pPr marL="457200" marR="0" lvl="1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Blip>
                <a:blip r:embed="rId2"/>
              </a:buBlip>
              <a:tabLst/>
              <a:defRPr/>
            </a:pPr>
            <a:r>
              <a:rPr kumimoji="0" lang="de-DE" altLang="ko-KR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+mn-ea"/>
              </a:rPr>
              <a:t>Next steps: 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ko-KR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+mn-ea"/>
              </a:rPr>
              <a:t>Continue CR discussion</a:t>
            </a:r>
            <a:endParaRPr lang="en-US" altLang="ko-KR" sz="1600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F1BCB6E-4104-46ED-82E3-9D289A29287E}"/>
              </a:ext>
            </a:extLst>
          </p:cNvPr>
          <p:cNvGraphicFramePr>
            <a:graphicFrameLocks noGrp="1"/>
          </p:cNvGraphicFramePr>
          <p:nvPr/>
        </p:nvGraphicFramePr>
        <p:xfrm>
          <a:off x="264263" y="1304561"/>
          <a:ext cx="8635897" cy="7332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804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57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92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51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76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272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38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50658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61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Target (dd/mm/</a:t>
                      </a:r>
                      <a:r>
                        <a:rPr lang="en-GB" sz="1000" dirty="0" err="1"/>
                        <a:t>yyyy</a:t>
                      </a:r>
                      <a:r>
                        <a:rPr lang="en-GB" sz="1000" dirty="0"/>
                        <a:t>)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/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000" dirty="0">
                        <a:solidFill>
                          <a:srgbClr val="FF0000"/>
                        </a:solidFill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052">
                <a:tc>
                  <a:txBody>
                    <a:bodyPr/>
                    <a:lstStyle/>
                    <a:p>
                      <a:pPr algn="ctr"/>
                      <a:r>
                        <a:rPr kumimoji="0" lang="en-US" sz="10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1050112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dirty="0"/>
                        <a:t> 5GS Enhancement for Energy Efficiency and Energy Saving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 err="1"/>
                        <a:t>EnergySys</a:t>
                      </a:r>
                      <a:endParaRPr lang="en-GB" sz="1000" dirty="0"/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/>
                        <a:t>12/12/2024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dirty="0"/>
                        <a:t>100%</a:t>
                      </a: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SP-241388</a:t>
                      </a:r>
                      <a:endParaRPr lang="en-GB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478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ko-KR" sz="1000" dirty="0">
                          <a:solidFill>
                            <a:srgbClr val="FF0000"/>
                          </a:solidFill>
                        </a:rPr>
                        <a:t>100</a:t>
                      </a: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</a:rPr>
                        <a:t>CR for maintenance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15281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82E10A3-DB35-414F-83C1-BF5FB8647349}">
  <ds:schemaRefs>
    <ds:schemaRef ds:uri="http://schemas.microsoft.com/office/2006/metadata/properties"/>
    <ds:schemaRef ds:uri="09cef1fd-e61b-4dbf-b745-21988b13f978"/>
    <ds:schemaRef ds:uri="http://purl.org/dc/elements/1.1/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dcc30912-d230-4cc2-b11f-bb5ca2a6b6f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65370</TotalTime>
  <Words>832</Words>
  <Application>Microsoft Office PowerPoint</Application>
  <PresentationFormat>On-screen Show (4:3)</PresentationFormat>
  <Paragraphs>220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 </vt:lpstr>
      <vt:lpstr>Arial</vt:lpstr>
      <vt:lpstr>Calibri</vt:lpstr>
      <vt:lpstr>Times New Roman</vt:lpstr>
      <vt:lpstr>Office Theme</vt:lpstr>
      <vt:lpstr>Status report for 5GS Enhancement  for Energy Efficiency and Energy Saving (EnergySys)</vt:lpstr>
      <vt:lpstr>EnergySys Status at SA#111</vt:lpstr>
      <vt:lpstr>EnergySys Status after SA2#173</vt:lpstr>
      <vt:lpstr>FS_EnergySys/EnergySys Work Plan</vt:lpstr>
      <vt:lpstr>Backup</vt:lpstr>
      <vt:lpstr>EnergySys Status at SA#110</vt:lpstr>
      <vt:lpstr>EnergySys Status after SA2#172</vt:lpstr>
      <vt:lpstr>EnergySys Status after SA2#171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Samsung</cp:lastModifiedBy>
  <cp:revision>2007</cp:revision>
  <dcterms:created xsi:type="dcterms:W3CDTF">2008-08-30T09:32:10Z</dcterms:created>
  <dcterms:modified xsi:type="dcterms:W3CDTF">2026-02-23T05:29:37Z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  <property fmtid="{D5CDD505-2E9C-101B-9397-08002B2CF9AE}" pid="13" name="FLCMData">
    <vt:lpwstr>50643EF78566534F4B7AD35967F9E48009FF9EA624AEF072344E2965644BFEB9B2EFF81367059F87B2AF76752130D702759BB7C65DB558F0E9F8D22D53B62108</vt:lpwstr>
  </property>
  <property fmtid="{D5CDD505-2E9C-101B-9397-08002B2CF9AE}" pid="14" name="DocumentId">
    <vt:lpwstr>6d5570ec-bfa8-4cb7-a30e-f6ea9afdc15a</vt:lpwstr>
  </property>
</Properties>
</file>