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4"/>
  </p:sldMasterIdLst>
  <p:notesMasterIdLst>
    <p:notesMasterId r:id="rId16"/>
  </p:notesMasterIdLst>
  <p:handoutMasterIdLst>
    <p:handoutMasterId r:id="rId17"/>
  </p:handoutMasterIdLst>
  <p:sldIdLst>
    <p:sldId id="1002" r:id="rId5"/>
    <p:sldId id="999" r:id="rId6"/>
    <p:sldId id="1004" r:id="rId7"/>
    <p:sldId id="993" r:id="rId8"/>
    <p:sldId id="1007" r:id="rId9"/>
    <p:sldId id="810" r:id="rId10"/>
    <p:sldId id="1001" r:id="rId11"/>
    <p:sldId id="1000" r:id="rId12"/>
    <p:sldId id="1003" r:id="rId13"/>
    <p:sldId id="1005" r:id="rId14"/>
    <p:sldId id="1006" r:id="rId1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LaeYoung April19 (LG Electronics)" initials="LY" lastIdx="1" clrIdx="1">
    <p:extLst>
      <p:ext uri="{19B8F6BF-5375-455C-9EA6-DF929625EA0E}">
        <p15:presenceInfo xmlns:p15="http://schemas.microsoft.com/office/powerpoint/2012/main" userId="LaeYoung April19 (LG Electronic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9D9D9"/>
    <a:srgbClr val="CCFFCC"/>
    <a:srgbClr val="CC00FF"/>
    <a:srgbClr val="FF99CC"/>
    <a:srgbClr val="FF3300"/>
    <a:srgbClr val="FF99FF"/>
    <a:srgbClr val="FFCCFF"/>
    <a:srgbClr val="FF33CC"/>
    <a:srgbClr val="FF6699"/>
    <a:srgbClr val="62A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40" autoAdjust="0"/>
    <p:restoredTop sz="97097" autoAdjust="0"/>
  </p:normalViewPr>
  <p:slideViewPr>
    <p:cSldViewPr snapToGrid="0">
      <p:cViewPr varScale="1">
        <p:scale>
          <a:sx n="88" d="100"/>
          <a:sy n="88" d="100"/>
        </p:scale>
        <p:origin x="50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300" d="100"/>
          <a:sy n="300" d="100"/>
        </p:scale>
        <p:origin x="-1862" y="-7445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2/24/2026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2/24/2026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1A0830-7958-478F-A687-980EFBB47EC2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6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087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727469" y="249383"/>
            <a:ext cx="129885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S2-2601677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#173</a:t>
            </a:r>
            <a:endParaRPr lang="de-DE" sz="1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sv-SE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09 - 13 February, 2026, Goa, India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961667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805524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5352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WG2#173</a:t>
            </a:r>
            <a:r>
              <a:rPr lang="en-GB" altLang="de-DE" sz="1200" baseline="0" dirty="0">
                <a:solidFill>
                  <a:schemeClr val="bg1"/>
                </a:solidFill>
              </a:rPr>
              <a:t>  </a:t>
            </a:r>
            <a:r>
              <a:rPr lang="en-US" altLang="de-DE" sz="1200" baseline="0" dirty="0">
                <a:solidFill>
                  <a:schemeClr val="bg1"/>
                </a:solidFill>
              </a:rPr>
              <a:t>Feb </a:t>
            </a:r>
            <a:r>
              <a:rPr lang="en-GB" altLang="de-DE" sz="1200" baseline="0" dirty="0">
                <a:solidFill>
                  <a:schemeClr val="bg1"/>
                </a:solidFill>
              </a:rPr>
              <a:t>09 – Feb 13, 2026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661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332505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altLang="zh-CN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zh-CN" b="1" dirty="0">
                <a:effectLst/>
                <a:latin typeface="Segoe UI Symbol" panose="020B0502040204020203" pitchFamily="34" charset="0"/>
                <a:ea typeface="맑은 고딕" panose="020B0503020000020004" pitchFamily="50" charset="-127"/>
                <a:cs typeface="Segoe UI Symbol" panose="020B0502040204020203" pitchFamily="34" charset="0"/>
              </a:rPr>
              <a:t>Rel-20 AmbientIoT_Ph2_ARC</a:t>
            </a:r>
            <a:br>
              <a:rPr lang="en-US" altLang="de-DE" sz="2800" b="1" kern="0" dirty="0"/>
            </a:br>
            <a:r>
              <a:rPr lang="en-US" altLang="de-DE" sz="2800" b="1" kern="0" dirty="0"/>
              <a:t>Status Report</a:t>
            </a:r>
            <a:endParaRPr lang="en-GB" b="1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88788" y="4006360"/>
            <a:ext cx="6553255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b="1" dirty="0" err="1"/>
              <a:t>Runze</a:t>
            </a:r>
            <a:r>
              <a:rPr lang="en-US" altLang="en-US" sz="1800" b="1" dirty="0"/>
              <a:t> Zhou </a:t>
            </a:r>
            <a:r>
              <a:rPr lang="en-US" alt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(Huawei</a:t>
            </a:r>
            <a:r>
              <a:rPr lang="en-GB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), Fei Lu </a:t>
            </a:r>
            <a:r>
              <a:rPr lang="en-US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(OPPO)</a:t>
            </a:r>
          </a:p>
          <a:p>
            <a:pPr>
              <a:lnSpc>
                <a:spcPct val="80000"/>
              </a:lnSpc>
            </a:pPr>
            <a:r>
              <a:rPr lang="en-US" altLang="en-US" sz="1800" b="1" dirty="0"/>
              <a:t>(Rapporteurs)</a:t>
            </a:r>
            <a:endParaRPr lang="en-GB" alt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SA2#172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41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Progress since SA2#171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Key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issue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1: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all editor’s notes in the interim conclusion are discussed using the drafting session and the way forward is endorsed in S2-2511016 for the work in SA2#173.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/>
              <a:t>Key issue 2: interim conclusions for “DO-A capable AIoT Device initial registration” and “DO-A data transfer” are agreed, with several Editor’s notes.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/>
              <a:t>Study Item is 75% complete and TR 23.700-30 will be sent to SA#110 for information</a:t>
            </a:r>
            <a:r>
              <a:rPr lang="en-US" altLang="de-DE" sz="1400" kern="0" dirty="0"/>
              <a:t>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de-DE" sz="1400" kern="0" dirty="0">
                <a:solidFill>
                  <a:prstClr val="black"/>
                </a:solidFill>
                <a:latin typeface="Calibri"/>
                <a:sym typeface="+mn-ea"/>
              </a:rPr>
              <a:t>Several interim conclusions indicate coordination with SA3.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400" kern="0" dirty="0"/>
              <a:t>Key issue 1 has already used the 0.5 TU planned in the SID, and not been completed yet. It was agreed there is no need to request additional TUs.</a:t>
            </a:r>
            <a:endParaRPr lang="de-DE" altLang="ko-KR" sz="14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1 conclusion: only one CR (pen-holder: OPPO) will be discussed to finalize the conclusion, based on the endorsement from SA2#172.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2 conclusion: continue and finalize the conclusions (e.g., resolving editor‘s notes, discussing new conclusion aspects).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9030494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at SA#110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864532"/>
            <a:ext cx="8829735" cy="4434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Progress since SA#109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15 new solutions are agreed in SA2#171.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Key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issue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1: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in SA2#171, interim conclusions are agreed and documented in the TR with several editors' notes. In SA2#172, all editor’s notes are discussed using the drafting session and the way forward is endorsed for the work in SA2#173.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/>
              <a:t>Key issue 2: interim conclusions for “DO-A capable AIoT Device initial registration” and “DO-A data transfer” are agreed, with several Editor’s notes.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/>
              <a:t>Study Item is 75% complete and TR 23.700-30 will be sent to SA#110 for information</a:t>
            </a:r>
            <a:r>
              <a:rPr lang="en-US" altLang="de-DE" sz="1400" kern="0" dirty="0"/>
              <a:t>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de-DE" sz="1400" kern="0" dirty="0">
                <a:solidFill>
                  <a:prstClr val="black"/>
                </a:solidFill>
                <a:latin typeface="Calibri"/>
                <a:sym typeface="+mn-ea"/>
              </a:rPr>
              <a:t>Several interim conclusions indicate coordination with SA3.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400" kern="0" dirty="0"/>
              <a:t>Key issue 1 has already used the 0.5 TU planned in the SID, and not been completed yet. It was agreed there is no need to request additional TUs.</a:t>
            </a:r>
            <a:endParaRPr lang="de-DE" altLang="ko-KR" sz="14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1 conclusion: only one CR (pen-holder: OPPO) will be discussed to finalize the conclusion, based on the endorsement from SA2#172.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2 conclusion: continue and finalize the conclusions (e.g., resolving editor‘s notes, discussing new conclusion aspects).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63397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SA2#173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4187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Progress since SA2#172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All TR key issues (i.e. key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issue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1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and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key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issue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2) </a:t>
            </a:r>
            <a:r>
              <a:rPr lang="en-US" altLang="de-DE" sz="1400" kern="0" dirty="0"/>
              <a:t>) are concluded.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Two LS out including technical issues needs RAN WG and SA3 feedback were agreed.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LS reply on “</a:t>
            </a:r>
            <a:r>
              <a:rPr lang="pt-BR" altLang="de-DE" sz="1400" kern="0" dirty="0"/>
              <a:t>scope alignment for R20 AIoT</a:t>
            </a:r>
            <a:r>
              <a:rPr lang="en-US" altLang="de-DE" sz="1400" kern="0" dirty="0"/>
              <a:t>” was agreed and sent to SA3.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/>
              <a:t>Study Item is 100% complete and TR 23.700-30 will be sent to SA#111 for approval</a:t>
            </a:r>
            <a:r>
              <a:rPr lang="en-US" altLang="de-DE" sz="1400" kern="0" dirty="0"/>
              <a:t>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New WID on Architecture support of Ambient power-enabled Internet of Things - Phase 2 was approved in S2-2601709.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de-DE" sz="1400" kern="0" dirty="0">
                <a:solidFill>
                  <a:prstClr val="black"/>
                </a:solidFill>
                <a:latin typeface="Calibri"/>
                <a:sym typeface="+mn-ea"/>
              </a:rPr>
              <a:t>Several technical issues in the TR conclusions indicate coordination with SA3.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de-DE" sz="1400" kern="0" dirty="0">
                <a:solidFill>
                  <a:prstClr val="black"/>
                </a:solidFill>
                <a:latin typeface="Calibri"/>
                <a:sym typeface="+mn-ea"/>
              </a:rPr>
              <a:t>Several technical issues in the TR conclusions need </a:t>
            </a: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collaboration and alignment work with RAN WG.</a:t>
            </a:r>
            <a:endParaRPr lang="en-US" altLang="de-DE" sz="1400" kern="0" dirty="0">
              <a:solidFill>
                <a:prstClr val="black"/>
              </a:solidFill>
              <a:latin typeface="Calibri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400" kern="0" dirty="0"/>
              <a:t>None</a:t>
            </a:r>
            <a:endParaRPr lang="de-DE" altLang="ko-KR" sz="1400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normative work, using the TR conclusions as basis. 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and finalize the technical issues listed in the TR conclusion, which </a:t>
            </a:r>
            <a:r>
              <a:rPr lang="en-US" altLang="de-DE" sz="1400" kern="0" dirty="0">
                <a:solidFill>
                  <a:prstClr val="black"/>
                </a:solidFill>
                <a:latin typeface="Calibri"/>
                <a:sym typeface="+mn-ea"/>
              </a:rPr>
              <a:t>needs </a:t>
            </a: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collaboration and alignment work with RAN WG, in the normative work phase.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81264"/>
              </p:ext>
            </p:extLst>
          </p:nvPr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SI completed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18310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at SA#111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864532"/>
            <a:ext cx="8829735" cy="412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Progress since SA#110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All TR key issues (i.e. key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issue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1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and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key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issue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2) </a:t>
            </a:r>
            <a:r>
              <a:rPr lang="en-US" altLang="de-DE" sz="1400" kern="0" dirty="0"/>
              <a:t>) are concluded.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Two LS out including technical issues needs RAN WG and SA3 feedback were agreed.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LS reply on “</a:t>
            </a:r>
            <a:r>
              <a:rPr lang="pt-BR" altLang="de-DE" sz="1400" kern="0" dirty="0"/>
              <a:t>scope alignment for R20 AIoT</a:t>
            </a:r>
            <a:r>
              <a:rPr lang="en-US" altLang="de-DE" sz="1400" kern="0" dirty="0"/>
              <a:t>” was agreed and sent to SA3.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/>
              <a:t>Study Item is 100% complete and TR 23.700-30 will be sent to SA#111 for approval</a:t>
            </a:r>
            <a:r>
              <a:rPr lang="en-US" altLang="de-DE" sz="1400" kern="0" dirty="0"/>
              <a:t>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New WID on Architecture support of Ambient power-enabled Internet of Things - Phase 2 was approved in S2-2601709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de-DE" sz="1400" kern="0" dirty="0">
                <a:solidFill>
                  <a:prstClr val="black"/>
                </a:solidFill>
                <a:latin typeface="Calibri"/>
                <a:sym typeface="+mn-ea"/>
              </a:rPr>
              <a:t>Several technical issues in the TR conclusions indicate coordination with SA3.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de-DE" sz="1400" kern="0" dirty="0">
                <a:solidFill>
                  <a:prstClr val="black"/>
                </a:solidFill>
                <a:latin typeface="Calibri"/>
                <a:sym typeface="+mn-ea"/>
              </a:rPr>
              <a:t>Several technical issues in the TR conclusions need </a:t>
            </a: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collaboration and alignment work with RAN WG</a:t>
            </a:r>
          </a:p>
          <a:p>
            <a:pPr marL="457200" lvl="1" indent="-457200">
              <a:spcBef>
                <a:spcPts val="0"/>
              </a:spcBef>
              <a:spcAft>
                <a:spcPts val="400"/>
              </a:spcAft>
              <a:buBlip>
                <a:blip r:embed="rId2"/>
              </a:buBlip>
              <a:defRPr/>
            </a:pPr>
            <a:r>
              <a:rPr lang="de-DE" altLang="ko-KR" sz="1600" b="1" dirty="0">
                <a:solidFill>
                  <a:prstClr val="black"/>
                </a:solidFill>
                <a:latin typeface="Calibri"/>
              </a:rPr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400" kern="0" dirty="0"/>
              <a:t>None.</a:t>
            </a:r>
            <a:endParaRPr lang="de-DE" altLang="ko-KR" sz="14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Next steps</a:t>
            </a:r>
            <a:endParaRPr lang="en-US" altLang="zh-CN" sz="1400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normative work, using the TR conclusions as basis. 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and finalize the technical issues listed in the TR conclusion, which </a:t>
            </a:r>
            <a:r>
              <a:rPr lang="en-US" altLang="de-DE" sz="1400" kern="0" dirty="0">
                <a:solidFill>
                  <a:prstClr val="black"/>
                </a:solidFill>
                <a:latin typeface="Calibri"/>
                <a:sym typeface="+mn-ea"/>
              </a:rPr>
              <a:t>needs </a:t>
            </a: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collaboration and alignment work with RAN WG, in the normative work phase.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778653"/>
              </p:ext>
            </p:extLst>
          </p:nvPr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SI completed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02869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9F54C7A-8190-69C7-1325-6C27553C398B}"/>
              </a:ext>
            </a:extLst>
          </p:cNvPr>
          <p:cNvSpPr txBox="1">
            <a:spLocks/>
          </p:cNvSpPr>
          <p:nvPr/>
        </p:nvSpPr>
        <p:spPr bwMode="auto">
          <a:xfrm>
            <a:off x="294759" y="184635"/>
            <a:ext cx="649792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de-DE" b="1" kern="0" dirty="0"/>
              <a:t>AmbientIoT_Ph2-ARC workplan</a:t>
            </a:r>
            <a:endParaRPr lang="en-US" sz="36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108913"/>
              </p:ext>
            </p:extLst>
          </p:nvPr>
        </p:nvGraphicFramePr>
        <p:xfrm>
          <a:off x="172740" y="1174585"/>
          <a:ext cx="8798520" cy="439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5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146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Meeting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Date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Planned</a:t>
                      </a:r>
                      <a:r>
                        <a:rPr lang="en-US" sz="1400" b="1" baseline="0" dirty="0"/>
                        <a:t> TU’s</a:t>
                      </a:r>
                      <a:endParaRPr lang="en-US" sz="1400" b="1" dirty="0"/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Actual TU’s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Action plan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5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SA2#174</a:t>
                      </a:r>
                    </a:p>
                  </a:txBody>
                  <a:tcPr marL="36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 2026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1.5</a:t>
                      </a:r>
                    </a:p>
                  </a:txBody>
                  <a:tcPr marL="36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Start the normative work, including: (1) using TR conclusion as basis, add R20 features into TS 23.369 for skeleton, scope, architecture model and concepts, functional description, and procedures; (2) Continue and finalize (some of or all) the technical issues listed in the TR conclusion, which needs collaboration and alignment work with RAN WG</a:t>
                      </a:r>
                      <a:endParaRPr lang="en-US" altLang="ko-K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56027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SA2#175</a:t>
                      </a:r>
                    </a:p>
                  </a:txBody>
                  <a:tcPr marL="36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May 2026</a:t>
                      </a:r>
                    </a:p>
                  </a:txBody>
                  <a:tcPr marL="36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</a:t>
                      </a:r>
                    </a:p>
                  </a:txBody>
                  <a:tcPr marL="36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dirty="0">
                        <a:latin typeface="+mn-lt"/>
                      </a:endParaRPr>
                    </a:p>
                  </a:txBody>
                  <a:tcPr marL="36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Continue with the normative work, including work on TS 23.369, and other impacted TS listed in the WID.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5598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SA2#176</a:t>
                      </a:r>
                    </a:p>
                  </a:txBody>
                  <a:tcPr marL="36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Aug 2026</a:t>
                      </a:r>
                    </a:p>
                  </a:txBody>
                  <a:tcPr marL="36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</a:t>
                      </a:r>
                    </a:p>
                  </a:txBody>
                  <a:tcPr marL="36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dirty="0">
                        <a:latin typeface="+mn-lt"/>
                      </a:endParaRPr>
                    </a:p>
                  </a:txBody>
                  <a:tcPr marL="36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Continue and finalize the normative work. 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0821527"/>
                  </a:ext>
                </a:extLst>
              </a:tr>
              <a:tr h="3866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TU</a:t>
                      </a:r>
                    </a:p>
                  </a:txBody>
                  <a:tcPr marL="36000" marR="36000" marT="18000" marB="18000"/>
                </a:tc>
                <a:tc hMerge="1">
                  <a:txBody>
                    <a:bodyPr/>
                    <a:lstStyle/>
                    <a:p>
                      <a:r>
                        <a:rPr lang="en-US" sz="1400" dirty="0"/>
                        <a:t>Total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5.5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dirty="0"/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36000" marT="18000" marB="18000"/>
                </a:tc>
                <a:extLst>
                  <a:ext uri="{0D108BD9-81ED-4DB2-BD59-A6C34878D82A}">
                    <a16:rowId xmlns:a16="http://schemas.microsoft.com/office/drawing/2014/main" val="3680528877"/>
                  </a:ext>
                </a:extLst>
              </a:tr>
              <a:tr h="38667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NOTE: the planned TU per meeting is based on the SA2 approved WID on AmbientIoT_Ph2-ARC (S2-2601709)</a:t>
                      </a:r>
                    </a:p>
                  </a:txBody>
                  <a:tcPr marL="36000" marR="36000" marT="18000" marB="1800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36000" marR="36000" marT="18000" marB="180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dirty="0"/>
                    </a:p>
                  </a:txBody>
                  <a:tcPr marL="36000" marR="36000" marT="18000" marB="18000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36000" marR="36000" marT="18000" marB="18000"/>
                </a:tc>
                <a:extLst>
                  <a:ext uri="{0D108BD9-81ED-4DB2-BD59-A6C34878D82A}">
                    <a16:rowId xmlns:a16="http://schemas.microsoft.com/office/drawing/2014/main" val="1483282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610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9F54C7A-8190-69C7-1325-6C27553C398B}"/>
              </a:ext>
            </a:extLst>
          </p:cNvPr>
          <p:cNvSpPr txBox="1">
            <a:spLocks/>
          </p:cNvSpPr>
          <p:nvPr/>
        </p:nvSpPr>
        <p:spPr bwMode="auto">
          <a:xfrm>
            <a:off x="294759" y="184635"/>
            <a:ext cx="6497928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de-DE" b="1" kern="0" dirty="0"/>
              <a:t>FS_AmbientIoT_Ph2_ARC work plan</a:t>
            </a:r>
            <a:endParaRPr lang="en-US" sz="36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2740" y="1174585"/>
          <a:ext cx="8798520" cy="43212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5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146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Meeting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Date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Planned</a:t>
                      </a:r>
                      <a:r>
                        <a:rPr lang="en-US" sz="1400" b="1" baseline="0" dirty="0"/>
                        <a:t> TU’s</a:t>
                      </a:r>
                      <a:endParaRPr lang="en-US" sz="1400" b="1" dirty="0"/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Actual TU’s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Action plan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5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SA2#170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 2025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Finalize scope, architecture assumptions and requirements, and key issues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Solution for WT#2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Solution for WT#1 (only for information)  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6027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Oct 2025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1.5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1: interim conclusions and conclusions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2: continue solution discussion, interim conclusions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15598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SA2#172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Nov 2025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start and prioritize the key issue 2 conclusion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discussion on key issue 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1527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SA2#173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Feb 2026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Finalize key issue 1 and key issue 2 conclusions.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Key issue 1 will discuss only one CR (pen-holder: OPPO) to finalize the conclusion, based on the endorsement from SA2#172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875364"/>
                  </a:ext>
                </a:extLst>
              </a:tr>
              <a:tr h="3866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TU</a:t>
                      </a:r>
                    </a:p>
                  </a:txBody>
                  <a:tcPr marL="36000" marR="36000" marT="18000" marB="18000"/>
                </a:tc>
                <a:tc hMerge="1">
                  <a:txBody>
                    <a:bodyPr/>
                    <a:lstStyle/>
                    <a:p>
                      <a:r>
                        <a:rPr lang="en-US" sz="1400" dirty="0"/>
                        <a:t>Total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4.5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4.5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36000" marR="36000" marT="18000" marB="18000"/>
                </a:tc>
                <a:extLst>
                  <a:ext uri="{0D108BD9-81ED-4DB2-BD59-A6C34878D82A}">
                    <a16:rowId xmlns:a16="http://schemas.microsoft.com/office/drawing/2014/main" val="3680528877"/>
                  </a:ext>
                </a:extLst>
              </a:tr>
            </a:tbl>
          </a:graphicData>
        </a:graphic>
      </p:graphicFrame>
      <p:sp>
        <p:nvSpPr>
          <p:cNvPr id="5" name="文本框 4">
            <a:extLst>
              <a:ext uri="{FF2B5EF4-FFF2-40B4-BE49-F238E27FC236}">
                <a16:creationId xmlns:a16="http://schemas.microsoft.com/office/drawing/2014/main" id="{12B7E6AF-0B1D-98DF-EA98-10CF9272B95E}"/>
              </a:ext>
            </a:extLst>
          </p:cNvPr>
          <p:cNvSpPr txBox="1"/>
          <p:nvPr/>
        </p:nvSpPr>
        <p:spPr>
          <a:xfrm rot="20884056">
            <a:off x="19119" y="1101934"/>
            <a:ext cx="880916" cy="27699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zh-CN" sz="1200" dirty="0"/>
              <a:t>Done </a:t>
            </a:r>
          </a:p>
        </p:txBody>
      </p:sp>
    </p:spTree>
    <p:extLst>
      <p:ext uri="{BB962C8B-B14F-4D97-AF65-F5344CB8AC3E}">
        <p14:creationId xmlns:p14="http://schemas.microsoft.com/office/powerpoint/2010/main" val="2741046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95032" y="2194370"/>
            <a:ext cx="5566488" cy="257293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BACKUP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656168095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SA2#170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36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SA#108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Overall work plan has been discussed in the conference call at Aug 12</a:t>
            </a:r>
            <a:r>
              <a:rPr lang="en-US" altLang="de-DE" sz="1600" kern="0" baseline="30000" dirty="0"/>
              <a:t>th</a:t>
            </a:r>
            <a:r>
              <a:rPr lang="en-US" altLang="de-DE" sz="1600" kern="0" dirty="0"/>
              <a:t> 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v.0.1.0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64 contributions were submitted, 10 contributions agreed (including TR skeleton, scope, architecture and assumptions, key issues for WT#1 and WT#2, 4 solutions for key issue#2).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 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None.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interim conclusion and conclusion for key issue 1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solution discussion for key issue 2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200626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7617204" cy="453170"/>
          </a:xfrm>
        </p:spPr>
        <p:txBody>
          <a:bodyPr/>
          <a:lstStyle/>
          <a:p>
            <a:pPr algn="l"/>
            <a:r>
              <a:rPr lang="en-US" altLang="de-DE" b="1" dirty="0"/>
              <a:t>FS_AmbientIoT_Ph2_ARC Status at SA#109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36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SA#108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Overall work plan has been discussed in the conference call at Aug 12</a:t>
            </a:r>
            <a:r>
              <a:rPr lang="en-US" altLang="de-DE" sz="1600" kern="0" baseline="30000" dirty="0"/>
              <a:t>th</a:t>
            </a:r>
            <a:r>
              <a:rPr lang="en-US" altLang="de-DE" sz="1600" kern="0" dirty="0"/>
              <a:t> 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v.0.1.0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64 contributions were submitted, 10 contributions agreed (including TR skeleton, scope, architecture and assumptions, key issues for WT#1 and WT#2, 4 solutions for key issue#2).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lang="en-US" altLang="zh-CN" sz="1600" kern="0" dirty="0">
                <a:solidFill>
                  <a:prstClr val="black"/>
                </a:solidFill>
                <a:latin typeface="Calibri"/>
                <a:sym typeface="+mn-ea"/>
              </a:rPr>
              <a:t>.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None.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interim conclusions and conclusions for key issue 1.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solution discussions for key issue 2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091194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SA2#171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41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SA#109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Key issue 1: (interim) conclusion reached for architecture, protocol stack, radio resource allocation. Partial conclusion reached for UE reader authorization and revocation, UE reader selection. Several FFS remain.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Key issue 2: 15 new solutions are approved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v.0.2.0 is available.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 and SA3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Key issue 1 has already used the 0.5 TU planned in the SID, and not been completed yet.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November meeting: start and prioritize the key issue 2 conclusion, and no discussion on key issue 1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February meeting: finalize key issue 1 and key issue 2 conclusions, key issue 1 will focus on essential features and have limited discussion time.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4726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2E10A3-DB35-414F-83C1-BF5FB864734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cc30912-d230-4cc2-b11f-bb5ca2a6b6f5"/>
    <ds:schemaRef ds:uri="09cef1fd-e61b-4dbf-b745-21988b13f9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6310</TotalTime>
  <Words>1777</Words>
  <Application>Microsoft Office PowerPoint</Application>
  <PresentationFormat>全屏显示(4:3)</PresentationFormat>
  <Paragraphs>260</Paragraphs>
  <Slides>11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6" baseType="lpstr">
      <vt:lpstr>Arial</vt:lpstr>
      <vt:lpstr>Calibri</vt:lpstr>
      <vt:lpstr>Segoe UI Symbol</vt:lpstr>
      <vt:lpstr>Times New Roman</vt:lpstr>
      <vt:lpstr>3_Office Theme</vt:lpstr>
      <vt:lpstr> Rel-20 AmbientIoT_Ph2_ARC Status Report</vt:lpstr>
      <vt:lpstr>FS_AmbientIoT_Ph2_ARC Status after SA2#173</vt:lpstr>
      <vt:lpstr>FS_AmbientIoT_Ph2_ARC Status at SA#111</vt:lpstr>
      <vt:lpstr>PowerPoint 演示文稿</vt:lpstr>
      <vt:lpstr>PowerPoint 演示文稿</vt:lpstr>
      <vt:lpstr>BACKUP</vt:lpstr>
      <vt:lpstr>FS_AmbientIoT_Ph2_ARC Status after SA2#170</vt:lpstr>
      <vt:lpstr>FS_AmbientIoT_Ph2_ARC Status at SA#109</vt:lpstr>
      <vt:lpstr>FS_AmbientIoT_Ph2_ARC Status after SA2#171</vt:lpstr>
      <vt:lpstr>FS_AmbientIoT_Ph2_ARC Status after SA2#172</vt:lpstr>
      <vt:lpstr>FS_AmbientIoT_Ph2_ARC Status at SA#110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Huawei-Fri</cp:lastModifiedBy>
  <cp:revision>2298</cp:revision>
  <dcterms:created xsi:type="dcterms:W3CDTF">2008-08-30T09:32:10Z</dcterms:created>
  <dcterms:modified xsi:type="dcterms:W3CDTF">2026-02-24T03:04:56Z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2023-09-04T08:35:13Z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6ff34d0e-ee55-4bcf-b7be-adf1b7050f61</vt:lpwstr>
  </property>
  <property fmtid="{D5CDD505-2E9C-101B-9397-08002B2CF9AE}" pid="19" name="MSIP_Label_cf20372f-9ab3-4551-9149-9f9b12e2c27e_ContentBits">
    <vt:lpwstr>0</vt:lpwstr>
  </property>
</Properties>
</file>