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1132" r:id="rId6"/>
    <p:sldId id="1130" r:id="rId7"/>
    <p:sldId id="1131" r:id="rId8"/>
    <p:sldId id="1123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66695C8-CC38-1DAB-DB30-9D30F2BC9BE6}" name="Toumi, N. (Nassima)" initials="NT" userId="S::nassima.toumi@tno.nl::f9cf70b0-da66-4dcc-8ee8-16811ee2485b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EECE1"/>
    <a:srgbClr val="FF3300"/>
    <a:srgbClr val="FF33CC"/>
    <a:srgbClr val="FF6699"/>
    <a:srgbClr val="FF99FF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456" autoAdjust="0"/>
    <p:restoredTop sz="96195" autoAdjust="0"/>
  </p:normalViewPr>
  <p:slideViewPr>
    <p:cSldViewPr snapToGrid="0">
      <p:cViewPr varScale="1">
        <p:scale>
          <a:sx n="59" d="100"/>
          <a:sy n="59" d="100"/>
        </p:scale>
        <p:origin x="1696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7" d="100"/>
          <a:sy n="77" d="100"/>
        </p:scale>
        <p:origin x="3432" y="6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17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11/26/2025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11/24/2025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3410832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189996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3594912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49" y="85317"/>
            <a:ext cx="741356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SA WG2 Meeting #172	</a:t>
            </a:r>
            <a:r>
              <a:rPr lang="en-GB" altLang="en-US" sz="1200" b="1" dirty="0">
                <a:solidFill>
                  <a:srgbClr val="0000FF"/>
                </a:solidFill>
                <a:latin typeface="Arial "/>
              </a:rPr>
              <a:t> 				S2-2511291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17 – 21 November, 2025, Dallas, US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WG2#172 ;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US" altLang="de-DE" sz="1200" b="0" baseline="0" dirty="0">
                <a:solidFill>
                  <a:schemeClr val="bg1"/>
                </a:solidFill>
                <a:latin typeface="Arial "/>
              </a:rPr>
              <a:t>17 – 21 November, 2025, Dallas, US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TEI20_5G_ProSe_Ph4-ARC</a:t>
            </a:r>
            <a:br>
              <a:rPr lang="en-US" altLang="zh-CN" b="1" dirty="0"/>
            </a:b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altLang="en-US" sz="1800" dirty="0"/>
          </a:p>
          <a:p>
            <a:pPr>
              <a:lnSpc>
                <a:spcPct val="80000"/>
              </a:lnSpc>
            </a:pPr>
            <a:r>
              <a:rPr lang="en-US" altLang="en-US" sz="1800" dirty="0"/>
              <a:t>Nassima Toumi (KPN N.V.)</a:t>
            </a:r>
          </a:p>
          <a:p>
            <a:pPr>
              <a:lnSpc>
                <a:spcPct val="80000"/>
              </a:lnSpc>
            </a:pPr>
            <a:r>
              <a:rPr lang="en-US" altLang="en-US" sz="1800" dirty="0"/>
              <a:t>Rapporteur</a:t>
            </a:r>
            <a:br>
              <a:rPr lang="en-US" altLang="en-US" sz="1800" dirty="0"/>
            </a:br>
            <a:endParaRPr lang="en-US" altLang="en-US" sz="1800" dirty="0"/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2" y="289786"/>
            <a:ext cx="7829249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TEI20_5G_ProSe_Ph4-ARC </a:t>
            </a:r>
            <a:r>
              <a:rPr lang="en-US" altLang="de-DE" sz="2800" b="1" dirty="0"/>
              <a:t>status at SA#110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2021642"/>
              </p:ext>
            </p:extLst>
          </p:nvPr>
        </p:nvGraphicFramePr>
        <p:xfrm>
          <a:off x="481806" y="1219025"/>
          <a:ext cx="8180387" cy="70045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1080058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5G ProSe Phase 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TEI20_5G_ProSe_Ph4-ARC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09/2025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SP-250839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1C90A9D0-DE9D-8364-1DF9-DE201287720E}"/>
              </a:ext>
            </a:extLst>
          </p:cNvPr>
          <p:cNvSpPr txBox="1">
            <a:spLocks/>
          </p:cNvSpPr>
          <p:nvPr/>
        </p:nvSpPr>
        <p:spPr bwMode="auto">
          <a:xfrm>
            <a:off x="412995" y="2323042"/>
            <a:ext cx="8318007" cy="3553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Blip>
                <a:blip r:embed="rId3"/>
              </a:buBlip>
            </a:pPr>
            <a:r>
              <a:rPr lang="en-US" altLang="ko-KR" sz="1600" b="1" kern="0" dirty="0">
                <a:solidFill>
                  <a:prstClr val="black"/>
                </a:solidFill>
              </a:rPr>
              <a:t>Progress since SA#109</a:t>
            </a:r>
            <a:endParaRPr lang="de-DE" altLang="ko-KR" sz="16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1 CR to TS 23.304 has been approved.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400" dirty="0"/>
              <a:t>Support for PC5 groupcast mode for MANET multicast for IP based 5G ProSe Layer-3 Multi-hop UE-to-UE Relay.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kern="0" dirty="0"/>
              <a:t>1 LS OUT sent to SA WG3 and RAN WG2 (CT WG1 in CC) on MANET multicast support for Layer-3 IP Type UE-to-UE multi-hop Relay.</a:t>
            </a:r>
          </a:p>
          <a:p>
            <a:pPr marL="0" lvl="1" indent="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endParaRPr lang="en-US" altLang="ko-KR" sz="1600" b="1" kern="0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Blip>
                <a:blip r:embed="rId3"/>
              </a:buBlip>
            </a:pPr>
            <a:r>
              <a:rPr lang="en-US" altLang="ko-KR" sz="1600" b="1" kern="0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kern="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kern="0" dirty="0">
                <a:solidFill>
                  <a:prstClr val="black"/>
                </a:solidFill>
                <a:sym typeface="+mn-ea"/>
              </a:rPr>
              <a:t>This WI is subject to coordination with RAN WG2 to determine RAN impact.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kern="0" dirty="0">
                <a:solidFill>
                  <a:prstClr val="black"/>
                </a:solidFill>
                <a:sym typeface="+mn-ea"/>
              </a:rPr>
              <a:t>Security aspects will be handled by SA WG3.</a:t>
            </a:r>
          </a:p>
          <a:p>
            <a:pPr>
              <a:spcBef>
                <a:spcPts val="0"/>
              </a:spcBef>
              <a:spcAft>
                <a:spcPts val="200"/>
              </a:spcAft>
              <a:defRPr/>
            </a:pPr>
            <a:r>
              <a:rPr lang="de-DE" altLang="ko-KR" sz="1600" b="1" kern="0" dirty="0">
                <a:solidFill>
                  <a:prstClr val="black"/>
                </a:solidFill>
                <a:latin typeface="Calibri"/>
                <a:ea typeface="맑은 고딕" panose="020B0503020000020004" pitchFamily="34" charset="-127"/>
              </a:rPr>
              <a:t>Outstanding </a:t>
            </a:r>
            <a:r>
              <a:rPr lang="de-DE" altLang="ko-KR" sz="1600" b="1" kern="0" dirty="0" err="1">
                <a:solidFill>
                  <a:prstClr val="black"/>
                </a:solidFill>
                <a:latin typeface="Calibri"/>
                <a:ea typeface="맑은 고딕" panose="020B0503020000020004" pitchFamily="34" charset="-127"/>
              </a:rPr>
              <a:t>issues</a:t>
            </a:r>
            <a:endParaRPr lang="de-DE" altLang="ko-KR" sz="1600" b="1" kern="0" dirty="0">
              <a:solidFill>
                <a:prstClr val="black"/>
              </a:solidFill>
              <a:latin typeface="Calibri"/>
              <a:ea typeface="맑은 고딕" panose="020B0503020000020004" pitchFamily="34" charset="-127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kern="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de-DE" sz="1600" kern="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</a:t>
            </a:r>
            <a:r>
              <a:rPr lang="de-DE" altLang="ko-KR" sz="1800" b="1" kern="0" dirty="0" err="1"/>
              <a:t>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kern="0" dirty="0"/>
              <a:t>None.</a:t>
            </a:r>
          </a:p>
        </p:txBody>
      </p:sp>
    </p:spTree>
    <p:extLst>
      <p:ext uri="{BB962C8B-B14F-4D97-AF65-F5344CB8AC3E}">
        <p14:creationId xmlns:p14="http://schemas.microsoft.com/office/powerpoint/2010/main" val="34085542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2" y="289786"/>
            <a:ext cx="7829249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TEI20_5G_ProSe_Ph4-ARC </a:t>
            </a:r>
            <a:r>
              <a:rPr lang="en-US" altLang="de-DE" sz="2800" b="1" dirty="0"/>
              <a:t>status after SA2#171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015315"/>
              </p:ext>
            </p:extLst>
          </p:nvPr>
        </p:nvGraphicFramePr>
        <p:xfrm>
          <a:off x="481806" y="1219025"/>
          <a:ext cx="8180387" cy="70045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1080058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5G ProSe Phase 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TEI20_5G_ProSe_Ph4-ARC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09/2025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SP-250839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12995" y="2323042"/>
            <a:ext cx="8318007" cy="3553049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at SA2#171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This TEI20 WI was not on the agenda, work has not started.</a:t>
            </a:r>
            <a:endParaRPr lang="en-US" altLang="ko-KR" sz="1400" dirty="0"/>
          </a:p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This WI is subject to coordination with RAN WG2 to determine RAN impact.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Security aspects will be handled by SA WG3.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de-DE" altLang="ko-KR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Outstanding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Start work in SA2#172 meeting.</a:t>
            </a:r>
          </a:p>
        </p:txBody>
      </p:sp>
    </p:spTree>
    <p:extLst>
      <p:ext uri="{BB962C8B-B14F-4D97-AF65-F5344CB8AC3E}">
        <p14:creationId xmlns:p14="http://schemas.microsoft.com/office/powerpoint/2010/main" val="247765003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2" y="289786"/>
            <a:ext cx="7829249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TEI20_5G_ProSe_Ph4-ARC </a:t>
            </a:r>
            <a:r>
              <a:rPr lang="en-US" altLang="de-DE" sz="2800" b="1" dirty="0"/>
              <a:t>status after SA2#172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8450271"/>
              </p:ext>
            </p:extLst>
          </p:nvPr>
        </p:nvGraphicFramePr>
        <p:xfrm>
          <a:off x="481806" y="1219025"/>
          <a:ext cx="8180387" cy="70045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1080058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5G ProSe Phase 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TEI20_5G_ProSe_Ph4-ARC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09/2025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SP-250839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12995" y="2323042"/>
            <a:ext cx="8318007" cy="3553049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at SA2#172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CR to TS 23.304 has been approved.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400" dirty="0"/>
              <a:t>CR added support for PC5 groupcast mode for MANET multicast for IP based 5G ProSe Layer-3 Multi-hop UE-to-UE Relay.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1 LS OUT sent to </a:t>
            </a:r>
            <a:r>
              <a:rPr lang="en-US" altLang="ko-KR" sz="1400" kern="0" dirty="0"/>
              <a:t>SA WG3 and RAN WG2 (CT </a:t>
            </a:r>
            <a:r>
              <a:rPr lang="en-US" altLang="ko-KR" sz="1400" kern="0"/>
              <a:t>WG1 in CC</a:t>
            </a:r>
            <a:r>
              <a:rPr lang="en-US" altLang="ko-KR" sz="1400" kern="0" dirty="0"/>
              <a:t>) </a:t>
            </a:r>
            <a:r>
              <a:rPr lang="en-US" altLang="ko-KR" sz="1400" dirty="0"/>
              <a:t>on MANET multicast support for Layer-3 IP Type UE-to-UE multi-hop Relay.</a:t>
            </a:r>
          </a:p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This WI is subject to coordination with RAN WG2 to determine RAN impact.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Security aspects will be handled by SA WG3.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de-DE" altLang="ko-KR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Outstanding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None.</a:t>
            </a:r>
          </a:p>
        </p:txBody>
      </p:sp>
    </p:spTree>
    <p:extLst>
      <p:ext uri="{BB962C8B-B14F-4D97-AF65-F5344CB8AC3E}">
        <p14:creationId xmlns:p14="http://schemas.microsoft.com/office/powerpoint/2010/main" val="393530145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TEI20_5G_ProSe_Ph4-ARC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4529893"/>
              </p:ext>
            </p:extLst>
          </p:nvPr>
        </p:nvGraphicFramePr>
        <p:xfrm>
          <a:off x="294758" y="1879196"/>
          <a:ext cx="8409855" cy="200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3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3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9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869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400" dirty="0"/>
                        <a:t>SA2#171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400" dirty="0"/>
                        <a:t>October 2025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-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-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39935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400" dirty="0"/>
                        <a:t>SA2#172</a:t>
                      </a:r>
                      <a:endParaRPr lang="en-US" sz="14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400" dirty="0"/>
                        <a:t>November 2025</a:t>
                      </a:r>
                      <a:endParaRPr lang="en-US" sz="14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Approve CRs and send LSs to RAN WG2 and SA WG3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831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SA2#173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February 2026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-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-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66109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12356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25049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purl.org/dc/elements/1.1/"/>
    <ds:schemaRef ds:uri="dcc30912-d230-4cc2-b11f-bb5ca2a6b6f5"/>
    <ds:schemaRef ds:uri="http://schemas.microsoft.com/office/2006/metadata/properties"/>
    <ds:schemaRef ds:uri="09cef1fd-e61b-4dbf-b745-21988b13f978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72402</TotalTime>
  <Words>450</Words>
  <Application>Microsoft Office PowerPoint</Application>
  <PresentationFormat>On-screen Show (4:3)</PresentationFormat>
  <Paragraphs>114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</vt:lpstr>
      <vt:lpstr>Calibri</vt:lpstr>
      <vt:lpstr>Times New Roman</vt:lpstr>
      <vt:lpstr>Office Theme</vt:lpstr>
      <vt:lpstr>TEI20_5G_ProSe_Ph4-ARC Status Report</vt:lpstr>
      <vt:lpstr>TEI20_5G_ProSe_Ph4-ARC status at SA#110</vt:lpstr>
      <vt:lpstr>TEI20_5G_ProSe_Ph4-ARC status after SA2#171</vt:lpstr>
      <vt:lpstr>TEI20_5G_ProSe_Ph4-ARC status after SA2#172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Toumi, N. (Nassima)</cp:lastModifiedBy>
  <cp:revision>2001</cp:revision>
  <dcterms:created xsi:type="dcterms:W3CDTF">2008-08-30T09:32:10Z</dcterms:created>
  <dcterms:modified xsi:type="dcterms:W3CDTF">2025-11-26T13:29:27Z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