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4"/>
  </p:notesMasterIdLst>
  <p:handoutMasterIdLst>
    <p:handoutMasterId r:id="rId15"/>
  </p:handoutMasterIdLst>
  <p:sldIdLst>
    <p:sldId id="1163" r:id="rId6"/>
    <p:sldId id="1250" r:id="rId7"/>
    <p:sldId id="1248" r:id="rId8"/>
    <p:sldId id="1230" r:id="rId9"/>
    <p:sldId id="1234" r:id="rId10"/>
    <p:sldId id="1249" r:id="rId11"/>
    <p:sldId id="1240" r:id="rId12"/>
    <p:sldId id="1247" r:id="rId1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E9C4CE-BB94-A775-1E72-9F50D1F197AA}" name="rapporteur2" initials="EU" userId="rapporteur2"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98" d="100"/>
          <a:sy n="98" d="100"/>
        </p:scale>
        <p:origin x="356"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 Malla Reddy" userId="f7a08217-848a-4361-9f6b-a22cc0d7391f" providerId="ADAL" clId="{B9059AD2-F8BC-475F-82F7-459C5D0BC5BF}"/>
    <pc:docChg chg="modSld">
      <pc:chgData name="Sama, Malla Reddy" userId="f7a08217-848a-4361-9f6b-a22cc0d7391f" providerId="ADAL" clId="{B9059AD2-F8BC-475F-82F7-459C5D0BC5BF}" dt="2025-11-25T10:57:32.955" v="4" actId="20577"/>
      <pc:docMkLst>
        <pc:docMk/>
      </pc:docMkLst>
      <pc:sldChg chg="modSp mod">
        <pc:chgData name="Sama, Malla Reddy" userId="f7a08217-848a-4361-9f6b-a22cc0d7391f" providerId="ADAL" clId="{B9059AD2-F8BC-475F-82F7-459C5D0BC5BF}" dt="2025-11-25T10:57:16.890" v="3" actId="20577"/>
        <pc:sldMkLst>
          <pc:docMk/>
          <pc:sldMk cId="3856421667" sldId="1248"/>
        </pc:sldMkLst>
        <pc:spChg chg="mod">
          <ac:chgData name="Sama, Malla Reddy" userId="f7a08217-848a-4361-9f6b-a22cc0d7391f" providerId="ADAL" clId="{B9059AD2-F8BC-475F-82F7-459C5D0BC5BF}" dt="2025-11-25T10:57:16.890" v="3" actId="20577"/>
          <ac:spMkLst>
            <pc:docMk/>
            <pc:sldMk cId="3856421667" sldId="1248"/>
            <ac:spMk id="25602" creationId="{7EE3DDCB-CD66-5A5D-4599-C220B7E582C3}"/>
          </ac:spMkLst>
        </pc:spChg>
      </pc:sldChg>
      <pc:sldChg chg="modSp mod">
        <pc:chgData name="Sama, Malla Reddy" userId="f7a08217-848a-4361-9f6b-a22cc0d7391f" providerId="ADAL" clId="{B9059AD2-F8BC-475F-82F7-459C5D0BC5BF}" dt="2025-11-25T10:57:32.955" v="4" actId="20577"/>
        <pc:sldMkLst>
          <pc:docMk/>
          <pc:sldMk cId="596589930" sldId="1250"/>
        </pc:sldMkLst>
        <pc:spChg chg="mod">
          <ac:chgData name="Sama, Malla Reddy" userId="f7a08217-848a-4361-9f6b-a22cc0d7391f" providerId="ADAL" clId="{B9059AD2-F8BC-475F-82F7-459C5D0BC5BF}" dt="2025-11-25T10:57:32.955" v="4" actId="20577"/>
          <ac:spMkLst>
            <pc:docMk/>
            <pc:sldMk cId="596589930" sldId="1250"/>
            <ac:spMk id="3" creationId="{06AFEE28-AEAA-45FA-034A-3D33BD9C67B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11/25/2025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11/25/2025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25/11/2025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25/11/2025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25/11/2025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25/11/2025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25/11/2025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25/11/2025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
        <p:nvSpPr>
          <p:cNvPr id="4" name="TextBox 3">
            <a:extLst>
              <a:ext uri="{FF2B5EF4-FFF2-40B4-BE49-F238E27FC236}">
                <a16:creationId xmlns:a16="http://schemas.microsoft.com/office/drawing/2014/main" id="{824809A4-BB86-CA25-05E6-56E2E8C3F2DF}"/>
              </a:ext>
            </a:extLst>
          </p:cNvPr>
          <p:cNvSpPr txBox="1"/>
          <p:nvPr userDrawn="1"/>
        </p:nvSpPr>
        <p:spPr>
          <a:xfrm>
            <a:off x="6420119" y="367048"/>
            <a:ext cx="1018227" cy="276999"/>
          </a:xfrm>
          <a:prstGeom prst="rect">
            <a:avLst/>
          </a:prstGeom>
          <a:noFill/>
        </p:spPr>
        <p:txBody>
          <a:bodyPr wrap="none" rtlCol="0">
            <a:spAutoFit/>
          </a:bodyPr>
          <a:lstStyle/>
          <a:p>
            <a:r>
              <a:rPr lang="en-GB" sz="1200" b="1" dirty="0"/>
              <a:t>S2-2511279</a:t>
            </a:r>
            <a:endParaRPr lang="en-DE" sz="1200" b="1"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25/11/2025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25/11/2025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25/11/2025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25/11/2025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25/11/2025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25/11/2025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2_Arch/TSGS2_170_Goteborg_2025-08/Docs/S2-250813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4" Type="http://schemas.openxmlformats.org/officeDocument/2006/relationships/hyperlink" Target="https://www.3gpp.org/ftp/tsg_sa/WG2_Arch/TSGS2_171_Wuhan_2025-10/Docs/S2-2509822.zi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 Id="rId5" Type="http://schemas.openxmlformats.org/officeDocument/2006/relationships/hyperlink" Target="https://www.3gpp.org/ftp/tsg_sa/WG2_Arch/TSGS2_170_Goteborg_2025-08/Docs/S2-2508115.zip" TargetMode="External"/><Relationship Id="rId4" Type="http://schemas.openxmlformats.org/officeDocument/2006/relationships/hyperlink" Target="https://www.3gpp.org/ftp/tsg_sa/WG2_Arch/TSGS2_170_Goteborg_2025-08/Docs/S2-250813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453383"/>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FS_6G_ARC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186656"/>
            <a:ext cx="6400800" cy="907497"/>
          </a:xfrm>
        </p:spPr>
        <p:txBody>
          <a:bodyPr/>
          <a:lstStyle/>
          <a:p>
            <a:pPr>
              <a:lnSpc>
                <a:spcPct val="80000"/>
              </a:lnSpc>
            </a:pPr>
            <a:r>
              <a:rPr lang="sv-SE" altLang="en-US" sz="2000" b="1" dirty="0">
                <a:latin typeface="Calibri" panose="020F0502020204030204" pitchFamily="34" charset="0"/>
                <a:cs typeface="Calibri" panose="020F0502020204030204" pitchFamily="34" charset="0"/>
              </a:rPr>
              <a:t>Rapporteurs</a:t>
            </a:r>
            <a:r>
              <a:rPr lang="sv-SE" altLang="en-US" sz="2000" dirty="0">
                <a:latin typeface="Calibri" panose="020F0502020204030204" pitchFamily="34" charset="0"/>
                <a:cs typeface="Calibri" panose="020F0502020204030204" pitchFamily="34" charset="0"/>
              </a:rPr>
              <a:t>:</a:t>
            </a:r>
          </a:p>
          <a:p>
            <a:pPr>
              <a:lnSpc>
                <a:spcPct val="80000"/>
              </a:lnSpc>
            </a:pPr>
            <a:r>
              <a:rPr lang="sv-SE" altLang="en-US" sz="2000" dirty="0">
                <a:latin typeface="Calibri" panose="020F0502020204030204" pitchFamily="34" charset="0"/>
                <a:cs typeface="Calibri" panose="020F0502020204030204" pitchFamily="34" charset="0"/>
              </a:rPr>
              <a:t>Malla Reddy Sama (NTT DOCOMO)</a:t>
            </a:r>
          </a:p>
          <a:p>
            <a:pPr>
              <a:lnSpc>
                <a:spcPct val="80000"/>
              </a:lnSpc>
            </a:pPr>
            <a:r>
              <a:rPr lang="sv-SE" altLang="en-US" sz="2000" dirty="0">
                <a:latin typeface="Calibri" panose="020F0502020204030204" pitchFamily="34" charset="0"/>
                <a:cs typeface="Calibri" panose="020F0502020204030204" pitchFamily="34" charset="0"/>
              </a:rPr>
              <a:t>Stefan Rommer (Ericsson)</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S2-2511279 - 3GPP TSG SA WG2#172 Dallas, US, Nov 17 – 21, 2025</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32" y="52199"/>
            <a:ext cx="1444597" cy="11235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3AE15-858C-7303-A2AB-8F4165537EE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7670316-1C4A-C642-4E9A-FFC11BEA6BBB}"/>
              </a:ext>
            </a:extLst>
          </p:cNvPr>
          <p:cNvSpPr>
            <a:spLocks noGrp="1"/>
          </p:cNvSpPr>
          <p:nvPr>
            <p:ph type="title"/>
          </p:nvPr>
        </p:nvSpPr>
        <p:spPr>
          <a:xfrm>
            <a:off x="143693" y="92495"/>
            <a:ext cx="7387892" cy="857250"/>
          </a:xfrm>
        </p:spPr>
        <p:txBody>
          <a:bodyPr/>
          <a:lstStyle/>
          <a:p>
            <a:pPr algn="l"/>
            <a:r>
              <a:rPr lang="en-GB" altLang="en-US" sz="2400" b="1" dirty="0"/>
              <a:t>FS_6G_ARC Status at SA#110</a:t>
            </a:r>
          </a:p>
        </p:txBody>
      </p:sp>
      <p:graphicFrame>
        <p:nvGraphicFramePr>
          <p:cNvPr id="2" name="Table 1">
            <a:extLst>
              <a:ext uri="{FF2B5EF4-FFF2-40B4-BE49-F238E27FC236}">
                <a16:creationId xmlns:a16="http://schemas.microsoft.com/office/drawing/2014/main" id="{D842349C-7518-9413-7D86-6442287959A8}"/>
              </a:ext>
            </a:extLst>
          </p:cNvPr>
          <p:cNvGraphicFramePr>
            <a:graphicFrameLocks noGrp="1"/>
          </p:cNvGraphicFramePr>
          <p:nvPr>
            <p:extLst>
              <p:ext uri="{D42A27DB-BD31-4B8C-83A1-F6EECF244321}">
                <p14:modId xmlns:p14="http://schemas.microsoft.com/office/powerpoint/2010/main" val="4253159409"/>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20%</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06AFEE28-AEAA-45FA-034A-3D33BD9C67B8}"/>
              </a:ext>
            </a:extLst>
          </p:cNvPr>
          <p:cNvSpPr txBox="1">
            <a:spLocks/>
          </p:cNvSpPr>
          <p:nvPr/>
        </p:nvSpPr>
        <p:spPr>
          <a:xfrm>
            <a:off x="238896" y="1581027"/>
            <a:ext cx="8761412" cy="3469977"/>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a:r>
            <a:r>
              <a:rPr lang="de-DE" altLang="de-DE" sz="1600"/>
              <a:t>since SA#</a:t>
            </a:r>
            <a:r>
              <a:rPr lang="de-DE" altLang="de-DE" sz="1600" dirty="0"/>
              <a:t>109:</a:t>
            </a:r>
          </a:p>
          <a:p>
            <a:pPr marL="538163" lvl="1">
              <a:spcBef>
                <a:spcPct val="0"/>
              </a:spcBef>
            </a:pPr>
            <a:r>
              <a:rPr lang="de-DE" altLang="de-DE" sz="1100" dirty="0"/>
              <a:t> </a:t>
            </a:r>
            <a:r>
              <a:rPr lang="en-GB" altLang="de-DE" sz="1100" dirty="0"/>
              <a:t>LS from TSG RAN (LS on Early Alignment on Access Stratum security aspects), LS from TSG SA (LS on Guidance on 6G data related work tasks) were postponed.</a:t>
            </a:r>
          </a:p>
          <a:p>
            <a:pPr marL="538163" lvl="1">
              <a:spcBef>
                <a:spcPct val="0"/>
              </a:spcBef>
            </a:pPr>
            <a:r>
              <a:rPr lang="en-GB" altLang="de-DE" sz="1100" dirty="0"/>
              <a:t> Two </a:t>
            </a:r>
            <a:r>
              <a:rPr lang="en-GB" altLang="de-DE" sz="1100" dirty="0" err="1"/>
              <a:t>pCRs</a:t>
            </a:r>
            <a:r>
              <a:rPr lang="en-GB" altLang="de-DE" sz="1100" dirty="0"/>
              <a:t> on Architectural Assumptions and Architectural requirements were approved.</a:t>
            </a:r>
          </a:p>
          <a:p>
            <a:pPr marL="538163" lvl="1">
              <a:spcBef>
                <a:spcPct val="0"/>
              </a:spcBef>
            </a:pPr>
            <a:r>
              <a:rPr lang="en-GB" altLang="de-DE" sz="1100" dirty="0"/>
              <a:t> The consolidated feedback on </a:t>
            </a:r>
            <a:r>
              <a:rPr lang="en-GB" altLang="de-DE" sz="1100" i="1" dirty="0"/>
              <a:t>5G Features for 6G System </a:t>
            </a:r>
            <a:r>
              <a:rPr lang="en-GB" altLang="de-DE" sz="1100" dirty="0"/>
              <a:t>(S2-2511263) was reviewed; the associated </a:t>
            </a:r>
            <a:r>
              <a:rPr lang="en-GB" altLang="de-DE" sz="1100" dirty="0" err="1"/>
              <a:t>pCR</a:t>
            </a:r>
            <a:r>
              <a:rPr lang="en-GB" altLang="de-DE" sz="1100" dirty="0"/>
              <a:t> was noted, with the understanding that the material may be used for future reference if needed.</a:t>
            </a:r>
            <a:endParaRPr lang="en-GB" altLang="de-DE" sz="1100" strike="sngStrike" dirty="0"/>
          </a:p>
          <a:p>
            <a:pPr marL="538163" lvl="1">
              <a:spcBef>
                <a:spcPct val="0"/>
              </a:spcBef>
            </a:pPr>
            <a:r>
              <a:rPr lang="en-GB" altLang="de-DE" sz="1100" dirty="0"/>
              <a:t> One </a:t>
            </a:r>
            <a:r>
              <a:rPr lang="en-GB" altLang="de-DE" sz="1100" dirty="0" err="1"/>
              <a:t>pCR</a:t>
            </a:r>
            <a:r>
              <a:rPr lang="en-GB" altLang="de-DE" sz="1100" dirty="0"/>
              <a:t> related to TR structure update was approved.</a:t>
            </a:r>
          </a:p>
          <a:p>
            <a:pPr marL="538163" lvl="1">
              <a:spcBef>
                <a:spcPct val="0"/>
              </a:spcBef>
            </a:pPr>
            <a:r>
              <a:rPr lang="en-GB" altLang="de-DE" sz="1100" dirty="0"/>
              <a:t> A total of 24 Key Issues (KIs) were approved.</a:t>
            </a:r>
          </a:p>
          <a:p>
            <a:pPr marL="538163" lvl="1">
              <a:spcBef>
                <a:spcPct val="0"/>
              </a:spcBef>
            </a:pPr>
            <a:r>
              <a:rPr lang="en-GB" altLang="de-DE" sz="1100" dirty="0"/>
              <a:t> The SID was updated with the approved scopes for each WT and sub-WT.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None.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a:t>
            </a:r>
            <a:r>
              <a:rPr lang="en-GB" altLang="de-DE" sz="1100" dirty="0"/>
              <a:t>Begin working on solutions for the approved KIs. KI updates will only be allowed at SA2#173 if strictly necessary</a:t>
            </a:r>
            <a:r>
              <a:rPr lang="de-DE" altLang="de-DE" sz="1100" dirty="0"/>
              <a:t>.</a:t>
            </a:r>
            <a:endParaRPr lang="en-US" altLang="en-US" sz="1100" dirty="0"/>
          </a:p>
        </p:txBody>
      </p:sp>
    </p:spTree>
    <p:extLst>
      <p:ext uri="{BB962C8B-B14F-4D97-AF65-F5344CB8AC3E}">
        <p14:creationId xmlns:p14="http://schemas.microsoft.com/office/powerpoint/2010/main" val="59658993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CAACF-5ACB-7692-9CB2-ED47356D0220}"/>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EE3DDCB-CD66-5A5D-4599-C220B7E582C3}"/>
              </a:ext>
            </a:extLst>
          </p:cNvPr>
          <p:cNvSpPr>
            <a:spLocks noGrp="1"/>
          </p:cNvSpPr>
          <p:nvPr>
            <p:ph type="title"/>
          </p:nvPr>
        </p:nvSpPr>
        <p:spPr>
          <a:xfrm>
            <a:off x="143693" y="92495"/>
            <a:ext cx="7387892" cy="857250"/>
          </a:xfrm>
        </p:spPr>
        <p:txBody>
          <a:bodyPr/>
          <a:lstStyle/>
          <a:p>
            <a:pPr algn="l"/>
            <a:r>
              <a:rPr lang="en-GB" altLang="en-US" sz="2400" b="1" dirty="0"/>
              <a:t>FS_6G_ARC Status after SA2 #171</a:t>
            </a:r>
          </a:p>
        </p:txBody>
      </p:sp>
      <p:graphicFrame>
        <p:nvGraphicFramePr>
          <p:cNvPr id="2" name="Table 1">
            <a:extLst>
              <a:ext uri="{FF2B5EF4-FFF2-40B4-BE49-F238E27FC236}">
                <a16:creationId xmlns:a16="http://schemas.microsoft.com/office/drawing/2014/main" id="{B88E5AEA-0721-C0E6-FC2A-497E451B8BD2}"/>
              </a:ext>
            </a:extLst>
          </p:cNvPr>
          <p:cNvGraphicFramePr>
            <a:graphicFrameLocks noGrp="1"/>
          </p:cNvGraphicFramePr>
          <p:nvPr>
            <p:extLst>
              <p:ext uri="{D42A27DB-BD31-4B8C-83A1-F6EECF244321}">
                <p14:modId xmlns:p14="http://schemas.microsoft.com/office/powerpoint/2010/main" val="3764636208"/>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10%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highlight>
                            <a:srgbClr val="FFFF00"/>
                          </a:highlight>
                          <a:latin typeface="Arial" panose="020B0604020202020204" pitchFamily="34" charset="0"/>
                          <a:cs typeface="Arial" panose="020B0604020202020204" pitchFamily="34" charset="0"/>
                        </a:rPr>
                        <a:t>20%</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D19472C7-3B86-00A8-1A8F-578BEB85A17B}"/>
              </a:ext>
            </a:extLst>
          </p:cNvPr>
          <p:cNvSpPr txBox="1">
            <a:spLocks/>
          </p:cNvSpPr>
          <p:nvPr/>
        </p:nvSpPr>
        <p:spPr>
          <a:xfrm>
            <a:off x="238896" y="1509691"/>
            <a:ext cx="8761412" cy="3541313"/>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SA2#172:</a:t>
            </a:r>
          </a:p>
          <a:p>
            <a:pPr marL="538163" lvl="1">
              <a:spcBef>
                <a:spcPct val="0"/>
              </a:spcBef>
            </a:pPr>
            <a:r>
              <a:rPr lang="en-GB" altLang="de-DE" sz="1100" dirty="0"/>
              <a:t> LS from TSG RAN (LS on Early Alignment on Access Stratum security aspects), LS from TSG SA (LS on Guidance on 6G data related work tasks) and  was postponed.</a:t>
            </a:r>
          </a:p>
          <a:p>
            <a:pPr marL="538163" lvl="1">
              <a:spcBef>
                <a:spcPct val="0"/>
              </a:spcBef>
            </a:pPr>
            <a:r>
              <a:rPr lang="en-GB" altLang="de-DE" sz="1100" dirty="0"/>
              <a:t> Two </a:t>
            </a:r>
            <a:r>
              <a:rPr lang="en-GB" altLang="de-DE" sz="1100" dirty="0" err="1"/>
              <a:t>pCRs</a:t>
            </a:r>
            <a:r>
              <a:rPr lang="en-GB" altLang="de-DE" sz="1100" dirty="0"/>
              <a:t> on Architectural Assumptions and Architectural requirements were approved.</a:t>
            </a:r>
          </a:p>
          <a:p>
            <a:pPr marL="538163" lvl="1">
              <a:spcBef>
                <a:spcPct val="0"/>
              </a:spcBef>
            </a:pPr>
            <a:r>
              <a:rPr lang="en-GB" altLang="de-DE" sz="1100" dirty="0"/>
              <a:t> The consolidated feedback on </a:t>
            </a:r>
            <a:r>
              <a:rPr lang="en-GB" altLang="de-DE" sz="1100" i="1" dirty="0"/>
              <a:t>5G Features for 6G System </a:t>
            </a:r>
            <a:r>
              <a:rPr lang="en-GB" altLang="de-DE" sz="1100" dirty="0"/>
              <a:t>(S2-2511263) was reviewed; the associated </a:t>
            </a:r>
            <a:r>
              <a:rPr lang="en-GB" altLang="de-DE" sz="1100" dirty="0" err="1"/>
              <a:t>pCR</a:t>
            </a:r>
            <a:r>
              <a:rPr lang="en-GB" altLang="de-DE" sz="1100" dirty="0"/>
              <a:t> was noted, with the understanding that the material may be used for future reference if needed.</a:t>
            </a:r>
            <a:endParaRPr lang="en-GB" altLang="de-DE" sz="1100" strike="sngStrike" dirty="0"/>
          </a:p>
          <a:p>
            <a:pPr marL="538163" lvl="1">
              <a:spcBef>
                <a:spcPct val="0"/>
              </a:spcBef>
            </a:pPr>
            <a:r>
              <a:rPr lang="en-GB" altLang="de-DE" sz="1100" dirty="0"/>
              <a:t> One </a:t>
            </a:r>
            <a:r>
              <a:rPr lang="en-GB" altLang="de-DE" sz="1100" dirty="0" err="1"/>
              <a:t>pCR</a:t>
            </a:r>
            <a:r>
              <a:rPr lang="en-GB" altLang="de-DE" sz="1100" dirty="0"/>
              <a:t> related to TR structure update was approved.</a:t>
            </a:r>
          </a:p>
          <a:p>
            <a:pPr marL="538163" lvl="1">
              <a:spcBef>
                <a:spcPct val="0"/>
              </a:spcBef>
            </a:pPr>
            <a:r>
              <a:rPr lang="en-GB" altLang="de-DE" sz="1100" dirty="0"/>
              <a:t> A total of 22 Key Issues (KIs) were approved. (Two KIs were approved already at SA2#171 and not updated at SA2#172)</a:t>
            </a:r>
          </a:p>
          <a:p>
            <a:pPr marL="538163" lvl="1">
              <a:spcBef>
                <a:spcPct val="0"/>
              </a:spcBef>
            </a:pPr>
            <a:r>
              <a:rPr lang="en-GB" altLang="de-DE" sz="1100" dirty="0"/>
              <a:t> The SID was updated with the approved scopes for each WT and sub-WT.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None.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a:t>
            </a:r>
            <a:r>
              <a:rPr lang="en-GB" altLang="de-DE" sz="1100" dirty="0"/>
              <a:t>Begin working on solutions for the approved KIs. KI updates will only be allowed at SA2#173 if strictly necessary</a:t>
            </a:r>
            <a:r>
              <a:rPr lang="de-DE" altLang="de-DE" sz="1100" dirty="0"/>
              <a:t>.</a:t>
            </a:r>
            <a:endParaRPr lang="en-US" altLang="en-US" sz="1100" dirty="0"/>
          </a:p>
        </p:txBody>
      </p:sp>
    </p:spTree>
    <p:extLst>
      <p:ext uri="{BB962C8B-B14F-4D97-AF65-F5344CB8AC3E}">
        <p14:creationId xmlns:p14="http://schemas.microsoft.com/office/powerpoint/2010/main" val="385642166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FS_6G_ARC Work Plan</a:t>
            </a:r>
          </a:p>
        </p:txBody>
      </p:sp>
      <p:sp>
        <p:nvSpPr>
          <p:cNvPr id="2" name="TextBox 1">
            <a:extLst>
              <a:ext uri="{FF2B5EF4-FFF2-40B4-BE49-F238E27FC236}">
                <a16:creationId xmlns:a16="http://schemas.microsoft.com/office/drawing/2014/main" id="{63F8A788-BFB8-4382-55D9-E1E0FCFF63F2}"/>
              </a:ext>
            </a:extLst>
          </p:cNvPr>
          <p:cNvSpPr txBox="1"/>
          <p:nvPr/>
        </p:nvSpPr>
        <p:spPr>
          <a:xfrm>
            <a:off x="613533" y="1551531"/>
            <a:ext cx="4331314" cy="338554"/>
          </a:xfrm>
          <a:prstGeom prst="rect">
            <a:avLst/>
          </a:prstGeom>
          <a:noFill/>
        </p:spPr>
        <p:txBody>
          <a:bodyPr wrap="none" rtlCol="0">
            <a:spAutoFit/>
          </a:bodyPr>
          <a:lstStyle/>
          <a:p>
            <a:pPr marL="341313" indent="-341313">
              <a:buBlip>
                <a:blip r:embed="rId2"/>
              </a:buBlip>
            </a:pPr>
            <a:r>
              <a:rPr lang="en-GB" altLang="en-US" sz="1600" dirty="0">
                <a:latin typeface="Calibri" panose="020F0502020204030204" pitchFamily="34" charset="0"/>
              </a:rPr>
              <a:t>See endorsed work plan </a:t>
            </a:r>
            <a:r>
              <a:rPr lang="en-GB" altLang="en-US" sz="1600" dirty="0">
                <a:latin typeface="Calibri" panose="020F0502020204030204" pitchFamily="34" charset="0"/>
                <a:hlinkClick r:id="rId3"/>
              </a:rPr>
              <a:t>S2-2508138</a:t>
            </a:r>
            <a:r>
              <a:rPr lang="en-GB" altLang="en-US" sz="1600" dirty="0">
                <a:latin typeface="Calibri" panose="020F0502020204030204" pitchFamily="34" charset="0"/>
              </a:rPr>
              <a:t> (slide#4)</a:t>
            </a:r>
            <a:endParaRPr lang="en-DE" sz="1600" dirty="0">
              <a:latin typeface="Calibri" panose="020F0502020204030204" pitchFamily="34" charset="0"/>
            </a:endParaRPr>
          </a:p>
        </p:txBody>
      </p:sp>
    </p:spTree>
    <p:extLst>
      <p:ext uri="{BB962C8B-B14F-4D97-AF65-F5344CB8AC3E}">
        <p14:creationId xmlns:p14="http://schemas.microsoft.com/office/powerpoint/2010/main" val="25978384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557487" y="1999065"/>
            <a:ext cx="8167657" cy="857250"/>
          </a:xfrm>
        </p:spPr>
        <p:txBody>
          <a:bodyPr/>
          <a:lstStyle/>
          <a:p>
            <a:r>
              <a:rPr lang="en-GB" altLang="en-US" b="1" dirty="0"/>
              <a:t>Annex</a:t>
            </a:r>
          </a:p>
        </p:txBody>
      </p:sp>
    </p:spTree>
    <p:extLst>
      <p:ext uri="{BB962C8B-B14F-4D97-AF65-F5344CB8AC3E}">
        <p14:creationId xmlns:p14="http://schemas.microsoft.com/office/powerpoint/2010/main" val="21075881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88EAF-006E-0ACA-6EBD-C73FC92785E1}"/>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F2ACAEF-4DC2-B081-6D05-D3CF7DD4E71A}"/>
              </a:ext>
            </a:extLst>
          </p:cNvPr>
          <p:cNvSpPr>
            <a:spLocks noGrp="1"/>
          </p:cNvSpPr>
          <p:nvPr>
            <p:ph type="title"/>
          </p:nvPr>
        </p:nvSpPr>
        <p:spPr>
          <a:xfrm>
            <a:off x="143693" y="92495"/>
            <a:ext cx="7387892" cy="857250"/>
          </a:xfrm>
        </p:spPr>
        <p:txBody>
          <a:bodyPr/>
          <a:lstStyle/>
          <a:p>
            <a:pPr algn="l"/>
            <a:r>
              <a:rPr lang="en-GB" altLang="en-US" sz="2400" b="1" dirty="0"/>
              <a:t>FS_6G_ARC Status after SA2 #171</a:t>
            </a:r>
          </a:p>
        </p:txBody>
      </p:sp>
      <p:graphicFrame>
        <p:nvGraphicFramePr>
          <p:cNvPr id="2" name="Table 1">
            <a:extLst>
              <a:ext uri="{FF2B5EF4-FFF2-40B4-BE49-F238E27FC236}">
                <a16:creationId xmlns:a16="http://schemas.microsoft.com/office/drawing/2014/main" id="{23C17A70-4967-E330-3E76-85371387526B}"/>
              </a:ext>
            </a:extLst>
          </p:cNvPr>
          <p:cNvGraphicFramePr>
            <a:graphicFrameLocks noGrp="1"/>
          </p:cNvGraphicFramePr>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highlight>
                            <a:srgbClr val="FFFF00"/>
                          </a:highlight>
                          <a:latin typeface="Arial" panose="020B0604020202020204" pitchFamily="34" charset="0"/>
                          <a:cs typeface="Arial" panose="020B0604020202020204" pitchFamily="34" charset="0"/>
                        </a:rPr>
                        <a:t>10%</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1AF4F151-5857-7C86-E2A7-1F91ABECF57A}"/>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SA2#171:</a:t>
            </a:r>
          </a:p>
          <a:p>
            <a:pPr marL="538163" lvl="1">
              <a:spcBef>
                <a:spcPct val="0"/>
              </a:spcBef>
            </a:pPr>
            <a:r>
              <a:rPr lang="de-DE" altLang="de-DE" sz="1100" dirty="0"/>
              <a:t> 300+ documents were submitted to SA2 #171. </a:t>
            </a:r>
          </a:p>
          <a:p>
            <a:pPr marL="538163" lvl="1">
              <a:spcBef>
                <a:spcPct val="0"/>
              </a:spcBef>
            </a:pPr>
            <a:r>
              <a:rPr lang="de-DE" altLang="de-DE" sz="1100" dirty="0"/>
              <a:t> Three p-CRs for WT#1.2 on “</a:t>
            </a:r>
            <a:r>
              <a:rPr lang="en-GB" altLang="de-DE" sz="1100" dirty="0"/>
              <a:t>Network Sharing”, “Network slicing” and “FWA” were approved for inclusion in the TR.</a:t>
            </a:r>
          </a:p>
          <a:p>
            <a:pPr marL="538163" lvl="1">
              <a:spcBef>
                <a:spcPct val="0"/>
              </a:spcBef>
            </a:pPr>
            <a:r>
              <a:rPr lang="en-GB" altLang="de-DE" sz="1100" dirty="0"/>
              <a:t> LS from TSG RAN (LS on Early Alignment on Access Stratum security aspects) was noted, while the LS from TSG SA (LS on Guidance on 6G data related work tasks) was postponed.</a:t>
            </a:r>
          </a:p>
          <a:p>
            <a:pPr marL="538163" lvl="1">
              <a:spcBef>
                <a:spcPct val="0"/>
              </a:spcBef>
            </a:pPr>
            <a:r>
              <a:rPr lang="en-GB" altLang="de-DE" sz="1100" dirty="0"/>
              <a:t> Discussion on way forward for 5G features for 6G day-1 continues, following the endorsed process and timeline of </a:t>
            </a:r>
            <a:r>
              <a:rPr lang="en-GB" altLang="de-DE" sz="1100" dirty="0">
                <a:hlinkClick r:id="rId4"/>
              </a:rPr>
              <a:t>S2-2509822</a:t>
            </a:r>
            <a:r>
              <a:rPr lang="en-GB" altLang="de-DE" sz="1100" dirty="0"/>
              <a:t>.</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97824665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FS_6G_ARC Status at SA#109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930091886"/>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SA #108:</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 </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endParaRPr lang="de-DE" altLang="de-DE" sz="1100" dirty="0"/>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pPr algn="l"/>
            <a:r>
              <a:rPr lang="en-GB" altLang="en-US" sz="2400" b="1" dirty="0"/>
              <a:t>FS_6G_ARC Status after SA2 #170</a:t>
            </a: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5%</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at SA2#170:</a:t>
            </a:r>
          </a:p>
          <a:p>
            <a:pPr marL="538163" lvl="1">
              <a:spcBef>
                <a:spcPct val="0"/>
              </a:spcBef>
            </a:pPr>
            <a:r>
              <a:rPr lang="de-DE" altLang="de-DE" sz="1100" dirty="0"/>
              <a:t> 290+ documents were submitted to SA2 #170. </a:t>
            </a:r>
          </a:p>
          <a:p>
            <a:pPr marL="538163" lvl="1">
              <a:spcBef>
                <a:spcPct val="0"/>
              </a:spcBef>
            </a:pPr>
            <a:r>
              <a:rPr lang="de-DE" altLang="de-DE" sz="1100" dirty="0"/>
              <a:t> TR 23.801-01 TR skeleton and TR scope were agreed</a:t>
            </a:r>
          </a:p>
          <a:p>
            <a:pPr marL="538163" lvl="1">
              <a:spcBef>
                <a:spcPct val="0"/>
              </a:spcBef>
            </a:pPr>
            <a:r>
              <a:rPr lang="de-DE" altLang="de-DE" sz="1100" dirty="0"/>
              <a:t> One p-CR for WT#1.2 on “</a:t>
            </a:r>
            <a:r>
              <a:rPr lang="en-GB" altLang="de-DE" sz="1100" dirty="0"/>
              <a:t>Network Sharing in the 6G system” scope approved for inclusion in the TR annex.</a:t>
            </a:r>
          </a:p>
          <a:p>
            <a:pPr marL="538163" lvl="1">
              <a:spcBef>
                <a:spcPct val="0"/>
              </a:spcBef>
            </a:pPr>
            <a:r>
              <a:rPr lang="en-GB" altLang="de-DE" sz="1100" dirty="0"/>
              <a:t> 6G work plan (</a:t>
            </a:r>
            <a:r>
              <a:rPr lang="en-GB" altLang="de-DE" sz="1100" dirty="0">
                <a:hlinkClick r:id="rId4"/>
              </a:rPr>
              <a:t>S2-2508138</a:t>
            </a:r>
            <a:r>
              <a:rPr lang="en-GB" altLang="de-DE" sz="1100" dirty="0"/>
              <a:t>) endorsed.</a:t>
            </a:r>
          </a:p>
          <a:p>
            <a:pPr marL="538163" lvl="1">
              <a:spcBef>
                <a:spcPct val="0"/>
              </a:spcBef>
            </a:pPr>
            <a:r>
              <a:rPr lang="en-GB" altLang="de-DE" sz="1100" dirty="0"/>
              <a:t> Process for discussing adoption of 5G features for 6G day-1 (</a:t>
            </a:r>
            <a:r>
              <a:rPr lang="en-GB" altLang="de-DE" sz="1100" dirty="0">
                <a:hlinkClick r:id="rId5"/>
              </a:rPr>
              <a:t>S2-2508115</a:t>
            </a:r>
            <a:r>
              <a:rPr lang="en-GB" altLang="de-DE" sz="1100" dirty="0"/>
              <a:t>) endorsed.</a:t>
            </a:r>
          </a:p>
          <a:p>
            <a:pPr marL="538163" lvl="1">
              <a:spcBef>
                <a:spcPct val="0"/>
              </a:spcBef>
            </a:pPr>
            <a:r>
              <a:rPr lang="en-GB" altLang="de-DE" sz="1100" dirty="0"/>
              <a:t> Almost all of the </a:t>
            </a:r>
            <a:r>
              <a:rPr lang="en-GB" altLang="de-DE" sz="1100" dirty="0" err="1"/>
              <a:t>tdocs</a:t>
            </a:r>
            <a:r>
              <a:rPr lang="en-GB" altLang="de-DE" sz="1100" dirty="0"/>
              <a:t> have been postponed, as consensus among the companies has not yet been reached.  </a:t>
            </a:r>
          </a:p>
          <a:p>
            <a:pPr marL="538163" lvl="1" indent="0">
              <a:spcBef>
                <a:spcPct val="0"/>
              </a:spcBef>
              <a:buNone/>
            </a:pPr>
            <a:r>
              <a:rPr lang="en-GB" altLang="de-DE" sz="1100" dirty="0"/>
              <a:t> </a:t>
            </a:r>
            <a:endParaRPr lang="de-DE" altLang="de-DE" sz="1100" dirty="0"/>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marL="538163" lvl="1">
              <a:spcBef>
                <a:spcPct val="0"/>
              </a:spcBef>
            </a:pPr>
            <a:r>
              <a:rPr lang="en-GB" altLang="de-DE" sz="1100" dirty="0"/>
              <a:t> As per SA2 SID, for WT#5, t</a:t>
            </a:r>
            <a:r>
              <a:rPr lang="en-US" altLang="de-DE" sz="1100" dirty="0"/>
              <a:t>he work split with SA3, SA5 and RAN WGs will require TSG coordination</a:t>
            </a:r>
          </a:p>
          <a:p>
            <a:pPr marL="538163" lvl="1">
              <a:spcBef>
                <a:spcPct val="0"/>
              </a:spcBef>
            </a:pP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a:t>
            </a:r>
            <a:r>
              <a:rPr lang="en-GB" altLang="de-DE" sz="1100" dirty="0"/>
              <a:t>Consensus still needed on: defining the </a:t>
            </a:r>
            <a:r>
              <a:rPr lang="de-DE" altLang="de-DE" sz="1100" dirty="0"/>
              <a:t>WT(s) scope and KI(s) descriptions</a:t>
            </a:r>
            <a:r>
              <a:rPr lang="en-GB" altLang="de-DE" sz="1100" dirty="0"/>
              <a:t>. </a:t>
            </a:r>
            <a:endParaRPr lang="de-DE" altLang="de-DE" sz="1100" dirty="0"/>
          </a:p>
          <a:p>
            <a:pPr marL="538163" lvl="1" indent="0">
              <a:spcBef>
                <a:spcPct val="0"/>
              </a:spcBef>
              <a:buNone/>
            </a:pPr>
            <a:endParaRPr lang="en-US" altLang="en-US" sz="1100" dirty="0"/>
          </a:p>
          <a:p>
            <a:pPr>
              <a:spcBef>
                <a:spcPct val="0"/>
              </a:spcBef>
            </a:pPr>
            <a:r>
              <a:rPr lang="de-DE" altLang="en-US" sz="1600" dirty="0"/>
              <a:t>Next Steps:</a:t>
            </a:r>
          </a:p>
          <a:p>
            <a:pPr marL="538163" lvl="1">
              <a:spcBef>
                <a:spcPct val="0"/>
              </a:spcBef>
            </a:pPr>
            <a:r>
              <a:rPr lang="de-DE" altLang="de-DE" sz="1100" dirty="0"/>
              <a:t> Continue work on WT(s) scope and KI(s) descriptions.</a:t>
            </a:r>
            <a:endParaRPr lang="en-US" altLang="en-US" sz="1100" dirty="0"/>
          </a:p>
        </p:txBody>
      </p:sp>
    </p:spTree>
    <p:extLst>
      <p:ext uri="{BB962C8B-B14F-4D97-AF65-F5344CB8AC3E}">
        <p14:creationId xmlns:p14="http://schemas.microsoft.com/office/powerpoint/2010/main" val="203415941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45976</TotalTime>
  <Words>1200</Words>
  <Application>Microsoft Office PowerPoint</Application>
  <PresentationFormat>On-screen Show (16:9)</PresentationFormat>
  <Paragraphs>172</Paragraphs>
  <Slides>8</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vt:lpstr>
      <vt:lpstr>Times New Roman</vt:lpstr>
      <vt:lpstr>Office Theme</vt:lpstr>
      <vt:lpstr>Custom Design</vt:lpstr>
      <vt:lpstr>PowerPoint Presentation</vt:lpstr>
      <vt:lpstr>FS_6G_ARC Status at SA#110</vt:lpstr>
      <vt:lpstr>FS_6G_ARC Status after SA2 #171</vt:lpstr>
      <vt:lpstr>FS_6G_ARC Work Plan</vt:lpstr>
      <vt:lpstr>Annex</vt:lpstr>
      <vt:lpstr>FS_6G_ARC Status after SA2 #171</vt:lpstr>
      <vt:lpstr>FS_6G_ARC Status at SA#109</vt:lpstr>
      <vt:lpstr>FS_6G_ARC Status after SA2 #170</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Rapporteurs1</cp:lastModifiedBy>
  <cp:revision>2168</cp:revision>
  <cp:lastPrinted>2017-02-24T12:37:51Z</cp:lastPrinted>
  <dcterms:created xsi:type="dcterms:W3CDTF">2008-08-30T09:32:10Z</dcterms:created>
  <dcterms:modified xsi:type="dcterms:W3CDTF">2025-11-25T10:57:34Z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