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  <p:sldMasterId id="2147483658" r:id="rId4"/>
    <p:sldMasterId id="2147483663" r:id="rId5"/>
  </p:sldMasterIdLst>
  <p:notesMasterIdLst>
    <p:notesMasterId r:id="rId7"/>
  </p:notesMasterIdLst>
  <p:handoutMasterIdLst>
    <p:handoutMasterId r:id="rId11"/>
  </p:handoutMasterIdLst>
  <p:sldIdLst>
    <p:sldId id="828" r:id="rId6"/>
    <p:sldId id="832" r:id="rId8"/>
    <p:sldId id="830" r:id="rId9"/>
    <p:sldId id="831" r:id="rId10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385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FF3300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 showGuides="1">
      <p:cViewPr>
        <p:scale>
          <a:sx n="60" d="100"/>
          <a:sy n="60" d="100"/>
        </p:scale>
        <p:origin x="-1584" y="-172"/>
      </p:cViewPr>
      <p:guideLst>
        <p:guide orient="horz" pos="2158"/>
        <p:guide pos="385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3996" y="-76"/>
      </p:cViewPr>
      <p:guideLst>
        <p:guide orient="horz" pos="3124"/>
        <p:guide pos="214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5" Type="http://schemas.openxmlformats.org/officeDocument/2006/relationships/commentAuthors" Target="commentAuthors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371" y="742950"/>
            <a:ext cx="6620933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  <a:endParaRPr lang="en-GB" noProof="0"/>
          </a:p>
          <a:p>
            <a:pPr lvl="1"/>
            <a:r>
              <a:rPr lang="en-GB" noProof="0"/>
              <a:t>Second level</a:t>
            </a:r>
            <a:endParaRPr lang="en-GB" noProof="0"/>
          </a:p>
          <a:p>
            <a:pPr lvl="2"/>
            <a:r>
              <a:rPr lang="en-GB" noProof="0"/>
              <a:t>Third level</a:t>
            </a:r>
            <a:endParaRPr lang="en-GB" noProof="0"/>
          </a:p>
          <a:p>
            <a:pPr lvl="3"/>
            <a:r>
              <a:rPr lang="en-GB" noProof="0"/>
              <a:t>Fourth level</a:t>
            </a:r>
            <a:endParaRPr lang="en-GB" noProof="0"/>
          </a:p>
          <a:p>
            <a:pPr lvl="4"/>
            <a:r>
              <a:rPr lang="en-GB" noProof="0"/>
              <a:t>Fifth level</a:t>
            </a:r>
            <a:endParaRPr lang="en-GB" noProof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7421389" y="334106"/>
            <a:ext cx="1951567" cy="378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865" b="1" dirty="0" smtClean="0">
                <a:effectLst/>
              </a:rPr>
              <a:t>S2-2</a:t>
            </a:r>
            <a:r>
              <a:rPr lang="en-US" sz="1865" b="1" dirty="0" smtClean="0">
                <a:effectLst/>
              </a:rPr>
              <a:t>511265</a:t>
            </a:r>
            <a:endParaRPr lang="en-US" sz="1865" b="1" dirty="0" smtClean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397933" y="85317"/>
            <a:ext cx="7747000" cy="911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600" b="1" dirty="0">
              <a:latin typeface="Arial" panose="020B0604020202020204"/>
            </a:endParaRPr>
          </a:p>
          <a:p>
            <a:r>
              <a:rPr lang="de-DE" altLang="ko-KR" sz="1865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865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72</a:t>
            </a:r>
            <a:endParaRPr lang="de-DE" altLang="ko-KR" sz="1865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865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17 - 21 November, 2025, Dallas, USA</a:t>
            </a:r>
            <a:endParaRPr lang="en-US" altLang="zh-CN" sz="1865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10810240" y="6567805"/>
            <a:ext cx="4064000" cy="297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1335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文本框 2"/>
          <p:cNvSpPr txBox="1"/>
          <p:nvPr userDrawn="1"/>
        </p:nvSpPr>
        <p:spPr>
          <a:xfrm>
            <a:off x="2528147" y="6557645"/>
            <a:ext cx="4064000" cy="297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1335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7421389" y="334106"/>
            <a:ext cx="1951567" cy="378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865" b="1" dirty="0" smtClean="0">
                <a:effectLst/>
              </a:rPr>
              <a:t>S2-2</a:t>
            </a:r>
            <a:r>
              <a:rPr lang="en-US" sz="1865" b="1" dirty="0" smtClean="0">
                <a:effectLst/>
              </a:rPr>
              <a:t>40xxxx</a:t>
            </a:r>
            <a:endParaRPr lang="en-US" sz="1865" b="1" dirty="0" smtClean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397933" y="85317"/>
            <a:ext cx="7747000" cy="911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600" b="1" dirty="0">
              <a:latin typeface="Arial" panose="020B0604020202020204"/>
            </a:endParaRPr>
          </a:p>
          <a:p>
            <a:r>
              <a:rPr lang="de-DE" altLang="ko-KR" sz="1865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865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67</a:t>
            </a:r>
            <a:endParaRPr lang="de-DE" altLang="ko-KR" sz="1865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865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Athens, Greece, 17 - 21 February, 2025</a:t>
            </a:r>
            <a:endParaRPr lang="en-US" altLang="zh-CN" sz="1865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10810240" y="6567805"/>
            <a:ext cx="4064000" cy="297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1335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文本框 2"/>
          <p:cNvSpPr txBox="1"/>
          <p:nvPr userDrawn="1"/>
        </p:nvSpPr>
        <p:spPr>
          <a:xfrm>
            <a:off x="2528147" y="6557645"/>
            <a:ext cx="4064000" cy="297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1335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7421389" y="334106"/>
            <a:ext cx="1951567" cy="378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865" b="1" dirty="0" smtClean="0">
                <a:effectLst/>
              </a:rPr>
              <a:t>S2-2</a:t>
            </a:r>
            <a:r>
              <a:rPr lang="en-US" sz="1865" b="1" dirty="0" smtClean="0">
                <a:effectLst/>
              </a:rPr>
              <a:t>40xxxx</a:t>
            </a:r>
            <a:endParaRPr lang="en-US" sz="1865" b="1" dirty="0" smtClean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397933" y="85317"/>
            <a:ext cx="7747000" cy="911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600" b="1" dirty="0">
              <a:latin typeface="Arial" panose="020B0604020202020204"/>
            </a:endParaRPr>
          </a:p>
          <a:p>
            <a:r>
              <a:rPr lang="de-DE" altLang="ko-KR" sz="1865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865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67</a:t>
            </a:r>
            <a:endParaRPr lang="de-DE" altLang="ko-KR" sz="1865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865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Athens, Greece, 17 - 21 February, 2025</a:t>
            </a:r>
            <a:endParaRPr lang="en-US" altLang="zh-CN" sz="1865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10810240" y="6567805"/>
            <a:ext cx="4064000" cy="297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1335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文本框 2"/>
          <p:cNvSpPr txBox="1"/>
          <p:nvPr userDrawn="1"/>
        </p:nvSpPr>
        <p:spPr>
          <a:xfrm>
            <a:off x="2528147" y="6557645"/>
            <a:ext cx="4064000" cy="297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1335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7421389" y="334106"/>
            <a:ext cx="1951567" cy="378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865" b="1" dirty="0" smtClean="0">
                <a:effectLst/>
              </a:rPr>
              <a:t>S2-2</a:t>
            </a:r>
            <a:r>
              <a:rPr lang="en-US" sz="1865" b="1" dirty="0" smtClean="0">
                <a:effectLst/>
              </a:rPr>
              <a:t>40xxxx</a:t>
            </a:r>
            <a:endParaRPr lang="en-US" sz="1865" b="1" dirty="0" smtClean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397933" y="85317"/>
            <a:ext cx="7747000" cy="911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600" b="1" dirty="0">
              <a:latin typeface="Arial" panose="020B0604020202020204"/>
            </a:endParaRPr>
          </a:p>
          <a:p>
            <a:r>
              <a:rPr lang="de-DE" altLang="ko-KR" sz="1865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865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67</a:t>
            </a:r>
            <a:endParaRPr lang="de-DE" altLang="ko-KR" sz="1865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865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Athens, Greece, 17 - 21 February, 2025</a:t>
            </a:r>
            <a:endParaRPr lang="en-US" altLang="zh-CN" sz="1865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10810240" y="6567805"/>
            <a:ext cx="4064000" cy="297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1335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_rels/slideMaster4.xml.rels><?xml version="1.0" encoding="UTF-8" standalone="yes"?>
<Relationships xmlns="http://schemas.openxmlformats.org/package/2006/relationships"><Relationship Id="rId7" Type="http://schemas.openxmlformats.org/officeDocument/2006/relationships/theme" Target="../theme/theme4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0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5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91333" y="638333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335" b="1" smtClean="0"/>
            </a:fld>
            <a:endParaRPr lang="en-GB" altLang="en-US" sz="1335" b="1" dirty="0"/>
          </a:p>
          <a:p>
            <a:pPr>
              <a:defRPr/>
            </a:pPr>
            <a:endParaRPr lang="en-GB" altLang="en-US" sz="1335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1265" cy="297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5" dirty="0">
                <a:solidFill>
                  <a:schemeClr val="bg1"/>
                </a:solidFill>
              </a:rPr>
              <a:t>© 3GPP 2012</a:t>
            </a:r>
            <a:endParaRPr lang="en-GB" altLang="en-US" sz="1335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2985" cy="2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5" dirty="0"/>
              <a:t>© 3GPP </a:t>
            </a:r>
            <a:r>
              <a:rPr lang="en-GB" altLang="en-US" sz="1065" dirty="0" smtClean="0"/>
              <a:t>202</a:t>
            </a:r>
            <a:r>
              <a:rPr lang="en-US" altLang="en-GB" sz="1065" dirty="0" smtClean="0"/>
              <a:t>5</a:t>
            </a:r>
            <a:endParaRPr lang="en-US" altLang="en-GB" sz="1065" dirty="0" smtClean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5117" y="415925"/>
            <a:ext cx="17441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717551" y="6429693"/>
            <a:ext cx="7297560" cy="242887"/>
          </a:xfrm>
          <a:prstGeom prst="rect">
            <a:avLst/>
          </a:prstGeom>
          <a:noFill/>
        </p:spPr>
        <p:txBody>
          <a:bodyPr anchor="ctr">
            <a:normAutofit fontScale="52500"/>
          </a:bodyPr>
          <a:lstStyle/>
          <a:p>
            <a:pPr marL="0" marR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GB" altLang="de-DE" sz="1735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735" dirty="0" smtClean="0">
                <a:solidFill>
                  <a:schemeClr val="bg1"/>
                </a:solidFill>
                <a:latin typeface="+mn-lt"/>
              </a:rPr>
              <a:t>WG2#1</a:t>
            </a:r>
            <a:r>
              <a:rPr lang="en-US" altLang="en-GB" sz="1735" dirty="0" smtClean="0">
                <a:solidFill>
                  <a:schemeClr val="bg1"/>
                </a:solidFill>
                <a:latin typeface="+mn-lt"/>
              </a:rPr>
              <a:t>72 </a:t>
            </a:r>
            <a:r>
              <a:rPr lang="en-US" altLang="zh-CN" sz="1735" dirty="0" smtClean="0">
                <a:solidFill>
                  <a:schemeClr val="bg1"/>
                </a:solidFill>
                <a:latin typeface="+mn-lt"/>
                <a:sym typeface="+mn-ea"/>
              </a:rPr>
              <a:t>17 - 21 November, 2025, Dallas, USA</a:t>
            </a:r>
            <a:endParaRPr lang="en-US" altLang="zh-CN" sz="1735" dirty="0" smtClean="0">
              <a:solidFill>
                <a:schemeClr val="bg1"/>
              </a:solidFill>
              <a:latin typeface="+mn-lt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0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5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91333" y="638333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335" b="1" smtClean="0"/>
            </a:fld>
            <a:endParaRPr lang="en-GB" altLang="en-US" sz="1335" b="1" dirty="0"/>
          </a:p>
          <a:p>
            <a:pPr>
              <a:defRPr/>
            </a:pPr>
            <a:endParaRPr lang="en-GB" altLang="en-US" sz="1335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1265" cy="297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5" dirty="0">
                <a:solidFill>
                  <a:schemeClr val="bg1"/>
                </a:solidFill>
              </a:rPr>
              <a:t>© 3GPP 2012</a:t>
            </a:r>
            <a:endParaRPr lang="en-GB" altLang="en-US" sz="1335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2985" cy="2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5" dirty="0"/>
              <a:t>© 3GPP </a:t>
            </a:r>
            <a:r>
              <a:rPr lang="en-GB" altLang="en-US" sz="1065" dirty="0" smtClean="0"/>
              <a:t>202</a:t>
            </a:r>
            <a:r>
              <a:rPr lang="en-US" altLang="en-GB" sz="1065" dirty="0" smtClean="0"/>
              <a:t>5</a:t>
            </a:r>
            <a:endParaRPr lang="en-US" altLang="en-GB" sz="1065" dirty="0" smtClean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5117" y="415925"/>
            <a:ext cx="17441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717551" y="6429693"/>
            <a:ext cx="7297560" cy="242887"/>
          </a:xfrm>
          <a:prstGeom prst="rect">
            <a:avLst/>
          </a:prstGeom>
          <a:noFill/>
        </p:spPr>
        <p:txBody>
          <a:bodyPr anchor="ctr">
            <a:normAutofit fontScale="52500"/>
          </a:bodyPr>
          <a:lstStyle/>
          <a:p>
            <a:pPr marL="0" marR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GB" altLang="de-DE" sz="1735" dirty="0">
                <a:solidFill>
                  <a:schemeClr val="bg1"/>
                </a:solidFill>
                <a:latin typeface="+mn-lt"/>
                <a:sym typeface="+mn-ea"/>
              </a:rPr>
              <a:t>TSG SA </a:t>
            </a:r>
            <a:r>
              <a:rPr lang="en-GB" altLang="de-DE" sz="1735" dirty="0" smtClean="0">
                <a:solidFill>
                  <a:schemeClr val="bg1"/>
                </a:solidFill>
                <a:latin typeface="+mn-lt"/>
                <a:sym typeface="+mn-ea"/>
              </a:rPr>
              <a:t>WG2#1</a:t>
            </a:r>
            <a:r>
              <a:rPr lang="en-US" altLang="en-GB" sz="1735" dirty="0" smtClean="0">
                <a:solidFill>
                  <a:schemeClr val="bg1"/>
                </a:solidFill>
                <a:latin typeface="+mn-lt"/>
                <a:sym typeface="+mn-ea"/>
              </a:rPr>
              <a:t>72 </a:t>
            </a:r>
            <a:r>
              <a:rPr lang="en-US" altLang="zh-CN" sz="1735" dirty="0" smtClean="0">
                <a:solidFill>
                  <a:schemeClr val="bg1"/>
                </a:solidFill>
                <a:latin typeface="+mn-lt"/>
                <a:sym typeface="+mn-ea"/>
              </a:rPr>
              <a:t>17 - 21 November, 2025, Dallas, USA</a:t>
            </a:r>
            <a:endParaRPr sz="1735" dirty="0" smtClean="0">
              <a:solidFill>
                <a:schemeClr val="bg1"/>
              </a:solidFill>
              <a:latin typeface="+mn-lt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0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5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91333" y="638333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335" b="1" smtClean="0"/>
            </a:fld>
            <a:endParaRPr lang="en-GB" altLang="en-US" sz="1335" b="1" dirty="0"/>
          </a:p>
          <a:p>
            <a:pPr>
              <a:defRPr/>
            </a:pPr>
            <a:endParaRPr lang="en-GB" altLang="en-US" sz="1335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1265" cy="297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5" dirty="0">
                <a:solidFill>
                  <a:schemeClr val="bg1"/>
                </a:solidFill>
              </a:rPr>
              <a:t>© 3GPP 2012</a:t>
            </a:r>
            <a:endParaRPr lang="en-GB" altLang="en-US" sz="1335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2985" cy="2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5" dirty="0"/>
              <a:t>© 3GPP </a:t>
            </a:r>
            <a:r>
              <a:rPr lang="en-GB" altLang="en-US" sz="1065" dirty="0" smtClean="0"/>
              <a:t>202</a:t>
            </a:r>
            <a:r>
              <a:rPr lang="en-US" altLang="en-GB" sz="1065" dirty="0" smtClean="0"/>
              <a:t>5</a:t>
            </a:r>
            <a:endParaRPr lang="en-US" altLang="en-GB" sz="1065" dirty="0" smtClean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5117" y="415925"/>
            <a:ext cx="17441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717551" y="6429693"/>
            <a:ext cx="7297560" cy="242887"/>
          </a:xfrm>
          <a:prstGeom prst="rect">
            <a:avLst/>
          </a:prstGeom>
          <a:noFill/>
        </p:spPr>
        <p:txBody>
          <a:bodyPr anchor="ctr">
            <a:normAutofit fontScale="52500"/>
          </a:bodyPr>
          <a:lstStyle/>
          <a:p>
            <a:pPr marL="0" marR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GB" altLang="de-DE" sz="1735" dirty="0">
                <a:solidFill>
                  <a:schemeClr val="bg1"/>
                </a:solidFill>
                <a:latin typeface="+mn-lt"/>
                <a:sym typeface="+mn-ea"/>
              </a:rPr>
              <a:t>TSG SA </a:t>
            </a:r>
            <a:r>
              <a:rPr lang="en-GB" altLang="de-DE" sz="1735" dirty="0" smtClean="0">
                <a:solidFill>
                  <a:schemeClr val="bg1"/>
                </a:solidFill>
                <a:latin typeface="+mn-lt"/>
                <a:sym typeface="+mn-ea"/>
              </a:rPr>
              <a:t>WG2#1</a:t>
            </a:r>
            <a:r>
              <a:rPr lang="en-US" altLang="en-GB" sz="1735" dirty="0" smtClean="0">
                <a:solidFill>
                  <a:schemeClr val="bg1"/>
                </a:solidFill>
                <a:latin typeface="+mn-lt"/>
                <a:sym typeface="+mn-ea"/>
              </a:rPr>
              <a:t>72 </a:t>
            </a:r>
            <a:r>
              <a:rPr lang="en-US" altLang="zh-CN" sz="1735" dirty="0" smtClean="0">
                <a:solidFill>
                  <a:schemeClr val="bg1"/>
                </a:solidFill>
                <a:latin typeface="+mn-lt"/>
                <a:sym typeface="+mn-ea"/>
              </a:rPr>
              <a:t>17 - 21 November, 2025, Dallas, USA</a:t>
            </a:r>
            <a:endParaRPr sz="1735" dirty="0" smtClean="0">
              <a:solidFill>
                <a:schemeClr val="bg1"/>
              </a:solidFill>
              <a:latin typeface="+mn-lt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0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5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91333" y="638333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335" b="1" smtClean="0"/>
            </a:fld>
            <a:endParaRPr lang="en-GB" altLang="en-US" sz="1335" b="1" dirty="0"/>
          </a:p>
          <a:p>
            <a:pPr>
              <a:defRPr/>
            </a:pPr>
            <a:endParaRPr lang="en-GB" altLang="en-US" sz="1335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1265" cy="297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5" dirty="0">
                <a:solidFill>
                  <a:schemeClr val="bg1"/>
                </a:solidFill>
              </a:rPr>
              <a:t>© 3GPP 2012</a:t>
            </a:r>
            <a:endParaRPr lang="en-GB" altLang="en-US" sz="1335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2985" cy="2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5" dirty="0"/>
              <a:t>© 3GPP </a:t>
            </a:r>
            <a:r>
              <a:rPr lang="en-GB" altLang="en-US" sz="1065" dirty="0" smtClean="0"/>
              <a:t>202</a:t>
            </a:r>
            <a:r>
              <a:rPr lang="en-US" altLang="en-GB" sz="1065" dirty="0" smtClean="0"/>
              <a:t>5</a:t>
            </a:r>
            <a:endParaRPr lang="en-US" altLang="en-GB" sz="1065" dirty="0" smtClean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5117" y="415925"/>
            <a:ext cx="17441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717551" y="6429693"/>
            <a:ext cx="7297560" cy="242887"/>
          </a:xfrm>
          <a:prstGeom prst="rect">
            <a:avLst/>
          </a:prstGeom>
          <a:noFill/>
        </p:spPr>
        <p:txBody>
          <a:bodyPr anchor="ctr">
            <a:normAutofit fontScale="52500"/>
          </a:bodyPr>
          <a:lstStyle/>
          <a:p>
            <a:pPr marL="0" marR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GB" altLang="de-DE" sz="1735" dirty="0">
                <a:solidFill>
                  <a:schemeClr val="bg1"/>
                </a:solidFill>
                <a:latin typeface="+mn-lt"/>
                <a:sym typeface="+mn-ea"/>
              </a:rPr>
              <a:t>TSG SA </a:t>
            </a:r>
            <a:r>
              <a:rPr lang="en-GB" altLang="de-DE" sz="1735" dirty="0" smtClean="0">
                <a:solidFill>
                  <a:schemeClr val="bg1"/>
                </a:solidFill>
                <a:latin typeface="+mn-lt"/>
                <a:sym typeface="+mn-ea"/>
              </a:rPr>
              <a:t>WG2#1</a:t>
            </a:r>
            <a:r>
              <a:rPr lang="en-US" altLang="en-GB" sz="1735" dirty="0" smtClean="0">
                <a:solidFill>
                  <a:schemeClr val="bg1"/>
                </a:solidFill>
                <a:latin typeface="+mn-lt"/>
                <a:sym typeface="+mn-ea"/>
              </a:rPr>
              <a:t>72 </a:t>
            </a:r>
            <a:r>
              <a:rPr lang="en-US" altLang="zh-CN" sz="1735" dirty="0" smtClean="0">
                <a:solidFill>
                  <a:schemeClr val="bg1"/>
                </a:solidFill>
                <a:latin typeface="+mn-lt"/>
                <a:sym typeface="+mn-ea"/>
              </a:rPr>
              <a:t>17 - 21 November, 2025, Dallas, USA</a:t>
            </a:r>
            <a:endParaRPr sz="1735" dirty="0" smtClean="0">
              <a:solidFill>
                <a:schemeClr val="bg1"/>
              </a:solidFill>
              <a:latin typeface="+mn-lt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6.xml"/><Relationship Id="rId3" Type="http://schemas.openxmlformats.org/officeDocument/2006/relationships/image" Target="../media/image2.png"/><Relationship Id="rId2" Type="http://schemas.openxmlformats.org/officeDocument/2006/relationships/hyperlink" Target="https://www.3gpp.org/ftp/Information/WI_Sheet/SP-240985.zip" TargetMode="Externa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2.png"/><Relationship Id="rId2" Type="http://schemas.openxmlformats.org/officeDocument/2006/relationships/hyperlink" Target="https://www.3gpp.org/ftp/Information/WI_Sheet/SP-240985.zip" TargetMode="Externa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.png"/><Relationship Id="rId2" Type="http://schemas.openxmlformats.org/officeDocument/2006/relationships/hyperlink" Target="https://www.3gpp.org/ftp/Information/WI_Sheet/SP-240985.zip" TargetMode="Externa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/>
          <p:nvPr>
            <p:ph type="ctrTitle"/>
          </p:nvPr>
        </p:nvSpPr>
        <p:spPr/>
        <p:txBody>
          <a:bodyPr/>
          <a:p>
            <a:r>
              <a:rPr lang="en-US" altLang="en-GB" b="1" dirty="0" smtClean="0">
                <a:sym typeface="+mn-ea"/>
              </a:rPr>
              <a:t>NG_RTC_Ph2</a:t>
            </a:r>
            <a:br>
              <a:rPr lang="en-US" altLang="en-GB" b="1" dirty="0" smtClean="0">
                <a:sym typeface="+mn-ea"/>
              </a:rPr>
            </a:br>
            <a:r>
              <a:rPr lang="en-US" altLang="de-DE" b="1" dirty="0">
                <a:sym typeface="+mn-ea"/>
              </a:rPr>
              <a:t>Status </a:t>
            </a:r>
            <a:r>
              <a:rPr lang="en-GB" altLang="zh-CN" b="1" dirty="0" smtClean="0">
                <a:sym typeface="+mn-ea"/>
              </a:rPr>
              <a:t>Report</a:t>
            </a:r>
            <a:endParaRPr lang="zh-CN" altLang="en-US"/>
          </a:p>
        </p:txBody>
      </p:sp>
      <p:sp>
        <p:nvSpPr>
          <p:cNvPr id="8" name="副标题 7"/>
          <p:cNvSpPr/>
          <p:nvPr>
            <p:ph type="subTitle" idx="1"/>
          </p:nvPr>
        </p:nvSpPr>
        <p:spPr/>
        <p:txBody>
          <a:bodyPr/>
          <a:p>
            <a:pPr>
              <a:lnSpc>
                <a:spcPct val="80000"/>
              </a:lnSpc>
            </a:pPr>
            <a:r>
              <a:rPr lang="en-US" altLang="en-US" sz="2665" b="1" dirty="0" smtClean="0">
                <a:sym typeface="+mn-ea"/>
              </a:rPr>
              <a:t>Yi Jiang (</a:t>
            </a:r>
            <a:r>
              <a:rPr lang="en-GB" altLang="en-US" sz="2665" b="1" dirty="0" err="1" smtClean="0">
                <a:sym typeface="+mn-ea"/>
              </a:rPr>
              <a:t>Rapporteur</a:t>
            </a:r>
            <a:r>
              <a:rPr lang="en-GB" altLang="en-US" sz="2665" b="1" dirty="0" smtClean="0">
                <a:sym typeface="+mn-ea"/>
              </a:rPr>
              <a:t>)</a:t>
            </a:r>
            <a:endParaRPr lang="en-GB" altLang="en-US" sz="2665" b="1" dirty="0"/>
          </a:p>
          <a:p>
            <a:pPr>
              <a:lnSpc>
                <a:spcPct val="80000"/>
              </a:lnSpc>
              <a:defRPr/>
            </a:pPr>
            <a:r>
              <a:rPr lang="en-US" altLang="en-US" sz="2665" b="1" dirty="0" smtClean="0">
                <a:sym typeface="+mn-ea"/>
              </a:rPr>
              <a:t>China Mobile</a:t>
            </a:r>
            <a:endParaRPr lang="en-US" altLang="en-US" sz="2665" b="1" dirty="0"/>
          </a:p>
          <a:p>
            <a:pPr>
              <a:lnSpc>
                <a:spcPct val="80000"/>
              </a:lnSpc>
              <a:defRPr/>
            </a:pPr>
            <a:endParaRPr lang="en-US" altLang="en-US" sz="2665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238760" y="-865293"/>
            <a:ext cx="10280227" cy="1049867"/>
          </a:xfrm>
        </p:spPr>
        <p:txBody>
          <a:bodyPr/>
          <a:lstStyle/>
          <a:p>
            <a:pPr algn="l"/>
            <a:r>
              <a:rPr lang="en-US" altLang="zh-CN" b="1" dirty="0" smtClean="0"/>
              <a:t>NG_RTC_ph2</a:t>
            </a:r>
            <a:r>
              <a:rPr lang="en-US" altLang="de-DE" b="1" dirty="0" smtClean="0"/>
              <a:t> status </a:t>
            </a:r>
            <a:r>
              <a:rPr lang="en-US" altLang="zh-CN" b="1" dirty="0" smtClean="0"/>
              <a:t>after</a:t>
            </a:r>
            <a:r>
              <a:rPr lang="en-US" altLang="zh-CN" b="1" dirty="0" smtClean="0"/>
              <a:t> SA2#171</a:t>
            </a:r>
            <a:endParaRPr lang="de-DE" altLang="de-DE" b="1" dirty="0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238760" y="817033"/>
          <a:ext cx="11748135" cy="178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7255"/>
                <a:gridCol w="3168650"/>
                <a:gridCol w="975360"/>
                <a:gridCol w="1317625"/>
                <a:gridCol w="657860"/>
                <a:gridCol w="1068070"/>
                <a:gridCol w="818515"/>
                <a:gridCol w="2844800"/>
              </a:tblGrid>
              <a:tr h="8940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UID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Name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Acronym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Target</a:t>
                      </a:r>
                      <a:endParaRPr lang="en-US" altLang="zh-CN" sz="1335"/>
                    </a:p>
                    <a:p>
                      <a:pPr algn="ctr">
                        <a:buNone/>
                      </a:pPr>
                      <a:r>
                        <a:rPr lang="en-US" altLang="zh-CN" sz="1335"/>
                        <a:t>(dd/mm/yyyy)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Old %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WID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US" altLang="zh-CN" sz="1335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>
                          <a:solidFill>
                            <a:srgbClr val="FF0000"/>
                          </a:solidFill>
                        </a:rPr>
                        <a:t>Change or comment</a:t>
                      </a:r>
                      <a:endParaRPr lang="en-US" altLang="zh-CN" sz="1335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</a:tr>
              <a:tr h="89408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335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1040026</a:t>
                      </a:r>
                      <a:endParaRPr lang="en-US" altLang="en-US" sz="1335" b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335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System architecture for next generation real time communication services phase 2</a:t>
                      </a:r>
                      <a:endParaRPr lang="en-US" sz="1335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335">
                          <a:solidFill>
                            <a:schemeClr val="tx1"/>
                          </a:solidFill>
                          <a:sym typeface="+mn-ea"/>
                        </a:rPr>
                        <a:t>NG_RTC_Ph2</a:t>
                      </a:r>
                      <a:endParaRPr lang="en-US" sz="1335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335">
                          <a:solidFill>
                            <a:schemeClr val="tx1"/>
                          </a:solidFill>
                          <a:sym typeface="+mn-ea"/>
                        </a:rPr>
                        <a:t>12/12/2024</a:t>
                      </a:r>
                      <a:endParaRPr lang="zh-CN" altLang="en-US" sz="1335" b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335" b="0">
                          <a:solidFill>
                            <a:schemeClr val="tx1"/>
                          </a:solidFill>
                        </a:rPr>
                        <a:t>99%</a:t>
                      </a:r>
                      <a:endParaRPr lang="en-US" altLang="zh-CN" sz="1335" b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65" b="0" u="sng">
                          <a:solidFill>
                            <a:srgbClr val="0000FF"/>
                          </a:solidFill>
                          <a:latin typeface="等线" panose="02010600030101010101" charset="-122"/>
                          <a:hlinkClick r:id="rId2"/>
                        </a:rPr>
                        <a:t>SP-240985</a:t>
                      </a:r>
                      <a:endParaRPr lang="en-US" altLang="en-US" sz="1465" b="0" u="sng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6933" marR="16933" marT="16933" marB="60960" vert="horz" anchor="t" anchorCtr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335" b="0">
                          <a:solidFill>
                            <a:srgbClr val="FF0000"/>
                          </a:solidFill>
                        </a:rPr>
                        <a:t>99%</a:t>
                      </a:r>
                      <a:endParaRPr lang="en-US" altLang="zh-CN" sz="1335" b="0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GB" sz="1335" dirty="0" smtClean="0">
                          <a:solidFill>
                            <a:srgbClr val="FF0000"/>
                          </a:solidFill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9 CRs were agreed</a:t>
                      </a:r>
                      <a:endParaRPr lang="en-US" altLang="en-GB" sz="1335" dirty="0" smtClean="0">
                        <a:solidFill>
                          <a:srgbClr val="FF0000"/>
                        </a:solidFill>
                        <a:ea typeface="宋体" panose="02010600030101010101" pitchFamily="2" charset="-122"/>
                        <a:cs typeface="Times New Roman" panose="02020603050405020304"/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en-US" altLang="en-GB" sz="1335" b="0" dirty="0" smtClean="0">
                          <a:solidFill>
                            <a:srgbClr val="FF0000"/>
                          </a:solidFill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A reply LS to SA3 was sent</a:t>
                      </a:r>
                      <a:endParaRPr lang="en-US" altLang="en-GB" sz="1335" b="0" dirty="0" smtClean="0">
                        <a:solidFill>
                          <a:srgbClr val="FF0000"/>
                        </a:solidFill>
                        <a:ea typeface="宋体" panose="02010600030101010101" pitchFamily="2" charset="-122"/>
                        <a:cs typeface="Times New Roman" panose="02020603050405020304"/>
                        <a:sym typeface="+mn-ea"/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Content Placeholder 7"/>
          <p:cNvSpPr>
            <a:spLocks noGrp="1"/>
          </p:cNvSpPr>
          <p:nvPr/>
        </p:nvSpPr>
        <p:spPr>
          <a:xfrm>
            <a:off x="537633" y="2720294"/>
            <a:ext cx="11405973" cy="5665169"/>
          </a:xfrm>
          <a:prstGeom prst="rect">
            <a:avLst/>
          </a:prstGeom>
          <a:noFill/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de-DE" sz="2000" dirty="0" smtClean="0"/>
              <a:t>Progress at SA2#171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 smtClean="0"/>
              <a:t>22 contributions were submitted and 16 were handled</a:t>
            </a:r>
            <a:endParaRPr lang="en-US" altLang="zh-CN" sz="18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 smtClean="0">
                <a:ea typeface="宋体" panose="02010600030101010101" pitchFamily="2" charset="-122"/>
                <a:cs typeface="Times New Roman" panose="02020603050405020304"/>
              </a:rPr>
              <a:t>Achievements:</a:t>
            </a:r>
            <a:endParaRPr lang="en-US" altLang="zh-CN" sz="18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914400" lvl="2" indent="234950">
              <a:spcBef>
                <a:spcPts val="0"/>
              </a:spcBef>
              <a:spcAft>
                <a:spcPts val="0"/>
              </a:spcAft>
            </a:pPr>
            <a:r>
              <a:rPr lang="en-US" altLang="en-GB" sz="16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9 CRs on KI#1, 3 and 7were agreed</a:t>
            </a:r>
            <a:endParaRPr lang="en-US" altLang="en-GB" sz="1600" dirty="0" smtClean="0">
              <a:ea typeface="宋体" panose="02010600030101010101" pitchFamily="2" charset="-122"/>
              <a:cs typeface="Times New Roman" panose="02020603050405020304"/>
              <a:sym typeface="+mn-ea"/>
            </a:endParaRPr>
          </a:p>
          <a:p>
            <a:pPr marL="914400" lvl="2" indent="234950">
              <a:spcBef>
                <a:spcPts val="0"/>
              </a:spcBef>
              <a:spcAft>
                <a:spcPts val="0"/>
              </a:spcAft>
            </a:pPr>
            <a:r>
              <a:rPr lang="en-US" altLang="en-GB" sz="16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Reply LS on </a:t>
            </a:r>
            <a:r>
              <a:rPr lang="en-US" altLang="zh-CN" sz="16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Avatar security aspects</a:t>
            </a:r>
            <a:r>
              <a:rPr lang="en-US" altLang="en-GB" sz="16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 to SA3 was agreed and sent	</a:t>
            </a:r>
            <a:endParaRPr lang="en-US" altLang="en-GB" sz="16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457200" lvl="1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lang="de-DE" altLang="de-DE" sz="2000" dirty="0" smtClean="0">
                <a:cs typeface="+mn-cs"/>
                <a:sym typeface="+mn-ea"/>
              </a:rPr>
              <a:t>Controversial issues</a:t>
            </a:r>
            <a:endParaRPr lang="de-DE" altLang="de-DE" sz="2000" dirty="0" smtClean="0">
              <a:cs typeface="+mn-cs"/>
            </a:endParaRPr>
          </a:p>
          <a:p>
            <a:pPr marL="735330" lvl="2" indent="-277495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800" dirty="0" smtClean="0">
                <a:cs typeface="+mn-ea"/>
              </a:rPr>
              <a:t>None</a:t>
            </a:r>
            <a:endParaRPr lang="en-US" altLang="zh-CN" sz="1800" dirty="0" smtClean="0">
              <a:cs typeface="+mn-ea"/>
            </a:endParaRPr>
          </a:p>
          <a:p>
            <a:pPr marL="457200" lvl="1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lang="de-DE" altLang="de-DE" sz="2000" dirty="0" smtClean="0">
                <a:cs typeface="+mn-cs"/>
                <a:sym typeface="+mn-ea"/>
              </a:rPr>
              <a:t>RAN impacts and dependencies:</a:t>
            </a:r>
            <a:endParaRPr lang="de-DE" altLang="de-DE" sz="2000" dirty="0" smtClean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 smtClean="0">
                <a:sym typeface="+mn-ea"/>
              </a:rPr>
              <a:t>None</a:t>
            </a:r>
            <a:endParaRPr lang="en-US" altLang="de-DE" sz="1800" dirty="0" smtClean="0"/>
          </a:p>
          <a:p>
            <a:pPr lvl="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lang="de-DE" altLang="de-DE" sz="2000" dirty="0" smtClean="0">
                <a:sym typeface="+mn-ea"/>
              </a:rPr>
              <a:t>Next steps:</a:t>
            </a:r>
            <a:endParaRPr lang="de-DE" altLang="de-DE" sz="18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ym typeface="+mn-ea"/>
              </a:rPr>
              <a:t>continue the maintenance and alignment with other WGs</a:t>
            </a:r>
            <a:endParaRPr lang="en-US" altLang="zh-CN" sz="1600" dirty="0" smtClean="0">
              <a:sym typeface="+mn-ea"/>
            </a:endParaRPr>
          </a:p>
          <a:p>
            <a:pPr lvl="1" algn="l"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altLang="zh-CN" sz="1600" dirty="0" smtClean="0"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238760" y="-865293"/>
            <a:ext cx="10280227" cy="1049867"/>
          </a:xfrm>
        </p:spPr>
        <p:txBody>
          <a:bodyPr/>
          <a:lstStyle/>
          <a:p>
            <a:pPr algn="l"/>
            <a:r>
              <a:rPr lang="en-US" altLang="zh-CN" b="1" dirty="0" smtClean="0"/>
              <a:t>NG_RTC_ph2</a:t>
            </a:r>
            <a:r>
              <a:rPr lang="en-US" altLang="de-DE" b="1" dirty="0" smtClean="0"/>
              <a:t> status </a:t>
            </a:r>
            <a:r>
              <a:rPr lang="en-US" altLang="zh-CN" b="1" dirty="0" smtClean="0"/>
              <a:t>after</a:t>
            </a:r>
            <a:r>
              <a:rPr lang="en-US" altLang="zh-CN" b="1" dirty="0" smtClean="0"/>
              <a:t> SA2#172</a:t>
            </a:r>
            <a:endParaRPr lang="de-DE" altLang="de-DE" b="1" dirty="0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238760" y="817033"/>
          <a:ext cx="11748135" cy="178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7255"/>
                <a:gridCol w="3168650"/>
                <a:gridCol w="975360"/>
                <a:gridCol w="1317625"/>
                <a:gridCol w="657860"/>
                <a:gridCol w="1068070"/>
                <a:gridCol w="818515"/>
                <a:gridCol w="2844800"/>
              </a:tblGrid>
              <a:tr h="8940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UID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Name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Acronym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Target</a:t>
                      </a:r>
                      <a:endParaRPr lang="en-US" altLang="zh-CN" sz="1335"/>
                    </a:p>
                    <a:p>
                      <a:pPr algn="ctr">
                        <a:buNone/>
                      </a:pPr>
                      <a:r>
                        <a:rPr lang="en-US" altLang="zh-CN" sz="1335"/>
                        <a:t>(dd/mm/yyyy)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Old %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WID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US" altLang="zh-CN" sz="1335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>
                          <a:solidFill>
                            <a:srgbClr val="FF0000"/>
                          </a:solidFill>
                        </a:rPr>
                        <a:t>Change or comment</a:t>
                      </a:r>
                      <a:endParaRPr lang="en-US" altLang="zh-CN" sz="1335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</a:tr>
              <a:tr h="89408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335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1040026</a:t>
                      </a:r>
                      <a:endParaRPr lang="en-US" altLang="en-US" sz="1335" b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335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System architecture for next generation real time communication services phase 2</a:t>
                      </a:r>
                      <a:endParaRPr lang="en-US" sz="1335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335">
                          <a:solidFill>
                            <a:schemeClr val="tx1"/>
                          </a:solidFill>
                          <a:sym typeface="+mn-ea"/>
                        </a:rPr>
                        <a:t>NG_RTC_Ph2</a:t>
                      </a:r>
                      <a:endParaRPr lang="en-US" sz="1335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335">
                          <a:solidFill>
                            <a:schemeClr val="tx1"/>
                          </a:solidFill>
                          <a:sym typeface="+mn-ea"/>
                        </a:rPr>
                        <a:t>12/12/2024</a:t>
                      </a:r>
                      <a:endParaRPr lang="zh-CN" altLang="en-US" sz="1335" b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335" b="0">
                          <a:solidFill>
                            <a:schemeClr val="tx1"/>
                          </a:solidFill>
                        </a:rPr>
                        <a:t>99%</a:t>
                      </a:r>
                      <a:endParaRPr lang="en-US" altLang="zh-CN" sz="1335" b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65" b="0" u="sng">
                          <a:solidFill>
                            <a:srgbClr val="0000FF"/>
                          </a:solidFill>
                          <a:latin typeface="等线" panose="02010600030101010101" charset="-122"/>
                          <a:hlinkClick r:id="rId2"/>
                        </a:rPr>
                        <a:t>SP-240985</a:t>
                      </a:r>
                      <a:endParaRPr lang="en-US" altLang="en-US" sz="1465" b="0" u="sng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6933" marR="16933" marT="16933" marB="60960" vert="horz" anchor="t" anchorCtr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335" b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US" altLang="zh-CN" sz="1335" b="0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GB" sz="1335" dirty="0" smtClean="0">
                          <a:solidFill>
                            <a:srgbClr val="FF0000"/>
                          </a:solidFill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9 CRs were agreed</a:t>
                      </a:r>
                      <a:endParaRPr lang="en-US" altLang="en-GB" sz="1335" b="0" dirty="0" smtClean="0">
                        <a:solidFill>
                          <a:srgbClr val="FF0000"/>
                        </a:solidFill>
                        <a:ea typeface="宋体" panose="02010600030101010101" pitchFamily="2" charset="-122"/>
                        <a:cs typeface="Times New Roman" panose="02020603050405020304"/>
                        <a:sym typeface="+mn-ea"/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Content Placeholder 7"/>
          <p:cNvSpPr>
            <a:spLocks noGrp="1"/>
          </p:cNvSpPr>
          <p:nvPr/>
        </p:nvSpPr>
        <p:spPr>
          <a:xfrm>
            <a:off x="537633" y="2720294"/>
            <a:ext cx="11405973" cy="5665169"/>
          </a:xfrm>
          <a:prstGeom prst="rect">
            <a:avLst/>
          </a:prstGeom>
          <a:noFill/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de-DE" sz="2000" dirty="0" smtClean="0"/>
              <a:t>Progress at SA2#172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 smtClean="0"/>
              <a:t>16 contributions were submitted and were all handled</a:t>
            </a:r>
            <a:endParaRPr lang="en-US" altLang="zh-CN" sz="18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 smtClean="0">
                <a:ea typeface="宋体" panose="02010600030101010101" pitchFamily="2" charset="-122"/>
                <a:cs typeface="Times New Roman" panose="02020603050405020304"/>
              </a:rPr>
              <a:t>Achievements:</a:t>
            </a:r>
            <a:endParaRPr lang="en-US" altLang="zh-CN" sz="18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914400" lvl="2" indent="234950">
              <a:spcBef>
                <a:spcPts val="0"/>
              </a:spcBef>
              <a:spcAft>
                <a:spcPts val="0"/>
              </a:spcAft>
            </a:pPr>
            <a:r>
              <a:rPr lang="en-US" altLang="en-GB" sz="16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9 CRs were agreed	</a:t>
            </a:r>
            <a:endParaRPr lang="en-US" altLang="en-GB" sz="16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457200" lvl="1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lang="de-DE" altLang="de-DE" sz="2000" dirty="0" smtClean="0">
                <a:cs typeface="+mn-cs"/>
                <a:sym typeface="+mn-ea"/>
              </a:rPr>
              <a:t>Controversial issues</a:t>
            </a:r>
            <a:endParaRPr lang="de-DE" altLang="de-DE" sz="2000" dirty="0" smtClean="0">
              <a:cs typeface="+mn-cs"/>
            </a:endParaRPr>
          </a:p>
          <a:p>
            <a:pPr marL="735330" lvl="2" indent="-277495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800" dirty="0" smtClean="0">
                <a:cs typeface="+mn-ea"/>
              </a:rPr>
              <a:t>LS from SA3 and SA3-LI and related CRs were postponed to next meeting for further consideration</a:t>
            </a:r>
            <a:endParaRPr lang="en-US" altLang="zh-CN" sz="1800" dirty="0" smtClean="0">
              <a:cs typeface="+mn-ea"/>
            </a:endParaRPr>
          </a:p>
          <a:p>
            <a:pPr marL="457200" lvl="1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lang="de-DE" altLang="de-DE" sz="2000" dirty="0" smtClean="0">
                <a:cs typeface="+mn-cs"/>
                <a:sym typeface="+mn-ea"/>
              </a:rPr>
              <a:t>RAN impacts and dependencies:</a:t>
            </a:r>
            <a:endParaRPr lang="de-DE" altLang="de-DE" sz="2000" dirty="0" smtClean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 smtClean="0">
                <a:sym typeface="+mn-ea"/>
              </a:rPr>
              <a:t>None</a:t>
            </a:r>
            <a:endParaRPr lang="en-US" altLang="de-DE" sz="1800" dirty="0" smtClean="0"/>
          </a:p>
          <a:p>
            <a:pPr lvl="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lang="de-DE" altLang="de-DE" sz="2000" dirty="0" smtClean="0">
                <a:sym typeface="+mn-ea"/>
              </a:rPr>
              <a:t>Next steps:</a:t>
            </a:r>
            <a:endParaRPr lang="de-DE" altLang="de-DE" sz="18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ym typeface="+mn-ea"/>
              </a:rPr>
              <a:t>continue the maintenance and alignment with other WGs</a:t>
            </a:r>
            <a:endParaRPr lang="en-US" altLang="zh-CN" sz="1600" dirty="0" smtClean="0">
              <a:sym typeface="+mn-ea"/>
            </a:endParaRPr>
          </a:p>
          <a:p>
            <a:pPr lvl="1" algn="l"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altLang="zh-CN" sz="1600" dirty="0" smtClean="0"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238760" y="-865293"/>
            <a:ext cx="10280227" cy="1049867"/>
          </a:xfrm>
        </p:spPr>
        <p:txBody>
          <a:bodyPr/>
          <a:lstStyle/>
          <a:p>
            <a:pPr algn="l"/>
            <a:r>
              <a:rPr lang="en-US" altLang="zh-CN" b="1" dirty="0" smtClean="0"/>
              <a:t>NG_RTC_ph2</a:t>
            </a:r>
            <a:r>
              <a:rPr lang="en-US" altLang="de-DE" b="1" dirty="0" smtClean="0"/>
              <a:t> status </a:t>
            </a:r>
            <a:r>
              <a:rPr lang="en-US" altLang="zh-CN" b="1" dirty="0" smtClean="0"/>
              <a:t>at SA#109</a:t>
            </a:r>
            <a:endParaRPr lang="de-DE" altLang="de-DE" b="1" dirty="0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238760" y="817033"/>
          <a:ext cx="11748135" cy="178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7255"/>
                <a:gridCol w="3168650"/>
                <a:gridCol w="975360"/>
                <a:gridCol w="1317625"/>
                <a:gridCol w="657860"/>
                <a:gridCol w="1068070"/>
                <a:gridCol w="818515"/>
                <a:gridCol w="2844800"/>
              </a:tblGrid>
              <a:tr h="8940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UID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Name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Acronym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Target</a:t>
                      </a:r>
                      <a:endParaRPr lang="en-US" altLang="zh-CN" sz="1335"/>
                    </a:p>
                    <a:p>
                      <a:pPr algn="ctr">
                        <a:buNone/>
                      </a:pPr>
                      <a:r>
                        <a:rPr lang="en-US" altLang="zh-CN" sz="1335"/>
                        <a:t>(dd/mm/yyyy)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Old %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WID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US" altLang="zh-CN" sz="1335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>
                          <a:solidFill>
                            <a:srgbClr val="FF0000"/>
                          </a:solidFill>
                        </a:rPr>
                        <a:t>Change or comment</a:t>
                      </a:r>
                      <a:endParaRPr lang="en-US" altLang="zh-CN" sz="1335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</a:tr>
              <a:tr h="89408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335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1040026</a:t>
                      </a:r>
                      <a:endParaRPr lang="en-US" altLang="en-US" sz="1335" b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335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System architecture for next generation real time communication services phase 2</a:t>
                      </a:r>
                      <a:endParaRPr lang="en-US" sz="1335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335">
                          <a:solidFill>
                            <a:schemeClr val="tx1"/>
                          </a:solidFill>
                          <a:sym typeface="+mn-ea"/>
                        </a:rPr>
                        <a:t>NG_RTC_Ph2</a:t>
                      </a:r>
                      <a:endParaRPr lang="en-US" sz="1335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335">
                          <a:solidFill>
                            <a:schemeClr val="tx1"/>
                          </a:solidFill>
                          <a:sym typeface="+mn-ea"/>
                        </a:rPr>
                        <a:t>12/12/2024</a:t>
                      </a:r>
                      <a:endParaRPr lang="zh-CN" altLang="en-US" sz="1335" b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335" b="0">
                          <a:solidFill>
                            <a:schemeClr val="tx1"/>
                          </a:solidFill>
                        </a:rPr>
                        <a:t>99%</a:t>
                      </a:r>
                      <a:endParaRPr lang="en-US" altLang="zh-CN" sz="1335" b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65" b="0" u="sng">
                          <a:solidFill>
                            <a:srgbClr val="0000FF"/>
                          </a:solidFill>
                          <a:latin typeface="等线" panose="02010600030101010101" charset="-122"/>
                          <a:hlinkClick r:id="rId2"/>
                        </a:rPr>
                        <a:t>SP-240985</a:t>
                      </a:r>
                      <a:endParaRPr lang="en-US" altLang="en-US" sz="1465" b="0" u="sng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6933" marR="16933" marT="16933" marB="60960" vert="horz" anchor="t" anchorCtr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335" b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US" altLang="zh-CN" sz="1335" b="0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GB" sz="1335" dirty="0" smtClean="0">
                          <a:solidFill>
                            <a:srgbClr val="FF0000"/>
                          </a:solidFill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18 CRs were agreed</a:t>
                      </a:r>
                      <a:endParaRPr lang="en-US" altLang="en-GB" sz="1335" dirty="0" smtClean="0">
                        <a:solidFill>
                          <a:srgbClr val="FF0000"/>
                        </a:solidFill>
                        <a:ea typeface="宋体" panose="02010600030101010101" pitchFamily="2" charset="-122"/>
                        <a:cs typeface="Times New Roman" panose="02020603050405020304"/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en-US" altLang="en-GB" sz="1335" dirty="0" smtClean="0">
                          <a:solidFill>
                            <a:srgbClr val="FF0000"/>
                          </a:solidFill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A reply LS to SA3 was sent</a:t>
                      </a:r>
                      <a:endParaRPr lang="en-US" altLang="en-GB" sz="1335" b="0" dirty="0" smtClean="0">
                        <a:solidFill>
                          <a:srgbClr val="FF0000"/>
                        </a:solidFill>
                        <a:ea typeface="宋体" panose="02010600030101010101" pitchFamily="2" charset="-122"/>
                        <a:cs typeface="Times New Roman" panose="02020603050405020304"/>
                        <a:sym typeface="+mn-ea"/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Content Placeholder 7"/>
          <p:cNvSpPr>
            <a:spLocks noGrp="1"/>
          </p:cNvSpPr>
          <p:nvPr/>
        </p:nvSpPr>
        <p:spPr>
          <a:xfrm>
            <a:off x="537633" y="2720294"/>
            <a:ext cx="11405973" cy="5665169"/>
          </a:xfrm>
          <a:prstGeom prst="rect">
            <a:avLst/>
          </a:prstGeom>
          <a:noFill/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de-DE" sz="2000" dirty="0" smtClean="0"/>
              <a:t>Progress since SA#108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 smtClean="0"/>
              <a:t>In SA2 #171 and #172 meetings in total 38 contributions were submitted and 32 contributions were handled </a:t>
            </a:r>
            <a:endParaRPr lang="en-US" altLang="zh-CN" sz="18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 smtClean="0">
                <a:ea typeface="宋体" panose="02010600030101010101" pitchFamily="2" charset="-122"/>
                <a:cs typeface="Times New Roman" panose="02020603050405020304"/>
              </a:rPr>
              <a:t>Achievements:</a:t>
            </a:r>
            <a:endParaRPr lang="en-US" altLang="zh-CN" sz="18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914400" lvl="2" indent="234950">
              <a:spcBef>
                <a:spcPts val="0"/>
              </a:spcBef>
              <a:spcAft>
                <a:spcPts val="0"/>
              </a:spcAft>
            </a:pPr>
            <a:r>
              <a:rPr lang="en-US" altLang="en-GB" sz="16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18 CRs were agreed	</a:t>
            </a:r>
            <a:endParaRPr lang="en-US" altLang="en-GB" sz="16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600" dirty="0" smtClean="0">
                <a:ea typeface="宋体" panose="02010600030101010101" pitchFamily="2" charset="-122"/>
                <a:cs typeface="Times New Roman" panose="02020603050405020304"/>
              </a:rPr>
              <a:t>A reply LS to SA3 on </a:t>
            </a:r>
            <a:r>
              <a:rPr lang="en-US" altLang="zh-CN" sz="16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Avatar security aspects</a:t>
            </a:r>
            <a:r>
              <a:rPr lang="en-US" altLang="en-GB" sz="1600" dirty="0" smtClean="0">
                <a:ea typeface="宋体" panose="02010600030101010101" pitchFamily="2" charset="-122"/>
                <a:cs typeface="Times New Roman" panose="02020603050405020304"/>
              </a:rPr>
              <a:t> were sent out </a:t>
            </a:r>
            <a:endParaRPr lang="en-US" altLang="en-GB" sz="16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457200" lvl="1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lang="de-DE" altLang="de-DE" sz="2000" dirty="0" smtClean="0">
                <a:cs typeface="+mn-cs"/>
                <a:sym typeface="+mn-ea"/>
              </a:rPr>
              <a:t>Controversial issues</a:t>
            </a:r>
            <a:endParaRPr lang="de-DE" altLang="de-DE" sz="2000" dirty="0" smtClean="0">
              <a:cs typeface="+mn-cs"/>
            </a:endParaRPr>
          </a:p>
          <a:p>
            <a:pPr marL="735330" lvl="2" indent="-277495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800" dirty="0" smtClean="0">
                <a:cs typeface="+mn-ea"/>
                <a:sym typeface="+mn-ea"/>
              </a:rPr>
              <a:t>LS from SA3 and SA3-LI and related CRs were postponed to next meeting for further consideration</a:t>
            </a:r>
            <a:endParaRPr lang="en-US" altLang="zh-CN" sz="1800" dirty="0" smtClean="0">
              <a:cs typeface="+mn-ea"/>
            </a:endParaRPr>
          </a:p>
          <a:p>
            <a:pPr marL="457200" lvl="1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lang="de-DE" altLang="de-DE" sz="2000" dirty="0" smtClean="0">
                <a:cs typeface="+mn-cs"/>
                <a:sym typeface="+mn-ea"/>
              </a:rPr>
              <a:t>RAN impacts and dependencies:</a:t>
            </a:r>
            <a:endParaRPr lang="de-DE" altLang="de-DE" sz="2000" dirty="0" smtClean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 smtClean="0">
                <a:sym typeface="+mn-ea"/>
              </a:rPr>
              <a:t>None</a:t>
            </a:r>
            <a:endParaRPr lang="en-US" altLang="de-DE" sz="1800" dirty="0" smtClean="0"/>
          </a:p>
          <a:p>
            <a:pPr lvl="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lang="de-DE" altLang="de-DE" sz="2000" dirty="0" smtClean="0">
                <a:sym typeface="+mn-ea"/>
              </a:rPr>
              <a:t>Next steps:</a:t>
            </a:r>
            <a:endParaRPr lang="de-DE" altLang="de-DE" sz="18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ym typeface="+mn-ea"/>
              </a:rPr>
              <a:t>continue the maintenance and alignment with other WGs</a:t>
            </a:r>
            <a:endParaRPr lang="en-US" altLang="zh-CN" sz="1600" dirty="0" smtClean="0">
              <a:sym typeface="+mn-ea"/>
            </a:endParaRPr>
          </a:p>
          <a:p>
            <a:pPr lvl="1" algn="l"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altLang="zh-CN" sz="1600" dirty="0" smtClean="0"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TABLE_ENDDRAG_ORIGIN_RECT" val="693*70"/>
  <p:tag name="TABLE_ENDDRAG_RECT" val="14*87*693*70"/>
</p:tagLst>
</file>

<file path=ppt/tags/tag2.xml><?xml version="1.0" encoding="utf-8"?>
<p:tagLst xmlns:p="http://schemas.openxmlformats.org/presentationml/2006/main">
  <p:tag name="TABLE_ENDDRAG_ORIGIN_RECT" val="693*70"/>
  <p:tag name="TABLE_ENDDRAG_RECT" val="14*87*693*70"/>
</p:tagLst>
</file>

<file path=ppt/tags/tag3.xml><?xml version="1.0" encoding="utf-8"?>
<p:tagLst xmlns:p="http://schemas.openxmlformats.org/presentationml/2006/main">
  <p:tag name="TABLE_ENDDRAG_ORIGIN_RECT" val="693*70"/>
  <p:tag name="TABLE_ENDDRAG_RECT" val="14*87*693*70"/>
</p:tagLst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1847</Words>
  <Application>WPS 演示</Application>
  <PresentationFormat>全屏显示(4:3)</PresentationFormat>
  <Paragraphs>151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4</vt:i4>
      </vt:variant>
    </vt:vector>
  </HeadingPairs>
  <TitlesOfParts>
    <vt:vector size="18" baseType="lpstr">
      <vt:lpstr>Arial</vt:lpstr>
      <vt:lpstr>宋体</vt:lpstr>
      <vt:lpstr>Wingdings</vt:lpstr>
      <vt:lpstr>Calibri</vt:lpstr>
      <vt:lpstr>Arial</vt:lpstr>
      <vt:lpstr>Times New Roman</vt:lpstr>
      <vt:lpstr>等线</vt:lpstr>
      <vt:lpstr>Times New Roman</vt:lpstr>
      <vt:lpstr>微软雅黑</vt:lpstr>
      <vt:lpstr>Arial Unicode MS</vt:lpstr>
      <vt:lpstr>1_Office Theme</vt:lpstr>
      <vt:lpstr>2_Office Theme</vt:lpstr>
      <vt:lpstr>3_Office Theme</vt:lpstr>
      <vt:lpstr>4_Office Theme</vt:lpstr>
      <vt:lpstr>NG_RTC_Ph2 Status Report</vt:lpstr>
      <vt:lpstr>NG_RTC_ph2 status after SA2#172</vt:lpstr>
      <vt:lpstr>NG_RTC_ph2 status after SA2#169</vt:lpstr>
      <vt:lpstr>NG_RTC_ph2 status after SA2#169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R1</cp:lastModifiedBy>
  <cp:revision>1672</cp:revision>
  <dcterms:created xsi:type="dcterms:W3CDTF">2008-08-30T09:32:00Z</dcterms:created>
  <dcterms:modified xsi:type="dcterms:W3CDTF">2025-11-30T03:00:46Z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  <property fmtid="{D5CDD505-2E9C-101B-9397-08002B2CF9AE}" pid="13" name="ICV">
    <vt:lpwstr>2EC28837976241B5B8ACC613554EE345_13</vt:lpwstr>
  </property>
  <property fmtid="{D5CDD505-2E9C-101B-9397-08002B2CF9AE}" pid="14" name="KSOProductBuildVer">
    <vt:lpwstr>2052-12.8.2.21177</vt:lpwstr>
  </property>
</Properties>
</file>