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05" r:id="rId6"/>
    <p:sldId id="79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E6E6"/>
    <a:srgbClr val="FFFFFF"/>
    <a:srgbClr val="FF3300"/>
    <a:srgbClr val="FF33CC"/>
    <a:srgbClr val="FF6699"/>
    <a:srgbClr val="FF99FF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90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#171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– 17 October,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2025, Wuhan, China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S2-2509629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#171</a:t>
            </a:r>
            <a:r>
              <a:rPr lang="en-GB" altLang="de-DE" sz="1200" baseline="0" dirty="0">
                <a:solidFill>
                  <a:schemeClr val="bg1"/>
                </a:solidFill>
              </a:rPr>
              <a:t>, October,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</a:t>
            </a:r>
            <a:r>
              <a:rPr lang="en-US" altLang="zh-CN" b="1" dirty="0" err="1"/>
              <a:t>FS_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Phase 2 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Konstantinos Samdanis 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Zhuoyi</a:t>
            </a:r>
            <a:r>
              <a:rPr lang="en-US" altLang="en-US" sz="2000" dirty="0">
                <a:latin typeface="+mj-lt"/>
              </a:rPr>
              <a:t> Chen (China Telecom)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Status at SA2#1</a:t>
            </a:r>
            <a:r>
              <a:rPr lang="el-GR" altLang="de-DE" b="1" dirty="0"/>
              <a:t>7</a:t>
            </a:r>
            <a:r>
              <a:rPr lang="en-US" altLang="de-DE" b="1" dirty="0"/>
              <a:t>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75424"/>
            <a:ext cx="8863267" cy="4144223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– 3 </a:t>
            </a:r>
            <a:r>
              <a:rPr kumimoji="0" lang="en-US" altLang="ko-KR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pCRs</a:t>
            </a: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3 contributions for each agreed principle related to each KI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1 LS to SA5 related to the support of renewable energy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SA5 related to renewable energy and interaction with CHF.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/>
            <a:r>
              <a:rPr lang="en-US" sz="1600" spc="-20" dirty="0"/>
              <a:t>Support of new measurements including </a:t>
            </a:r>
            <a:r>
              <a:rPr lang="en-US" altLang="zh-CN" sz="1600" dirty="0">
                <a:sym typeface="+mn-ea"/>
              </a:rPr>
              <a:t>renewable energy </a:t>
            </a:r>
          </a:p>
          <a:p>
            <a:pPr lvl="1"/>
            <a:r>
              <a:rPr lang="en-US" altLang="zh-CN" sz="1600" dirty="0">
                <a:sym typeface="+mn-ea"/>
              </a:rPr>
              <a:t>Support of energy consumption when an NF handle no traffic</a:t>
            </a:r>
          </a:p>
          <a:p>
            <a:pPr lvl="1"/>
            <a:r>
              <a:rPr lang="en-US" altLang="zh-CN" sz="1600" dirty="0">
                <a:sym typeface="+mn-ea"/>
              </a:rPr>
              <a:t>Support of interaction with CHF for keeping statistics</a:t>
            </a:r>
          </a:p>
          <a:p>
            <a:pPr lvl="1"/>
            <a:r>
              <a:rPr lang="en-US" altLang="zh-CN" sz="1600" dirty="0">
                <a:sym typeface="+mn-ea"/>
              </a:rPr>
              <a:t>Support of Energy Saving states and related schedule when selection and NF from NRF </a:t>
            </a:r>
          </a:p>
          <a:p>
            <a:pPr lvl="1"/>
            <a:r>
              <a:rPr lang="en-US" altLang="zh-CN" sz="1600" dirty="0">
                <a:sym typeface="+mn-ea"/>
              </a:rPr>
              <a:t>Support </a:t>
            </a:r>
            <a:r>
              <a:rPr lang="en-GB" sz="1600" dirty="0"/>
              <a:t>Energy Information for N3IWFs and TNGF profiles in NRF. </a:t>
            </a:r>
            <a:endParaRPr lang="en-US" altLang="zh-CN" sz="1600" dirty="0">
              <a:sym typeface="+mn-ea"/>
            </a:endParaRPr>
          </a:p>
          <a:p>
            <a:r>
              <a:rPr lang="de-DE" altLang="ko-KR" sz="22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Try to update principles and conclusions based on consensus</a:t>
            </a:r>
            <a:r>
              <a:rPr lang="de-DE" altLang="ko-KR" sz="1600" spc="-20" dirty="0">
                <a:sym typeface="+mn-ea"/>
              </a:rPr>
              <a:t>. 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512281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1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9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New SID on Energy Efficiency and Energy Saving Phase 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FS_EnergySys_Ph2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85%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SP-250417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95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2098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Work Plan</a:t>
            </a:r>
            <a:endParaRPr 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397506"/>
              </p:ext>
            </p:extLst>
          </p:nvPr>
        </p:nvGraphicFramePr>
        <p:xfrm>
          <a:off x="609929" y="1606550"/>
          <a:ext cx="7815613" cy="3250699"/>
        </p:xfrm>
        <a:graphic>
          <a:graphicData uri="http://schemas.openxmlformats.org/drawingml/2006/table">
            <a:tbl>
              <a:tblPr/>
              <a:tblGrid>
                <a:gridCol w="701798">
                  <a:extLst>
                    <a:ext uri="{9D8B030D-6E8A-4147-A177-3AD203B41FA5}">
                      <a16:colId xmlns:a16="http://schemas.microsoft.com/office/drawing/2014/main" val="413342194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269602514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3530758943"/>
                    </a:ext>
                  </a:extLst>
                </a:gridCol>
                <a:gridCol w="2208045">
                  <a:extLst>
                    <a:ext uri="{9D8B030D-6E8A-4147-A177-3AD203B41FA5}">
                      <a16:colId xmlns:a16="http://schemas.microsoft.com/office/drawing/2014/main" val="890382580"/>
                    </a:ext>
                  </a:extLst>
                </a:gridCol>
                <a:gridCol w="3185827">
                  <a:extLst>
                    <a:ext uri="{9D8B030D-6E8A-4147-A177-3AD203B41FA5}">
                      <a16:colId xmlns:a16="http://schemas.microsoft.com/office/drawing/2014/main" val="2957953938"/>
                    </a:ext>
                  </a:extLst>
                </a:gridCol>
              </a:tblGrid>
              <a:tr h="311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Meeting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Date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Planned TUs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Actual Used TUs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Action plan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192363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SA2#168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TR skeleton, scope, Terms, Architectural assumptions &amp; Requirements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Issues for all WTs.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54319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 updates (if necessary),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for approved Key Issues.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414736"/>
                  </a:ext>
                </a:extLst>
              </a:tr>
              <a:tr h="3206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and solution updates. Last meeting for new solutions.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196426"/>
                  </a:ext>
                </a:extLst>
              </a:tr>
              <a:tr h="33201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SA#109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br>
                        <a:rPr lang="zh-CN" alt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</a:b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information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94507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Oct.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Solution updates.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Evaluation and 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30070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Nov.2025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989248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Dec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050671"/>
                  </a:ext>
                </a:extLst>
              </a:tr>
              <a:tr h="28556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  <a:endParaRPr lang="zh-CN" altLang="en-US" sz="900" kern="1200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0243352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4600" y="1454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dcc30912-d230-4cc2-b11f-bb5ca2a6b6f5"/>
    <ds:schemaRef ds:uri="http://www.w3.org/XML/1998/namespace"/>
    <ds:schemaRef ds:uri="09cef1fd-e61b-4dbf-b745-21988b13f978"/>
    <ds:schemaRef ds:uri="http://purl.org/dc/elements/1.1/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305</Words>
  <Application>Microsoft Office PowerPoint</Application>
  <PresentationFormat>On-screen Show (4:3)</PresentationFormat>
  <Paragraphs>80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等线</vt:lpstr>
      <vt:lpstr>Arial</vt:lpstr>
      <vt:lpstr>Arial </vt:lpstr>
      <vt:lpstr>Calibri</vt:lpstr>
      <vt:lpstr>Times New Roman</vt:lpstr>
      <vt:lpstr>Office Theme</vt:lpstr>
      <vt:lpstr>Status report for FS_EnergySys Phase 2 </vt:lpstr>
      <vt:lpstr>FS_EnergySys_Ph2 Status at SA2#171</vt:lpstr>
      <vt:lpstr>FS_EnergySys_Ph2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Konstantinos Samdanis</cp:lastModifiedBy>
  <cp:revision>1999</cp:revision>
  <dcterms:created xsi:type="dcterms:W3CDTF">2008-08-30T09:32:10Z</dcterms:created>
  <dcterms:modified xsi:type="dcterms:W3CDTF">2025-10-21T11:50:44Z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