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12"/>
  </p:notesMasterIdLst>
  <p:sldIdLst>
    <p:sldId id="434" r:id="rId3"/>
    <p:sldId id="1106" r:id="rId4"/>
    <p:sldId id="1127" r:id="rId5"/>
    <p:sldId id="1148" r:id="rId6"/>
    <p:sldId id="1149" r:id="rId7"/>
    <p:sldId id="1146" r:id="rId8"/>
    <p:sldId id="1125" r:id="rId9"/>
    <p:sldId id="1147" r:id="rId10"/>
    <p:sldId id="1143" r:id="rId11"/>
  </p:sldIdLst>
  <p:sldSz cx="12192000" cy="6858000"/>
  <p:notesSz cx="6888163" cy="967105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63CF63-221A-4D8A-B8AF-104F710276E0}" v="4" dt="2022-11-20T19:48:43.6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53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5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microsoft.com/office/2015/10/relationships/revisionInfo" Target="revisionInfo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3563CF63-221A-4D8A-B8AF-104F710276E0}"/>
    <pc:docChg chg="undo custSel modSld">
      <pc:chgData name="Jain, Puneet" userId="75cd3f4f-f229-4449-9d1d-578b6f6df20f" providerId="ADAL" clId="{3563CF63-221A-4D8A-B8AF-104F710276E0}" dt="2022-11-20T19:51:09.470" v="85" actId="20577"/>
      <pc:docMkLst>
        <pc:docMk/>
      </pc:docMkLst>
      <pc:sldChg chg="modSp mod">
        <pc:chgData name="Jain, Puneet" userId="75cd3f4f-f229-4449-9d1d-578b6f6df20f" providerId="ADAL" clId="{3563CF63-221A-4D8A-B8AF-104F710276E0}" dt="2022-11-20T19:51:09.470" v="85" actId="20577"/>
        <pc:sldMkLst>
          <pc:docMk/>
          <pc:sldMk cId="3204802576" sldId="934"/>
        </pc:sldMkLst>
        <pc:spChg chg="mod">
          <ac:chgData name="Jain, Puneet" userId="75cd3f4f-f229-4449-9d1d-578b6f6df20f" providerId="ADAL" clId="{3563CF63-221A-4D8A-B8AF-104F710276E0}" dt="2022-11-20T19:48:43.617" v="59" actId="1076"/>
          <ac:spMkLst>
            <pc:docMk/>
            <pc:sldMk cId="3204802576" sldId="934"/>
            <ac:spMk id="2" creationId="{BD83F52A-3621-4544-9570-67A180D25B1B}"/>
          </ac:spMkLst>
        </pc:spChg>
        <pc:graphicFrameChg chg="mod modGraphic">
          <ac:chgData name="Jain, Puneet" userId="75cd3f4f-f229-4449-9d1d-578b6f6df20f" providerId="ADAL" clId="{3563CF63-221A-4D8A-B8AF-104F710276E0}" dt="2022-11-20T19:51:09.470" v="85" actId="20577"/>
          <ac:graphicFrameMkLst>
            <pc:docMk/>
            <pc:sldMk cId="3204802576" sldId="934"/>
            <ac:graphicFrameMk id="3" creationId="{967DC7A1-6DA2-4BEB-A9C9-BE5C747BEBF9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84870" cy="4852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1699" y="0"/>
            <a:ext cx="2984870" cy="4852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10/15/2025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42925" y="1209675"/>
            <a:ext cx="5802313" cy="3263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817" y="4654192"/>
            <a:ext cx="5510530" cy="380797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185819"/>
            <a:ext cx="2984870" cy="4852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1699" y="9185819"/>
            <a:ext cx="2984870" cy="4852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8583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7832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00558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0012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8591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10026502" y="223284"/>
            <a:ext cx="1839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dirty="0" smtClean="0"/>
              <a:t>S2-2509751</a:t>
            </a:r>
            <a:endParaRPr lang="en-GB" sz="2400" dirty="0" smtClean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SA2 Work Planning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1410" y="3568414"/>
            <a:ext cx="9669180" cy="1424938"/>
          </a:xfrm>
        </p:spPr>
        <p:txBody>
          <a:bodyPr/>
          <a:lstStyle/>
          <a:p>
            <a:r>
              <a:rPr lang="en-US" dirty="0"/>
              <a:t>Andy Bennett</a:t>
            </a:r>
          </a:p>
          <a:p>
            <a:r>
              <a:rPr lang="en-US" dirty="0"/>
              <a:t>SA2 Chair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4C07CE-5B29-4702-9D1C-D0C398AA13C3}"/>
              </a:ext>
            </a:extLst>
          </p:cNvPr>
          <p:cNvSpPr txBox="1"/>
          <p:nvPr/>
        </p:nvSpPr>
        <p:spPr>
          <a:xfrm>
            <a:off x="8601740" y="822255"/>
            <a:ext cx="3481216" cy="632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 WG2 Meeting 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#171 Wuhan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	</a:t>
            </a:r>
          </a:p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October 13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– 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October 17,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2025</a:t>
            </a:r>
            <a:endParaRPr lang="en-US" sz="1463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5193" y="281200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SA2 and SA meeting dates for 2025</a:t>
            </a:r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4392150"/>
              </p:ext>
            </p:extLst>
          </p:nvPr>
        </p:nvGraphicFramePr>
        <p:xfrm>
          <a:off x="1019331" y="1581562"/>
          <a:ext cx="9998439" cy="447445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792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83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038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376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1924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6769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SA2-Ad Hoc</a:t>
                      </a:r>
                      <a:endParaRPr lang="en-US" sz="1400" b="1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January 20, 2025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January 24, 2025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Electronic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SA2#167</a:t>
                      </a:r>
                      <a:endParaRPr lang="en-US" sz="1400" b="1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February 17, </a:t>
                      </a:r>
                      <a:r>
                        <a:rPr lang="en-US" sz="140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February 21, 2025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Athens, Greece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SA#107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Wednesday,</a:t>
                      </a:r>
                      <a:r>
                        <a:rPr lang="en-US" sz="1400" b="0" i="0" u="none" strike="noStrike" baseline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i="0" u="none" strike="noStrike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March 12,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</a:t>
                      </a:r>
                      <a:r>
                        <a:rPr lang="en-US" sz="1400" b="0" i="0" u="none" strike="noStrike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March 14, 2025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Incheon, Korea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6769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SA2#168</a:t>
                      </a:r>
                      <a:endParaRPr lang="en-US" sz="1400" b="1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April 07, </a:t>
                      </a:r>
                      <a:r>
                        <a:rPr lang="en-US" sz="140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April 11, 2025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Goteborg, Sweden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SA2#170</a:t>
                      </a:r>
                      <a:endParaRPr lang="en-US" sz="1400" b="1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May 19, </a:t>
                      </a:r>
                      <a:r>
                        <a:rPr lang="en-US" sz="140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May 23, 2025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Fukuoka, Japan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SA#108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Tuesday,</a:t>
                      </a:r>
                      <a:r>
                        <a:rPr lang="en-US" sz="1400" b="0" i="0" u="none" strike="noStrike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June 10,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</a:t>
                      </a:r>
                      <a:r>
                        <a:rPr lang="en-US" sz="1400" b="0" i="0" u="none" strike="noStrike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June 13, 2025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Prague, Czech Republic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6769">
                <a:tc rowSpan="2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SA2#170</a:t>
                      </a:r>
                      <a:endParaRPr lang="en-US" sz="1400" b="1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August 25, </a:t>
                      </a:r>
                      <a:r>
                        <a:rPr lang="en-US" sz="140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August 29, 202</a:t>
                      </a:r>
                      <a:r>
                        <a:rPr lang="en-US" sz="1400" b="0" i="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Goteborg, Sweden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SA#109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Tuesday,</a:t>
                      </a:r>
                      <a:r>
                        <a:rPr lang="en-US" sz="1400" b="0" i="0" u="none" strike="noStrike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September 16,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</a:t>
                      </a:r>
                      <a:r>
                        <a:rPr lang="en-US" sz="1400" b="0" i="0" u="none" strike="noStrike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September 19, 2025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Beijing, China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06769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SA2#171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October 13, 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October 17, 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Wuhan, China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SA2#172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November 17, 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November 21, 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Dallas, USA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SA#110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Tuesday,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December 09,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December 12, 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Baltimore, USA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959052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Rel-20 </a:t>
            </a:r>
            <a:r>
              <a:rPr lang="en-US" dirty="0" smtClean="0">
                <a:solidFill>
                  <a:schemeClr val="tx1"/>
                </a:solidFill>
              </a:rPr>
              <a:t>planning – 5G Advanced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1800" dirty="0" smtClean="0"/>
              <a:t>Stage-2 freeze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Jun </a:t>
            </a:r>
            <a:r>
              <a:rPr lang="en-US" sz="1800" dirty="0"/>
              <a:t>2026 (&gt;=80</a:t>
            </a:r>
            <a:r>
              <a:rPr lang="en-US" sz="1800" dirty="0" smtClean="0"/>
              <a:t>%)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Sep </a:t>
            </a:r>
            <a:r>
              <a:rPr lang="en-US" sz="1800" dirty="0"/>
              <a:t>2026 (100%)</a:t>
            </a:r>
          </a:p>
          <a:p>
            <a:pPr>
              <a:lnSpc>
                <a:spcPct val="110000"/>
              </a:lnSpc>
              <a:defRPr/>
            </a:pPr>
            <a:r>
              <a:rPr lang="en-US" sz="1800" dirty="0" smtClean="0"/>
              <a:t>Study Item deadlines</a:t>
            </a:r>
          </a:p>
          <a:p>
            <a:pPr lvl="1">
              <a:lnSpc>
                <a:spcPct val="110000"/>
              </a:lnSpc>
              <a:defRPr/>
            </a:pPr>
            <a:endParaRPr lang="en-US" sz="1600" dirty="0">
              <a:solidFill>
                <a:srgbClr val="FF0000"/>
              </a:solidFill>
            </a:endParaRPr>
          </a:p>
          <a:p>
            <a:pPr lvl="1">
              <a:lnSpc>
                <a:spcPct val="110000"/>
              </a:lnSpc>
              <a:defRPr/>
            </a:pPr>
            <a:endParaRPr lang="en-US" sz="1600" dirty="0" smtClean="0">
              <a:solidFill>
                <a:srgbClr val="FF0000"/>
              </a:solidFill>
            </a:endParaRPr>
          </a:p>
          <a:p>
            <a:pPr lvl="1">
              <a:lnSpc>
                <a:spcPct val="110000"/>
              </a:lnSpc>
              <a:defRPr/>
            </a:pPr>
            <a:endParaRPr lang="en-US" sz="1600" dirty="0">
              <a:solidFill>
                <a:srgbClr val="FF0000"/>
              </a:solidFill>
            </a:endParaRPr>
          </a:p>
          <a:p>
            <a:pPr lvl="1">
              <a:lnSpc>
                <a:spcPct val="110000"/>
              </a:lnSpc>
              <a:defRPr/>
            </a:pPr>
            <a:endParaRPr lang="en-US" sz="1600" dirty="0" smtClean="0">
              <a:solidFill>
                <a:srgbClr val="FF0000"/>
              </a:solidFill>
            </a:endParaRPr>
          </a:p>
          <a:p>
            <a:pPr lvl="1">
              <a:lnSpc>
                <a:spcPct val="110000"/>
              </a:lnSpc>
              <a:defRPr/>
            </a:pPr>
            <a:endParaRPr lang="en-US" sz="1600" dirty="0" smtClean="0"/>
          </a:p>
          <a:p>
            <a:pPr>
              <a:lnSpc>
                <a:spcPct val="110000"/>
              </a:lnSpc>
              <a:defRPr/>
            </a:pPr>
            <a:r>
              <a:rPr lang="en-US" sz="1800" dirty="0" smtClean="0"/>
              <a:t>Study deadline </a:t>
            </a:r>
            <a:r>
              <a:rPr lang="en-US" sz="1800" dirty="0"/>
              <a:t>A applies to </a:t>
            </a:r>
            <a:r>
              <a:rPr lang="en-US" sz="1800" dirty="0" smtClean="0"/>
              <a:t>FS_5GSAT_Ph4_ARC, </a:t>
            </a:r>
            <a:r>
              <a:rPr lang="en-US" sz="1800" dirty="0" err="1" smtClean="0"/>
              <a:t>FS_Sensing_ARC</a:t>
            </a:r>
            <a:r>
              <a:rPr lang="en-US" sz="1800" dirty="0" smtClean="0"/>
              <a:t>, FS_AIML_CN_Ph2 and FS_EnergySys_Ph2</a:t>
            </a:r>
          </a:p>
          <a:p>
            <a:pPr>
              <a:lnSpc>
                <a:spcPct val="110000"/>
              </a:lnSpc>
              <a:defRPr/>
            </a:pPr>
            <a:r>
              <a:rPr lang="en-US" sz="1800" dirty="0" smtClean="0"/>
              <a:t>Study deadline B applies </a:t>
            </a:r>
            <a:r>
              <a:rPr lang="en-US" sz="1800" dirty="0"/>
              <a:t>to FS_AmbientIoT_Ph2_ARC, </a:t>
            </a:r>
            <a:r>
              <a:rPr lang="en-GB" sz="1800" dirty="0"/>
              <a:t>FS_NG_RTC_Ph3_ARC and FS_SMS2EC_ARC</a:t>
            </a:r>
            <a:endParaRPr lang="en-US" sz="1800" dirty="0"/>
          </a:p>
          <a:p>
            <a:pPr>
              <a:lnSpc>
                <a:spcPct val="110000"/>
              </a:lnSpc>
              <a:defRPr/>
            </a:pPr>
            <a:r>
              <a:rPr lang="en-US" sz="1800" b="1" dirty="0" smtClean="0"/>
              <a:t>No exceptions </a:t>
            </a:r>
            <a:r>
              <a:rPr lang="en-US" sz="1800" dirty="0" smtClean="0"/>
              <a:t>are expected to the Stage 2 100% freeze as Stage 3 group require sufficient time for their work</a:t>
            </a:r>
          </a:p>
          <a:p>
            <a:pPr>
              <a:lnSpc>
                <a:spcPct val="110000"/>
              </a:lnSpc>
              <a:defRPr/>
            </a:pPr>
            <a:r>
              <a:rPr lang="en-US" sz="1800" dirty="0" smtClean="0"/>
              <a:t>This means it is essential that normative work starts promptly after the respective study deadlines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9948055"/>
              </p:ext>
            </p:extLst>
          </p:nvPr>
        </p:nvGraphicFramePr>
        <p:xfrm>
          <a:off x="701282" y="2919408"/>
          <a:ext cx="10796520" cy="134112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079652">
                  <a:extLst>
                    <a:ext uri="{9D8B030D-6E8A-4147-A177-3AD203B41FA5}">
                      <a16:colId xmlns:a16="http://schemas.microsoft.com/office/drawing/2014/main" val="3779688649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198540016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1671966946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1643379344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875775317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338599349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1101785318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82590189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306768302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35943043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2025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2025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2025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2025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2026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2026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2026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2898561013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Apr #168 Goteborg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May </a:t>
                      </a:r>
                      <a:r>
                        <a:rPr lang="en-GB" sz="1400" b="1" u="none" strike="noStrike" dirty="0" smtClean="0">
                          <a:effectLst/>
                        </a:rPr>
                        <a:t>#170 </a:t>
                      </a:r>
                      <a:r>
                        <a:rPr lang="en-GB" sz="1400" b="1" u="none" strike="noStrike" dirty="0">
                          <a:effectLst/>
                        </a:rPr>
                        <a:t>Fukuoka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#170 Goteborg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#171 China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#172 Dallas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Feb #173 India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Apr #174 EU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May #175 China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#176 EU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4178290784"/>
                  </a:ext>
                </a:extLst>
              </a:tr>
              <a:tr h="361950"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u="none" strike="noStrike" dirty="0">
                          <a:effectLst/>
                        </a:rPr>
                        <a:t>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u="none" strike="noStrike" dirty="0">
                          <a:effectLst/>
                        </a:rPr>
                        <a:t>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u="none" strike="noStrike">
                          <a:effectLst/>
                        </a:rPr>
                        <a:t> 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u="none" strike="noStrike" dirty="0">
                          <a:effectLst/>
                        </a:rPr>
                        <a:t>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Study deadline A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Study deadline B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80%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2 100%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3059266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1597087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Rel-20 </a:t>
            </a:r>
            <a:r>
              <a:rPr lang="en-US" dirty="0" smtClean="0">
                <a:solidFill>
                  <a:schemeClr val="tx1"/>
                </a:solidFill>
              </a:rPr>
              <a:t>planning – 6G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Previously endorsed high level plan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SA2#170 August 2025</a:t>
            </a:r>
          </a:p>
          <a:p>
            <a:pPr marL="1386408" lvl="2" indent="-457200">
              <a:lnSpc>
                <a:spcPct val="110000"/>
              </a:lnSpc>
              <a:buFont typeface="+mj-lt"/>
              <a:buAutoNum type="arabicPeriod"/>
              <a:defRPr/>
            </a:pPr>
            <a:r>
              <a:rPr lang="en-US" sz="1200" dirty="0"/>
              <a:t>Input papers to provide justification and clarification of Work Task scope</a:t>
            </a:r>
          </a:p>
          <a:p>
            <a:pPr marL="1386408" lvl="2" indent="-457200">
              <a:lnSpc>
                <a:spcPct val="110000"/>
              </a:lnSpc>
              <a:buFont typeface="+mj-lt"/>
              <a:buAutoNum type="arabicPeriod"/>
              <a:defRPr/>
            </a:pPr>
            <a:r>
              <a:rPr lang="en-US" sz="1200" dirty="0"/>
              <a:t>During the meeting assess for each WT whether Key Issue submission can start in the next meeting </a:t>
            </a:r>
          </a:p>
          <a:p>
            <a:pPr lvl="3">
              <a:lnSpc>
                <a:spcPct val="110000"/>
              </a:lnSpc>
              <a:defRPr/>
            </a:pPr>
            <a:r>
              <a:rPr lang="en-US" sz="1200" dirty="0"/>
              <a:t>(Drafting of Key Issues during the meeting is not precluded)</a:t>
            </a:r>
          </a:p>
          <a:p>
            <a:pPr marL="1386408" lvl="2" indent="-457200">
              <a:lnSpc>
                <a:spcPct val="110000"/>
              </a:lnSpc>
              <a:buFont typeface="+mj-lt"/>
              <a:buAutoNum type="arabicPeriod"/>
              <a:defRPr/>
            </a:pPr>
            <a:r>
              <a:rPr lang="en-US" sz="1200" dirty="0"/>
              <a:t>Document agreed Work Task scope updates in an annex of the TR</a:t>
            </a:r>
          </a:p>
          <a:p>
            <a:pPr marL="1386408" lvl="2" indent="-457200">
              <a:lnSpc>
                <a:spcPct val="110000"/>
              </a:lnSpc>
              <a:buFont typeface="+mj-lt"/>
              <a:buAutoNum type="arabicPeriod"/>
              <a:defRPr/>
            </a:pPr>
            <a:r>
              <a:rPr lang="en-US" sz="1200" dirty="0"/>
              <a:t>Input papers on architectural assumptions and principles, with a focus on WT’s in August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SA2#171 October 2025</a:t>
            </a:r>
          </a:p>
          <a:p>
            <a:pPr marL="1386408" lvl="2" indent="-457200">
              <a:lnSpc>
                <a:spcPct val="110000"/>
              </a:lnSpc>
              <a:buFont typeface="+mj-lt"/>
              <a:buAutoNum type="arabicPeriod"/>
              <a:defRPr/>
            </a:pPr>
            <a:r>
              <a:rPr lang="en-US" sz="1200" dirty="0"/>
              <a:t>Start Key Issue discussions for Work Tasks identified in previous meeting</a:t>
            </a:r>
          </a:p>
          <a:p>
            <a:pPr marL="1386408" lvl="2" indent="-457200">
              <a:lnSpc>
                <a:spcPct val="110000"/>
              </a:lnSpc>
              <a:buFont typeface="+mj-lt"/>
              <a:buAutoNum type="arabicPeriod"/>
              <a:defRPr/>
            </a:pPr>
            <a:r>
              <a:rPr lang="en-US" sz="1200" dirty="0"/>
              <a:t>For the Work Tasks not identified in previous meeting as ready for Key Issues, continue 1. 2. and 3. above</a:t>
            </a:r>
          </a:p>
          <a:p>
            <a:pPr marL="1386408" lvl="2" indent="-457200">
              <a:lnSpc>
                <a:spcPct val="110000"/>
              </a:lnSpc>
              <a:buFont typeface="+mj-lt"/>
              <a:buAutoNum type="arabicPeriod"/>
              <a:defRPr/>
            </a:pPr>
            <a:r>
              <a:rPr lang="en-US" sz="1200" dirty="0"/>
              <a:t>Input papers on architectural assumptions and principles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SA2#172 November 2025</a:t>
            </a:r>
          </a:p>
          <a:p>
            <a:pPr marL="1272108" lvl="2" indent="-342900">
              <a:lnSpc>
                <a:spcPct val="110000"/>
              </a:lnSpc>
              <a:buFont typeface="+mj-lt"/>
              <a:buAutoNum type="arabicPeriod"/>
              <a:defRPr/>
            </a:pPr>
            <a:r>
              <a:rPr lang="en-US" sz="1200" dirty="0"/>
              <a:t>Continue as in SA2#171 for Work Tasks and Key Issues</a:t>
            </a:r>
          </a:p>
          <a:p>
            <a:pPr marL="1272108" lvl="2" indent="-342900">
              <a:lnSpc>
                <a:spcPct val="110000"/>
              </a:lnSpc>
              <a:buFont typeface="+mj-lt"/>
              <a:buAutoNum type="arabicPeriod"/>
              <a:defRPr/>
            </a:pPr>
            <a:r>
              <a:rPr lang="en-US" sz="1200" dirty="0"/>
              <a:t>Completion of Key Issues, Arch assumptions and principles is in general targeted for the end of this meeting unless there are dependencies on other WG’s</a:t>
            </a:r>
          </a:p>
          <a:p>
            <a:pPr marL="1272108" lvl="2" indent="-342900">
              <a:lnSpc>
                <a:spcPct val="110000"/>
              </a:lnSpc>
              <a:buFont typeface="+mj-lt"/>
              <a:buAutoNum type="arabicPeriod"/>
              <a:defRPr/>
            </a:pPr>
            <a:r>
              <a:rPr lang="en-US" sz="1200" dirty="0"/>
              <a:t>Update Study Item Description with updated Work Task descriptions from the TR annex</a:t>
            </a:r>
          </a:p>
          <a:p>
            <a:pPr marL="1272108" lvl="2" indent="-342900">
              <a:lnSpc>
                <a:spcPct val="110000"/>
              </a:lnSpc>
              <a:buFont typeface="+mj-lt"/>
              <a:buAutoNum type="arabicPeriod"/>
              <a:defRPr/>
            </a:pPr>
            <a:r>
              <a:rPr lang="en-US" sz="1200" dirty="0"/>
              <a:t>Add TU estimates and completion date to the SID</a:t>
            </a:r>
          </a:p>
          <a:p>
            <a:pPr marL="1272108" lvl="2" indent="-342900">
              <a:lnSpc>
                <a:spcPct val="110000"/>
              </a:lnSpc>
              <a:buFont typeface="+mj-lt"/>
              <a:buAutoNum type="arabicPeriod"/>
              <a:defRPr/>
            </a:pPr>
            <a:r>
              <a:rPr lang="en-US" sz="1200" dirty="0"/>
              <a:t>Input papers on architectural assumptions and </a:t>
            </a:r>
            <a:r>
              <a:rPr lang="en-US" sz="1200" dirty="0" smtClean="0"/>
              <a:t>principles</a:t>
            </a:r>
            <a:endParaRPr lang="en-US" sz="3200" dirty="0"/>
          </a:p>
          <a:p>
            <a:pPr lvl="1">
              <a:lnSpc>
                <a:spcPct val="110000"/>
              </a:lnSpc>
              <a:defRPr/>
            </a:pPr>
            <a:endParaRPr lang="en-US" sz="1800" dirty="0" smtClean="0"/>
          </a:p>
        </p:txBody>
      </p:sp>
    </p:spTree>
    <p:extLst>
      <p:ext uri="{BB962C8B-B14F-4D97-AF65-F5344CB8AC3E}">
        <p14:creationId xmlns:p14="http://schemas.microsoft.com/office/powerpoint/2010/main" val="216760215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sz="3600" dirty="0">
                <a:solidFill>
                  <a:schemeClr val="tx1"/>
                </a:solidFill>
              </a:rPr>
              <a:t>Rel-20 </a:t>
            </a:r>
            <a:r>
              <a:rPr lang="en-US" sz="3600" dirty="0" smtClean="0">
                <a:solidFill>
                  <a:schemeClr val="tx1"/>
                </a:solidFill>
              </a:rPr>
              <a:t>planning – 6G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The plan is for the 6G SID to be updated in November and submitted to the December SA </a:t>
            </a:r>
            <a:r>
              <a:rPr lang="en-US" sz="2400" dirty="0" smtClean="0"/>
              <a:t>Plenary</a:t>
            </a: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170736783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Rel-20 </a:t>
            </a:r>
            <a:r>
              <a:rPr lang="en-US" dirty="0" smtClean="0">
                <a:solidFill>
                  <a:schemeClr val="tx1"/>
                </a:solidFill>
              </a:rPr>
              <a:t>planning – TEI20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12 TU’s are proposed for handling TEI20 items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Items filling </a:t>
            </a:r>
            <a:r>
              <a:rPr lang="en-US" sz="2000" dirty="0"/>
              <a:t>7</a:t>
            </a:r>
            <a:r>
              <a:rPr lang="en-US" sz="2000" dirty="0" smtClean="0"/>
              <a:t>.5 </a:t>
            </a:r>
            <a:r>
              <a:rPr lang="en-US" sz="2000" dirty="0"/>
              <a:t>TU’s </a:t>
            </a:r>
            <a:r>
              <a:rPr lang="en-US" sz="2000" dirty="0" smtClean="0"/>
              <a:t>have already been approved by SA Plenary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Items filling up to 4.5 TU’s will be discussed in February 2026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Items noted in August 2025 are not encouraged to be re-submitted in February 2026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Meeting by meeting plan:</a:t>
            </a:r>
          </a:p>
          <a:p>
            <a:pPr>
              <a:lnSpc>
                <a:spcPct val="110000"/>
              </a:lnSpc>
              <a:defRPr/>
            </a:pPr>
            <a:endParaRPr lang="en-US" sz="2000" dirty="0" smtClean="0"/>
          </a:p>
          <a:p>
            <a:pPr>
              <a:lnSpc>
                <a:spcPct val="110000"/>
              </a:lnSpc>
              <a:defRPr/>
            </a:pPr>
            <a:endParaRPr lang="en-US" sz="2000" dirty="0" smtClean="0"/>
          </a:p>
          <a:p>
            <a:pPr>
              <a:lnSpc>
                <a:spcPct val="110000"/>
              </a:lnSpc>
              <a:defRPr/>
            </a:pPr>
            <a:endParaRPr lang="en-US" sz="1800" b="1" dirty="0" smtClean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0246309"/>
              </p:ext>
            </p:extLst>
          </p:nvPr>
        </p:nvGraphicFramePr>
        <p:xfrm>
          <a:off x="744806" y="3644690"/>
          <a:ext cx="10509816" cy="2128653"/>
        </p:xfrm>
        <a:graphic>
          <a:graphicData uri="http://schemas.openxmlformats.org/drawingml/2006/table">
            <a:tbl>
              <a:tblPr/>
              <a:tblGrid>
                <a:gridCol w="1313727">
                  <a:extLst>
                    <a:ext uri="{9D8B030D-6E8A-4147-A177-3AD203B41FA5}">
                      <a16:colId xmlns:a16="http://schemas.microsoft.com/office/drawing/2014/main" val="1309987738"/>
                    </a:ext>
                  </a:extLst>
                </a:gridCol>
                <a:gridCol w="1313727">
                  <a:extLst>
                    <a:ext uri="{9D8B030D-6E8A-4147-A177-3AD203B41FA5}">
                      <a16:colId xmlns:a16="http://schemas.microsoft.com/office/drawing/2014/main" val="1556176697"/>
                    </a:ext>
                  </a:extLst>
                </a:gridCol>
                <a:gridCol w="1313727">
                  <a:extLst>
                    <a:ext uri="{9D8B030D-6E8A-4147-A177-3AD203B41FA5}">
                      <a16:colId xmlns:a16="http://schemas.microsoft.com/office/drawing/2014/main" val="963526384"/>
                    </a:ext>
                  </a:extLst>
                </a:gridCol>
                <a:gridCol w="1313727">
                  <a:extLst>
                    <a:ext uri="{9D8B030D-6E8A-4147-A177-3AD203B41FA5}">
                      <a16:colId xmlns:a16="http://schemas.microsoft.com/office/drawing/2014/main" val="3293627416"/>
                    </a:ext>
                  </a:extLst>
                </a:gridCol>
                <a:gridCol w="1313727">
                  <a:extLst>
                    <a:ext uri="{9D8B030D-6E8A-4147-A177-3AD203B41FA5}">
                      <a16:colId xmlns:a16="http://schemas.microsoft.com/office/drawing/2014/main" val="581542463"/>
                    </a:ext>
                  </a:extLst>
                </a:gridCol>
                <a:gridCol w="1313727">
                  <a:extLst>
                    <a:ext uri="{9D8B030D-6E8A-4147-A177-3AD203B41FA5}">
                      <a16:colId xmlns:a16="http://schemas.microsoft.com/office/drawing/2014/main" val="503110106"/>
                    </a:ext>
                  </a:extLst>
                </a:gridCol>
                <a:gridCol w="1313727">
                  <a:extLst>
                    <a:ext uri="{9D8B030D-6E8A-4147-A177-3AD203B41FA5}">
                      <a16:colId xmlns:a16="http://schemas.microsoft.com/office/drawing/2014/main" val="790500800"/>
                    </a:ext>
                  </a:extLst>
                </a:gridCol>
                <a:gridCol w="1313727">
                  <a:extLst>
                    <a:ext uri="{9D8B030D-6E8A-4147-A177-3AD203B41FA5}">
                      <a16:colId xmlns:a16="http://schemas.microsoft.com/office/drawing/2014/main" val="1925058346"/>
                    </a:ext>
                  </a:extLst>
                </a:gridCol>
              </a:tblGrid>
              <a:tr h="16668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524149"/>
                  </a:ext>
                </a:extLst>
              </a:tr>
              <a:tr h="48787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 </a:t>
                      </a:r>
                      <a:r>
                        <a:rPr lang="en-GB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#170 </a:t>
                      </a:r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Fukuoka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 #170 Goteborg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 #171 China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 #172 Dallas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 #173 </a:t>
                      </a:r>
                      <a:r>
                        <a:rPr lang="en-GB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India</a:t>
                      </a:r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 #174 </a:t>
                      </a:r>
                      <a:r>
                        <a:rPr lang="en-GB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EU</a:t>
                      </a:r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 #175 China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 #176 </a:t>
                      </a:r>
                      <a:r>
                        <a:rPr lang="en-GB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EU</a:t>
                      </a:r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2840792"/>
                  </a:ext>
                </a:extLst>
              </a:tr>
              <a:tr h="487872"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Stage 2 80%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Stage 2</a:t>
                      </a:r>
                      <a:r>
                        <a:rPr lang="en-GB" sz="11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100%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1685728"/>
                  </a:ext>
                </a:extLst>
              </a:tr>
              <a:tr h="48787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Proposals</a:t>
                      </a:r>
                      <a:r>
                        <a:rPr lang="en-GB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for information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Proposals</a:t>
                      </a:r>
                      <a:r>
                        <a:rPr lang="en-GB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for SA2 approval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Proposals</a:t>
                      </a:r>
                      <a:r>
                        <a:rPr lang="en-GB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for information</a:t>
                      </a:r>
                      <a:endParaRPr lang="en-GB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Proposals for SA2 approval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8963802"/>
                  </a:ext>
                </a:extLst>
              </a:tr>
              <a:tr h="487872"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Approved</a:t>
                      </a:r>
                      <a:r>
                        <a:rPr lang="en-GB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items on agenda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Approved</a:t>
                      </a:r>
                      <a:r>
                        <a:rPr lang="en-GB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items on agenda</a:t>
                      </a:r>
                      <a:endParaRPr lang="en-GB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Approved</a:t>
                      </a:r>
                      <a:r>
                        <a:rPr lang="en-GB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items on agenda</a:t>
                      </a:r>
                      <a:endParaRPr lang="en-GB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Approved</a:t>
                      </a:r>
                      <a:r>
                        <a:rPr lang="en-GB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items on agenda</a:t>
                      </a:r>
                      <a:endParaRPr lang="en-GB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Approved</a:t>
                      </a:r>
                      <a:r>
                        <a:rPr lang="en-GB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items on agenda</a:t>
                      </a:r>
                      <a:endParaRPr lang="en-GB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Approved</a:t>
                      </a:r>
                      <a:r>
                        <a:rPr lang="en-GB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items on agenda</a:t>
                      </a:r>
                      <a:endParaRPr lang="en-GB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22274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8571918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2888" y="2692400"/>
            <a:ext cx="8005233" cy="1143000"/>
          </a:xfrm>
        </p:spPr>
        <p:txBody>
          <a:bodyPr/>
          <a:lstStyle/>
          <a:p>
            <a:r>
              <a:rPr lang="en-US" sz="4400" dirty="0" smtClean="0">
                <a:solidFill>
                  <a:schemeClr val="tx1"/>
                </a:solidFill>
              </a:rPr>
              <a:t>Upcoming meetings</a:t>
            </a:r>
            <a:endParaRPr lang="en-US" sz="4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335562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AA107368-5183-463D-A752-842B7A9C5A78}"/>
              </a:ext>
            </a:extLst>
          </p:cNvPr>
          <p:cNvSpPr txBox="1">
            <a:spLocks/>
          </p:cNvSpPr>
          <p:nvPr/>
        </p:nvSpPr>
        <p:spPr>
          <a:xfrm>
            <a:off x="2428001" y="319172"/>
            <a:ext cx="6508595" cy="929308"/>
          </a:xfrm>
          <a:prstGeom prst="rect">
            <a:avLst/>
          </a:prstGeom>
        </p:spPr>
        <p:txBody>
          <a:bodyPr wrap="square" anchor="ctr">
            <a:normAutofit/>
          </a:bodyPr>
          <a:lstStyle>
            <a:lvl1pPr algn="l" defTabSz="1219133" rtl="0" eaLnBrk="1" latinLnBrk="0" hangingPunct="1">
              <a:spcBef>
                <a:spcPct val="0"/>
              </a:spcBef>
              <a:buNone/>
              <a:defRPr sz="2666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 smtClean="0">
                <a:solidFill>
                  <a:schemeClr val="tx2"/>
                </a:solidFill>
              </a:rPr>
              <a:t>SA2#172 (Dallas) </a:t>
            </a:r>
            <a:r>
              <a:rPr lang="en-US" sz="2800" dirty="0">
                <a:solidFill>
                  <a:schemeClr val="tx2"/>
                </a:solidFill>
              </a:rPr>
              <a:t>Dates/Agenda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8726E9-E2A7-4EE1-8398-AFAED8E38BCC}"/>
              </a:ext>
            </a:extLst>
          </p:cNvPr>
          <p:cNvSpPr txBox="1">
            <a:spLocks/>
          </p:cNvSpPr>
          <p:nvPr/>
        </p:nvSpPr>
        <p:spPr>
          <a:xfrm>
            <a:off x="585028" y="1424066"/>
            <a:ext cx="5042298" cy="4655906"/>
          </a:xfrm>
          <a:prstGeom prst="rect">
            <a:avLst/>
          </a:prstGeom>
        </p:spPr>
        <p:txBody>
          <a:bodyPr/>
          <a:lstStyle>
            <a:lvl1pPr marL="457176" indent="-457176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1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48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047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613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79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4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1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SA2#172 </a:t>
            </a:r>
            <a:r>
              <a:rPr lang="en-US" sz="1600" dirty="0">
                <a:solidFill>
                  <a:schemeClr val="tx2"/>
                </a:solidFill>
              </a:rPr>
              <a:t>will be a F2F ordinary meeting</a:t>
            </a:r>
          </a:p>
          <a:p>
            <a:pPr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Preliminary Agenda (subjected to changes): 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AI 4.1: Incoming LSs on all agenda items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Maintenance: 5.x, 6.x, 7.x, 8.x, 9.x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>
                <a:solidFill>
                  <a:schemeClr val="tx2"/>
                </a:solidFill>
              </a:rPr>
              <a:t>Handling Incoming LS only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AI </a:t>
            </a:r>
            <a:r>
              <a:rPr lang="en-US" sz="1600" dirty="0">
                <a:solidFill>
                  <a:schemeClr val="tx2"/>
                </a:solidFill>
              </a:rPr>
              <a:t>19.X: Rel-19 </a:t>
            </a:r>
            <a:r>
              <a:rPr lang="en-US" sz="1600" dirty="0" smtClean="0">
                <a:solidFill>
                  <a:schemeClr val="tx2"/>
                </a:solidFill>
              </a:rPr>
              <a:t>maintenance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 smtClean="0">
                <a:solidFill>
                  <a:srgbClr val="FF0000"/>
                </a:solidFill>
              </a:rPr>
              <a:t>Subset only:</a:t>
            </a:r>
          </a:p>
          <a:p>
            <a:pPr marL="1762428" lvl="3" indent="-247796">
              <a:lnSpc>
                <a:spcPct val="110000"/>
              </a:lnSpc>
              <a:defRPr/>
            </a:pPr>
            <a:r>
              <a:rPr lang="en-US" sz="865" dirty="0" smtClean="0">
                <a:solidFill>
                  <a:srgbClr val="FF0000"/>
                </a:solidFill>
              </a:rPr>
              <a:t>5GSAT_Ph3-ARC</a:t>
            </a:r>
          </a:p>
          <a:p>
            <a:pPr marL="1762428" lvl="3" indent="-247796">
              <a:lnSpc>
                <a:spcPct val="110000"/>
              </a:lnSpc>
              <a:defRPr/>
            </a:pPr>
            <a:r>
              <a:rPr lang="en-US" sz="865" dirty="0" smtClean="0">
                <a:solidFill>
                  <a:srgbClr val="FF0000"/>
                </a:solidFill>
              </a:rPr>
              <a:t>NG_RTC_Ph2</a:t>
            </a:r>
          </a:p>
          <a:p>
            <a:pPr marL="1762428" lvl="3" indent="-247796">
              <a:lnSpc>
                <a:spcPct val="110000"/>
              </a:lnSpc>
              <a:defRPr/>
            </a:pPr>
            <a:r>
              <a:rPr lang="en-US" sz="865" dirty="0" smtClean="0">
                <a:solidFill>
                  <a:srgbClr val="FF0000"/>
                </a:solidFill>
              </a:rPr>
              <a:t>XRM_Ph2</a:t>
            </a:r>
          </a:p>
          <a:p>
            <a:pPr marL="1762428" lvl="3" indent="-247796">
              <a:lnSpc>
                <a:spcPct val="110000"/>
              </a:lnSpc>
              <a:defRPr/>
            </a:pPr>
            <a:r>
              <a:rPr lang="en-US" sz="865" dirty="0" err="1" smtClean="0">
                <a:solidFill>
                  <a:srgbClr val="FF0000"/>
                </a:solidFill>
              </a:rPr>
              <a:t>EnergySys</a:t>
            </a:r>
            <a:endParaRPr lang="en-US" sz="865" dirty="0" smtClean="0">
              <a:solidFill>
                <a:srgbClr val="FF0000"/>
              </a:solidFill>
            </a:endParaRPr>
          </a:p>
          <a:p>
            <a:pPr marL="1762428" lvl="3" indent="-247796">
              <a:lnSpc>
                <a:spcPct val="110000"/>
              </a:lnSpc>
              <a:defRPr/>
            </a:pPr>
            <a:r>
              <a:rPr lang="en-US" sz="865" dirty="0" err="1" smtClean="0">
                <a:solidFill>
                  <a:srgbClr val="FF0000"/>
                </a:solidFill>
              </a:rPr>
              <a:t>AmbientIoT</a:t>
            </a:r>
            <a:r>
              <a:rPr lang="en-US" sz="865" dirty="0" smtClean="0">
                <a:solidFill>
                  <a:srgbClr val="FF0000"/>
                </a:solidFill>
              </a:rPr>
              <a:t>-ARC</a:t>
            </a:r>
          </a:p>
          <a:p>
            <a:pPr marL="1762428" lvl="3" indent="-247796">
              <a:lnSpc>
                <a:spcPct val="110000"/>
              </a:lnSpc>
              <a:defRPr/>
            </a:pPr>
            <a:r>
              <a:rPr lang="en-US" sz="865" dirty="0">
                <a:solidFill>
                  <a:srgbClr val="FF0000"/>
                </a:solidFill>
              </a:rPr>
              <a:t>AIML_CN</a:t>
            </a:r>
            <a:endParaRPr lang="en-US" sz="865" dirty="0" smtClean="0">
              <a:solidFill>
                <a:srgbClr val="FF0000"/>
              </a:solidFill>
            </a:endParaRP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 smtClean="0">
                <a:solidFill>
                  <a:srgbClr val="FF0000"/>
                </a:solidFill>
              </a:rPr>
              <a:t>But LS’s in the other topics can be handled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 smtClean="0">
                <a:solidFill>
                  <a:schemeClr val="tx2"/>
                </a:solidFill>
              </a:rPr>
              <a:t>Quota </a:t>
            </a:r>
            <a:r>
              <a:rPr lang="en-US" sz="1400" dirty="0">
                <a:solidFill>
                  <a:schemeClr val="tx2"/>
                </a:solidFill>
              </a:rPr>
              <a:t>limited: 4 per company per AI </a:t>
            </a:r>
            <a:endParaRPr lang="en-US" sz="1200" dirty="0" smtClean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AI 20.X: Approved WIDs and SIDs (including TEI20)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TEI20 proposals for information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4223387"/>
              </p:ext>
            </p:extLst>
          </p:nvPr>
        </p:nvGraphicFramePr>
        <p:xfrm>
          <a:off x="5627327" y="1424066"/>
          <a:ext cx="6323337" cy="2743200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17338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019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641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34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Doc request deadline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Friday 07 November </a:t>
                      </a:r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2025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2359 UTC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Doc submission deadline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Friday 07 November 2025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2359 UTC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Registration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10 November </a:t>
                      </a:r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2025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0800 UTC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Start of meeting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17 November</a:t>
                      </a:r>
                      <a:r>
                        <a:rPr lang="en-US" sz="1200" b="1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200" b="1" u="none" strike="noStrike" baseline="0" dirty="0">
                          <a:solidFill>
                            <a:schemeClr val="tx1"/>
                          </a:solidFill>
                          <a:effectLst/>
                        </a:rPr>
                        <a:t>2025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0900 Local time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1500 </a:t>
                      </a:r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Close of meeting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Friday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21 November</a:t>
                      </a:r>
                      <a:r>
                        <a:rPr lang="en-US" sz="1200" b="1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200" b="1" u="none" strike="noStrike" baseline="0" dirty="0">
                          <a:solidFill>
                            <a:schemeClr val="tx1"/>
                          </a:solidFill>
                          <a:effectLst/>
                        </a:rPr>
                        <a:t>2025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1630 Local time (or earlier)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2230 </a:t>
                      </a:r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Upload approved documents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Friday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21 November </a:t>
                      </a:r>
                      <a:r>
                        <a:rPr lang="en-US" sz="1200" b="1" u="none" strike="noStrike" baseline="0" dirty="0">
                          <a:solidFill>
                            <a:schemeClr val="tx1"/>
                          </a:solidFill>
                          <a:effectLst/>
                        </a:rPr>
                        <a:t>2025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1730 Local time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smtClean="0">
                          <a:solidFill>
                            <a:schemeClr val="tx1"/>
                          </a:solidFill>
                          <a:effectLst/>
                        </a:rPr>
                        <a:t>2330</a:t>
                      </a:r>
                      <a:endParaRPr lang="en-US" sz="1200" b="1" u="none" strike="noStrike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B8726E9-E2A7-4EE1-8398-AFAED8E38BCC}"/>
              </a:ext>
            </a:extLst>
          </p:cNvPr>
          <p:cNvSpPr txBox="1">
            <a:spLocks/>
          </p:cNvSpPr>
          <p:nvPr/>
        </p:nvSpPr>
        <p:spPr>
          <a:xfrm>
            <a:off x="6790020" y="4492354"/>
            <a:ext cx="5042298" cy="1134739"/>
          </a:xfrm>
          <a:prstGeom prst="rect">
            <a:avLst/>
          </a:prstGeom>
        </p:spPr>
        <p:txBody>
          <a:bodyPr/>
          <a:lstStyle>
            <a:lvl1pPr marL="457176" indent="-457176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1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48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047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613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79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4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1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71684" lvl="1" indent="-371684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GB" sz="1400" dirty="0" smtClean="0">
                <a:solidFill>
                  <a:schemeClr val="tx2"/>
                </a:solidFill>
              </a:rPr>
              <a:t>Email </a:t>
            </a:r>
            <a:r>
              <a:rPr lang="en-GB" sz="1400" dirty="0">
                <a:solidFill>
                  <a:schemeClr val="tx2"/>
                </a:solidFill>
              </a:rPr>
              <a:t>Approval may be scheduled immediately after the meeting, only if it becomes really necessary. Further details on email approval such as </a:t>
            </a:r>
            <a:r>
              <a:rPr lang="en-GB" sz="1400" dirty="0" err="1">
                <a:solidFill>
                  <a:schemeClr val="tx2"/>
                </a:solidFill>
              </a:rPr>
              <a:t>TDoc</a:t>
            </a:r>
            <a:r>
              <a:rPr lang="en-GB" sz="1400" dirty="0">
                <a:solidFill>
                  <a:schemeClr val="tx2"/>
                </a:solidFill>
              </a:rPr>
              <a:t> list, date/timings will be decided during the </a:t>
            </a:r>
            <a:r>
              <a:rPr lang="en-GB" sz="1400" dirty="0" smtClean="0">
                <a:solidFill>
                  <a:schemeClr val="tx2"/>
                </a:solidFill>
              </a:rPr>
              <a:t>meeting</a:t>
            </a:r>
            <a:endParaRPr lang="en-US" altLang="en-US" sz="1084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dirty="0"/>
          </a:p>
          <a:p>
            <a:pPr>
              <a:defRPr/>
            </a:pPr>
            <a:endParaRPr lang="en-US" altLang="en-US" sz="1301" dirty="0"/>
          </a:p>
        </p:txBody>
      </p:sp>
    </p:spTree>
    <p:extLst>
      <p:ext uri="{BB962C8B-B14F-4D97-AF65-F5344CB8AC3E}">
        <p14:creationId xmlns:p14="http://schemas.microsoft.com/office/powerpoint/2010/main" val="14953003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AA107368-5183-463D-A752-842B7A9C5A78}"/>
              </a:ext>
            </a:extLst>
          </p:cNvPr>
          <p:cNvSpPr txBox="1">
            <a:spLocks/>
          </p:cNvSpPr>
          <p:nvPr/>
        </p:nvSpPr>
        <p:spPr>
          <a:xfrm>
            <a:off x="2428001" y="319172"/>
            <a:ext cx="6508595" cy="929308"/>
          </a:xfrm>
          <a:prstGeom prst="rect">
            <a:avLst/>
          </a:prstGeom>
        </p:spPr>
        <p:txBody>
          <a:bodyPr wrap="square" anchor="ctr">
            <a:normAutofit/>
          </a:bodyPr>
          <a:lstStyle>
            <a:lvl1pPr algn="l" defTabSz="1219133" rtl="0" eaLnBrk="1" latinLnBrk="0" hangingPunct="1">
              <a:spcBef>
                <a:spcPct val="0"/>
              </a:spcBef>
              <a:buNone/>
              <a:defRPr sz="2666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 smtClean="0">
                <a:solidFill>
                  <a:schemeClr val="tx2"/>
                </a:solidFill>
              </a:rPr>
              <a:t>SA2#173 (India) </a:t>
            </a:r>
            <a:r>
              <a:rPr lang="en-US" sz="2800" dirty="0">
                <a:solidFill>
                  <a:schemeClr val="tx2"/>
                </a:solidFill>
              </a:rPr>
              <a:t>Dates/Agenda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8726E9-E2A7-4EE1-8398-AFAED8E38BCC}"/>
              </a:ext>
            </a:extLst>
          </p:cNvPr>
          <p:cNvSpPr txBox="1">
            <a:spLocks/>
          </p:cNvSpPr>
          <p:nvPr/>
        </p:nvSpPr>
        <p:spPr>
          <a:xfrm>
            <a:off x="585028" y="1424066"/>
            <a:ext cx="5042298" cy="4655906"/>
          </a:xfrm>
          <a:prstGeom prst="rect">
            <a:avLst/>
          </a:prstGeom>
        </p:spPr>
        <p:txBody>
          <a:bodyPr/>
          <a:lstStyle>
            <a:lvl1pPr marL="457176" indent="-457176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1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48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047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613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79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4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1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SA2#173 </a:t>
            </a:r>
            <a:r>
              <a:rPr lang="en-US" sz="1600" dirty="0">
                <a:solidFill>
                  <a:schemeClr val="tx2"/>
                </a:solidFill>
              </a:rPr>
              <a:t>will be a F2F ordinary meeting</a:t>
            </a:r>
          </a:p>
          <a:p>
            <a:pPr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Preliminary Agenda (subjected to changes): 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AI 4.1: Incoming LSs on all agenda items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Maintenance: 5.x, 6.x, 7.x, 8.x, 9.x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>
                <a:solidFill>
                  <a:schemeClr val="tx2"/>
                </a:solidFill>
              </a:rPr>
              <a:t>Quota limited: 2 per company per AI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AI </a:t>
            </a:r>
            <a:r>
              <a:rPr lang="en-US" sz="1600" dirty="0">
                <a:solidFill>
                  <a:schemeClr val="tx2"/>
                </a:solidFill>
              </a:rPr>
              <a:t>19.X: Rel-19 </a:t>
            </a:r>
            <a:r>
              <a:rPr lang="en-US" sz="1600" dirty="0" smtClean="0">
                <a:solidFill>
                  <a:schemeClr val="tx2"/>
                </a:solidFill>
              </a:rPr>
              <a:t>maintenance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 smtClean="0">
                <a:solidFill>
                  <a:schemeClr val="tx2"/>
                </a:solidFill>
              </a:rPr>
              <a:t>Quota limited: </a:t>
            </a:r>
            <a:r>
              <a:rPr lang="en-US" sz="1400" dirty="0">
                <a:solidFill>
                  <a:schemeClr val="tx2"/>
                </a:solidFill>
              </a:rPr>
              <a:t>4</a:t>
            </a:r>
            <a:r>
              <a:rPr lang="en-US" sz="1400" dirty="0" smtClean="0">
                <a:solidFill>
                  <a:schemeClr val="tx2"/>
                </a:solidFill>
              </a:rPr>
              <a:t> per company per AI</a:t>
            </a:r>
            <a:endParaRPr lang="en-US" sz="1400" dirty="0" smtClean="0">
              <a:solidFill>
                <a:srgbClr val="FF0000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AI 20.X: Approved WIDs and SIDs (including TEI20)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TEI20 proposals for </a:t>
            </a:r>
            <a:r>
              <a:rPr lang="en-US" sz="1600" dirty="0" smtClean="0">
                <a:solidFill>
                  <a:schemeClr val="tx2"/>
                </a:solidFill>
              </a:rPr>
              <a:t>approval</a:t>
            </a:r>
            <a:endParaRPr lang="en-US" sz="1600" dirty="0">
              <a:solidFill>
                <a:schemeClr val="tx2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1403072"/>
              </p:ext>
            </p:extLst>
          </p:nvPr>
        </p:nvGraphicFramePr>
        <p:xfrm>
          <a:off x="5627327" y="1424066"/>
          <a:ext cx="6323337" cy="2743200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17338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019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641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34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Doc request deadline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Friday 30 January 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2359 UTC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Doc submission deadline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Friday 30 January 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2359 UTC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Registration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02 February</a:t>
                      </a:r>
                      <a:r>
                        <a:rPr lang="en-US" sz="1200" b="1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0800 UTC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Start of meeting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09 February</a:t>
                      </a:r>
                      <a:r>
                        <a:rPr lang="en-US" sz="1200" b="1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 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0900 Local time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0430 </a:t>
                      </a:r>
                      <a:r>
                        <a:rPr lang="en-US" sz="12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UTC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Close of meeting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Friday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13 February</a:t>
                      </a:r>
                      <a:r>
                        <a:rPr lang="en-US" sz="1200" b="1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 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1630 Local time (or earlier)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1200 </a:t>
                      </a:r>
                      <a:r>
                        <a:rPr lang="en-US" sz="12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UTC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Upload approved documents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Friday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13 February </a:t>
                      </a:r>
                      <a:r>
                        <a:rPr lang="en-US" sz="1200" b="1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1730 Local time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1300</a:t>
                      </a:r>
                      <a:endParaRPr lang="en-US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 fontAlgn="t"/>
                      <a:r>
                        <a:rPr lang="en-US" sz="12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UTC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B8726E9-E2A7-4EE1-8398-AFAED8E38BCC}"/>
              </a:ext>
            </a:extLst>
          </p:cNvPr>
          <p:cNvSpPr txBox="1">
            <a:spLocks/>
          </p:cNvSpPr>
          <p:nvPr/>
        </p:nvSpPr>
        <p:spPr>
          <a:xfrm>
            <a:off x="6790020" y="4492354"/>
            <a:ext cx="5042298" cy="1134739"/>
          </a:xfrm>
          <a:prstGeom prst="rect">
            <a:avLst/>
          </a:prstGeom>
        </p:spPr>
        <p:txBody>
          <a:bodyPr/>
          <a:lstStyle>
            <a:lvl1pPr marL="457176" indent="-457176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1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48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047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613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79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4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1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71684" lvl="1" indent="-371684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GB" sz="1400" dirty="0" smtClean="0">
                <a:solidFill>
                  <a:schemeClr val="tx2"/>
                </a:solidFill>
              </a:rPr>
              <a:t>Email </a:t>
            </a:r>
            <a:r>
              <a:rPr lang="en-GB" sz="1400" dirty="0">
                <a:solidFill>
                  <a:schemeClr val="tx2"/>
                </a:solidFill>
              </a:rPr>
              <a:t>Approval may be scheduled immediately after the meeting, only if it becomes really necessary. Further details on email approval such as </a:t>
            </a:r>
            <a:r>
              <a:rPr lang="en-GB" sz="1400" dirty="0" err="1">
                <a:solidFill>
                  <a:schemeClr val="tx2"/>
                </a:solidFill>
              </a:rPr>
              <a:t>TDoc</a:t>
            </a:r>
            <a:r>
              <a:rPr lang="en-GB" sz="1400" dirty="0">
                <a:solidFill>
                  <a:schemeClr val="tx2"/>
                </a:solidFill>
              </a:rPr>
              <a:t> list, date/timings will be decided during the </a:t>
            </a:r>
            <a:r>
              <a:rPr lang="en-GB" sz="1400" dirty="0" smtClean="0">
                <a:solidFill>
                  <a:schemeClr val="tx2"/>
                </a:solidFill>
              </a:rPr>
              <a:t>meeting</a:t>
            </a:r>
            <a:endParaRPr lang="en-US" altLang="en-US" sz="1084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dirty="0"/>
          </a:p>
          <a:p>
            <a:pPr>
              <a:defRPr/>
            </a:pPr>
            <a:endParaRPr lang="en-US" altLang="en-US" sz="1301" dirty="0"/>
          </a:p>
        </p:txBody>
      </p:sp>
    </p:spTree>
    <p:extLst>
      <p:ext uri="{BB962C8B-B14F-4D97-AF65-F5344CB8AC3E}">
        <p14:creationId xmlns:p14="http://schemas.microsoft.com/office/powerpoint/2010/main" val="1632450427"/>
      </p:ext>
    </p:extLst>
  </p:cSld>
  <p:clrMapOvr>
    <a:masterClrMapping/>
  </p:clrMapOvr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137463</TotalTime>
  <Words>1080</Words>
  <Application>Microsoft Office PowerPoint</Application>
  <PresentationFormat>Widescreen</PresentationFormat>
  <Paragraphs>236</Paragraphs>
  <Slides>9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8" baseType="lpstr">
      <vt:lpstr>SimSun</vt:lpstr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SA2 Work Planning</vt:lpstr>
      <vt:lpstr>SA2 and SA meeting dates for 2025</vt:lpstr>
      <vt:lpstr>Rel-20 planning – 5G Advanced</vt:lpstr>
      <vt:lpstr>Rel-20 planning – 6G</vt:lpstr>
      <vt:lpstr>Rel-20 planning – 6G</vt:lpstr>
      <vt:lpstr>Rel-20 planning – TEI20</vt:lpstr>
      <vt:lpstr>Upcoming meetings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Andrew Bennett/Communications Research /SRUK/Principal Engineer/Samsung Electronics</cp:lastModifiedBy>
  <cp:revision>1145</cp:revision>
  <cp:lastPrinted>2025-01-15T11:10:15Z</cp:lastPrinted>
  <dcterms:created xsi:type="dcterms:W3CDTF">2018-05-24T11:49:12Z</dcterms:created>
  <dcterms:modified xsi:type="dcterms:W3CDTF">2025-10-15T10:26:31Z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