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4"/>
  </p:notesMasterIdLst>
  <p:sldIdLst>
    <p:sldId id="434" r:id="rId3"/>
    <p:sldId id="1106" r:id="rId4"/>
    <p:sldId id="1135" r:id="rId5"/>
    <p:sldId id="1127" r:id="rId6"/>
    <p:sldId id="1148" r:id="rId7"/>
    <p:sldId id="1149" r:id="rId8"/>
    <p:sldId id="1150" r:id="rId9"/>
    <p:sldId id="1146" r:id="rId10"/>
    <p:sldId id="1125" r:id="rId11"/>
    <p:sldId id="1143" r:id="rId12"/>
    <p:sldId id="1147" r:id="rId13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2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71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055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9181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25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859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S2-2507180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#170 Goteborg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25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29,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SA2#171 (Wuhan)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SA2#171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limited: </a:t>
            </a:r>
            <a:r>
              <a:rPr lang="en-US" sz="1400" dirty="0">
                <a:solidFill>
                  <a:schemeClr val="tx2"/>
                </a:solidFill>
              </a:rPr>
              <a:t>4</a:t>
            </a:r>
            <a:r>
              <a:rPr lang="en-US" sz="1400" dirty="0" smtClean="0">
                <a:solidFill>
                  <a:schemeClr val="tx2"/>
                </a:solidFill>
              </a:rPr>
              <a:t> per company per AI </a:t>
            </a:r>
            <a:r>
              <a:rPr lang="en-US" sz="1400" dirty="0" smtClean="0">
                <a:solidFill>
                  <a:srgbClr val="FF0000"/>
                </a:solidFill>
              </a:rPr>
              <a:t>(excluding </a:t>
            </a:r>
            <a:r>
              <a:rPr lang="en-US" sz="1400" dirty="0" err="1" smtClean="0">
                <a:solidFill>
                  <a:srgbClr val="FF0000"/>
                </a:solidFill>
              </a:rPr>
              <a:t>AmbientIoT</a:t>
            </a:r>
            <a:r>
              <a:rPr lang="en-US" sz="1400" dirty="0" smtClean="0">
                <a:solidFill>
                  <a:srgbClr val="FF0000"/>
                </a:solidFill>
              </a:rPr>
              <a:t>)</a:t>
            </a:r>
            <a:endParaRPr lang="en-US" sz="1400" dirty="0" smtClean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WIDs and SIDs (including TEI20)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890036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smtClean="0">
                          <a:solidFill>
                            <a:schemeClr val="tx1"/>
                          </a:solidFill>
                          <a:effectLst/>
                        </a:rPr>
                        <a:t>03 October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03 October 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06 October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13 October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0100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17 October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0830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17 October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0930</a:t>
                      </a:r>
                      <a:endParaRPr lang="en-US" sz="1200" b="1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790020" y="4492354"/>
            <a:ext cx="5042298" cy="1134739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Email </a:t>
            </a:r>
            <a:r>
              <a:rPr lang="en-GB" sz="14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400" dirty="0" err="1">
                <a:solidFill>
                  <a:schemeClr val="tx2"/>
                </a:solidFill>
              </a:rPr>
              <a:t>TDoc</a:t>
            </a:r>
            <a:r>
              <a:rPr lang="en-GB" sz="1400" dirty="0">
                <a:solidFill>
                  <a:schemeClr val="tx2"/>
                </a:solidFill>
              </a:rPr>
              <a:t> list, date/timings will be decided during the </a:t>
            </a:r>
            <a:r>
              <a:rPr lang="en-GB" sz="1400" dirty="0" smtClean="0">
                <a:solidFill>
                  <a:schemeClr val="tx2"/>
                </a:solidFill>
              </a:rPr>
              <a:t>meeting</a:t>
            </a: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</p:spTree>
    <p:extLst>
      <p:ext uri="{BB962C8B-B14F-4D97-AF65-F5344CB8AC3E}">
        <p14:creationId xmlns:p14="http://schemas.microsoft.com/office/powerpoint/2010/main" val="1632450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SA2#172 (Dallas)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SA2#172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Handling </a:t>
            </a:r>
            <a:r>
              <a:rPr lang="en-US" sz="1400" dirty="0">
                <a:solidFill>
                  <a:srgbClr val="FF0000"/>
                </a:solidFill>
              </a:rPr>
              <a:t>Incoming </a:t>
            </a:r>
            <a:r>
              <a:rPr lang="en-US" sz="1400" dirty="0" smtClean="0">
                <a:solidFill>
                  <a:srgbClr val="FF0000"/>
                </a:solidFill>
              </a:rPr>
              <a:t>LS only</a:t>
            </a:r>
            <a:endParaRPr lang="en-US" sz="12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A subset of items only, to be determined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</a:t>
            </a:r>
            <a:r>
              <a:rPr lang="en-US" sz="1400" dirty="0">
                <a:solidFill>
                  <a:schemeClr val="tx2"/>
                </a:solidFill>
              </a:rPr>
              <a:t>limited: 4 per company per AI </a:t>
            </a:r>
            <a:endParaRPr lang="en-US" sz="1200" dirty="0" smtClean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 smtClean="0">
                <a:solidFill>
                  <a:schemeClr val="tx2"/>
                </a:solidFill>
              </a:rPr>
              <a:t>20.X: Approved WIDs and SIDs (including TEI20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rgbClr val="FF0000"/>
                </a:solidFill>
              </a:rPr>
              <a:t>TEI20 proposals for information</a:t>
            </a:r>
            <a:endParaRPr lang="en-US" sz="1600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22338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07 November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07 November 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10 November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17 November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1500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21 November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2230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21 November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smtClean="0">
                          <a:solidFill>
                            <a:schemeClr val="tx1"/>
                          </a:solidFill>
                          <a:effectLst/>
                        </a:rPr>
                        <a:t>2330</a:t>
                      </a:r>
                      <a:endParaRPr lang="en-US" sz="1200" b="1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790020" y="4492354"/>
            <a:ext cx="5042298" cy="1134739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Email </a:t>
            </a:r>
            <a:r>
              <a:rPr lang="en-GB" sz="14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400" dirty="0" err="1">
                <a:solidFill>
                  <a:schemeClr val="tx2"/>
                </a:solidFill>
              </a:rPr>
              <a:t>TDoc</a:t>
            </a:r>
            <a:r>
              <a:rPr lang="en-GB" sz="1400" dirty="0">
                <a:solidFill>
                  <a:schemeClr val="tx2"/>
                </a:solidFill>
              </a:rPr>
              <a:t> list, date/timings will be decided during the </a:t>
            </a:r>
            <a:r>
              <a:rPr lang="en-GB" sz="1400" dirty="0" smtClean="0">
                <a:solidFill>
                  <a:schemeClr val="tx2"/>
                </a:solidFill>
              </a:rPr>
              <a:t>meeting</a:t>
            </a: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</p:spTree>
    <p:extLst>
      <p:ext uri="{BB962C8B-B14F-4D97-AF65-F5344CB8AC3E}">
        <p14:creationId xmlns:p14="http://schemas.microsoft.com/office/powerpoint/2010/main" val="1495300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and SA meeting dates for 2025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807028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7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20,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January 24,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SA2#167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17,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February 21,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Wednesday,</a:t>
                      </a:r>
                      <a:r>
                        <a:rPr lang="en-US" sz="1400" b="0" i="0" u="none" strike="noStrike" baseline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12,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Incheon, Korea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SA2#168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07,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11,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19,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23,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10,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13,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25,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29, 202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16,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19,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Beijing, China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13,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17,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Wuhan, China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17,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Dallas,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09,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12,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Baltimore,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Rel-19 planning for SA2 - General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planning for Rel-20 anticipates a rapid reduction in time dedicated to Rel-19 maintenance over the next few meetings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Per-company quota of 4 per AI will now be applied in August (excluding </a:t>
            </a:r>
            <a:r>
              <a:rPr lang="en-US" sz="2000" dirty="0" err="1" smtClean="0"/>
              <a:t>AmbientIoT</a:t>
            </a:r>
            <a:r>
              <a:rPr lang="en-US" sz="2000" dirty="0" smtClean="0"/>
              <a:t>-ARC)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rules for which </a:t>
            </a:r>
            <a:r>
              <a:rPr lang="en-US" sz="2000" dirty="0" err="1" smtClean="0"/>
              <a:t>tdocs</a:t>
            </a:r>
            <a:r>
              <a:rPr lang="en-US" sz="2000" dirty="0" smtClean="0"/>
              <a:t> are subject to the quotas can be found in the meeting agenda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875911"/>
              </p:ext>
            </p:extLst>
          </p:nvPr>
        </p:nvGraphicFramePr>
        <p:xfrm>
          <a:off x="454619" y="3087072"/>
          <a:ext cx="11201093" cy="1280160"/>
        </p:xfrm>
        <a:graphic>
          <a:graphicData uri="http://schemas.openxmlformats.org/drawingml/2006/table">
            <a:tbl>
              <a:tblPr/>
              <a:tblGrid>
                <a:gridCol w="975333">
                  <a:extLst>
                    <a:ext uri="{9D8B030D-6E8A-4147-A177-3AD203B41FA5}">
                      <a16:colId xmlns:a16="http://schemas.microsoft.com/office/drawing/2014/main" val="2752652504"/>
                    </a:ext>
                  </a:extLst>
                </a:gridCol>
                <a:gridCol w="2179260">
                  <a:extLst>
                    <a:ext uri="{9D8B030D-6E8A-4147-A177-3AD203B41FA5}">
                      <a16:colId xmlns:a16="http://schemas.microsoft.com/office/drawing/2014/main" val="1191297245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269756714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2393229381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2899925900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1621697710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852399874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2842317802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335711973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4229081990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1202667865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3564297353"/>
                    </a:ext>
                  </a:extLst>
                </a:gridCol>
                <a:gridCol w="731500">
                  <a:extLst>
                    <a:ext uri="{9D8B030D-6E8A-4147-A177-3AD203B41FA5}">
                      <a16:colId xmlns:a16="http://schemas.microsoft.com/office/drawing/2014/main" val="82127917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5475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#168 Goteborg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</a:t>
                      </a:r>
                      <a:r>
                        <a:rPr lang="en-GB" sz="1200" b="1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#170 </a:t>
                      </a:r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Fukuoka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India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#177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#178 US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22245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2466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19.x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Original planned total TU's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9210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032893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Stage-2 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Jun </a:t>
            </a:r>
            <a:r>
              <a:rPr lang="en-US" sz="2000" dirty="0"/>
              <a:t>2026 (&gt;=80</a:t>
            </a:r>
            <a:r>
              <a:rPr lang="en-US" sz="20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Sep </a:t>
            </a:r>
            <a:r>
              <a:rPr lang="en-US" sz="2000" dirty="0"/>
              <a:t>2026 (100%)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Study Item deadlines</a:t>
            </a:r>
          </a:p>
          <a:p>
            <a:pPr lvl="1">
              <a:lnSpc>
                <a:spcPct val="110000"/>
              </a:lnSpc>
              <a:defRPr/>
            </a:pP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Study deadline </a:t>
            </a:r>
            <a:r>
              <a:rPr lang="en-US" sz="2000" dirty="0"/>
              <a:t>A applies to </a:t>
            </a:r>
            <a:r>
              <a:rPr lang="en-US" sz="2000" dirty="0" smtClean="0"/>
              <a:t>FS_5GSAT_Ph4_ARC, </a:t>
            </a:r>
            <a:r>
              <a:rPr lang="en-US" sz="2000" dirty="0" err="1" smtClean="0"/>
              <a:t>FS_Sensing_ARC</a:t>
            </a:r>
            <a:r>
              <a:rPr lang="en-US" sz="2000" dirty="0" smtClean="0"/>
              <a:t>, FS_AIML_CN_Ph2 and FS_EnergySys_Ph2</a:t>
            </a:r>
            <a:endParaRPr lang="en-US" sz="2000" dirty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No exceptions are expected to the Stage 2 100% freeze as Stage 3 group require sufficient time for their work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This means it is essential that normative work starts promptly after the respective study deadlines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050304"/>
              </p:ext>
            </p:extLst>
          </p:nvPr>
        </p:nvGraphicFramePr>
        <p:xfrm>
          <a:off x="701282" y="3093028"/>
          <a:ext cx="10796520" cy="13411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9652">
                  <a:extLst>
                    <a:ext uri="{9D8B030D-6E8A-4147-A177-3AD203B41FA5}">
                      <a16:colId xmlns:a16="http://schemas.microsoft.com/office/drawing/2014/main" val="377968864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98540016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671966946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643379344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75775317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3859934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101785318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259018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06768302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5943043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89856101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#168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</a:t>
                      </a:r>
                      <a:r>
                        <a:rPr lang="en-GB" sz="1400" b="1" u="none" strike="noStrike" dirty="0" smtClean="0">
                          <a:effectLst/>
                        </a:rPr>
                        <a:t>#170 </a:t>
                      </a:r>
                      <a:r>
                        <a:rPr lang="en-GB" sz="1400" b="1" u="none" strike="noStrike" dirty="0">
                          <a:effectLst/>
                        </a:rPr>
                        <a:t>Fukuoka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#170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#171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#172 Dallas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Feb #173 India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#174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#175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#176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7829078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A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B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59266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6G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Previously endorsed high level plan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SA2#170 August 2025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to provide justification and clarification of Work Task scope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During the meeting assess for each WT whether Key Issue submission can start in the next meeting 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200" dirty="0"/>
              <a:t>(Drafting of Key Issues during the meeting is not precluded)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Document agreed Work Task scope updates in an annex of the TR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principles, with a focus on WT’s in August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SA2#171 October 2025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Start Key Issue discussions for Work Tasks identified in previous meeting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For the Work Tasks not identified in previous meeting as ready for Key Issues, continue 1. 2. and 3. above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principles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SA2#172 November 2025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Continue as in SA2#171 for Work Tasks and Key Issues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Completion of Key Issues, Arch assumptions and principles is in general targeted for the end of this meeting unless there are dependencies on other WG’s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Update Study Item Description with updated Work Task descriptions from the TR annex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Add TU estimates and completion date to the SID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</a:t>
            </a:r>
            <a:r>
              <a:rPr lang="en-US" sz="1200" dirty="0" smtClean="0"/>
              <a:t>principles</a:t>
            </a:r>
            <a:endParaRPr lang="en-US" sz="3200" dirty="0"/>
          </a:p>
          <a:p>
            <a:pPr lvl="1">
              <a:lnSpc>
                <a:spcPct val="110000"/>
              </a:lnSpc>
              <a:defRPr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1676021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6G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Tentative detailed plan (based on input from the rapporteurs)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As usual we will constantly monitor progress and adjust the plan as needed during the release</a:t>
            </a:r>
          </a:p>
          <a:p>
            <a:pPr lvl="1">
              <a:lnSpc>
                <a:spcPct val="110000"/>
              </a:lnSpc>
              <a:defRPr/>
            </a:pPr>
            <a:endParaRPr lang="en-US" sz="1800" dirty="0" smtClean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485774"/>
              </p:ext>
            </p:extLst>
          </p:nvPr>
        </p:nvGraphicFramePr>
        <p:xfrm>
          <a:off x="209280" y="2404645"/>
          <a:ext cx="11780523" cy="38059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7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039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7621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50357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51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As endorsed in S2-2505648, the completion of Key Issues, architectural assumptions, and principles is generally targeted for the end of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meeting, unless there are dependencies on other WGs. Identify other 5G features that will be supported and/or adapted in 6G.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The Study Item Description (SID) should be updated with: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Revised Work Task descriptions from the TR annex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TU estimates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Target completion date for the SID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Agree on 2nd Phase planning (including parallel streams).</a:t>
                      </a:r>
                    </a:p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Checkpoint#1 (SA2#172):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Stability check on WTs (and, based on those, potential KIs). </a:t>
                      </a: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55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651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143211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updates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Last meeting for additional new Key Issues which are dependent on other TSGs/WGs.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Checkpoint#2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Stability check on KIs.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Evaluate whether any exceptions (e.g., for KI updates) are needed for another one meeting (for SA2#174) due to dependencies on other WGs.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Re-evaluate the deadline for accepting new solution proposals, i.e., to determine whether SA2#176 remains appropriate or whether to shift to SA2#177, for instance, based on the status of KIs.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9007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422110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44951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6G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Tentative detailed plan (based on input from the rapporteurs)</a:t>
            </a:r>
          </a:p>
          <a:p>
            <a:pPr lvl="1">
              <a:lnSpc>
                <a:spcPct val="110000"/>
              </a:lnSpc>
              <a:defRPr/>
            </a:pPr>
            <a:endParaRPr lang="en-US" sz="1800" dirty="0" smtClean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0444"/>
              </p:ext>
            </p:extLst>
          </p:nvPr>
        </p:nvGraphicFramePr>
        <p:xfrm>
          <a:off x="237741" y="1439647"/>
          <a:ext cx="11780523" cy="20943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7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039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7621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50357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51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start discussion on solution principles and interim conclusion. 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Architecture conclusion and notification to other WGs. Cross-TSGs/WGs coordination. Decide whether to allow new solution(s) for SA2#177 meeting.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17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2655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62956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If the SI completion is Mar’27, checkpoint#5 can be moved to Q1’27.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8510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TEI20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12 TU’s are proposed for handling TEI20 items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In the plan below items filling up to </a:t>
            </a:r>
            <a:r>
              <a:rPr lang="en-US" sz="1800" dirty="0" smtClean="0">
                <a:solidFill>
                  <a:srgbClr val="FF0000"/>
                </a:solidFill>
              </a:rPr>
              <a:t>4</a:t>
            </a:r>
            <a:r>
              <a:rPr lang="en-US" sz="1800" dirty="0" smtClean="0"/>
              <a:t>.5 </a:t>
            </a:r>
            <a:r>
              <a:rPr lang="en-US" sz="1800" dirty="0" smtClean="0"/>
              <a:t>TU’s will be discussed in August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3.5 TU’s are already allocated for the SA </a:t>
            </a:r>
            <a:r>
              <a:rPr lang="en-US" sz="1800" dirty="0"/>
              <a:t>approved TEI20_NetShare_Ph2-ARC and </a:t>
            </a:r>
            <a:r>
              <a:rPr lang="en-US" sz="1800" dirty="0" smtClean="0"/>
              <a:t>TEI20_5G_ProSe_Ph4-ARC items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Items filling up to 4 TU’s will be discussed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Items noted in August 2025 are not encouraged to be re-submitted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Proposed meeting by meeting plan:</a:t>
            </a:r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1800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652155"/>
              </p:ext>
            </p:extLst>
          </p:nvPr>
        </p:nvGraphicFramePr>
        <p:xfrm>
          <a:off x="559611" y="4038230"/>
          <a:ext cx="10509816" cy="2128653"/>
        </p:xfrm>
        <a:graphic>
          <a:graphicData uri="http://schemas.openxmlformats.org/drawingml/2006/table">
            <a:tbl>
              <a:tblPr/>
              <a:tblGrid>
                <a:gridCol w="1313727">
                  <a:extLst>
                    <a:ext uri="{9D8B030D-6E8A-4147-A177-3AD203B41FA5}">
                      <a16:colId xmlns:a16="http://schemas.microsoft.com/office/drawing/2014/main" val="1309987738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1556176697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963526384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3293627416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581542463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503110106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790500800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1925058346"/>
                    </a:ext>
                  </a:extLst>
                </a:gridCol>
              </a:tblGrid>
              <a:tr h="1666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524149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#170 </a:t>
                      </a:r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Fukuoka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India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84079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r>
                        <a:rPr lang="en-GB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100%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685728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SA2 approval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 for SA2 approval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96380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227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7191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 </a:t>
            </a:r>
            <a:r>
              <a:rPr lang="en-US" sz="4400" dirty="0">
                <a:solidFill>
                  <a:schemeClr val="tx1"/>
                </a:solidFill>
              </a:rPr>
              <a:t>in </a:t>
            </a:r>
            <a:r>
              <a:rPr lang="en-US" sz="4400" dirty="0" smtClean="0">
                <a:solidFill>
                  <a:schemeClr val="tx1"/>
                </a:solidFill>
              </a:rPr>
              <a:t>Q4 2025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113960</TotalTime>
  <Words>1685</Words>
  <Application>Microsoft Office PowerPoint</Application>
  <PresentationFormat>Widescreen</PresentationFormat>
  <Paragraphs>347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SA2 and SA meeting dates for 2025</vt:lpstr>
      <vt:lpstr>Rel-19 planning for SA2 - General</vt:lpstr>
      <vt:lpstr>Rel-20 planning – 5G Advanced</vt:lpstr>
      <vt:lpstr>Rel-20 planning – 6G</vt:lpstr>
      <vt:lpstr>Rel-20 planning – 6G</vt:lpstr>
      <vt:lpstr>Rel-20 planning – 6G</vt:lpstr>
      <vt:lpstr>Rel-20 planning – TEI20</vt:lpstr>
      <vt:lpstr>Upcoming meetings in Q4 2025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1125</cp:revision>
  <cp:lastPrinted>2025-01-15T11:10:15Z</cp:lastPrinted>
  <dcterms:created xsi:type="dcterms:W3CDTF">2018-05-24T11:49:12Z</dcterms:created>
  <dcterms:modified xsi:type="dcterms:W3CDTF">2025-08-27T14:17:40Z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