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handoutMasterIdLst>
    <p:handoutMasterId r:id="rId11"/>
  </p:handoutMasterIdLst>
  <p:sldIdLst>
    <p:sldId id="257" r:id="rId2"/>
    <p:sldId id="434" r:id="rId3"/>
    <p:sldId id="435" r:id="rId4"/>
    <p:sldId id="436" r:id="rId5"/>
    <p:sldId id="437" r:id="rId6"/>
    <p:sldId id="438" r:id="rId7"/>
    <p:sldId id="433" r:id="rId8"/>
    <p:sldId id="395" r:id="rId9"/>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7"/>
            <p14:sldId id="434"/>
            <p14:sldId id="435"/>
            <p14:sldId id="436"/>
            <p14:sldId id="437"/>
            <p14:sldId id="438"/>
            <p14:sldId id="433"/>
            <p14:sldId id="39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1" autoAdjust="0"/>
    <p:restoredTop sz="64801" autoAdjust="0"/>
  </p:normalViewPr>
  <p:slideViewPr>
    <p:cSldViewPr snapToGrid="0">
      <p:cViewPr>
        <p:scale>
          <a:sx n="66" d="100"/>
          <a:sy n="66" d="100"/>
        </p:scale>
        <p:origin x="2130" y="222"/>
      </p:cViewPr>
      <p:guideLst>
        <p:guide orient="horz" pos="2160"/>
        <p:guide pos="3840"/>
      </p:guideLst>
    </p:cSldViewPr>
  </p:slideViewPr>
  <p:notesTextViewPr>
    <p:cViewPr>
      <p:scale>
        <a:sx n="3" d="2"/>
        <a:sy n="3" d="2"/>
      </p:scale>
      <p:origin x="0" y="0"/>
    </p:cViewPr>
  </p:notesTextViewPr>
  <p:notesViewPr>
    <p:cSldViewPr snapToGrid="0">
      <p:cViewPr varScale="1">
        <p:scale>
          <a:sx n="64" d="100"/>
          <a:sy n="64" d="100"/>
        </p:scale>
        <p:origin x="277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MyFolders\My%20Documents\99.%20Misc%20-%20&#49688;&#47749;&#50629;&#47924;%20(2016%20~)\2025\0421%20GEO%20Voice\GeoSimul%20-%20May%20versio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MyFolders\My%20Documents\99.%20Misc%20-%20&#49688;&#47749;&#50629;&#47924;%20(2016%20~)\2025\0421%20GEO%20Voice\GeoSimul%20-%20May%20version.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MyFolders\My%20Documents\99.%20Misc%20-%20&#49688;&#47749;&#50629;&#47924;%20(2016%20~)\2025\0421%20GEO%20Voice\GeoSimul%20-%20May%20version.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MyFolders\My%20Documents\99.%20Misc%20-%20&#49688;&#47749;&#50629;&#47924;%20(2016%20~)\2025\0421%20GEO%20Voice\GeoSimul%20-%20May%20version.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ko-KR" sz="1100" dirty="0"/>
              <a:t>PHY</a:t>
            </a:r>
            <a:r>
              <a:rPr lang="en-US" altLang="ko-KR" sz="1100" baseline="0" dirty="0"/>
              <a:t> rate with 7B overhead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ko-KR"/>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Sheet4!$E$33:$E$35</c:f>
              <c:numCache>
                <c:formatCode>General</c:formatCode>
                <c:ptCount val="3"/>
                <c:pt idx="0">
                  <c:v>0.6</c:v>
                </c:pt>
                <c:pt idx="1">
                  <c:v>1.2</c:v>
                </c:pt>
                <c:pt idx="2">
                  <c:v>2.4</c:v>
                </c:pt>
              </c:numCache>
            </c:numRef>
          </c:xVal>
          <c:yVal>
            <c:numRef>
              <c:f>Sheet4!$F$33:$F$35</c:f>
              <c:numCache>
                <c:formatCode>0.0_ </c:formatCode>
                <c:ptCount val="3"/>
                <c:pt idx="0">
                  <c:v>3.4</c:v>
                </c:pt>
                <c:pt idx="1">
                  <c:v>4</c:v>
                </c:pt>
                <c:pt idx="2">
                  <c:v>5.2</c:v>
                </c:pt>
              </c:numCache>
            </c:numRef>
          </c:yVal>
          <c:smooth val="0"/>
          <c:extLst>
            <c:ext xmlns:c16="http://schemas.microsoft.com/office/drawing/2014/chart" uri="{C3380CC4-5D6E-409C-BE32-E72D297353CC}">
              <c16:uniqueId val="{00000000-CA68-4CC3-9FAE-739B36DED97B}"/>
            </c:ext>
          </c:extLst>
        </c:ser>
        <c:ser>
          <c:idx val="1"/>
          <c:order val="1"/>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Sheet4!$E$33:$E$35</c:f>
              <c:numCache>
                <c:formatCode>General</c:formatCode>
                <c:ptCount val="3"/>
                <c:pt idx="0">
                  <c:v>0.6</c:v>
                </c:pt>
                <c:pt idx="1">
                  <c:v>1.2</c:v>
                </c:pt>
                <c:pt idx="2">
                  <c:v>2.4</c:v>
                </c:pt>
              </c:numCache>
            </c:numRef>
          </c:xVal>
          <c:yVal>
            <c:numRef>
              <c:f>Sheet4!$G$33:$G$35</c:f>
              <c:numCache>
                <c:formatCode>0.0_ </c:formatCode>
                <c:ptCount val="3"/>
                <c:pt idx="0">
                  <c:v>2</c:v>
                </c:pt>
                <c:pt idx="1">
                  <c:v>2.6</c:v>
                </c:pt>
                <c:pt idx="2">
                  <c:v>3.8</c:v>
                </c:pt>
              </c:numCache>
            </c:numRef>
          </c:yVal>
          <c:smooth val="0"/>
          <c:extLst>
            <c:ext xmlns:c16="http://schemas.microsoft.com/office/drawing/2014/chart" uri="{C3380CC4-5D6E-409C-BE32-E72D297353CC}">
              <c16:uniqueId val="{00000001-CA68-4CC3-9FAE-739B36DED97B}"/>
            </c:ext>
          </c:extLst>
        </c:ser>
        <c:ser>
          <c:idx val="2"/>
          <c:order val="2"/>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Sheet4!$E$33:$E$35</c:f>
              <c:numCache>
                <c:formatCode>General</c:formatCode>
                <c:ptCount val="3"/>
                <c:pt idx="0">
                  <c:v>0.6</c:v>
                </c:pt>
                <c:pt idx="1">
                  <c:v>1.2</c:v>
                </c:pt>
                <c:pt idx="2">
                  <c:v>2.4</c:v>
                </c:pt>
              </c:numCache>
            </c:numRef>
          </c:xVal>
          <c:yVal>
            <c:numRef>
              <c:f>Sheet4!$H$33:$H$35</c:f>
              <c:numCache>
                <c:formatCode>0.0_ </c:formatCode>
                <c:ptCount val="3"/>
                <c:pt idx="0">
                  <c:v>1.3</c:v>
                </c:pt>
                <c:pt idx="1">
                  <c:v>1.9</c:v>
                </c:pt>
                <c:pt idx="2">
                  <c:v>3.1</c:v>
                </c:pt>
              </c:numCache>
            </c:numRef>
          </c:yVal>
          <c:smooth val="0"/>
          <c:extLst>
            <c:ext xmlns:c16="http://schemas.microsoft.com/office/drawing/2014/chart" uri="{C3380CC4-5D6E-409C-BE32-E72D297353CC}">
              <c16:uniqueId val="{00000002-CA68-4CC3-9FAE-739B36DED97B}"/>
            </c:ext>
          </c:extLst>
        </c:ser>
        <c:ser>
          <c:idx val="3"/>
          <c:order val="3"/>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Sheet4!$E$33:$E$35</c:f>
              <c:numCache>
                <c:formatCode>General</c:formatCode>
                <c:ptCount val="3"/>
                <c:pt idx="0">
                  <c:v>0.6</c:v>
                </c:pt>
                <c:pt idx="1">
                  <c:v>1.2</c:v>
                </c:pt>
                <c:pt idx="2">
                  <c:v>2.4</c:v>
                </c:pt>
              </c:numCache>
            </c:numRef>
          </c:xVal>
          <c:yVal>
            <c:numRef>
              <c:f>Sheet4!$I$33:$I$35</c:f>
              <c:numCache>
                <c:formatCode>0.0_ </c:formatCode>
                <c:ptCount val="3"/>
                <c:pt idx="0">
                  <c:v>0.95</c:v>
                </c:pt>
                <c:pt idx="1">
                  <c:v>1.55</c:v>
                </c:pt>
                <c:pt idx="2">
                  <c:v>2.75</c:v>
                </c:pt>
              </c:numCache>
            </c:numRef>
          </c:yVal>
          <c:smooth val="0"/>
          <c:extLst>
            <c:ext xmlns:c16="http://schemas.microsoft.com/office/drawing/2014/chart" uri="{C3380CC4-5D6E-409C-BE32-E72D297353CC}">
              <c16:uniqueId val="{00000003-CA68-4CC3-9FAE-739B36DED97B}"/>
            </c:ext>
          </c:extLst>
        </c:ser>
        <c:dLbls>
          <c:showLegendKey val="0"/>
          <c:showVal val="0"/>
          <c:showCatName val="0"/>
          <c:showSerName val="0"/>
          <c:showPercent val="0"/>
          <c:showBubbleSize val="0"/>
        </c:dLbls>
        <c:axId val="1793245552"/>
        <c:axId val="1793251376"/>
      </c:scatterChart>
      <c:valAx>
        <c:axId val="17932455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51376"/>
        <c:crosses val="autoZero"/>
        <c:crossBetween val="midCat"/>
      </c:valAx>
      <c:valAx>
        <c:axId val="1793251376"/>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45552"/>
        <c:crosses val="autoZero"/>
        <c:crossBetween val="midCat"/>
      </c:valAx>
      <c:spPr>
        <a:noFill/>
        <a:ln w="25400">
          <a:noFill/>
        </a:ln>
        <a:effectLst/>
      </c:spPr>
    </c:plotArea>
    <c:plotVisOnly val="1"/>
    <c:dispBlanksAs val="gap"/>
    <c:showDLblsOverMax val="0"/>
  </c:chart>
  <c:spPr>
    <a:noFill/>
    <a:ln>
      <a:noFill/>
    </a:ln>
    <a:effectLst/>
  </c:spPr>
  <c:txPr>
    <a:bodyPr/>
    <a:lstStyle/>
    <a:p>
      <a:pPr>
        <a:defRPr/>
      </a:pPr>
      <a:endParaRPr lang="ko-K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ko-KR" sz="900" dirty="0"/>
              <a:t>PHY</a:t>
            </a:r>
            <a:r>
              <a:rPr lang="en-US" altLang="ko-KR" sz="900" baseline="0" dirty="0"/>
              <a:t> rate with the protocol overhead (5B per each packet)</a:t>
            </a:r>
            <a:endParaRPr lang="ko-KR" altLang="en-US" sz="900"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ko-KR" alt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Sheet4!$E$33:$E$35</c:f>
              <c:numCache>
                <c:formatCode>General</c:formatCode>
                <c:ptCount val="3"/>
                <c:pt idx="0">
                  <c:v>0.6</c:v>
                </c:pt>
                <c:pt idx="1">
                  <c:v>1.2</c:v>
                </c:pt>
                <c:pt idx="2">
                  <c:v>2.4</c:v>
                </c:pt>
              </c:numCache>
            </c:numRef>
          </c:xVal>
          <c:yVal>
            <c:numRef>
              <c:f>Sheet4!$F$33:$F$35</c:f>
              <c:numCache>
                <c:formatCode>0.0_ </c:formatCode>
                <c:ptCount val="3"/>
                <c:pt idx="0">
                  <c:v>6.2</c:v>
                </c:pt>
                <c:pt idx="1">
                  <c:v>6.8</c:v>
                </c:pt>
                <c:pt idx="2">
                  <c:v>8</c:v>
                </c:pt>
              </c:numCache>
            </c:numRef>
          </c:yVal>
          <c:smooth val="0"/>
          <c:extLst>
            <c:ext xmlns:c16="http://schemas.microsoft.com/office/drawing/2014/chart" uri="{C3380CC4-5D6E-409C-BE32-E72D297353CC}">
              <c16:uniqueId val="{00000000-7282-4A4C-B03D-1C81A3A66BFC}"/>
            </c:ext>
          </c:extLst>
        </c:ser>
        <c:ser>
          <c:idx val="1"/>
          <c:order val="1"/>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Sheet4!$E$33:$E$35</c:f>
              <c:numCache>
                <c:formatCode>General</c:formatCode>
                <c:ptCount val="3"/>
                <c:pt idx="0">
                  <c:v>0.6</c:v>
                </c:pt>
                <c:pt idx="1">
                  <c:v>1.2</c:v>
                </c:pt>
                <c:pt idx="2">
                  <c:v>2.4</c:v>
                </c:pt>
              </c:numCache>
            </c:numRef>
          </c:xVal>
          <c:yVal>
            <c:numRef>
              <c:f>Sheet4!$G$33:$G$35</c:f>
              <c:numCache>
                <c:formatCode>0.0_ </c:formatCode>
                <c:ptCount val="3"/>
                <c:pt idx="0">
                  <c:v>3.4</c:v>
                </c:pt>
                <c:pt idx="1">
                  <c:v>4</c:v>
                </c:pt>
                <c:pt idx="2">
                  <c:v>5.2</c:v>
                </c:pt>
              </c:numCache>
            </c:numRef>
          </c:yVal>
          <c:smooth val="0"/>
          <c:extLst>
            <c:ext xmlns:c16="http://schemas.microsoft.com/office/drawing/2014/chart" uri="{C3380CC4-5D6E-409C-BE32-E72D297353CC}">
              <c16:uniqueId val="{00000001-7282-4A4C-B03D-1C81A3A66BFC}"/>
            </c:ext>
          </c:extLst>
        </c:ser>
        <c:ser>
          <c:idx val="2"/>
          <c:order val="2"/>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Sheet4!$E$33:$E$35</c:f>
              <c:numCache>
                <c:formatCode>General</c:formatCode>
                <c:ptCount val="3"/>
                <c:pt idx="0">
                  <c:v>0.6</c:v>
                </c:pt>
                <c:pt idx="1">
                  <c:v>1.2</c:v>
                </c:pt>
                <c:pt idx="2">
                  <c:v>2.4</c:v>
                </c:pt>
              </c:numCache>
            </c:numRef>
          </c:xVal>
          <c:yVal>
            <c:numRef>
              <c:f>Sheet4!$H$33:$H$35</c:f>
              <c:numCache>
                <c:formatCode>0.0_ </c:formatCode>
                <c:ptCount val="3"/>
                <c:pt idx="0">
                  <c:v>2</c:v>
                </c:pt>
                <c:pt idx="1">
                  <c:v>2.6</c:v>
                </c:pt>
                <c:pt idx="2">
                  <c:v>3.8</c:v>
                </c:pt>
              </c:numCache>
            </c:numRef>
          </c:yVal>
          <c:smooth val="0"/>
          <c:extLst>
            <c:ext xmlns:c16="http://schemas.microsoft.com/office/drawing/2014/chart" uri="{C3380CC4-5D6E-409C-BE32-E72D297353CC}">
              <c16:uniqueId val="{00000002-7282-4A4C-B03D-1C81A3A66BFC}"/>
            </c:ext>
          </c:extLst>
        </c:ser>
        <c:ser>
          <c:idx val="3"/>
          <c:order val="3"/>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Sheet4!$E$33:$E$35</c:f>
              <c:numCache>
                <c:formatCode>General</c:formatCode>
                <c:ptCount val="3"/>
                <c:pt idx="0">
                  <c:v>0.6</c:v>
                </c:pt>
                <c:pt idx="1">
                  <c:v>1.2</c:v>
                </c:pt>
                <c:pt idx="2">
                  <c:v>2.4</c:v>
                </c:pt>
              </c:numCache>
            </c:numRef>
          </c:xVal>
          <c:yVal>
            <c:numRef>
              <c:f>Sheet4!$I$33:$I$35</c:f>
              <c:numCache>
                <c:formatCode>0.0_ </c:formatCode>
                <c:ptCount val="3"/>
                <c:pt idx="0">
                  <c:v>1.3</c:v>
                </c:pt>
                <c:pt idx="1">
                  <c:v>1.9</c:v>
                </c:pt>
                <c:pt idx="2">
                  <c:v>3.1</c:v>
                </c:pt>
              </c:numCache>
            </c:numRef>
          </c:yVal>
          <c:smooth val="0"/>
          <c:extLst>
            <c:ext xmlns:c16="http://schemas.microsoft.com/office/drawing/2014/chart" uri="{C3380CC4-5D6E-409C-BE32-E72D297353CC}">
              <c16:uniqueId val="{00000003-7282-4A4C-B03D-1C81A3A66BFC}"/>
            </c:ext>
          </c:extLst>
        </c:ser>
        <c:dLbls>
          <c:showLegendKey val="0"/>
          <c:showVal val="0"/>
          <c:showCatName val="0"/>
          <c:showSerName val="0"/>
          <c:showPercent val="0"/>
          <c:showBubbleSize val="0"/>
        </c:dLbls>
        <c:axId val="1793245552"/>
        <c:axId val="1793251376"/>
      </c:scatterChart>
      <c:valAx>
        <c:axId val="17932455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51376"/>
        <c:crosses val="autoZero"/>
        <c:crossBetween val="midCat"/>
      </c:valAx>
      <c:valAx>
        <c:axId val="1793251376"/>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45552"/>
        <c:crosses val="autoZero"/>
        <c:crossBetween val="midCat"/>
      </c:valAx>
      <c:spPr>
        <a:noFill/>
        <a:ln w="25400">
          <a:noFill/>
        </a:ln>
        <a:effectLst/>
      </c:spPr>
    </c:plotArea>
    <c:plotVisOnly val="1"/>
    <c:dispBlanksAs val="gap"/>
    <c:showDLblsOverMax val="0"/>
  </c:chart>
  <c:spPr>
    <a:noFill/>
    <a:ln>
      <a:noFill/>
    </a:ln>
    <a:effectLst/>
  </c:spPr>
  <c:txPr>
    <a:bodyPr/>
    <a:lstStyle/>
    <a:p>
      <a:pPr>
        <a:defRPr/>
      </a:pPr>
      <a:endParaRPr lang="ko-K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ko-KR" dirty="0"/>
              <a:t>PHY</a:t>
            </a:r>
            <a:r>
              <a:rPr lang="en-US" altLang="ko-KR" baseline="0" dirty="0"/>
              <a:t> rate with a fixe overhead (16B)</a:t>
            </a:r>
            <a:endParaRPr lang="ko-KR" alt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ko-KR" alt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Sheet4!$E$33:$E$35</c:f>
              <c:numCache>
                <c:formatCode>General</c:formatCode>
                <c:ptCount val="3"/>
                <c:pt idx="0">
                  <c:v>0.6</c:v>
                </c:pt>
                <c:pt idx="1">
                  <c:v>1.2</c:v>
                </c:pt>
                <c:pt idx="2">
                  <c:v>2.4</c:v>
                </c:pt>
              </c:numCache>
            </c:numRef>
          </c:xVal>
          <c:yVal>
            <c:numRef>
              <c:f>Sheet4!$F$33:$F$35</c:f>
              <c:numCache>
                <c:formatCode>0.0_ </c:formatCode>
                <c:ptCount val="3"/>
                <c:pt idx="0">
                  <c:v>7</c:v>
                </c:pt>
                <c:pt idx="1">
                  <c:v>7.6</c:v>
                </c:pt>
                <c:pt idx="2">
                  <c:v>8.8000000000000007</c:v>
                </c:pt>
              </c:numCache>
            </c:numRef>
          </c:yVal>
          <c:smooth val="0"/>
          <c:extLst>
            <c:ext xmlns:c16="http://schemas.microsoft.com/office/drawing/2014/chart" uri="{C3380CC4-5D6E-409C-BE32-E72D297353CC}">
              <c16:uniqueId val="{00000000-8703-47B7-993B-7AD9A2F57384}"/>
            </c:ext>
          </c:extLst>
        </c:ser>
        <c:ser>
          <c:idx val="1"/>
          <c:order val="1"/>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Sheet4!$E$33:$E$35</c:f>
              <c:numCache>
                <c:formatCode>General</c:formatCode>
                <c:ptCount val="3"/>
                <c:pt idx="0">
                  <c:v>0.6</c:v>
                </c:pt>
                <c:pt idx="1">
                  <c:v>1.2</c:v>
                </c:pt>
                <c:pt idx="2">
                  <c:v>2.4</c:v>
                </c:pt>
              </c:numCache>
            </c:numRef>
          </c:xVal>
          <c:yVal>
            <c:numRef>
              <c:f>Sheet4!$G$33:$G$35</c:f>
              <c:numCache>
                <c:formatCode>0.0_ </c:formatCode>
                <c:ptCount val="3"/>
                <c:pt idx="0">
                  <c:v>3.8</c:v>
                </c:pt>
                <c:pt idx="1">
                  <c:v>4.4000000000000004</c:v>
                </c:pt>
                <c:pt idx="2">
                  <c:v>5.6</c:v>
                </c:pt>
              </c:numCache>
            </c:numRef>
          </c:yVal>
          <c:smooth val="0"/>
          <c:extLst>
            <c:ext xmlns:c16="http://schemas.microsoft.com/office/drawing/2014/chart" uri="{C3380CC4-5D6E-409C-BE32-E72D297353CC}">
              <c16:uniqueId val="{00000001-8703-47B7-993B-7AD9A2F57384}"/>
            </c:ext>
          </c:extLst>
        </c:ser>
        <c:ser>
          <c:idx val="2"/>
          <c:order val="2"/>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Sheet4!$E$33:$E$35</c:f>
              <c:numCache>
                <c:formatCode>General</c:formatCode>
                <c:ptCount val="3"/>
                <c:pt idx="0">
                  <c:v>0.6</c:v>
                </c:pt>
                <c:pt idx="1">
                  <c:v>1.2</c:v>
                </c:pt>
                <c:pt idx="2">
                  <c:v>2.4</c:v>
                </c:pt>
              </c:numCache>
            </c:numRef>
          </c:xVal>
          <c:yVal>
            <c:numRef>
              <c:f>Sheet4!$H$33:$H$35</c:f>
              <c:numCache>
                <c:formatCode>0.0_ </c:formatCode>
                <c:ptCount val="3"/>
                <c:pt idx="0">
                  <c:v>2.2000000000000002</c:v>
                </c:pt>
                <c:pt idx="1">
                  <c:v>2.8</c:v>
                </c:pt>
                <c:pt idx="2">
                  <c:v>4</c:v>
                </c:pt>
              </c:numCache>
            </c:numRef>
          </c:yVal>
          <c:smooth val="0"/>
          <c:extLst>
            <c:ext xmlns:c16="http://schemas.microsoft.com/office/drawing/2014/chart" uri="{C3380CC4-5D6E-409C-BE32-E72D297353CC}">
              <c16:uniqueId val="{00000002-8703-47B7-993B-7AD9A2F57384}"/>
            </c:ext>
          </c:extLst>
        </c:ser>
        <c:ser>
          <c:idx val="3"/>
          <c:order val="3"/>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Sheet4!$E$33:$E$35</c:f>
              <c:numCache>
                <c:formatCode>General</c:formatCode>
                <c:ptCount val="3"/>
                <c:pt idx="0">
                  <c:v>0.6</c:v>
                </c:pt>
                <c:pt idx="1">
                  <c:v>1.2</c:v>
                </c:pt>
                <c:pt idx="2">
                  <c:v>2.4</c:v>
                </c:pt>
              </c:numCache>
            </c:numRef>
          </c:xVal>
          <c:yVal>
            <c:numRef>
              <c:f>Sheet4!$I$33:$I$35</c:f>
              <c:numCache>
                <c:formatCode>0.0_ </c:formatCode>
                <c:ptCount val="3"/>
                <c:pt idx="0">
                  <c:v>1.4</c:v>
                </c:pt>
                <c:pt idx="1">
                  <c:v>2</c:v>
                </c:pt>
                <c:pt idx="2">
                  <c:v>3.2</c:v>
                </c:pt>
              </c:numCache>
            </c:numRef>
          </c:yVal>
          <c:smooth val="0"/>
          <c:extLst>
            <c:ext xmlns:c16="http://schemas.microsoft.com/office/drawing/2014/chart" uri="{C3380CC4-5D6E-409C-BE32-E72D297353CC}">
              <c16:uniqueId val="{00000003-8703-47B7-993B-7AD9A2F57384}"/>
            </c:ext>
          </c:extLst>
        </c:ser>
        <c:dLbls>
          <c:showLegendKey val="0"/>
          <c:showVal val="0"/>
          <c:showCatName val="0"/>
          <c:showSerName val="0"/>
          <c:showPercent val="0"/>
          <c:showBubbleSize val="0"/>
        </c:dLbls>
        <c:axId val="1793245552"/>
        <c:axId val="1793251376"/>
      </c:scatterChart>
      <c:valAx>
        <c:axId val="17932455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51376"/>
        <c:crosses val="autoZero"/>
        <c:crossBetween val="midCat"/>
      </c:valAx>
      <c:valAx>
        <c:axId val="1793251376"/>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4555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ko-K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ko-KR" sz="1000" dirty="0"/>
              <a:t>PHY</a:t>
            </a:r>
            <a:r>
              <a:rPr lang="en-US" altLang="ko-KR" sz="1000" baseline="0" dirty="0"/>
              <a:t> rate with the protocol overhead (14B per each packet)</a:t>
            </a:r>
            <a:endParaRPr lang="ko-KR" altLang="en-US" sz="1000"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ko-KR" alt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Sheet4!$E$33:$E$35</c:f>
              <c:numCache>
                <c:formatCode>General</c:formatCode>
                <c:ptCount val="3"/>
                <c:pt idx="0">
                  <c:v>0.6</c:v>
                </c:pt>
                <c:pt idx="1">
                  <c:v>1.2</c:v>
                </c:pt>
                <c:pt idx="2">
                  <c:v>2.4</c:v>
                </c:pt>
              </c:numCache>
            </c:numRef>
          </c:xVal>
          <c:yVal>
            <c:numRef>
              <c:f>Sheet4!$F$33:$F$35</c:f>
              <c:numCache>
                <c:formatCode>0.0_ </c:formatCode>
                <c:ptCount val="3"/>
                <c:pt idx="0">
                  <c:v>6.2</c:v>
                </c:pt>
                <c:pt idx="1">
                  <c:v>6.8</c:v>
                </c:pt>
                <c:pt idx="2">
                  <c:v>8</c:v>
                </c:pt>
              </c:numCache>
            </c:numRef>
          </c:yVal>
          <c:smooth val="0"/>
          <c:extLst>
            <c:ext xmlns:c16="http://schemas.microsoft.com/office/drawing/2014/chart" uri="{C3380CC4-5D6E-409C-BE32-E72D297353CC}">
              <c16:uniqueId val="{00000000-F3C5-42D9-86C8-87E662E348B4}"/>
            </c:ext>
          </c:extLst>
        </c:ser>
        <c:ser>
          <c:idx val="1"/>
          <c:order val="1"/>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Sheet4!$E$33:$E$35</c:f>
              <c:numCache>
                <c:formatCode>General</c:formatCode>
                <c:ptCount val="3"/>
                <c:pt idx="0">
                  <c:v>0.6</c:v>
                </c:pt>
                <c:pt idx="1">
                  <c:v>1.2</c:v>
                </c:pt>
                <c:pt idx="2">
                  <c:v>2.4</c:v>
                </c:pt>
              </c:numCache>
            </c:numRef>
          </c:xVal>
          <c:yVal>
            <c:numRef>
              <c:f>Sheet4!$G$33:$G$35</c:f>
              <c:numCache>
                <c:formatCode>0.0_ </c:formatCode>
                <c:ptCount val="3"/>
                <c:pt idx="0">
                  <c:v>3.4</c:v>
                </c:pt>
                <c:pt idx="1">
                  <c:v>4</c:v>
                </c:pt>
                <c:pt idx="2">
                  <c:v>5.2</c:v>
                </c:pt>
              </c:numCache>
            </c:numRef>
          </c:yVal>
          <c:smooth val="0"/>
          <c:extLst>
            <c:ext xmlns:c16="http://schemas.microsoft.com/office/drawing/2014/chart" uri="{C3380CC4-5D6E-409C-BE32-E72D297353CC}">
              <c16:uniqueId val="{00000001-F3C5-42D9-86C8-87E662E348B4}"/>
            </c:ext>
          </c:extLst>
        </c:ser>
        <c:ser>
          <c:idx val="2"/>
          <c:order val="2"/>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Sheet4!$E$33:$E$35</c:f>
              <c:numCache>
                <c:formatCode>General</c:formatCode>
                <c:ptCount val="3"/>
                <c:pt idx="0">
                  <c:v>0.6</c:v>
                </c:pt>
                <c:pt idx="1">
                  <c:v>1.2</c:v>
                </c:pt>
                <c:pt idx="2">
                  <c:v>2.4</c:v>
                </c:pt>
              </c:numCache>
            </c:numRef>
          </c:xVal>
          <c:yVal>
            <c:numRef>
              <c:f>Sheet4!$H$33:$H$35</c:f>
              <c:numCache>
                <c:formatCode>0.0_ </c:formatCode>
                <c:ptCount val="3"/>
                <c:pt idx="0">
                  <c:v>2</c:v>
                </c:pt>
                <c:pt idx="1">
                  <c:v>2.6</c:v>
                </c:pt>
                <c:pt idx="2">
                  <c:v>3.8</c:v>
                </c:pt>
              </c:numCache>
            </c:numRef>
          </c:yVal>
          <c:smooth val="0"/>
          <c:extLst>
            <c:ext xmlns:c16="http://schemas.microsoft.com/office/drawing/2014/chart" uri="{C3380CC4-5D6E-409C-BE32-E72D297353CC}">
              <c16:uniqueId val="{00000002-F3C5-42D9-86C8-87E662E348B4}"/>
            </c:ext>
          </c:extLst>
        </c:ser>
        <c:ser>
          <c:idx val="3"/>
          <c:order val="3"/>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Sheet4!$E$33:$E$35</c:f>
              <c:numCache>
                <c:formatCode>General</c:formatCode>
                <c:ptCount val="3"/>
                <c:pt idx="0">
                  <c:v>0.6</c:v>
                </c:pt>
                <c:pt idx="1">
                  <c:v>1.2</c:v>
                </c:pt>
                <c:pt idx="2">
                  <c:v>2.4</c:v>
                </c:pt>
              </c:numCache>
            </c:numRef>
          </c:xVal>
          <c:yVal>
            <c:numRef>
              <c:f>Sheet4!$I$33:$I$35</c:f>
              <c:numCache>
                <c:formatCode>0.0_ </c:formatCode>
                <c:ptCount val="3"/>
                <c:pt idx="0">
                  <c:v>1.3</c:v>
                </c:pt>
                <c:pt idx="1">
                  <c:v>1.9</c:v>
                </c:pt>
                <c:pt idx="2">
                  <c:v>3.1</c:v>
                </c:pt>
              </c:numCache>
            </c:numRef>
          </c:yVal>
          <c:smooth val="0"/>
          <c:extLst>
            <c:ext xmlns:c16="http://schemas.microsoft.com/office/drawing/2014/chart" uri="{C3380CC4-5D6E-409C-BE32-E72D297353CC}">
              <c16:uniqueId val="{00000003-F3C5-42D9-86C8-87E662E348B4}"/>
            </c:ext>
          </c:extLst>
        </c:ser>
        <c:dLbls>
          <c:showLegendKey val="0"/>
          <c:showVal val="0"/>
          <c:showCatName val="0"/>
          <c:showSerName val="0"/>
          <c:showPercent val="0"/>
          <c:showBubbleSize val="0"/>
        </c:dLbls>
        <c:axId val="1793245552"/>
        <c:axId val="1793251376"/>
      </c:scatterChart>
      <c:valAx>
        <c:axId val="17932455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51376"/>
        <c:crosses val="autoZero"/>
        <c:crossBetween val="midCat"/>
      </c:valAx>
      <c:valAx>
        <c:axId val="1793251376"/>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ko-KR"/>
          </a:p>
        </c:txPr>
        <c:crossAx val="1793245552"/>
        <c:crosses val="autoZero"/>
        <c:crossBetween val="midCat"/>
      </c:valAx>
      <c:spPr>
        <a:noFill/>
        <a:ln w="25400">
          <a:noFill/>
        </a:ln>
        <a:effectLst/>
      </c:spPr>
    </c:plotArea>
    <c:plotVisOnly val="1"/>
    <c:dispBlanksAs val="gap"/>
    <c:showDLblsOverMax val="0"/>
  </c:chart>
  <c:spPr>
    <a:noFill/>
    <a:ln>
      <a:noFill/>
    </a:ln>
    <a:effectLst/>
  </c:spPr>
  <c:txPr>
    <a:bodyPr/>
    <a:lstStyle/>
    <a:p>
      <a:pPr>
        <a:defRPr/>
      </a:pPr>
      <a:endParaRPr lang="ko-K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2025-05-22</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2025-05-22</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1</a:t>
            </a:fld>
            <a:endParaRPr lang="ko-KR" altLang="en-US"/>
          </a:p>
        </p:txBody>
      </p:sp>
    </p:spTree>
    <p:extLst>
      <p:ext uri="{BB962C8B-B14F-4D97-AF65-F5344CB8AC3E}">
        <p14:creationId xmlns:p14="http://schemas.microsoft.com/office/powerpoint/2010/main" val="1919534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err="1"/>
              <a:t>Ptim</a:t>
            </a:r>
            <a:endParaRPr lang="en-US" altLang="ko-KR"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5</a:t>
            </a:fld>
            <a:endParaRPr lang="ko-KR" altLang="en-US"/>
          </a:p>
        </p:txBody>
      </p:sp>
    </p:spTree>
    <p:extLst>
      <p:ext uri="{BB962C8B-B14F-4D97-AF65-F5344CB8AC3E}">
        <p14:creationId xmlns:p14="http://schemas.microsoft.com/office/powerpoint/2010/main" val="427981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err="1"/>
              <a:t>Ptim</a:t>
            </a:r>
            <a:endParaRPr lang="en-US" altLang="ko-KR"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6</a:t>
            </a:fld>
            <a:endParaRPr lang="ko-KR" altLang="en-US"/>
          </a:p>
        </p:txBody>
      </p:sp>
    </p:spTree>
    <p:extLst>
      <p:ext uri="{BB962C8B-B14F-4D97-AF65-F5344CB8AC3E}">
        <p14:creationId xmlns:p14="http://schemas.microsoft.com/office/powerpoint/2010/main" val="42798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07AD3-6C36-C4F9-D5C4-FA99A5D968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C33A99-6941-21C5-79E9-B5131FF86B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C88B61-D732-F8E0-CBE8-6CDAC5B03062}"/>
              </a:ext>
            </a:extLst>
          </p:cNvPr>
          <p:cNvSpPr>
            <a:spLocks noGrp="1"/>
          </p:cNvSpPr>
          <p:nvPr>
            <p:ph type="body" idx="1"/>
          </p:nvPr>
        </p:nvSpPr>
        <p:spPr/>
        <p:txBody>
          <a:bodyPr/>
          <a:lstStyle/>
          <a:p>
            <a:r>
              <a:rPr lang="en-US" altLang="ko-KR" sz="1600" dirty="0"/>
              <a:t>Overview:</a:t>
            </a:r>
          </a:p>
          <a:p>
            <a:pPr lvl="1"/>
            <a:r>
              <a:rPr lang="en-US" altLang="ko-KR" sz="1400" dirty="0"/>
              <a:t>The Non-Access Stratum (NAS) protocol, as specified in 3GPP TS 24.301, defines the signaling procedures and message formats exchanged between the User Equipment (UE) and the core network (MME) in the Evolved Packet System (EPS). The NAS protocol operates above the Access Stratum (AS) and is responsible for mobility management, session management, and security procedures</a:t>
            </a:r>
          </a:p>
          <a:p>
            <a:endParaRPr lang="ko-KR" altLang="en-US" dirty="0"/>
          </a:p>
        </p:txBody>
      </p:sp>
      <p:sp>
        <p:nvSpPr>
          <p:cNvPr id="4" name="Slide Number Placeholder 3">
            <a:extLst>
              <a:ext uri="{FF2B5EF4-FFF2-40B4-BE49-F238E27FC236}">
                <a16:creationId xmlns:a16="http://schemas.microsoft.com/office/drawing/2014/main" id="{93B82B4A-66E8-2017-E6D3-39A491577F22}"/>
              </a:ext>
            </a:extLst>
          </p:cNvPr>
          <p:cNvSpPr>
            <a:spLocks noGrp="1"/>
          </p:cNvSpPr>
          <p:nvPr>
            <p:ph type="sldNum" sz="quarter" idx="5"/>
          </p:nvPr>
        </p:nvSpPr>
        <p:spPr/>
        <p:txBody>
          <a:bodyPr/>
          <a:lstStyle/>
          <a:p>
            <a:fld id="{EB9AD039-08E5-4549-AD86-1391DDEC42A3}" type="slidenum">
              <a:rPr lang="ko-KR" altLang="en-US" smtClean="0"/>
              <a:t>7</a:t>
            </a:fld>
            <a:endParaRPr lang="ko-KR" altLang="en-US"/>
          </a:p>
        </p:txBody>
      </p:sp>
    </p:spTree>
    <p:extLst>
      <p:ext uri="{BB962C8B-B14F-4D97-AF65-F5344CB8AC3E}">
        <p14:creationId xmlns:p14="http://schemas.microsoft.com/office/powerpoint/2010/main" val="1234203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2000" dirty="0"/>
              <a:t>Further consideration</a:t>
            </a:r>
          </a:p>
          <a:p>
            <a:pPr lvl="1"/>
            <a:r>
              <a:rPr lang="en-US" altLang="ko-KR" sz="1600" dirty="0"/>
              <a:t>UP approach requires a bearer setup before transmitting voice data. It requires either  </a:t>
            </a:r>
          </a:p>
          <a:p>
            <a:pPr lvl="2"/>
            <a:r>
              <a:rPr lang="en-US" altLang="ko-KR" sz="1400" dirty="0"/>
              <a:t>a pre-established bearer or a dynamically established bearer during call setup procedure.</a:t>
            </a:r>
          </a:p>
          <a:p>
            <a:pPr lvl="1"/>
            <a:r>
              <a:rPr lang="en-US" altLang="ko-KR" sz="1600" dirty="0"/>
              <a:t>If voice service and internet packet service are used simultaneously, a mechanism to prioritize voice service is to be considered. (to compensate the advantage of CP-solution)</a:t>
            </a:r>
          </a:p>
          <a:p>
            <a:pPr lvl="1"/>
            <a:r>
              <a:rPr lang="en-US" altLang="ko-KR" sz="1600" dirty="0"/>
              <a:t>NOTE: The procedure for a dynamical bearer setup may cause additional delay for call setup procedure.</a:t>
            </a:r>
          </a:p>
          <a:p>
            <a:endParaRPr lang="ko-KR" altLang="en-US"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8</a:t>
            </a:fld>
            <a:endParaRPr lang="ko-KR" altLang="en-US"/>
          </a:p>
        </p:txBody>
      </p:sp>
    </p:spTree>
    <p:extLst>
      <p:ext uri="{BB962C8B-B14F-4D97-AF65-F5344CB8AC3E}">
        <p14:creationId xmlns:p14="http://schemas.microsoft.com/office/powerpoint/2010/main" val="682761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3_제목 슬라이드">
    <p:bg>
      <p:bgPr>
        <a:solidFill>
          <a:schemeClr val="tx1"/>
        </a:solidFill>
        <a:effectLst/>
      </p:bgPr>
    </p:bg>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bg1"/>
                </a:solidFill>
              </a:defRPr>
            </a:lvl1pPr>
          </a:lstStyle>
          <a:p>
            <a:r>
              <a:rPr lang="ko-KR" altLang="en-US" dirty="0"/>
              <a:t>마스터 제목 스타일 편집</a:t>
            </a:r>
          </a:p>
        </p:txBody>
      </p:sp>
      <p:sp>
        <p:nvSpPr>
          <p:cNvPr id="3" name="부제목 2"/>
          <p:cNvSpPr>
            <a:spLocks noGrp="1"/>
          </p:cNvSpPr>
          <p:nvPr>
            <p:ph type="subTitle" idx="1"/>
          </p:nvPr>
        </p:nvSpPr>
        <p:spPr>
          <a:xfrm>
            <a:off x="440268" y="2983971"/>
            <a:ext cx="8856132" cy="1655762"/>
          </a:xfrm>
          <a:prstGeom prst="rect">
            <a:avLst/>
          </a:prstGeom>
        </p:spPr>
        <p:txBody>
          <a:bodyPr/>
          <a:lstStyle>
            <a:lvl1pPr marL="0" indent="0" algn="l">
              <a:buNone/>
              <a:defRPr sz="2400" b="1"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a:t>마스터 부제목 스타일 편집</a:t>
            </a: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134" y="5095575"/>
            <a:ext cx="3065065" cy="814158"/>
          </a:xfrm>
          <a:prstGeom prst="rect">
            <a:avLst/>
          </a:prstGeom>
        </p:spPr>
      </p:pic>
    </p:spTree>
    <p:extLst>
      <p:ext uri="{BB962C8B-B14F-4D97-AF65-F5344CB8AC3E}">
        <p14:creationId xmlns:p14="http://schemas.microsoft.com/office/powerpoint/2010/main" val="142484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tx1"/>
                </a:solidFill>
              </a:defRPr>
            </a:lvl1pPr>
          </a:lstStyle>
          <a:p>
            <a:r>
              <a:rPr lang="ko-KR" altLang="en-US" dirty="0"/>
              <a:t>마스터 제목 스타일 편집</a:t>
            </a:r>
          </a:p>
        </p:txBody>
      </p:sp>
      <p:sp>
        <p:nvSpPr>
          <p:cNvPr id="3" name="부제목 2"/>
          <p:cNvSpPr>
            <a:spLocks noGrp="1"/>
          </p:cNvSpPr>
          <p:nvPr>
            <p:ph type="subTitle" idx="1"/>
          </p:nvPr>
        </p:nvSpPr>
        <p:spPr>
          <a:xfrm>
            <a:off x="440268" y="3043239"/>
            <a:ext cx="8856132" cy="1655762"/>
          </a:xfrm>
          <a:prstGeom prst="rect">
            <a:avLst/>
          </a:prstGeom>
        </p:spPr>
        <p:txBody>
          <a:bodyPr/>
          <a:lstStyle>
            <a:lvl1pPr marL="0" indent="0" algn="l">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a:t>마스터 부제목 스타일 편집</a:t>
            </a:r>
          </a:p>
        </p:txBody>
      </p:sp>
      <p:pic>
        <p:nvPicPr>
          <p:cNvPr id="9"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423334" y="5276264"/>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37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a:prstGeom prst="rect">
            <a:avLst/>
          </a:prstGeom>
        </p:spPr>
        <p:txBody>
          <a:bodyPr anchor="b">
            <a:normAutofit/>
          </a:bodyPr>
          <a:lstStyle>
            <a:lvl1pPr>
              <a:defRPr sz="4800" b="1" baseline="0">
                <a:solidFill>
                  <a:schemeClr val="tx1">
                    <a:lumMod val="85000"/>
                    <a:lumOff val="15000"/>
                  </a:schemeClr>
                </a:solidFill>
              </a:defRPr>
            </a:lvl1pPr>
          </a:lstStyle>
          <a:p>
            <a:r>
              <a:rPr lang="en-US" altLang="ko-KR" dirty="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a:prstGeom prst="rect">
            <a:avLst/>
          </a:prstGeom>
        </p:spPr>
        <p:txBody>
          <a:bodyPr/>
          <a:lstStyle>
            <a:lvl1pPr marL="514350" indent="-514350">
              <a:lnSpc>
                <a:spcPct val="150000"/>
              </a:lnSpc>
              <a:buFont typeface="+mj-lt"/>
              <a:buAutoNum type="arabicPeriod"/>
              <a:defRPr>
                <a:solidFill>
                  <a:schemeClr val="tx1">
                    <a:lumMod val="85000"/>
                    <a:lumOff val="1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a:t>마스터 텍스트 스타일을 편집합니다</a:t>
            </a:r>
          </a:p>
        </p:txBody>
      </p:sp>
    </p:spTree>
    <p:extLst>
      <p:ext uri="{BB962C8B-B14F-4D97-AF65-F5344CB8AC3E}">
        <p14:creationId xmlns:p14="http://schemas.microsoft.com/office/powerpoint/2010/main" val="36099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592667" y="1363134"/>
            <a:ext cx="9143999" cy="1524000"/>
          </a:xfrm>
          <a:prstGeom prst="rect">
            <a:avLst/>
          </a:prstGeom>
        </p:spPr>
        <p:txBody>
          <a:bodyPr anchor="t"/>
          <a:lstStyle>
            <a:lvl1pPr>
              <a:defRPr sz="6000" b="1">
                <a:solidFill>
                  <a:schemeClr val="tx1"/>
                </a:solidFill>
                <a:latin typeface="Calibri" panose="020F0502020204030204" pitchFamily="34" charset="0"/>
                <a:cs typeface="Calibri" panose="020F0502020204030204" pitchFamily="34" charset="0"/>
              </a:defRPr>
            </a:lvl1pPr>
          </a:lstStyle>
          <a:p>
            <a:r>
              <a:rPr lang="ko-KR" altLang="en-US" dirty="0"/>
              <a:t>마스터 제목 스타일 편집</a:t>
            </a:r>
          </a:p>
        </p:txBody>
      </p:sp>
      <p:sp>
        <p:nvSpPr>
          <p:cNvPr id="3" name="텍스트 개체 틀 2"/>
          <p:cNvSpPr>
            <a:spLocks noGrp="1"/>
          </p:cNvSpPr>
          <p:nvPr>
            <p:ph type="body" idx="1"/>
          </p:nvPr>
        </p:nvSpPr>
        <p:spPr>
          <a:xfrm>
            <a:off x="592667" y="3293533"/>
            <a:ext cx="6620932" cy="1049868"/>
          </a:xfrm>
          <a:prstGeom prst="rect">
            <a:avLst/>
          </a:prstGeom>
        </p:spPr>
        <p:txBody>
          <a:bodyPr/>
          <a:lstStyle>
            <a:lvl1pPr marL="0" indent="0" algn="l">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a:t>마스터 텍스트 스타일을 편집합니다</a:t>
            </a:r>
          </a:p>
        </p:txBody>
      </p:sp>
      <p:pic>
        <p:nvPicPr>
          <p:cNvPr id="5"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524934" y="5284731"/>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915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040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제목 슬라이드">
    <p:spTree>
      <p:nvGrpSpPr>
        <p:cNvPr id="1" name=""/>
        <p:cNvGrpSpPr/>
        <p:nvPr/>
      </p:nvGrpSpPr>
      <p:grpSpPr>
        <a:xfrm>
          <a:off x="0" y="0"/>
          <a:ext cx="0" cy="0"/>
          <a:chOff x="0" y="0"/>
          <a:chExt cx="0" cy="0"/>
        </a:xfrm>
      </p:grpSpPr>
      <p:cxnSp>
        <p:nvCxnSpPr>
          <p:cNvPr id="6"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7"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57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sp>
        <p:nvSpPr>
          <p:cNvPr id="3" name="내용 개체 틀 2"/>
          <p:cNvSpPr>
            <a:spLocks noGrp="1"/>
          </p:cNvSpPr>
          <p:nvPr>
            <p:ph idx="1" hasCustomPrompt="1"/>
          </p:nvPr>
        </p:nvSpPr>
        <p:spPr>
          <a:xfrm>
            <a:off x="320510" y="912694"/>
            <a:ext cx="11547837" cy="5555839"/>
          </a:xfrm>
          <a:prstGeom prst="rect">
            <a:avLst/>
          </a:prstGeo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a:lnSpc>
                <a:spcPct val="100000"/>
              </a:lnSpc>
              <a:defRPr sz="2000">
                <a:solidFill>
                  <a:schemeClr val="tx1"/>
                </a:solidFill>
              </a:defRPr>
            </a:lvl2pPr>
            <a:lvl3pPr marL="1143000" indent="-228600">
              <a:lnSpc>
                <a:spcPct val="100000"/>
              </a:lnSpc>
              <a:buFont typeface="맑은 고딕" panose="020B0503020000020004" pitchFamily="50" charset="-127"/>
              <a:buChar char="-"/>
              <a:defRPr sz="1800">
                <a:solidFill>
                  <a:schemeClr val="tx1"/>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12"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664900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6"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950778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3" name="내용 개체 틀 2"/>
          <p:cNvSpPr>
            <a:spLocks noGrp="1"/>
          </p:cNvSpPr>
          <p:nvPr>
            <p:ph sz="half" idx="1" hasCustomPrompt="1"/>
          </p:nvPr>
        </p:nvSpPr>
        <p:spPr>
          <a:xfrm>
            <a:off x="320511" y="952500"/>
            <a:ext cx="5705004"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a:t>텍스트 스타일을 편집합니다</a:t>
            </a:r>
          </a:p>
          <a:p>
            <a:pPr lvl="1"/>
            <a:r>
              <a:rPr lang="ko-KR" altLang="en-US" dirty="0"/>
              <a:t>둘째 수준</a:t>
            </a:r>
          </a:p>
          <a:p>
            <a:pPr lvl="2"/>
            <a:r>
              <a:rPr lang="ko-KR" altLang="en-US" dirty="0"/>
              <a:t>셋째 수준</a:t>
            </a:r>
          </a:p>
        </p:txBody>
      </p:sp>
      <p:sp>
        <p:nvSpPr>
          <p:cNvPr id="4" name="내용 개체 틀 3"/>
          <p:cNvSpPr>
            <a:spLocks noGrp="1"/>
          </p:cNvSpPr>
          <p:nvPr>
            <p:ph sz="half" idx="2" hasCustomPrompt="1"/>
          </p:nvPr>
        </p:nvSpPr>
        <p:spPr>
          <a:xfrm>
            <a:off x="6172200" y="952500"/>
            <a:ext cx="5690432"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a:t>텍스트 스타일을 편집합니다</a:t>
            </a:r>
          </a:p>
          <a:p>
            <a:pPr lvl="1"/>
            <a:r>
              <a:rPr lang="ko-KR" altLang="en-US" dirty="0"/>
              <a:t>둘째 수준</a:t>
            </a:r>
          </a:p>
          <a:p>
            <a:pPr lvl="2"/>
            <a:r>
              <a:rPr lang="ko-KR" altLang="en-US" dirty="0"/>
              <a:t>셋째 수준</a:t>
            </a:r>
          </a:p>
        </p:txBody>
      </p:sp>
      <p:sp>
        <p:nvSpPr>
          <p:cNvPr id="10"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pic>
        <p:nvPicPr>
          <p:cNvPr id="12"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sp>
        <p:nvSpPr>
          <p:cNvPr id="14"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834104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슬라이드 번호 개체 틀 5"/>
          <p:cNvSpPr>
            <a:spLocks noGrp="1"/>
          </p:cNvSpPr>
          <p:nvPr>
            <p:ph type="sldNum" sz="quarter" idx="4"/>
          </p:nvPr>
        </p:nvSpPr>
        <p:spPr>
          <a:xfrm>
            <a:off x="347134" y="6335546"/>
            <a:ext cx="3556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53" r:id="rId3"/>
    <p:sldLayoutId id="2147483651" r:id="rId4"/>
    <p:sldLayoutId id="2147483654" r:id="rId5"/>
    <p:sldLayoutId id="2147483669" r:id="rId6"/>
    <p:sldLayoutId id="2147483650" r:id="rId7"/>
    <p:sldLayoutId id="2147483671" r:id="rId8"/>
    <p:sldLayoutId id="2147483652" r:id="rId9"/>
  </p:sldLayoutIdLst>
  <p:hf hdr="0"/>
  <p:txStyles>
    <p:titleStyle>
      <a:lvl1pPr algn="l" defTabSz="914400" rtl="0" eaLnBrk="1" latinLnBrk="1"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2598" y="88769"/>
            <a:ext cx="6614983" cy="646331"/>
          </a:xfrm>
          <a:prstGeom prst="rect">
            <a:avLst/>
          </a:prstGeom>
          <a:noFill/>
        </p:spPr>
        <p:txBody>
          <a:bodyPr wrap="square" rtlCol="0">
            <a:spAutoFit/>
          </a:bodyPr>
          <a:lstStyle/>
          <a:p>
            <a:pPr hangingPunct="0"/>
            <a:r>
              <a:rPr lang="en-GB" altLang="ko-KR" b="1" dirty="0">
                <a:cs typeface="Arial" panose="020B0604020202020204" pitchFamily="34" charset="0"/>
              </a:rPr>
              <a:t>3GPP TSG SA WG2#169</a:t>
            </a:r>
          </a:p>
          <a:p>
            <a:pPr hangingPunct="0"/>
            <a:r>
              <a:rPr lang="en-GB" altLang="ko-KR" b="1" dirty="0">
                <a:cs typeface="Arial" panose="020B0604020202020204" pitchFamily="34" charset="0"/>
              </a:rPr>
              <a:t>19-23</a:t>
            </a:r>
            <a:r>
              <a:rPr lang="en-GB" altLang="ko-KR" b="1" baseline="30000" dirty="0">
                <a:cs typeface="Arial" panose="020B0604020202020204" pitchFamily="34" charset="0"/>
              </a:rPr>
              <a:t> </a:t>
            </a:r>
            <a:r>
              <a:rPr lang="en-GB" altLang="ko-KR" b="1" dirty="0">
                <a:cs typeface="Arial" panose="020B0604020202020204" pitchFamily="34" charset="0"/>
              </a:rPr>
              <a:t>May 2025, Fukuoka, Japan</a:t>
            </a:r>
            <a:endParaRPr lang="ko-KR" altLang="en-US" b="1" dirty="0">
              <a:cs typeface="Arial" panose="020B060402020202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2056730652"/>
              </p:ext>
            </p:extLst>
          </p:nvPr>
        </p:nvGraphicFramePr>
        <p:xfrm>
          <a:off x="314796" y="1498580"/>
          <a:ext cx="11547836" cy="2279675"/>
        </p:xfrm>
        <a:graphic>
          <a:graphicData uri="http://schemas.openxmlformats.org/drawingml/2006/table">
            <a:tbl>
              <a:tblPr firstRow="1" bandRow="1">
                <a:tableStyleId>{2D5ABB26-0587-4C30-8999-92F81FD0307C}</a:tableStyleId>
              </a:tblPr>
              <a:tblGrid>
                <a:gridCol w="2682404">
                  <a:extLst>
                    <a:ext uri="{9D8B030D-6E8A-4147-A177-3AD203B41FA5}">
                      <a16:colId xmlns:a16="http://schemas.microsoft.com/office/drawing/2014/main" val="20000"/>
                    </a:ext>
                  </a:extLst>
                </a:gridCol>
                <a:gridCol w="8865432">
                  <a:extLst>
                    <a:ext uri="{9D8B030D-6E8A-4147-A177-3AD203B41FA5}">
                      <a16:colId xmlns:a16="http://schemas.microsoft.com/office/drawing/2014/main" val="20001"/>
                    </a:ext>
                  </a:extLst>
                </a:gridCol>
              </a:tblGrid>
              <a:tr h="455935">
                <a:tc>
                  <a:txBody>
                    <a:bodyPr/>
                    <a:lstStyle/>
                    <a:p>
                      <a:pPr latinLnBrk="1"/>
                      <a:r>
                        <a:rPr lang="en-US" altLang="ko-KR" sz="1800" b="1" kern="1200" baseline="0" dirty="0">
                          <a:solidFill>
                            <a:schemeClr val="tx1"/>
                          </a:solidFill>
                          <a:latin typeface="+mj-ea"/>
                          <a:ea typeface="+mj-ea"/>
                          <a:cs typeface="+mj-cs"/>
                        </a:rPr>
                        <a:t>Source: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dirty="0">
                          <a:solidFill>
                            <a:schemeClr val="tx1"/>
                          </a:solidFill>
                          <a:latin typeface="+mj-lt"/>
                          <a:ea typeface="+mj-ea"/>
                          <a:cs typeface="+mj-cs"/>
                        </a:rPr>
                        <a:t>Samsung</a:t>
                      </a:r>
                      <a:endParaRPr lang="ko-KR" altLang="en-US" sz="1800" b="1" kern="1200" dirty="0">
                        <a:solidFill>
                          <a:schemeClr val="tx1"/>
                        </a:solidFill>
                        <a:latin typeface="+mj-lt"/>
                        <a:ea typeface="+mj-ea"/>
                        <a:cs typeface="+mj-cs"/>
                      </a:endParaRPr>
                    </a:p>
                  </a:txBody>
                  <a:tcPr/>
                </a:tc>
                <a:extLst>
                  <a:ext uri="{0D108BD9-81ED-4DB2-BD59-A6C34878D82A}">
                    <a16:rowId xmlns:a16="http://schemas.microsoft.com/office/drawing/2014/main" val="10000"/>
                  </a:ext>
                </a:extLst>
              </a:tr>
              <a:tr h="455935">
                <a:tc>
                  <a:txBody>
                    <a:bodyPr/>
                    <a:lstStyle/>
                    <a:p>
                      <a:pPr latinLnBrk="1"/>
                      <a:r>
                        <a:rPr lang="en-US" altLang="ko-KR" sz="1800" b="1" kern="1200" baseline="0" dirty="0">
                          <a:solidFill>
                            <a:schemeClr val="tx1"/>
                          </a:solidFill>
                          <a:latin typeface="+mj-ea"/>
                          <a:ea typeface="+mj-ea"/>
                          <a:cs typeface="+mj-cs"/>
                        </a:rPr>
                        <a:t>Title: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dirty="0">
                          <a:solidFill>
                            <a:schemeClr val="tx1"/>
                          </a:solidFill>
                          <a:latin typeface="+mj-lt"/>
                          <a:ea typeface="+mj-ea"/>
                          <a:cs typeface="+mj-cs"/>
                        </a:rPr>
                        <a:t>Protocol Overhead for IMS Voice Transmission over GEO Satellite</a:t>
                      </a:r>
                      <a:endParaRPr lang="ko-KR" altLang="en-US" sz="1800" b="1" kern="1200" dirty="0">
                        <a:solidFill>
                          <a:schemeClr val="tx1"/>
                        </a:solidFill>
                        <a:latin typeface="+mj-lt"/>
                        <a:ea typeface="+mj-ea"/>
                        <a:cs typeface="+mj-cs"/>
                      </a:endParaRPr>
                    </a:p>
                  </a:txBody>
                  <a:tcPr/>
                </a:tc>
                <a:extLst>
                  <a:ext uri="{0D108BD9-81ED-4DB2-BD59-A6C34878D82A}">
                    <a16:rowId xmlns:a16="http://schemas.microsoft.com/office/drawing/2014/main" val="10001"/>
                  </a:ext>
                </a:extLst>
              </a:tr>
              <a:tr h="455935">
                <a:tc>
                  <a:txBody>
                    <a:bodyPr/>
                    <a:lstStyle/>
                    <a:p>
                      <a:pPr latinLnBrk="1"/>
                      <a:r>
                        <a:rPr lang="en-US" altLang="ko-KR" sz="1800" b="1" kern="1200" baseline="0" dirty="0">
                          <a:solidFill>
                            <a:schemeClr val="tx1"/>
                          </a:solidFill>
                          <a:latin typeface="+mj-ea"/>
                          <a:ea typeface="+mj-ea"/>
                          <a:cs typeface="+mj-cs"/>
                        </a:rPr>
                        <a:t>Document for:</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Discussion</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2"/>
                  </a:ext>
                </a:extLst>
              </a:tr>
              <a:tr h="455935">
                <a:tc>
                  <a:txBody>
                    <a:bodyPr/>
                    <a:lstStyle/>
                    <a:p>
                      <a:pPr latinLnBrk="1"/>
                      <a:r>
                        <a:rPr lang="en-US" altLang="ko-KR" sz="1800" b="1" kern="1200" baseline="0" dirty="0">
                          <a:solidFill>
                            <a:schemeClr val="tx1"/>
                          </a:solidFill>
                          <a:latin typeface="+mj-ea"/>
                          <a:ea typeface="+mj-ea"/>
                          <a:cs typeface="+mj-cs"/>
                        </a:rPr>
                        <a:t>Agenda Item:</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20.1.1</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3"/>
                  </a:ext>
                </a:extLst>
              </a:tr>
              <a:tr h="455935">
                <a:tc>
                  <a:txBody>
                    <a:bodyPr/>
                    <a:lstStyle/>
                    <a:p>
                      <a:pPr latinLnBrk="1"/>
                      <a:r>
                        <a:rPr lang="en-US" altLang="ko-KR" sz="1800" b="1" kern="1200" baseline="0" dirty="0">
                          <a:solidFill>
                            <a:schemeClr val="tx1"/>
                          </a:solidFill>
                          <a:latin typeface="+mj-ea"/>
                          <a:ea typeface="+mj-ea"/>
                          <a:cs typeface="+mj-cs"/>
                        </a:rPr>
                        <a:t>Work Item / Release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FS_5GSAT_Ph4_ARC / Rel-20</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314796" y="4566783"/>
            <a:ext cx="11308244" cy="1477328"/>
          </a:xfrm>
          <a:prstGeom prst="rect">
            <a:avLst/>
          </a:prstGeom>
          <a:noFill/>
        </p:spPr>
        <p:txBody>
          <a:bodyPr wrap="square" rtlCol="0">
            <a:spAutoFit/>
          </a:bodyPr>
          <a:lstStyle/>
          <a:p>
            <a:r>
              <a:rPr lang="en-US" altLang="ko-KR" sz="1600" b="1" kern="1200" baseline="0" dirty="0">
                <a:latin typeface="+mj-ea"/>
                <a:ea typeface="+mj-ea"/>
                <a:cs typeface="+mj-cs"/>
              </a:rPr>
              <a:t>Abstract of the contribution: </a:t>
            </a:r>
            <a:r>
              <a:rPr lang="en-US" altLang="ko-KR" sz="1600" i="1" kern="1200" baseline="0" dirty="0">
                <a:latin typeface="+mj-ea"/>
                <a:ea typeface="+mj-ea"/>
                <a:cs typeface="+mj-cs"/>
              </a:rPr>
              <a:t>This document</a:t>
            </a:r>
            <a:r>
              <a:rPr lang="en-US" altLang="ko-KR" sz="1600" i="1" kern="1200" dirty="0">
                <a:latin typeface="+mj-ea"/>
                <a:ea typeface="+mj-ea"/>
                <a:cs typeface="+mj-cs"/>
              </a:rPr>
              <a:t> </a:t>
            </a:r>
            <a:r>
              <a:rPr lang="en-US" altLang="ko-KR" sz="1600" i="1" dirty="0">
                <a:latin typeface="+mj-ea"/>
                <a:ea typeface="+mj-ea"/>
                <a:cs typeface="+mj-cs"/>
              </a:rPr>
              <a:t>discusses the protocol overhead for IMS voice transmission over GEO Satellite.</a:t>
            </a:r>
          </a:p>
          <a:p>
            <a:endParaRPr lang="en-US" altLang="ko-KR" sz="1600" i="1" dirty="0">
              <a:latin typeface="+mj-ea"/>
              <a:ea typeface="+mj-ea"/>
              <a:cs typeface="+mj-cs"/>
            </a:endParaRPr>
          </a:p>
          <a:p>
            <a:r>
              <a:rPr lang="en-US" altLang="ko-KR" sz="1400" i="1" dirty="0">
                <a:solidFill>
                  <a:srgbClr val="FF0000"/>
                </a:solidFill>
                <a:latin typeface="+mj-ea"/>
                <a:ea typeface="+mj-ea"/>
                <a:cs typeface="+mj-cs"/>
              </a:rPr>
              <a:t>Compared to S2-2505534, includes the following additions:</a:t>
            </a:r>
          </a:p>
          <a:p>
            <a:pPr marL="342900" indent="-342900">
              <a:buAutoNum type="arabicParenR"/>
            </a:pPr>
            <a:r>
              <a:rPr lang="en-US" altLang="ko-KR" sz="1400" i="1" dirty="0">
                <a:solidFill>
                  <a:srgbClr val="FF0000"/>
                </a:solidFill>
                <a:latin typeface="+mj-ea"/>
                <a:ea typeface="+mj-ea"/>
                <a:cs typeface="+mj-cs"/>
              </a:rPr>
              <a:t>the various relationship between L1 rate and codec rate based on the fixed protocol overhead including ROHC header overhead</a:t>
            </a:r>
          </a:p>
          <a:p>
            <a:pPr marL="342900" indent="-342900">
              <a:buAutoNum type="arabicParenR"/>
            </a:pPr>
            <a:r>
              <a:rPr lang="en-US" altLang="ko-KR" sz="1400" i="1" dirty="0">
                <a:solidFill>
                  <a:srgbClr val="FF0000"/>
                </a:solidFill>
                <a:latin typeface="+mj-ea"/>
                <a:ea typeface="+mj-ea"/>
                <a:cs typeface="+mj-cs"/>
              </a:rPr>
              <a:t>Summary and way forward proposal</a:t>
            </a:r>
            <a:endParaRPr lang="ko-KR" altLang="en-US" sz="1600" kern="1200" baseline="0" dirty="0">
              <a:solidFill>
                <a:srgbClr val="FF0000"/>
              </a:solidFill>
              <a:latin typeface="+mj-ea"/>
              <a:ea typeface="+mj-ea"/>
              <a:cs typeface="+mj-cs"/>
            </a:endParaRPr>
          </a:p>
        </p:txBody>
      </p:sp>
      <p:sp>
        <p:nvSpPr>
          <p:cNvPr id="10" name="제목 1"/>
          <p:cNvSpPr txBox="1">
            <a:spLocks/>
          </p:cNvSpPr>
          <p:nvPr/>
        </p:nvSpPr>
        <p:spPr>
          <a:xfrm>
            <a:off x="10602836" y="140757"/>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a:solidFill>
                  <a:schemeClr val="tx1"/>
                </a:solidFill>
              </a:rPr>
              <a:t>S2-2505534</a:t>
            </a:r>
            <a:endParaRPr lang="ko-KR" altLang="en-US" sz="1600" b="1" dirty="0">
              <a:solidFill>
                <a:schemeClr val="tx1"/>
              </a:solidFill>
            </a:endParaRPr>
          </a:p>
        </p:txBody>
      </p:sp>
      <p:pic>
        <p:nvPicPr>
          <p:cNvPr id="6" name="Picture 2" descr="http://www.3gpp.org/IMG/jpg/3GPP_TM_R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796" y="208305"/>
            <a:ext cx="712354" cy="414946"/>
          </a:xfrm>
          <a:prstGeom prst="rect">
            <a:avLst/>
          </a:prstGeom>
          <a:noFill/>
          <a:extLst>
            <a:ext uri="{909E8E84-426E-40DD-AFC4-6F175D3DCCD1}">
              <a14:hiddenFill xmlns:a14="http://schemas.microsoft.com/office/drawing/2010/main">
                <a:solidFill>
                  <a:srgbClr val="FFFFFF"/>
                </a:solidFill>
              </a14:hiddenFill>
            </a:ext>
          </a:extLst>
        </p:spPr>
      </p:pic>
      <p:sp>
        <p:nvSpPr>
          <p:cNvPr id="2" name="제목 1">
            <a:extLst>
              <a:ext uri="{FF2B5EF4-FFF2-40B4-BE49-F238E27FC236}">
                <a16:creationId xmlns:a16="http://schemas.microsoft.com/office/drawing/2014/main" id="{16999842-959D-F2DF-7E44-3F8E3A7A3037}"/>
              </a:ext>
            </a:extLst>
          </p:cNvPr>
          <p:cNvSpPr txBox="1">
            <a:spLocks/>
          </p:cNvSpPr>
          <p:nvPr/>
        </p:nvSpPr>
        <p:spPr>
          <a:xfrm>
            <a:off x="10602836" y="438875"/>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a:solidFill>
                  <a:schemeClr val="tx1"/>
                </a:solidFill>
              </a:rPr>
              <a:t>S2-2505318</a:t>
            </a:r>
            <a:endParaRPr lang="ko-KR" altLang="en-US" sz="1600" b="1" dirty="0">
              <a:solidFill>
                <a:schemeClr val="tx1"/>
              </a:solidFill>
            </a:endParaRPr>
          </a:p>
        </p:txBody>
      </p:sp>
    </p:spTree>
    <p:extLst>
      <p:ext uri="{BB962C8B-B14F-4D97-AF65-F5344CB8AC3E}">
        <p14:creationId xmlns:p14="http://schemas.microsoft.com/office/powerpoint/2010/main" val="2205213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타원 108">
            <a:extLst>
              <a:ext uri="{FF2B5EF4-FFF2-40B4-BE49-F238E27FC236}">
                <a16:creationId xmlns:a16="http://schemas.microsoft.com/office/drawing/2014/main" id="{BAFFE208-1475-4EEA-8367-A5E84C21C31C}"/>
              </a:ext>
            </a:extLst>
          </p:cNvPr>
          <p:cNvSpPr/>
          <p:nvPr/>
        </p:nvSpPr>
        <p:spPr>
          <a:xfrm>
            <a:off x="8438919" y="4424428"/>
            <a:ext cx="1158926" cy="101041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a:extLst>
              <a:ext uri="{FF2B5EF4-FFF2-40B4-BE49-F238E27FC236}">
                <a16:creationId xmlns:a16="http://schemas.microsoft.com/office/drawing/2014/main" id="{FA4A09F4-7ADA-40C8-9B3D-2E351939D512}"/>
              </a:ext>
            </a:extLst>
          </p:cNvPr>
          <p:cNvSpPr>
            <a:spLocks noGrp="1"/>
          </p:cNvSpPr>
          <p:nvPr>
            <p:ph type="title"/>
          </p:nvPr>
        </p:nvSpPr>
        <p:spPr/>
        <p:txBody>
          <a:bodyPr/>
          <a:lstStyle/>
          <a:p>
            <a:r>
              <a:rPr lang="en-US" altLang="ko-KR" dirty="0"/>
              <a:t>Assumptions</a:t>
            </a:r>
            <a:endParaRPr lang="ko-KR" altLang="en-US" dirty="0"/>
          </a:p>
        </p:txBody>
      </p:sp>
      <p:sp>
        <p:nvSpPr>
          <p:cNvPr id="3" name="내용 개체 틀 2">
            <a:extLst>
              <a:ext uri="{FF2B5EF4-FFF2-40B4-BE49-F238E27FC236}">
                <a16:creationId xmlns:a16="http://schemas.microsoft.com/office/drawing/2014/main" id="{242A5605-221F-4373-8B4D-AA9E43D9F1DE}"/>
              </a:ext>
            </a:extLst>
          </p:cNvPr>
          <p:cNvSpPr>
            <a:spLocks noGrp="1"/>
          </p:cNvSpPr>
          <p:nvPr>
            <p:ph idx="1"/>
          </p:nvPr>
        </p:nvSpPr>
        <p:spPr>
          <a:xfrm>
            <a:off x="320510" y="912694"/>
            <a:ext cx="11547837" cy="1010411"/>
          </a:xfrm>
        </p:spPr>
        <p:txBody>
          <a:bodyPr/>
          <a:lstStyle/>
          <a:p>
            <a:r>
              <a:rPr lang="en-US" altLang="ko-KR" sz="2000" dirty="0">
                <a:latin typeface="Calibri" panose="020F0502020204030204" pitchFamily="34" charset="0"/>
                <a:ea typeface="Calibri" panose="020F0502020204030204" pitchFamily="34" charset="0"/>
                <a:cs typeface="Calibri" panose="020F0502020204030204" pitchFamily="34" charset="0"/>
              </a:rPr>
              <a:t>IP Multimedia Subsystem (IMS) client is in the UE and IMS network is in the network</a:t>
            </a:r>
          </a:p>
          <a:p>
            <a:r>
              <a:rPr lang="en-US" altLang="ko-KR" sz="2000" dirty="0">
                <a:latin typeface="Calibri" panose="020F0502020204030204" pitchFamily="34" charset="0"/>
                <a:ea typeface="Calibri" panose="020F0502020204030204" pitchFamily="34" charset="0"/>
                <a:cs typeface="Calibri" panose="020F0502020204030204" pitchFamily="34" charset="0"/>
              </a:rPr>
              <a:t>Voice transmission is transferred over IP with potential header compression (e.g., ROHC)</a:t>
            </a:r>
          </a:p>
          <a:p>
            <a:endParaRPr lang="ko-KR" altLang="en-US" dirty="0"/>
          </a:p>
        </p:txBody>
      </p:sp>
      <p:sp>
        <p:nvSpPr>
          <p:cNvPr id="4" name="슬라이드 번호 개체 틀 3">
            <a:extLst>
              <a:ext uri="{FF2B5EF4-FFF2-40B4-BE49-F238E27FC236}">
                <a16:creationId xmlns:a16="http://schemas.microsoft.com/office/drawing/2014/main" id="{EB0A73E8-9A7D-4ECB-A404-C5FE3CB6BB73}"/>
              </a:ext>
            </a:extLst>
          </p:cNvPr>
          <p:cNvSpPr>
            <a:spLocks noGrp="1"/>
          </p:cNvSpPr>
          <p:nvPr>
            <p:ph type="sldNum" sz="quarter" idx="12"/>
          </p:nvPr>
        </p:nvSpPr>
        <p:spPr/>
        <p:txBody>
          <a:bodyPr/>
          <a:lstStyle/>
          <a:p>
            <a:fld id="{25F5DF48-2534-4513-BD43-E3E90888DDC1}" type="slidenum">
              <a:rPr lang="ko-KR" altLang="en-US" smtClean="0"/>
              <a:pPr/>
              <a:t>2</a:t>
            </a:fld>
            <a:endParaRPr lang="ko-KR" altLang="en-US" dirty="0"/>
          </a:p>
        </p:txBody>
      </p:sp>
      <p:sp>
        <p:nvSpPr>
          <p:cNvPr id="6" name="원호 5">
            <a:extLst>
              <a:ext uri="{FF2B5EF4-FFF2-40B4-BE49-F238E27FC236}">
                <a16:creationId xmlns:a16="http://schemas.microsoft.com/office/drawing/2014/main" id="{0E6BA6A3-61D4-4DA9-8F27-6D124024CF76}"/>
              </a:ext>
            </a:extLst>
          </p:cNvPr>
          <p:cNvSpPr/>
          <p:nvPr/>
        </p:nvSpPr>
        <p:spPr>
          <a:xfrm>
            <a:off x="355600" y="6051733"/>
            <a:ext cx="11617960" cy="267787"/>
          </a:xfrm>
          <a:prstGeom prst="arc">
            <a:avLst>
              <a:gd name="adj1" fmla="val 10813879"/>
              <a:gd name="adj2"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n w="57150">
                <a:solidFill>
                  <a:schemeClr val="tx1"/>
                </a:solidFill>
              </a:ln>
            </a:endParaRPr>
          </a:p>
        </p:txBody>
      </p:sp>
      <p:grpSp>
        <p:nvGrpSpPr>
          <p:cNvPr id="8" name="Group 23">
            <a:extLst>
              <a:ext uri="{FF2B5EF4-FFF2-40B4-BE49-F238E27FC236}">
                <a16:creationId xmlns:a16="http://schemas.microsoft.com/office/drawing/2014/main" id="{2693BA3E-E9EF-4FE9-A0FD-BFAC2EF1028B}"/>
              </a:ext>
            </a:extLst>
          </p:cNvPr>
          <p:cNvGrpSpPr/>
          <p:nvPr/>
        </p:nvGrpSpPr>
        <p:grpSpPr>
          <a:xfrm>
            <a:off x="1091454" y="4684024"/>
            <a:ext cx="297955" cy="341290"/>
            <a:chOff x="3781722" y="2594317"/>
            <a:chExt cx="700617" cy="991307"/>
          </a:xfrm>
        </p:grpSpPr>
        <p:sp>
          <p:nvSpPr>
            <p:cNvPr id="60" name="Freeform 5">
              <a:extLst>
                <a:ext uri="{FF2B5EF4-FFF2-40B4-BE49-F238E27FC236}">
                  <a16:creationId xmlns:a16="http://schemas.microsoft.com/office/drawing/2014/main" id="{7EC33646-75AF-4076-A795-96F5D2363349}"/>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1" name="Freeform 6">
              <a:extLst>
                <a:ext uri="{FF2B5EF4-FFF2-40B4-BE49-F238E27FC236}">
                  <a16:creationId xmlns:a16="http://schemas.microsoft.com/office/drawing/2014/main" id="{2C046967-A341-486C-83AF-3D2140D61F4D}"/>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2" name="Freeform 7">
              <a:extLst>
                <a:ext uri="{FF2B5EF4-FFF2-40B4-BE49-F238E27FC236}">
                  <a16:creationId xmlns:a16="http://schemas.microsoft.com/office/drawing/2014/main" id="{ABE644B4-AE7C-470F-8A86-A7A9AC754984}"/>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3" name="Freeform 8">
              <a:extLst>
                <a:ext uri="{FF2B5EF4-FFF2-40B4-BE49-F238E27FC236}">
                  <a16:creationId xmlns:a16="http://schemas.microsoft.com/office/drawing/2014/main" id="{B3F6BE4E-74F2-4735-A49E-CCAAEDF3CFA0}"/>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4" name="Freeform 9">
              <a:extLst>
                <a:ext uri="{FF2B5EF4-FFF2-40B4-BE49-F238E27FC236}">
                  <a16:creationId xmlns:a16="http://schemas.microsoft.com/office/drawing/2014/main" id="{5C865EFF-9F92-4E1B-88A2-1EFB3A5EA81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10">
              <a:extLst>
                <a:ext uri="{FF2B5EF4-FFF2-40B4-BE49-F238E27FC236}">
                  <a16:creationId xmlns:a16="http://schemas.microsoft.com/office/drawing/2014/main" id="{1773E7DD-3F00-4F42-AA71-EC89BD66E9D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6" name="Oval 11">
              <a:extLst>
                <a:ext uri="{FF2B5EF4-FFF2-40B4-BE49-F238E27FC236}">
                  <a16:creationId xmlns:a16="http://schemas.microsoft.com/office/drawing/2014/main" id="{130DA3CB-D442-451C-BDA8-93B0E1A07DE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7" name="Oval 12">
              <a:extLst>
                <a:ext uri="{FF2B5EF4-FFF2-40B4-BE49-F238E27FC236}">
                  <a16:creationId xmlns:a16="http://schemas.microsoft.com/office/drawing/2014/main" id="{FE2F0568-8E14-4035-9F08-FFFF5B0507A2}"/>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8" name="Freeform 13">
              <a:extLst>
                <a:ext uri="{FF2B5EF4-FFF2-40B4-BE49-F238E27FC236}">
                  <a16:creationId xmlns:a16="http://schemas.microsoft.com/office/drawing/2014/main" id="{7E391CA6-1186-445C-91C8-53AF91120303}"/>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9" name="Freeform 14">
              <a:extLst>
                <a:ext uri="{FF2B5EF4-FFF2-40B4-BE49-F238E27FC236}">
                  <a16:creationId xmlns:a16="http://schemas.microsoft.com/office/drawing/2014/main" id="{4133FD0F-02C0-49EC-96D4-647D2B9B6B91}"/>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70" name="Freeform 15">
              <a:extLst>
                <a:ext uri="{FF2B5EF4-FFF2-40B4-BE49-F238E27FC236}">
                  <a16:creationId xmlns:a16="http://schemas.microsoft.com/office/drawing/2014/main" id="{490C25C5-0B47-4FA1-84F8-7A80331544EF}"/>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71" name="Freeform 16">
              <a:extLst>
                <a:ext uri="{FF2B5EF4-FFF2-40B4-BE49-F238E27FC236}">
                  <a16:creationId xmlns:a16="http://schemas.microsoft.com/office/drawing/2014/main" id="{79BF12B9-9829-43B3-AEA3-9191CBF2EDE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72" name="Freeform 17">
              <a:extLst>
                <a:ext uri="{FF2B5EF4-FFF2-40B4-BE49-F238E27FC236}">
                  <a16:creationId xmlns:a16="http://schemas.microsoft.com/office/drawing/2014/main" id="{12A12959-24D6-4ACE-BD9C-E8AD48274896}"/>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73" name="Freeform 18">
              <a:extLst>
                <a:ext uri="{FF2B5EF4-FFF2-40B4-BE49-F238E27FC236}">
                  <a16:creationId xmlns:a16="http://schemas.microsoft.com/office/drawing/2014/main" id="{93DAAF11-76DC-4680-BD73-7A001AC708C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9" name="그룹 187">
            <a:extLst>
              <a:ext uri="{FF2B5EF4-FFF2-40B4-BE49-F238E27FC236}">
                <a16:creationId xmlns:a16="http://schemas.microsoft.com/office/drawing/2014/main" id="{BEB14BB2-A07F-4841-BC2F-4A256F103114}"/>
              </a:ext>
            </a:extLst>
          </p:cNvPr>
          <p:cNvGrpSpPr/>
          <p:nvPr/>
        </p:nvGrpSpPr>
        <p:grpSpPr>
          <a:xfrm>
            <a:off x="6856583" y="4593747"/>
            <a:ext cx="352587" cy="438056"/>
            <a:chOff x="3134362" y="3868078"/>
            <a:chExt cx="521897" cy="591878"/>
          </a:xfrm>
        </p:grpSpPr>
        <p:sp>
          <p:nvSpPr>
            <p:cNvPr id="54" name="타원 189">
              <a:extLst>
                <a:ext uri="{FF2B5EF4-FFF2-40B4-BE49-F238E27FC236}">
                  <a16:creationId xmlns:a16="http://schemas.microsoft.com/office/drawing/2014/main" id="{9B9E51E2-CCB1-4BBF-83C4-41929FC9FBE4}"/>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55" name="사다리꼴 190">
              <a:extLst>
                <a:ext uri="{FF2B5EF4-FFF2-40B4-BE49-F238E27FC236}">
                  <a16:creationId xmlns:a16="http://schemas.microsoft.com/office/drawing/2014/main" id="{05D9D62E-217A-4C5A-87CC-22C3C09186CA}"/>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56" name="원호 191">
              <a:extLst>
                <a:ext uri="{FF2B5EF4-FFF2-40B4-BE49-F238E27FC236}">
                  <a16:creationId xmlns:a16="http://schemas.microsoft.com/office/drawing/2014/main" id="{2C9D361E-77CC-42D0-802A-64782E6F6623}"/>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7" name="원호 192">
              <a:extLst>
                <a:ext uri="{FF2B5EF4-FFF2-40B4-BE49-F238E27FC236}">
                  <a16:creationId xmlns:a16="http://schemas.microsoft.com/office/drawing/2014/main" id="{B33AEF9E-54C9-42E6-96E2-C43FDC53E6A9}"/>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8" name="원호 193">
              <a:extLst>
                <a:ext uri="{FF2B5EF4-FFF2-40B4-BE49-F238E27FC236}">
                  <a16:creationId xmlns:a16="http://schemas.microsoft.com/office/drawing/2014/main" id="{A807D898-2776-4AB3-99C7-9F4362AE2220}"/>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9" name="원호 194">
              <a:extLst>
                <a:ext uri="{FF2B5EF4-FFF2-40B4-BE49-F238E27FC236}">
                  <a16:creationId xmlns:a16="http://schemas.microsoft.com/office/drawing/2014/main" id="{E202DCF0-223B-45C8-9D41-ABE1FBB61E13}"/>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0" name="그룹 9">
            <a:extLst>
              <a:ext uri="{FF2B5EF4-FFF2-40B4-BE49-F238E27FC236}">
                <a16:creationId xmlns:a16="http://schemas.microsoft.com/office/drawing/2014/main" id="{B8817E34-39E7-44D5-90A7-204B72F52E80}"/>
              </a:ext>
            </a:extLst>
          </p:cNvPr>
          <p:cNvGrpSpPr/>
          <p:nvPr/>
        </p:nvGrpSpPr>
        <p:grpSpPr>
          <a:xfrm>
            <a:off x="6497426" y="4607847"/>
            <a:ext cx="339365" cy="423825"/>
            <a:chOff x="4001525" y="4921514"/>
            <a:chExt cx="612714" cy="633158"/>
          </a:xfrm>
        </p:grpSpPr>
        <p:sp>
          <p:nvSpPr>
            <p:cNvPr id="50" name="이등변 삼각형 49">
              <a:extLst>
                <a:ext uri="{FF2B5EF4-FFF2-40B4-BE49-F238E27FC236}">
                  <a16:creationId xmlns:a16="http://schemas.microsoft.com/office/drawing/2014/main" id="{B81084B0-7DC0-4E9D-93AC-D3180EAA87D1}"/>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현 50">
              <a:extLst>
                <a:ext uri="{FF2B5EF4-FFF2-40B4-BE49-F238E27FC236}">
                  <a16:creationId xmlns:a16="http://schemas.microsoft.com/office/drawing/2014/main" id="{E7246308-59F4-4B61-A9BF-8BE3787D707A}"/>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모서리가 둥근 직사각형 181">
              <a:extLst>
                <a:ext uri="{FF2B5EF4-FFF2-40B4-BE49-F238E27FC236}">
                  <a16:creationId xmlns:a16="http://schemas.microsoft.com/office/drawing/2014/main" id="{A60FBEFF-D7FC-404F-B5E9-0BA931989ABA}"/>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3" name="모서리가 둥근 직사각형 182">
              <a:extLst>
                <a:ext uri="{FF2B5EF4-FFF2-40B4-BE49-F238E27FC236}">
                  <a16:creationId xmlns:a16="http://schemas.microsoft.com/office/drawing/2014/main" id="{6506C109-55A7-4544-8A2F-9078FAF077FC}"/>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 name="그룹 10">
            <a:extLst>
              <a:ext uri="{FF2B5EF4-FFF2-40B4-BE49-F238E27FC236}">
                <a16:creationId xmlns:a16="http://schemas.microsoft.com/office/drawing/2014/main" id="{853796CE-5F3B-4640-AB28-76F6B8B81C5C}"/>
              </a:ext>
            </a:extLst>
          </p:cNvPr>
          <p:cNvGrpSpPr/>
          <p:nvPr/>
        </p:nvGrpSpPr>
        <p:grpSpPr>
          <a:xfrm>
            <a:off x="3895119" y="2248296"/>
            <a:ext cx="514093" cy="518280"/>
            <a:chOff x="5319441" y="5018576"/>
            <a:chExt cx="516583" cy="552280"/>
          </a:xfrm>
        </p:grpSpPr>
        <p:sp>
          <p:nvSpPr>
            <p:cNvPr id="37" name="직사각형 36">
              <a:extLst>
                <a:ext uri="{FF2B5EF4-FFF2-40B4-BE49-F238E27FC236}">
                  <a16:creationId xmlns:a16="http://schemas.microsoft.com/office/drawing/2014/main" id="{0AD8FE77-8897-4B19-8BE2-D51511E1CDC3}"/>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직사각형 37">
              <a:extLst>
                <a:ext uri="{FF2B5EF4-FFF2-40B4-BE49-F238E27FC236}">
                  <a16:creationId xmlns:a16="http://schemas.microsoft.com/office/drawing/2014/main" id="{E74982E7-5712-45D5-AA51-61DA525F4297}"/>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직사각형 38">
              <a:extLst>
                <a:ext uri="{FF2B5EF4-FFF2-40B4-BE49-F238E27FC236}">
                  <a16:creationId xmlns:a16="http://schemas.microsoft.com/office/drawing/2014/main" id="{7CB42938-B3A9-49C6-B2C7-D2A0DDD7C026}"/>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직사각형 39">
              <a:extLst>
                <a:ext uri="{FF2B5EF4-FFF2-40B4-BE49-F238E27FC236}">
                  <a16:creationId xmlns:a16="http://schemas.microsoft.com/office/drawing/2014/main" id="{F8A5B696-D677-45FA-ADF6-E4B8AA1C7588}"/>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직사각형 40">
              <a:extLst>
                <a:ext uri="{FF2B5EF4-FFF2-40B4-BE49-F238E27FC236}">
                  <a16:creationId xmlns:a16="http://schemas.microsoft.com/office/drawing/2014/main" id="{B196ECB3-A431-4AC6-892E-01A54964C53C}"/>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직사각형 41">
              <a:extLst>
                <a:ext uri="{FF2B5EF4-FFF2-40B4-BE49-F238E27FC236}">
                  <a16:creationId xmlns:a16="http://schemas.microsoft.com/office/drawing/2014/main" id="{F0A5203D-3C4A-438D-8CB8-BE1501AD27F8}"/>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현 42">
              <a:extLst>
                <a:ext uri="{FF2B5EF4-FFF2-40B4-BE49-F238E27FC236}">
                  <a16:creationId xmlns:a16="http://schemas.microsoft.com/office/drawing/2014/main" id="{EC5CD5C1-2D2E-4BDD-BE94-D3D901D6A569}"/>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a:extLst>
                <a:ext uri="{FF2B5EF4-FFF2-40B4-BE49-F238E27FC236}">
                  <a16:creationId xmlns:a16="http://schemas.microsoft.com/office/drawing/2014/main" id="{08344792-7981-49B8-8A47-1C01929DC10D}"/>
                </a:ext>
              </a:extLst>
            </p:cNvPr>
            <p:cNvGrpSpPr/>
            <p:nvPr/>
          </p:nvGrpSpPr>
          <p:grpSpPr>
            <a:xfrm>
              <a:off x="5319441" y="5323854"/>
              <a:ext cx="320538" cy="227774"/>
              <a:chOff x="5243241" y="5416987"/>
              <a:chExt cx="320538" cy="227774"/>
            </a:xfrm>
          </p:grpSpPr>
          <p:sp>
            <p:nvSpPr>
              <p:cNvPr id="48" name="원호 192">
                <a:extLst>
                  <a:ext uri="{FF2B5EF4-FFF2-40B4-BE49-F238E27FC236}">
                    <a16:creationId xmlns:a16="http://schemas.microsoft.com/office/drawing/2014/main" id="{9E166223-9201-40A3-B185-09A81D990AF8}"/>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9" name="원호 192">
                <a:extLst>
                  <a:ext uri="{FF2B5EF4-FFF2-40B4-BE49-F238E27FC236}">
                    <a16:creationId xmlns:a16="http://schemas.microsoft.com/office/drawing/2014/main" id="{54F17B23-D4E1-4103-9F97-773FD4D6227A}"/>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45" name="직선 연결선 44">
              <a:extLst>
                <a:ext uri="{FF2B5EF4-FFF2-40B4-BE49-F238E27FC236}">
                  <a16:creationId xmlns:a16="http://schemas.microsoft.com/office/drawing/2014/main" id="{07B0AA22-886E-4C1A-8F6D-9D69A4B09754}"/>
                </a:ext>
              </a:extLst>
            </p:cNvPr>
            <p:cNvCxnSpPr>
              <a:stCxn id="38" idx="1"/>
              <a:endCxn id="38"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직선 연결선 45">
              <a:extLst>
                <a:ext uri="{FF2B5EF4-FFF2-40B4-BE49-F238E27FC236}">
                  <a16:creationId xmlns:a16="http://schemas.microsoft.com/office/drawing/2014/main" id="{DA474B86-41AD-4E98-A5BF-1A9FFA4995A3}"/>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타원 46">
              <a:extLst>
                <a:ext uri="{FF2B5EF4-FFF2-40B4-BE49-F238E27FC236}">
                  <a16:creationId xmlns:a16="http://schemas.microsoft.com/office/drawing/2014/main" id="{E0A5116F-F38E-4520-8364-885360D23FF5}"/>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13" name="직선 연결선 12">
            <a:extLst>
              <a:ext uri="{FF2B5EF4-FFF2-40B4-BE49-F238E27FC236}">
                <a16:creationId xmlns:a16="http://schemas.microsoft.com/office/drawing/2014/main" id="{698FC2F9-2282-4325-80BB-C6B4FC7B2911}"/>
              </a:ext>
            </a:extLst>
          </p:cNvPr>
          <p:cNvCxnSpPr>
            <a:cxnSpLocks/>
            <a:stCxn id="67" idx="2"/>
            <a:endCxn id="48" idx="2"/>
          </p:cNvCxnSpPr>
          <p:nvPr/>
        </p:nvCxnSpPr>
        <p:spPr>
          <a:xfrm flipV="1">
            <a:off x="1339750" y="2634865"/>
            <a:ext cx="2627612" cy="2056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211400-2034-43F8-947C-06009E593723}"/>
              </a:ext>
            </a:extLst>
          </p:cNvPr>
          <p:cNvSpPr txBox="1"/>
          <p:nvPr/>
        </p:nvSpPr>
        <p:spPr>
          <a:xfrm>
            <a:off x="8820996" y="5087028"/>
            <a:ext cx="482600" cy="246221"/>
          </a:xfrm>
          <a:prstGeom prst="rect">
            <a:avLst/>
          </a:prstGeom>
          <a:noFill/>
        </p:spPr>
        <p:txBody>
          <a:bodyPr wrap="square" rtlCol="0">
            <a:spAutoFit/>
          </a:bodyPr>
          <a:lstStyle/>
          <a:p>
            <a:r>
              <a:rPr lang="en-US" altLang="ko-KR" sz="1000" b="1" dirty="0"/>
              <a:t>IMS</a:t>
            </a:r>
            <a:endParaRPr lang="ko-KR" altLang="en-US" sz="1000" b="1" dirty="0"/>
          </a:p>
        </p:txBody>
      </p:sp>
      <p:sp>
        <p:nvSpPr>
          <p:cNvPr id="15" name="TextBox 14">
            <a:extLst>
              <a:ext uri="{FF2B5EF4-FFF2-40B4-BE49-F238E27FC236}">
                <a16:creationId xmlns:a16="http://schemas.microsoft.com/office/drawing/2014/main" id="{5217B388-CE5B-4801-882F-0E43FB849AB6}"/>
              </a:ext>
            </a:extLst>
          </p:cNvPr>
          <p:cNvSpPr txBox="1"/>
          <p:nvPr/>
        </p:nvSpPr>
        <p:spPr>
          <a:xfrm>
            <a:off x="3131596" y="3241514"/>
            <a:ext cx="2824014" cy="408858"/>
          </a:xfrm>
          <a:prstGeom prst="rect">
            <a:avLst/>
          </a:prstGeom>
          <a:noFill/>
        </p:spPr>
        <p:txBody>
          <a:bodyPr wrap="square">
            <a:spAutoFit/>
          </a:bodyPr>
          <a:lstStyle/>
          <a:p>
            <a:r>
              <a:rPr lang="en-US" altLang="ko-KR" sz="1200" b="0" dirty="0"/>
              <a:t>35,786 km distance from the earth</a:t>
            </a:r>
          </a:p>
          <a:p>
            <a:r>
              <a:rPr lang="en-US" altLang="ko-KR" sz="1200" b="0" dirty="0"/>
              <a:t>285ms signal delays</a:t>
            </a:r>
            <a:endParaRPr lang="ko-KR" altLang="en-US" sz="1200" dirty="0"/>
          </a:p>
        </p:txBody>
      </p:sp>
      <p:sp>
        <p:nvSpPr>
          <p:cNvPr id="17" name="TextBox 16">
            <a:extLst>
              <a:ext uri="{FF2B5EF4-FFF2-40B4-BE49-F238E27FC236}">
                <a16:creationId xmlns:a16="http://schemas.microsoft.com/office/drawing/2014/main" id="{10E7BAED-988A-4A29-A876-0C51AAD868AC}"/>
              </a:ext>
            </a:extLst>
          </p:cNvPr>
          <p:cNvSpPr txBox="1"/>
          <p:nvPr/>
        </p:nvSpPr>
        <p:spPr>
          <a:xfrm>
            <a:off x="7418863" y="4168455"/>
            <a:ext cx="537739" cy="246221"/>
          </a:xfrm>
          <a:prstGeom prst="rect">
            <a:avLst/>
          </a:prstGeom>
          <a:noFill/>
          <a:ln>
            <a:solidFill>
              <a:schemeClr val="tx1"/>
            </a:solidFill>
          </a:ln>
        </p:spPr>
        <p:txBody>
          <a:bodyPr wrap="square" rtlCol="0">
            <a:spAutoFit/>
          </a:bodyPr>
          <a:lstStyle/>
          <a:p>
            <a:pPr algn="ctr"/>
            <a:r>
              <a:rPr lang="en-US" altLang="ko-KR" sz="1000" dirty="0"/>
              <a:t>MME</a:t>
            </a:r>
            <a:endParaRPr lang="ko-KR" altLang="en-US" sz="1000" dirty="0"/>
          </a:p>
        </p:txBody>
      </p:sp>
      <p:sp>
        <p:nvSpPr>
          <p:cNvPr id="18" name="TextBox 17">
            <a:extLst>
              <a:ext uri="{FF2B5EF4-FFF2-40B4-BE49-F238E27FC236}">
                <a16:creationId xmlns:a16="http://schemas.microsoft.com/office/drawing/2014/main" id="{E11772F8-B2C0-4B02-AAD4-FE780EE76740}"/>
              </a:ext>
            </a:extLst>
          </p:cNvPr>
          <p:cNvSpPr txBox="1"/>
          <p:nvPr/>
        </p:nvSpPr>
        <p:spPr>
          <a:xfrm>
            <a:off x="7359727" y="4779092"/>
            <a:ext cx="663395" cy="246221"/>
          </a:xfrm>
          <a:prstGeom prst="rect">
            <a:avLst/>
          </a:prstGeom>
          <a:noFill/>
          <a:ln>
            <a:solidFill>
              <a:schemeClr val="tx1"/>
            </a:solidFill>
          </a:ln>
        </p:spPr>
        <p:txBody>
          <a:bodyPr wrap="square" rtlCol="0">
            <a:spAutoFit/>
          </a:bodyPr>
          <a:lstStyle/>
          <a:p>
            <a:pPr algn="ctr"/>
            <a:r>
              <a:rPr lang="en-US" altLang="ko-KR" sz="1000" dirty="0"/>
              <a:t>S/P-GW</a:t>
            </a:r>
            <a:endParaRPr lang="ko-KR" altLang="en-US" sz="1000" dirty="0"/>
          </a:p>
        </p:txBody>
      </p:sp>
      <p:cxnSp>
        <p:nvCxnSpPr>
          <p:cNvPr id="19" name="직선 연결선 18">
            <a:extLst>
              <a:ext uri="{FF2B5EF4-FFF2-40B4-BE49-F238E27FC236}">
                <a16:creationId xmlns:a16="http://schemas.microsoft.com/office/drawing/2014/main" id="{C90350B7-2D1B-4058-84FD-66C9B39E9D43}"/>
              </a:ext>
            </a:extLst>
          </p:cNvPr>
          <p:cNvCxnSpPr>
            <a:cxnSpLocks/>
            <a:stCxn id="55" idx="3"/>
            <a:endCxn id="17" idx="1"/>
          </p:cNvCxnSpPr>
          <p:nvPr/>
        </p:nvCxnSpPr>
        <p:spPr>
          <a:xfrm flipV="1">
            <a:off x="7094133" y="4291566"/>
            <a:ext cx="324730" cy="6045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직선 연결선 19">
            <a:extLst>
              <a:ext uri="{FF2B5EF4-FFF2-40B4-BE49-F238E27FC236}">
                <a16:creationId xmlns:a16="http://schemas.microsoft.com/office/drawing/2014/main" id="{49200BC7-2AEF-459E-9156-E55BAE280751}"/>
              </a:ext>
            </a:extLst>
          </p:cNvPr>
          <p:cNvCxnSpPr>
            <a:cxnSpLocks/>
            <a:stCxn id="55" idx="3"/>
            <a:endCxn id="18" idx="1"/>
          </p:cNvCxnSpPr>
          <p:nvPr/>
        </p:nvCxnSpPr>
        <p:spPr>
          <a:xfrm>
            <a:off x="7094133" y="4896163"/>
            <a:ext cx="265594" cy="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직선 연결선 20">
            <a:extLst>
              <a:ext uri="{FF2B5EF4-FFF2-40B4-BE49-F238E27FC236}">
                <a16:creationId xmlns:a16="http://schemas.microsoft.com/office/drawing/2014/main" id="{D9B7050B-4A28-467E-B5F2-D5FEA1846D1B}"/>
              </a:ext>
            </a:extLst>
          </p:cNvPr>
          <p:cNvCxnSpPr>
            <a:cxnSpLocks/>
            <a:stCxn id="18" idx="0"/>
            <a:endCxn id="17" idx="2"/>
          </p:cNvCxnSpPr>
          <p:nvPr/>
        </p:nvCxnSpPr>
        <p:spPr>
          <a:xfrm flipH="1" flipV="1">
            <a:off x="7687733" y="4414676"/>
            <a:ext cx="3692" cy="3644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직선 연결선 21">
            <a:extLst>
              <a:ext uri="{FF2B5EF4-FFF2-40B4-BE49-F238E27FC236}">
                <a16:creationId xmlns:a16="http://schemas.microsoft.com/office/drawing/2014/main" id="{8B0E3804-4580-4123-BA32-E239242C12A4}"/>
              </a:ext>
            </a:extLst>
          </p:cNvPr>
          <p:cNvCxnSpPr>
            <a:cxnSpLocks/>
          </p:cNvCxnSpPr>
          <p:nvPr/>
        </p:nvCxnSpPr>
        <p:spPr>
          <a:xfrm>
            <a:off x="8053188" y="4908312"/>
            <a:ext cx="797950" cy="133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5" name="그룹 204">
            <a:extLst>
              <a:ext uri="{FF2B5EF4-FFF2-40B4-BE49-F238E27FC236}">
                <a16:creationId xmlns:a16="http://schemas.microsoft.com/office/drawing/2014/main" id="{D507C53E-C7BA-4AA2-95EF-95CEB8252CD6}"/>
              </a:ext>
            </a:extLst>
          </p:cNvPr>
          <p:cNvGrpSpPr/>
          <p:nvPr/>
        </p:nvGrpSpPr>
        <p:grpSpPr>
          <a:xfrm>
            <a:off x="6779273" y="3567615"/>
            <a:ext cx="2201238" cy="443741"/>
            <a:chOff x="5337622" y="2232133"/>
            <a:chExt cx="2201238" cy="443741"/>
          </a:xfrm>
        </p:grpSpPr>
        <p:cxnSp>
          <p:nvCxnSpPr>
            <p:cNvPr id="23" name="직선 연결선 22">
              <a:extLst>
                <a:ext uri="{FF2B5EF4-FFF2-40B4-BE49-F238E27FC236}">
                  <a16:creationId xmlns:a16="http://schemas.microsoft.com/office/drawing/2014/main" id="{251D5F0D-5A06-44C3-8947-BDC44FFF0985}"/>
                </a:ext>
              </a:extLst>
            </p:cNvPr>
            <p:cNvCxnSpPr>
              <a:cxnSpLocks/>
            </p:cNvCxnSpPr>
            <p:nvPr/>
          </p:nvCxnSpPr>
          <p:spPr>
            <a:xfrm flipV="1">
              <a:off x="5337622" y="2368115"/>
              <a:ext cx="377641" cy="6282"/>
            </a:xfrm>
            <a:prstGeom prst="line">
              <a:avLst/>
            </a:prstGeom>
            <a:ln w="19050">
              <a:solidFill>
                <a:schemeClr val="accent6">
                  <a:lumMod val="75000"/>
                </a:schemeClr>
              </a:solidFill>
              <a:prstDash val="dash"/>
            </a:ln>
          </p:spPr>
          <p:style>
            <a:lnRef idx="1">
              <a:schemeClr val="accent6"/>
            </a:lnRef>
            <a:fillRef idx="0">
              <a:schemeClr val="accent6"/>
            </a:fillRef>
            <a:effectRef idx="0">
              <a:schemeClr val="accent6"/>
            </a:effectRef>
            <a:fontRef idx="minor">
              <a:schemeClr val="tx1"/>
            </a:fontRef>
          </p:style>
        </p:cxnSp>
        <p:cxnSp>
          <p:nvCxnSpPr>
            <p:cNvPr id="24" name="직선 연결선 23">
              <a:extLst>
                <a:ext uri="{FF2B5EF4-FFF2-40B4-BE49-F238E27FC236}">
                  <a16:creationId xmlns:a16="http://schemas.microsoft.com/office/drawing/2014/main" id="{04031F4E-9EEF-4E43-87A6-6EADCC11520C}"/>
                </a:ext>
              </a:extLst>
            </p:cNvPr>
            <p:cNvCxnSpPr>
              <a:cxnSpLocks/>
            </p:cNvCxnSpPr>
            <p:nvPr/>
          </p:nvCxnSpPr>
          <p:spPr>
            <a:xfrm>
              <a:off x="5337622" y="2553378"/>
              <a:ext cx="357584" cy="317"/>
            </a:xfrm>
            <a:prstGeom prst="line">
              <a:avLst/>
            </a:prstGeom>
            <a:noFill/>
            <a:ln w="19050">
              <a:solidFill>
                <a:schemeClr val="accent5"/>
              </a:solidFill>
            </a:ln>
          </p:spPr>
          <p:style>
            <a:lnRef idx="2">
              <a:schemeClr val="accent1">
                <a:shade val="15000"/>
              </a:schemeClr>
            </a:lnRef>
            <a:fillRef idx="1">
              <a:schemeClr val="accent1"/>
            </a:fillRef>
            <a:effectRef idx="0">
              <a:schemeClr val="accent1"/>
            </a:effectRef>
            <a:fontRef idx="minor">
              <a:schemeClr val="lt1"/>
            </a:fontRef>
          </p:style>
        </p:cxnSp>
        <p:sp>
          <p:nvSpPr>
            <p:cNvPr id="25" name="TextBox 24">
              <a:extLst>
                <a:ext uri="{FF2B5EF4-FFF2-40B4-BE49-F238E27FC236}">
                  <a16:creationId xmlns:a16="http://schemas.microsoft.com/office/drawing/2014/main" id="{A3A54EE2-EDA6-472C-8CE0-3DA8EE2FBC95}"/>
                </a:ext>
              </a:extLst>
            </p:cNvPr>
            <p:cNvSpPr txBox="1"/>
            <p:nvPr/>
          </p:nvSpPr>
          <p:spPr>
            <a:xfrm>
              <a:off x="5734313" y="2232133"/>
              <a:ext cx="1804547" cy="246221"/>
            </a:xfrm>
            <a:prstGeom prst="rect">
              <a:avLst/>
            </a:prstGeom>
            <a:noFill/>
          </p:spPr>
          <p:txBody>
            <a:bodyPr wrap="square" rtlCol="0">
              <a:spAutoFit/>
            </a:bodyPr>
            <a:lstStyle/>
            <a:p>
              <a:r>
                <a:rPr lang="en-US" altLang="ko-KR" sz="1000" dirty="0"/>
                <a:t>CP transport: NAS/SRB</a:t>
              </a:r>
              <a:endParaRPr lang="ko-KR" altLang="en-US" sz="1000" dirty="0"/>
            </a:p>
          </p:txBody>
        </p:sp>
        <p:sp>
          <p:nvSpPr>
            <p:cNvPr id="26" name="TextBox 25">
              <a:extLst>
                <a:ext uri="{FF2B5EF4-FFF2-40B4-BE49-F238E27FC236}">
                  <a16:creationId xmlns:a16="http://schemas.microsoft.com/office/drawing/2014/main" id="{1FCBF138-445D-4D0F-A785-88752A14FFFB}"/>
                </a:ext>
              </a:extLst>
            </p:cNvPr>
            <p:cNvSpPr txBox="1"/>
            <p:nvPr/>
          </p:nvSpPr>
          <p:spPr>
            <a:xfrm>
              <a:off x="5734313" y="2429653"/>
              <a:ext cx="1804547" cy="246221"/>
            </a:xfrm>
            <a:prstGeom prst="rect">
              <a:avLst/>
            </a:prstGeom>
            <a:noFill/>
          </p:spPr>
          <p:txBody>
            <a:bodyPr wrap="square" rtlCol="0">
              <a:spAutoFit/>
            </a:bodyPr>
            <a:lstStyle/>
            <a:p>
              <a:r>
                <a:rPr lang="en-US" altLang="ko-KR" sz="1000" dirty="0"/>
                <a:t>UP transport: UP/DRB</a:t>
              </a:r>
              <a:endParaRPr lang="ko-KR" altLang="en-US" sz="1000" dirty="0"/>
            </a:p>
          </p:txBody>
        </p:sp>
      </p:grpSp>
      <p:sp>
        <p:nvSpPr>
          <p:cNvPr id="27" name="TextBox 26">
            <a:extLst>
              <a:ext uri="{FF2B5EF4-FFF2-40B4-BE49-F238E27FC236}">
                <a16:creationId xmlns:a16="http://schemas.microsoft.com/office/drawing/2014/main" id="{0B46C032-1D56-4EE6-8A66-DC07FE94581B}"/>
              </a:ext>
            </a:extLst>
          </p:cNvPr>
          <p:cNvSpPr txBox="1"/>
          <p:nvPr/>
        </p:nvSpPr>
        <p:spPr>
          <a:xfrm>
            <a:off x="957352" y="5062936"/>
            <a:ext cx="634380" cy="276999"/>
          </a:xfrm>
          <a:prstGeom prst="rect">
            <a:avLst/>
          </a:prstGeom>
          <a:noFill/>
        </p:spPr>
        <p:txBody>
          <a:bodyPr wrap="square" rtlCol="0">
            <a:spAutoFit/>
          </a:bodyPr>
          <a:lstStyle/>
          <a:p>
            <a:r>
              <a:rPr lang="en-US" altLang="ko-KR" sz="1200" b="1" dirty="0"/>
              <a:t>UE#1</a:t>
            </a:r>
            <a:endParaRPr lang="ko-KR" altLang="en-US" sz="1200" b="1" dirty="0"/>
          </a:p>
        </p:txBody>
      </p:sp>
      <p:cxnSp>
        <p:nvCxnSpPr>
          <p:cNvPr id="30" name="직선 연결선 29">
            <a:extLst>
              <a:ext uri="{FF2B5EF4-FFF2-40B4-BE49-F238E27FC236}">
                <a16:creationId xmlns:a16="http://schemas.microsoft.com/office/drawing/2014/main" id="{6B61E4F9-DEF6-45DE-BA8B-70ADA0551941}"/>
              </a:ext>
            </a:extLst>
          </p:cNvPr>
          <p:cNvCxnSpPr>
            <a:cxnSpLocks/>
            <a:stCxn id="38" idx="3"/>
            <a:endCxn id="53" idx="1"/>
          </p:cNvCxnSpPr>
          <p:nvPr/>
        </p:nvCxnSpPr>
        <p:spPr>
          <a:xfrm>
            <a:off x="4398350" y="2694198"/>
            <a:ext cx="2167203" cy="19798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6" name="Group 16">
            <a:extLst>
              <a:ext uri="{FF2B5EF4-FFF2-40B4-BE49-F238E27FC236}">
                <a16:creationId xmlns:a16="http://schemas.microsoft.com/office/drawing/2014/main" id="{A36C9E4F-BA54-4CC4-9697-38D0B64CEF9A}"/>
              </a:ext>
            </a:extLst>
          </p:cNvPr>
          <p:cNvGrpSpPr/>
          <p:nvPr/>
        </p:nvGrpSpPr>
        <p:grpSpPr>
          <a:xfrm>
            <a:off x="8856479" y="4635917"/>
            <a:ext cx="322581" cy="457347"/>
            <a:chOff x="2506319" y="1221965"/>
            <a:chExt cx="456500" cy="719723"/>
          </a:xfrm>
        </p:grpSpPr>
        <p:sp>
          <p:nvSpPr>
            <p:cNvPr id="77" name="Rounded Rectangle 17">
              <a:extLst>
                <a:ext uri="{FF2B5EF4-FFF2-40B4-BE49-F238E27FC236}">
                  <a16:creationId xmlns:a16="http://schemas.microsoft.com/office/drawing/2014/main" id="{E78876DD-1134-4B7A-9B7A-0E92271612AA}"/>
                </a:ext>
              </a:extLst>
            </p:cNvPr>
            <p:cNvSpPr/>
            <p:nvPr/>
          </p:nvSpPr>
          <p:spPr>
            <a:xfrm>
              <a:off x="2507338" y="1280401"/>
              <a:ext cx="455481" cy="661287"/>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78" name="Trapezoid 18">
              <a:extLst>
                <a:ext uri="{FF2B5EF4-FFF2-40B4-BE49-F238E27FC236}">
                  <a16:creationId xmlns:a16="http://schemas.microsoft.com/office/drawing/2014/main" id="{9BC894B0-F298-4984-B19F-EE0F1556231C}"/>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79" name="Rounded Rectangle 19">
              <a:extLst>
                <a:ext uri="{FF2B5EF4-FFF2-40B4-BE49-F238E27FC236}">
                  <a16:creationId xmlns:a16="http://schemas.microsoft.com/office/drawing/2014/main" id="{2E3D152D-4839-41A7-A978-7FF6563C247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80" name="Rounded Rectangle 20">
              <a:extLst>
                <a:ext uri="{FF2B5EF4-FFF2-40B4-BE49-F238E27FC236}">
                  <a16:creationId xmlns:a16="http://schemas.microsoft.com/office/drawing/2014/main" id="{FD83FFF5-2A31-42C8-8DD8-D3B55F250A77}"/>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81" name="Oval 21">
              <a:extLst>
                <a:ext uri="{FF2B5EF4-FFF2-40B4-BE49-F238E27FC236}">
                  <a16:creationId xmlns:a16="http://schemas.microsoft.com/office/drawing/2014/main" id="{717DF3FC-A8FE-494F-BB16-A7A748FE87CE}"/>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82" name="Oval 22">
              <a:extLst>
                <a:ext uri="{FF2B5EF4-FFF2-40B4-BE49-F238E27FC236}">
                  <a16:creationId xmlns:a16="http://schemas.microsoft.com/office/drawing/2014/main" id="{B016B1D4-7D8E-4B06-9991-48F151982843}"/>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grpSp>
        <p:nvGrpSpPr>
          <p:cNvPr id="94" name="Group 23">
            <a:extLst>
              <a:ext uri="{FF2B5EF4-FFF2-40B4-BE49-F238E27FC236}">
                <a16:creationId xmlns:a16="http://schemas.microsoft.com/office/drawing/2014/main" id="{FDC228E7-960B-4E97-BD6A-2C477E2B1C61}"/>
              </a:ext>
            </a:extLst>
          </p:cNvPr>
          <p:cNvGrpSpPr/>
          <p:nvPr/>
        </p:nvGrpSpPr>
        <p:grpSpPr>
          <a:xfrm>
            <a:off x="11172560" y="4699336"/>
            <a:ext cx="297955" cy="341290"/>
            <a:chOff x="3781722" y="2594317"/>
            <a:chExt cx="700617" cy="991307"/>
          </a:xfrm>
        </p:grpSpPr>
        <p:sp>
          <p:nvSpPr>
            <p:cNvPr id="95" name="Freeform 5">
              <a:extLst>
                <a:ext uri="{FF2B5EF4-FFF2-40B4-BE49-F238E27FC236}">
                  <a16:creationId xmlns:a16="http://schemas.microsoft.com/office/drawing/2014/main" id="{CAB9A7FD-147F-4963-8811-228FA056D27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6" name="Freeform 6">
              <a:extLst>
                <a:ext uri="{FF2B5EF4-FFF2-40B4-BE49-F238E27FC236}">
                  <a16:creationId xmlns:a16="http://schemas.microsoft.com/office/drawing/2014/main" id="{00195C70-BB99-4297-B083-6DAD91D0E178}"/>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7" name="Freeform 7">
              <a:extLst>
                <a:ext uri="{FF2B5EF4-FFF2-40B4-BE49-F238E27FC236}">
                  <a16:creationId xmlns:a16="http://schemas.microsoft.com/office/drawing/2014/main" id="{9FEF6237-4760-4E71-BD07-1B3DAED369BF}"/>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8" name="Freeform 8">
              <a:extLst>
                <a:ext uri="{FF2B5EF4-FFF2-40B4-BE49-F238E27FC236}">
                  <a16:creationId xmlns:a16="http://schemas.microsoft.com/office/drawing/2014/main" id="{7E09447D-CFBC-4188-A373-AF5EA38A3384}"/>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9" name="Freeform 9">
              <a:extLst>
                <a:ext uri="{FF2B5EF4-FFF2-40B4-BE49-F238E27FC236}">
                  <a16:creationId xmlns:a16="http://schemas.microsoft.com/office/drawing/2014/main" id="{EF69FF8E-E0E4-4B61-99D8-552ED7327411}"/>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0" name="Freeform 10">
              <a:extLst>
                <a:ext uri="{FF2B5EF4-FFF2-40B4-BE49-F238E27FC236}">
                  <a16:creationId xmlns:a16="http://schemas.microsoft.com/office/drawing/2014/main" id="{F6442DD0-C0EA-4453-9E35-93482C365D76}"/>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01" name="Oval 11">
              <a:extLst>
                <a:ext uri="{FF2B5EF4-FFF2-40B4-BE49-F238E27FC236}">
                  <a16:creationId xmlns:a16="http://schemas.microsoft.com/office/drawing/2014/main" id="{C8F8B66E-5A8E-404C-885E-7E297AB325FF}"/>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2" name="Oval 12">
              <a:extLst>
                <a:ext uri="{FF2B5EF4-FFF2-40B4-BE49-F238E27FC236}">
                  <a16:creationId xmlns:a16="http://schemas.microsoft.com/office/drawing/2014/main" id="{8DD8F3B5-925F-4202-AFBA-F2F690615222}"/>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03" name="Freeform 13">
              <a:extLst>
                <a:ext uri="{FF2B5EF4-FFF2-40B4-BE49-F238E27FC236}">
                  <a16:creationId xmlns:a16="http://schemas.microsoft.com/office/drawing/2014/main" id="{26BF7F30-B074-4D58-A0D0-0B0A1110471A}"/>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4" name="Freeform 14">
              <a:extLst>
                <a:ext uri="{FF2B5EF4-FFF2-40B4-BE49-F238E27FC236}">
                  <a16:creationId xmlns:a16="http://schemas.microsoft.com/office/drawing/2014/main" id="{C5D558F2-A157-47F5-A710-E98B99B1019F}"/>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05" name="Freeform 15">
              <a:extLst>
                <a:ext uri="{FF2B5EF4-FFF2-40B4-BE49-F238E27FC236}">
                  <a16:creationId xmlns:a16="http://schemas.microsoft.com/office/drawing/2014/main" id="{FF758545-DC67-43F1-ACFA-E6D3A952B43F}"/>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6" name="Freeform 16">
              <a:extLst>
                <a:ext uri="{FF2B5EF4-FFF2-40B4-BE49-F238E27FC236}">
                  <a16:creationId xmlns:a16="http://schemas.microsoft.com/office/drawing/2014/main" id="{31B4AC23-2459-43A5-AEBD-364B25C1E9D3}"/>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07" name="Freeform 17">
              <a:extLst>
                <a:ext uri="{FF2B5EF4-FFF2-40B4-BE49-F238E27FC236}">
                  <a16:creationId xmlns:a16="http://schemas.microsoft.com/office/drawing/2014/main" id="{B4309CD3-09CE-4907-A9E9-E13FF1D10383}"/>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8" name="Freeform 18">
              <a:extLst>
                <a:ext uri="{FF2B5EF4-FFF2-40B4-BE49-F238E27FC236}">
                  <a16:creationId xmlns:a16="http://schemas.microsoft.com/office/drawing/2014/main" id="{F7352453-AAC2-4112-884D-971B1E0179EB}"/>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111" name="TextBox 110">
            <a:extLst>
              <a:ext uri="{FF2B5EF4-FFF2-40B4-BE49-F238E27FC236}">
                <a16:creationId xmlns:a16="http://schemas.microsoft.com/office/drawing/2014/main" id="{E80349F5-4917-4F87-8A13-F80CA9E5CF05}"/>
              </a:ext>
            </a:extLst>
          </p:cNvPr>
          <p:cNvSpPr txBox="1"/>
          <p:nvPr/>
        </p:nvSpPr>
        <p:spPr>
          <a:xfrm>
            <a:off x="10925582" y="5146756"/>
            <a:ext cx="634380" cy="276999"/>
          </a:xfrm>
          <a:prstGeom prst="rect">
            <a:avLst/>
          </a:prstGeom>
          <a:noFill/>
        </p:spPr>
        <p:txBody>
          <a:bodyPr wrap="square" rtlCol="0">
            <a:spAutoFit/>
          </a:bodyPr>
          <a:lstStyle/>
          <a:p>
            <a:r>
              <a:rPr lang="en-US" altLang="ko-KR" sz="1200" b="1" dirty="0"/>
              <a:t>UE#2</a:t>
            </a:r>
            <a:endParaRPr lang="ko-KR" altLang="en-US" sz="1200" b="1" dirty="0"/>
          </a:p>
        </p:txBody>
      </p:sp>
      <p:cxnSp>
        <p:nvCxnSpPr>
          <p:cNvPr id="112" name="직선 연결선 111">
            <a:extLst>
              <a:ext uri="{FF2B5EF4-FFF2-40B4-BE49-F238E27FC236}">
                <a16:creationId xmlns:a16="http://schemas.microsoft.com/office/drawing/2014/main" id="{E3B1383F-80EA-4F99-8166-6E8EDA551242}"/>
              </a:ext>
            </a:extLst>
          </p:cNvPr>
          <p:cNvCxnSpPr>
            <a:cxnSpLocks/>
            <a:stCxn id="77" idx="3"/>
          </p:cNvCxnSpPr>
          <p:nvPr/>
        </p:nvCxnSpPr>
        <p:spPr>
          <a:xfrm flipV="1">
            <a:off x="9179060" y="4864591"/>
            <a:ext cx="1988561" cy="185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AEE8BB0B-9BAF-41EC-A177-01DAB76C8CAD}"/>
              </a:ext>
            </a:extLst>
          </p:cNvPr>
          <p:cNvSpPr txBox="1"/>
          <p:nvPr/>
        </p:nvSpPr>
        <p:spPr>
          <a:xfrm>
            <a:off x="3261136" y="5447715"/>
            <a:ext cx="1480196" cy="246221"/>
          </a:xfrm>
          <a:prstGeom prst="rect">
            <a:avLst/>
          </a:prstGeom>
          <a:noFill/>
        </p:spPr>
        <p:txBody>
          <a:bodyPr wrap="square">
            <a:spAutoFit/>
          </a:bodyPr>
          <a:lstStyle/>
          <a:p>
            <a:r>
              <a:rPr lang="en-US" altLang="ko-KR" sz="1000" b="0" dirty="0"/>
              <a:t>285ms signal delays</a:t>
            </a:r>
            <a:endParaRPr lang="ko-KR" altLang="en-US" sz="1000" dirty="0"/>
          </a:p>
        </p:txBody>
      </p:sp>
      <p:cxnSp>
        <p:nvCxnSpPr>
          <p:cNvPr id="117" name="직선 화살표 연결선 116">
            <a:extLst>
              <a:ext uri="{FF2B5EF4-FFF2-40B4-BE49-F238E27FC236}">
                <a16:creationId xmlns:a16="http://schemas.microsoft.com/office/drawing/2014/main" id="{110FFB26-6EB5-410B-B400-B42A6BA35D7D}"/>
              </a:ext>
            </a:extLst>
          </p:cNvPr>
          <p:cNvCxnSpPr>
            <a:cxnSpLocks/>
          </p:cNvCxnSpPr>
          <p:nvPr/>
        </p:nvCxnSpPr>
        <p:spPr>
          <a:xfrm flipV="1">
            <a:off x="1279622" y="5420359"/>
            <a:ext cx="5432750" cy="46577"/>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직선 화살표 연결선 120">
            <a:extLst>
              <a:ext uri="{FF2B5EF4-FFF2-40B4-BE49-F238E27FC236}">
                <a16:creationId xmlns:a16="http://schemas.microsoft.com/office/drawing/2014/main" id="{646C070C-34A6-41BE-AAD3-8D357891E2CC}"/>
              </a:ext>
            </a:extLst>
          </p:cNvPr>
          <p:cNvCxnSpPr>
            <a:cxnSpLocks/>
          </p:cNvCxnSpPr>
          <p:nvPr/>
        </p:nvCxnSpPr>
        <p:spPr>
          <a:xfrm>
            <a:off x="9988972" y="5471159"/>
            <a:ext cx="1408532" cy="7365"/>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6" name="직선 화살표 연결선 145">
            <a:extLst>
              <a:ext uri="{FF2B5EF4-FFF2-40B4-BE49-F238E27FC236}">
                <a16:creationId xmlns:a16="http://schemas.microsoft.com/office/drawing/2014/main" id="{084479BD-666A-47F3-956A-88CD55EE968E}"/>
              </a:ext>
            </a:extLst>
          </p:cNvPr>
          <p:cNvCxnSpPr>
            <a:cxnSpLocks/>
          </p:cNvCxnSpPr>
          <p:nvPr/>
        </p:nvCxnSpPr>
        <p:spPr>
          <a:xfrm>
            <a:off x="6986692" y="5420359"/>
            <a:ext cx="1102360" cy="508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9" name="TextBox 148">
            <a:extLst>
              <a:ext uri="{FF2B5EF4-FFF2-40B4-BE49-F238E27FC236}">
                <a16:creationId xmlns:a16="http://schemas.microsoft.com/office/drawing/2014/main" id="{BA3D2DDD-0313-45F9-A3BC-BCB07A035C38}"/>
              </a:ext>
            </a:extLst>
          </p:cNvPr>
          <p:cNvSpPr txBox="1"/>
          <p:nvPr/>
        </p:nvSpPr>
        <p:spPr>
          <a:xfrm>
            <a:off x="7005096" y="5457875"/>
            <a:ext cx="1048396" cy="246221"/>
          </a:xfrm>
          <a:prstGeom prst="rect">
            <a:avLst/>
          </a:prstGeom>
          <a:noFill/>
        </p:spPr>
        <p:txBody>
          <a:bodyPr wrap="square">
            <a:spAutoFit/>
          </a:bodyPr>
          <a:lstStyle/>
          <a:p>
            <a:r>
              <a:rPr lang="en-US" altLang="ko-KR" sz="1000" b="0" dirty="0"/>
              <a:t>S1+EPC: 10ms</a:t>
            </a:r>
            <a:endParaRPr lang="ko-KR" altLang="en-US" sz="1000" dirty="0"/>
          </a:p>
        </p:txBody>
      </p:sp>
      <p:grpSp>
        <p:nvGrpSpPr>
          <p:cNvPr id="150" name="그룹 187">
            <a:extLst>
              <a:ext uri="{FF2B5EF4-FFF2-40B4-BE49-F238E27FC236}">
                <a16:creationId xmlns:a16="http://schemas.microsoft.com/office/drawing/2014/main" id="{58316292-223A-459E-AEA3-3C91FEA6F100}"/>
              </a:ext>
            </a:extLst>
          </p:cNvPr>
          <p:cNvGrpSpPr/>
          <p:nvPr/>
        </p:nvGrpSpPr>
        <p:grpSpPr>
          <a:xfrm>
            <a:off x="10544562" y="4588569"/>
            <a:ext cx="352587" cy="438056"/>
            <a:chOff x="3134362" y="3868078"/>
            <a:chExt cx="521897" cy="591878"/>
          </a:xfrm>
          <a:solidFill>
            <a:schemeClr val="bg1"/>
          </a:solidFill>
        </p:grpSpPr>
        <p:sp>
          <p:nvSpPr>
            <p:cNvPr id="151" name="타원 189">
              <a:extLst>
                <a:ext uri="{FF2B5EF4-FFF2-40B4-BE49-F238E27FC236}">
                  <a16:creationId xmlns:a16="http://schemas.microsoft.com/office/drawing/2014/main" id="{1DF1488B-3347-46B1-979D-6C4D45617773}"/>
                </a:ext>
              </a:extLst>
            </p:cNvPr>
            <p:cNvSpPr/>
            <p:nvPr/>
          </p:nvSpPr>
          <p:spPr>
            <a:xfrm>
              <a:off x="3306507" y="3868078"/>
              <a:ext cx="192584" cy="167059"/>
            </a:xfrm>
            <a:prstGeom prst="ellipse">
              <a:avLst/>
            </a:prstGeom>
            <a:grp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52" name="사다리꼴 190">
              <a:extLst>
                <a:ext uri="{FF2B5EF4-FFF2-40B4-BE49-F238E27FC236}">
                  <a16:creationId xmlns:a16="http://schemas.microsoft.com/office/drawing/2014/main" id="{A4110AF0-6FAF-4545-B992-CC4E4C5CD2D0}"/>
                </a:ext>
              </a:extLst>
            </p:cNvPr>
            <p:cNvSpPr/>
            <p:nvPr/>
          </p:nvSpPr>
          <p:spPr>
            <a:xfrm>
              <a:off x="3274531" y="4093417"/>
              <a:ext cx="256536" cy="366539"/>
            </a:xfrm>
            <a:prstGeom prst="trapezoid">
              <a:avLst>
                <a:gd name="adj" fmla="val 35148"/>
              </a:avLst>
            </a:prstGeom>
            <a:grp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53" name="원호 191">
              <a:extLst>
                <a:ext uri="{FF2B5EF4-FFF2-40B4-BE49-F238E27FC236}">
                  <a16:creationId xmlns:a16="http://schemas.microsoft.com/office/drawing/2014/main" id="{C08BE7CC-38FF-48E1-9491-B9F5BCE866C2}"/>
                </a:ext>
              </a:extLst>
            </p:cNvPr>
            <p:cNvSpPr/>
            <p:nvPr/>
          </p:nvSpPr>
          <p:spPr>
            <a:xfrm>
              <a:off x="3489373" y="3879599"/>
              <a:ext cx="93446" cy="144016"/>
            </a:xfrm>
            <a:prstGeom prst="arc">
              <a:avLst>
                <a:gd name="adj1" fmla="val 16200000"/>
                <a:gd name="adj2" fmla="val 5266600"/>
              </a:avLst>
            </a:prstGeom>
            <a:grpFill/>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54" name="원호 192">
              <a:extLst>
                <a:ext uri="{FF2B5EF4-FFF2-40B4-BE49-F238E27FC236}">
                  <a16:creationId xmlns:a16="http://schemas.microsoft.com/office/drawing/2014/main" id="{5DD4745F-6C9E-4B1E-83C9-E82B7649B1F0}"/>
                </a:ext>
              </a:extLst>
            </p:cNvPr>
            <p:cNvSpPr/>
            <p:nvPr/>
          </p:nvSpPr>
          <p:spPr>
            <a:xfrm>
              <a:off x="3562813" y="3879599"/>
              <a:ext cx="93446" cy="144016"/>
            </a:xfrm>
            <a:prstGeom prst="arc">
              <a:avLst>
                <a:gd name="adj1" fmla="val 16200000"/>
                <a:gd name="adj2" fmla="val 5266600"/>
              </a:avLst>
            </a:prstGeom>
            <a:grpFill/>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55" name="원호 193">
              <a:extLst>
                <a:ext uri="{FF2B5EF4-FFF2-40B4-BE49-F238E27FC236}">
                  <a16:creationId xmlns:a16="http://schemas.microsoft.com/office/drawing/2014/main" id="{CD8E49AB-A905-4F41-A3B6-937E51982F92}"/>
                </a:ext>
              </a:extLst>
            </p:cNvPr>
            <p:cNvSpPr/>
            <p:nvPr/>
          </p:nvSpPr>
          <p:spPr>
            <a:xfrm flipH="1">
              <a:off x="3134362" y="3872478"/>
              <a:ext cx="93446" cy="144016"/>
            </a:xfrm>
            <a:prstGeom prst="arc">
              <a:avLst>
                <a:gd name="adj1" fmla="val 16200000"/>
                <a:gd name="adj2" fmla="val 5266600"/>
              </a:avLst>
            </a:prstGeom>
            <a:grpFill/>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56" name="원호 194">
              <a:extLst>
                <a:ext uri="{FF2B5EF4-FFF2-40B4-BE49-F238E27FC236}">
                  <a16:creationId xmlns:a16="http://schemas.microsoft.com/office/drawing/2014/main" id="{0200C19E-E022-4AAD-B1E5-DFFEB6E02AC3}"/>
                </a:ext>
              </a:extLst>
            </p:cNvPr>
            <p:cNvSpPr/>
            <p:nvPr/>
          </p:nvSpPr>
          <p:spPr>
            <a:xfrm flipH="1">
              <a:off x="3207802" y="3872478"/>
              <a:ext cx="93446" cy="144016"/>
            </a:xfrm>
            <a:prstGeom prst="arc">
              <a:avLst>
                <a:gd name="adj1" fmla="val 16200000"/>
                <a:gd name="adj2" fmla="val 5266600"/>
              </a:avLst>
            </a:prstGeom>
            <a:grpFill/>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sp>
        <p:nvSpPr>
          <p:cNvPr id="159" name="TextBox 158">
            <a:extLst>
              <a:ext uri="{FF2B5EF4-FFF2-40B4-BE49-F238E27FC236}">
                <a16:creationId xmlns:a16="http://schemas.microsoft.com/office/drawing/2014/main" id="{BE702FEF-73D7-4283-86C2-B29DC293C5D3}"/>
              </a:ext>
            </a:extLst>
          </p:cNvPr>
          <p:cNvSpPr txBox="1"/>
          <p:nvPr/>
        </p:nvSpPr>
        <p:spPr>
          <a:xfrm>
            <a:off x="9953783" y="4778055"/>
            <a:ext cx="537739" cy="246221"/>
          </a:xfrm>
          <a:prstGeom prst="rect">
            <a:avLst/>
          </a:prstGeom>
          <a:solidFill>
            <a:schemeClr val="bg1"/>
          </a:solidFill>
          <a:ln>
            <a:solidFill>
              <a:schemeClr val="tx1"/>
            </a:solidFill>
          </a:ln>
        </p:spPr>
        <p:txBody>
          <a:bodyPr wrap="square" rtlCol="0">
            <a:spAutoFit/>
          </a:bodyPr>
          <a:lstStyle/>
          <a:p>
            <a:pPr algn="ctr"/>
            <a:r>
              <a:rPr lang="en-US" altLang="ko-KR" sz="1000" dirty="0"/>
              <a:t>EPC</a:t>
            </a:r>
            <a:endParaRPr lang="ko-KR" altLang="en-US" sz="1000" dirty="0"/>
          </a:p>
        </p:txBody>
      </p:sp>
      <p:sp>
        <p:nvSpPr>
          <p:cNvPr id="161" name="TextBox 160">
            <a:extLst>
              <a:ext uri="{FF2B5EF4-FFF2-40B4-BE49-F238E27FC236}">
                <a16:creationId xmlns:a16="http://schemas.microsoft.com/office/drawing/2014/main" id="{2B38D6AD-4277-4584-BB93-6370A91BE5DD}"/>
              </a:ext>
            </a:extLst>
          </p:cNvPr>
          <p:cNvSpPr txBox="1"/>
          <p:nvPr/>
        </p:nvSpPr>
        <p:spPr>
          <a:xfrm>
            <a:off x="10098816" y="5508675"/>
            <a:ext cx="1251596" cy="246221"/>
          </a:xfrm>
          <a:prstGeom prst="rect">
            <a:avLst/>
          </a:prstGeom>
          <a:noFill/>
        </p:spPr>
        <p:txBody>
          <a:bodyPr wrap="square">
            <a:spAutoFit/>
          </a:bodyPr>
          <a:lstStyle/>
          <a:p>
            <a:r>
              <a:rPr lang="en-US" altLang="ko-KR" sz="1000" b="0" dirty="0"/>
              <a:t>EPC-UE2</a:t>
            </a:r>
            <a:r>
              <a:rPr lang="en-US" altLang="ko-KR" sz="1000" dirty="0"/>
              <a:t>: 30ms</a:t>
            </a:r>
            <a:endParaRPr lang="ko-KR" altLang="en-US" sz="1000" dirty="0"/>
          </a:p>
        </p:txBody>
      </p:sp>
      <p:cxnSp>
        <p:nvCxnSpPr>
          <p:cNvPr id="163" name="직선 화살표 연결선 162">
            <a:extLst>
              <a:ext uri="{FF2B5EF4-FFF2-40B4-BE49-F238E27FC236}">
                <a16:creationId xmlns:a16="http://schemas.microsoft.com/office/drawing/2014/main" id="{53978C88-E289-423C-BD93-B0F7E85A847A}"/>
              </a:ext>
            </a:extLst>
          </p:cNvPr>
          <p:cNvCxnSpPr>
            <a:cxnSpLocks/>
          </p:cNvCxnSpPr>
          <p:nvPr/>
        </p:nvCxnSpPr>
        <p:spPr>
          <a:xfrm flipV="1">
            <a:off x="8393005" y="5456766"/>
            <a:ext cx="1254760" cy="5926"/>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FE71730D-BCB1-4CD2-8A04-CEC1CEB6A955}"/>
              </a:ext>
            </a:extLst>
          </p:cNvPr>
          <p:cNvSpPr txBox="1"/>
          <p:nvPr/>
        </p:nvSpPr>
        <p:spPr>
          <a:xfrm>
            <a:off x="8608683" y="5481159"/>
            <a:ext cx="1043316" cy="246221"/>
          </a:xfrm>
          <a:prstGeom prst="rect">
            <a:avLst/>
          </a:prstGeom>
          <a:noFill/>
        </p:spPr>
        <p:txBody>
          <a:bodyPr wrap="square">
            <a:spAutoFit/>
          </a:bodyPr>
          <a:lstStyle/>
          <a:p>
            <a:r>
              <a:rPr lang="en-US" altLang="ko-KR" sz="1000" b="0" dirty="0"/>
              <a:t>IMS</a:t>
            </a:r>
            <a:r>
              <a:rPr lang="en-US" altLang="ko-KR" sz="1000" dirty="0"/>
              <a:t>: 40ms</a:t>
            </a:r>
            <a:endParaRPr lang="ko-KR" altLang="en-US" sz="1000" dirty="0"/>
          </a:p>
        </p:txBody>
      </p:sp>
      <p:sp>
        <p:nvSpPr>
          <p:cNvPr id="169" name="자유형: 도형 168">
            <a:extLst>
              <a:ext uri="{FF2B5EF4-FFF2-40B4-BE49-F238E27FC236}">
                <a16:creationId xmlns:a16="http://schemas.microsoft.com/office/drawing/2014/main" id="{F00C5BCE-2475-4B30-85AC-FEE6AFCF3AF8}"/>
              </a:ext>
            </a:extLst>
          </p:cNvPr>
          <p:cNvSpPr/>
          <p:nvPr/>
        </p:nvSpPr>
        <p:spPr>
          <a:xfrm>
            <a:off x="1267882" y="2691908"/>
            <a:ext cx="7581900" cy="2356341"/>
          </a:xfrm>
          <a:custGeom>
            <a:avLst/>
            <a:gdLst>
              <a:gd name="connsiteX0" fmla="*/ 0 w 7581900"/>
              <a:gd name="connsiteY0" fmla="*/ 2294023 h 2414673"/>
              <a:gd name="connsiteX1" fmla="*/ 2857500 w 7581900"/>
              <a:gd name="connsiteY1" fmla="*/ 1673 h 2414673"/>
              <a:gd name="connsiteX2" fmla="*/ 5238750 w 7581900"/>
              <a:gd name="connsiteY2" fmla="*/ 1932073 h 2414673"/>
              <a:gd name="connsiteX3" fmla="*/ 7581900 w 7581900"/>
              <a:gd name="connsiteY3" fmla="*/ 2414673 h 2414673"/>
            </a:gdLst>
            <a:ahLst/>
            <a:cxnLst>
              <a:cxn ang="0">
                <a:pos x="connsiteX0" y="connsiteY0"/>
              </a:cxn>
              <a:cxn ang="0">
                <a:pos x="connsiteX1" y="connsiteY1"/>
              </a:cxn>
              <a:cxn ang="0">
                <a:pos x="connsiteX2" y="connsiteY2"/>
              </a:cxn>
              <a:cxn ang="0">
                <a:pos x="connsiteX3" y="connsiteY3"/>
              </a:cxn>
            </a:cxnLst>
            <a:rect l="l" t="t" r="r" b="b"/>
            <a:pathLst>
              <a:path w="7581900" h="2414673">
                <a:moveTo>
                  <a:pt x="0" y="2294023"/>
                </a:moveTo>
                <a:cubicBezTo>
                  <a:pt x="992187" y="1178010"/>
                  <a:pt x="1984375" y="61998"/>
                  <a:pt x="2857500" y="1673"/>
                </a:cubicBezTo>
                <a:cubicBezTo>
                  <a:pt x="3730625" y="-58652"/>
                  <a:pt x="4451350" y="1529906"/>
                  <a:pt x="5238750" y="1932073"/>
                </a:cubicBezTo>
                <a:cubicBezTo>
                  <a:pt x="6026150" y="2334240"/>
                  <a:pt x="6804025" y="2374456"/>
                  <a:pt x="7581900" y="2414673"/>
                </a:cubicBezTo>
              </a:path>
            </a:pathLst>
          </a:cu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ko-KR" altLang="en-US">
              <a:ln w="38100">
                <a:solidFill>
                  <a:schemeClr val="tx1"/>
                </a:solidFill>
              </a:ln>
            </a:endParaRPr>
          </a:p>
        </p:txBody>
      </p:sp>
      <p:sp>
        <p:nvSpPr>
          <p:cNvPr id="170" name="자유형: 도형 169">
            <a:extLst>
              <a:ext uri="{FF2B5EF4-FFF2-40B4-BE49-F238E27FC236}">
                <a16:creationId xmlns:a16="http://schemas.microsoft.com/office/drawing/2014/main" id="{24F760C3-1E9B-417D-97BA-316578AE3FE8}"/>
              </a:ext>
            </a:extLst>
          </p:cNvPr>
          <p:cNvSpPr/>
          <p:nvPr/>
        </p:nvSpPr>
        <p:spPr>
          <a:xfrm>
            <a:off x="1185878" y="2622349"/>
            <a:ext cx="7644854" cy="2358307"/>
          </a:xfrm>
          <a:custGeom>
            <a:avLst/>
            <a:gdLst>
              <a:gd name="connsiteX0" fmla="*/ 62954 w 7644854"/>
              <a:gd name="connsiteY0" fmla="*/ 2305250 h 2358307"/>
              <a:gd name="connsiteX1" fmla="*/ 164554 w 7644854"/>
              <a:gd name="connsiteY1" fmla="*/ 2229050 h 2358307"/>
              <a:gd name="connsiteX2" fmla="*/ 2914104 w 7644854"/>
              <a:gd name="connsiteY2" fmla="*/ 200 h 2358307"/>
              <a:gd name="connsiteX3" fmla="*/ 5466804 w 7644854"/>
              <a:gd name="connsiteY3" fmla="*/ 2095700 h 2358307"/>
              <a:gd name="connsiteX4" fmla="*/ 6330404 w 7644854"/>
              <a:gd name="connsiteY4" fmla="*/ 1721050 h 2358307"/>
              <a:gd name="connsiteX5" fmla="*/ 6743154 w 7644854"/>
              <a:gd name="connsiteY5" fmla="*/ 2171900 h 2358307"/>
              <a:gd name="connsiteX6" fmla="*/ 7644854 w 7644854"/>
              <a:gd name="connsiteY6" fmla="*/ 2305250 h 235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4854" h="2358307">
                <a:moveTo>
                  <a:pt x="62954" y="2305250"/>
                </a:moveTo>
                <a:cubicBezTo>
                  <a:pt x="-123842" y="2459237"/>
                  <a:pt x="164554" y="2229050"/>
                  <a:pt x="164554" y="2229050"/>
                </a:cubicBezTo>
                <a:cubicBezTo>
                  <a:pt x="639746" y="1844875"/>
                  <a:pt x="2030396" y="22425"/>
                  <a:pt x="2914104" y="200"/>
                </a:cubicBezTo>
                <a:cubicBezTo>
                  <a:pt x="3797812" y="-22025"/>
                  <a:pt x="4897421" y="1808892"/>
                  <a:pt x="5466804" y="2095700"/>
                </a:cubicBezTo>
                <a:cubicBezTo>
                  <a:pt x="6036187" y="2382508"/>
                  <a:pt x="6117679" y="1708350"/>
                  <a:pt x="6330404" y="1721050"/>
                </a:cubicBezTo>
                <a:cubicBezTo>
                  <a:pt x="6543129" y="1733750"/>
                  <a:pt x="6524079" y="2074533"/>
                  <a:pt x="6743154" y="2171900"/>
                </a:cubicBezTo>
                <a:cubicBezTo>
                  <a:pt x="6962229" y="2269267"/>
                  <a:pt x="7303541" y="2287258"/>
                  <a:pt x="7644854" y="2305250"/>
                </a:cubicBezTo>
              </a:path>
            </a:pathLst>
          </a:cu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6">
                    <a:lumMod val="75000"/>
                  </a:schemeClr>
                </a:solidFill>
                <a:prstDash val="dash"/>
              </a:ln>
            </a:endParaRPr>
          </a:p>
        </p:txBody>
      </p:sp>
      <p:grpSp>
        <p:nvGrpSpPr>
          <p:cNvPr id="176" name="그룹 175">
            <a:extLst>
              <a:ext uri="{FF2B5EF4-FFF2-40B4-BE49-F238E27FC236}">
                <a16:creationId xmlns:a16="http://schemas.microsoft.com/office/drawing/2014/main" id="{D1888C0A-6B32-4B20-A40A-291F3C9F28C8}"/>
              </a:ext>
            </a:extLst>
          </p:cNvPr>
          <p:cNvGrpSpPr/>
          <p:nvPr/>
        </p:nvGrpSpPr>
        <p:grpSpPr>
          <a:xfrm>
            <a:off x="1189561" y="2553477"/>
            <a:ext cx="148171" cy="582013"/>
            <a:chOff x="1443561" y="2319797"/>
            <a:chExt cx="148171" cy="582013"/>
          </a:xfrm>
        </p:grpSpPr>
        <p:sp>
          <p:nvSpPr>
            <p:cNvPr id="171" name="직사각형 170">
              <a:extLst>
                <a:ext uri="{FF2B5EF4-FFF2-40B4-BE49-F238E27FC236}">
                  <a16:creationId xmlns:a16="http://schemas.microsoft.com/office/drawing/2014/main" id="{AC4F09BD-4C2A-4BE4-8746-01CF7C134B10}"/>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73" name="직사각형 172">
              <a:extLst>
                <a:ext uri="{FF2B5EF4-FFF2-40B4-BE49-F238E27FC236}">
                  <a16:creationId xmlns:a16="http://schemas.microsoft.com/office/drawing/2014/main" id="{2394ED56-28C8-4AE8-8F32-5C8F182D4E83}"/>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174" name="TextBox 173">
            <a:extLst>
              <a:ext uri="{FF2B5EF4-FFF2-40B4-BE49-F238E27FC236}">
                <a16:creationId xmlns:a16="http://schemas.microsoft.com/office/drawing/2014/main" id="{4F1B0F54-3D9E-4E7F-B75F-8F72DFFB1AE6}"/>
              </a:ext>
            </a:extLst>
          </p:cNvPr>
          <p:cNvSpPr txBox="1"/>
          <p:nvPr/>
        </p:nvSpPr>
        <p:spPr>
          <a:xfrm>
            <a:off x="384573" y="2852993"/>
            <a:ext cx="1042907" cy="400110"/>
          </a:xfrm>
          <a:prstGeom prst="rect">
            <a:avLst/>
          </a:prstGeom>
          <a:noFill/>
        </p:spPr>
        <p:txBody>
          <a:bodyPr wrap="square" rtlCol="0">
            <a:spAutoFit/>
          </a:bodyPr>
          <a:lstStyle/>
          <a:p>
            <a:r>
              <a:rPr lang="en-US" altLang="ko-KR" sz="1000" dirty="0">
                <a:solidFill>
                  <a:schemeClr val="tx1">
                    <a:lumMod val="65000"/>
                    <a:lumOff val="35000"/>
                  </a:schemeClr>
                </a:solidFill>
                <a:latin typeface="Abadi" panose="020B0604020104020204" pitchFamily="34" charset="0"/>
              </a:rPr>
              <a:t>Protocol Overhead</a:t>
            </a:r>
            <a:endParaRPr lang="ko-KR" altLang="en-US" sz="1000" dirty="0">
              <a:solidFill>
                <a:schemeClr val="tx1">
                  <a:lumMod val="65000"/>
                  <a:lumOff val="35000"/>
                </a:schemeClr>
              </a:solidFill>
              <a:latin typeface="Abadi" panose="020B0604020104020204" pitchFamily="34" charset="0"/>
            </a:endParaRPr>
          </a:p>
        </p:txBody>
      </p:sp>
      <p:sp>
        <p:nvSpPr>
          <p:cNvPr id="175" name="TextBox 174">
            <a:extLst>
              <a:ext uri="{FF2B5EF4-FFF2-40B4-BE49-F238E27FC236}">
                <a16:creationId xmlns:a16="http://schemas.microsoft.com/office/drawing/2014/main" id="{C76007D9-4DCC-4575-BE84-25C2B830B497}"/>
              </a:ext>
            </a:extLst>
          </p:cNvPr>
          <p:cNvSpPr txBox="1"/>
          <p:nvPr/>
        </p:nvSpPr>
        <p:spPr>
          <a:xfrm>
            <a:off x="402291" y="2474533"/>
            <a:ext cx="751717" cy="400110"/>
          </a:xfrm>
          <a:prstGeom prst="rect">
            <a:avLst/>
          </a:prstGeom>
          <a:noFill/>
        </p:spPr>
        <p:txBody>
          <a:bodyPr wrap="square" rtlCol="0">
            <a:spAutoFit/>
          </a:bodyPr>
          <a:lstStyle/>
          <a:p>
            <a:r>
              <a:rPr lang="en-US" altLang="ko-KR" sz="1000" b="1" dirty="0">
                <a:solidFill>
                  <a:srgbClr val="FF0000"/>
                </a:solidFill>
                <a:latin typeface="Abadi" panose="020B0604020104020204" pitchFamily="34" charset="0"/>
              </a:rPr>
              <a:t>Codec</a:t>
            </a:r>
          </a:p>
          <a:p>
            <a:r>
              <a:rPr lang="en-US" altLang="ko-KR" sz="1000" b="1" dirty="0">
                <a:solidFill>
                  <a:srgbClr val="FF0000"/>
                </a:solidFill>
                <a:latin typeface="Abadi" panose="020B0604020104020204" pitchFamily="34" charset="0"/>
              </a:rPr>
              <a:t>Data</a:t>
            </a:r>
            <a:endParaRPr lang="ko-KR" altLang="en-US" sz="1000" b="1" dirty="0">
              <a:solidFill>
                <a:srgbClr val="FF0000"/>
              </a:solidFill>
              <a:latin typeface="Abadi" panose="020B0604020104020204" pitchFamily="34" charset="0"/>
            </a:endParaRPr>
          </a:p>
        </p:txBody>
      </p:sp>
      <p:grpSp>
        <p:nvGrpSpPr>
          <p:cNvPr id="177" name="그룹 176">
            <a:extLst>
              <a:ext uri="{FF2B5EF4-FFF2-40B4-BE49-F238E27FC236}">
                <a16:creationId xmlns:a16="http://schemas.microsoft.com/office/drawing/2014/main" id="{19DD66F3-01FC-4D01-8072-7BAACBE22351}"/>
              </a:ext>
            </a:extLst>
          </p:cNvPr>
          <p:cNvGrpSpPr/>
          <p:nvPr/>
        </p:nvGrpSpPr>
        <p:grpSpPr>
          <a:xfrm>
            <a:off x="1985636" y="4743148"/>
            <a:ext cx="77875" cy="315829"/>
            <a:chOff x="1443561" y="2319797"/>
            <a:chExt cx="148171" cy="582013"/>
          </a:xfrm>
        </p:grpSpPr>
        <p:sp>
          <p:nvSpPr>
            <p:cNvPr id="178" name="직사각형 177">
              <a:extLst>
                <a:ext uri="{FF2B5EF4-FFF2-40B4-BE49-F238E27FC236}">
                  <a16:creationId xmlns:a16="http://schemas.microsoft.com/office/drawing/2014/main" id="{4597CA11-5632-4BD1-8707-E85985A38923}"/>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79" name="직사각형 178">
              <a:extLst>
                <a:ext uri="{FF2B5EF4-FFF2-40B4-BE49-F238E27FC236}">
                  <a16:creationId xmlns:a16="http://schemas.microsoft.com/office/drawing/2014/main" id="{8A2ED3B2-FB30-4AA6-BE45-F6939BCDF8FC}"/>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80" name="그룹 179">
            <a:extLst>
              <a:ext uri="{FF2B5EF4-FFF2-40B4-BE49-F238E27FC236}">
                <a16:creationId xmlns:a16="http://schemas.microsoft.com/office/drawing/2014/main" id="{53141EB3-3A04-42AB-A5C2-A52055E70950}"/>
              </a:ext>
            </a:extLst>
          </p:cNvPr>
          <p:cNvGrpSpPr/>
          <p:nvPr/>
        </p:nvGrpSpPr>
        <p:grpSpPr>
          <a:xfrm>
            <a:off x="2601586" y="4724098"/>
            <a:ext cx="77875" cy="315829"/>
            <a:chOff x="1443561" y="2319797"/>
            <a:chExt cx="148171" cy="582013"/>
          </a:xfrm>
        </p:grpSpPr>
        <p:sp>
          <p:nvSpPr>
            <p:cNvPr id="181" name="직사각형 180">
              <a:extLst>
                <a:ext uri="{FF2B5EF4-FFF2-40B4-BE49-F238E27FC236}">
                  <a16:creationId xmlns:a16="http://schemas.microsoft.com/office/drawing/2014/main" id="{424D8ADF-9C67-4964-AAE9-DC6F55B9CFF7}"/>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82" name="직사각형 181">
              <a:extLst>
                <a:ext uri="{FF2B5EF4-FFF2-40B4-BE49-F238E27FC236}">
                  <a16:creationId xmlns:a16="http://schemas.microsoft.com/office/drawing/2014/main" id="{A5786D6E-C373-4ADB-B08E-038C8E610DF8}"/>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83" name="그룹 182">
            <a:extLst>
              <a:ext uri="{FF2B5EF4-FFF2-40B4-BE49-F238E27FC236}">
                <a16:creationId xmlns:a16="http://schemas.microsoft.com/office/drawing/2014/main" id="{7568CBAC-281A-4F61-9FEB-C0B4EF5D977F}"/>
              </a:ext>
            </a:extLst>
          </p:cNvPr>
          <p:cNvGrpSpPr/>
          <p:nvPr/>
        </p:nvGrpSpPr>
        <p:grpSpPr>
          <a:xfrm>
            <a:off x="3173086" y="4711398"/>
            <a:ext cx="77875" cy="315829"/>
            <a:chOff x="1443561" y="2319797"/>
            <a:chExt cx="148171" cy="582013"/>
          </a:xfrm>
        </p:grpSpPr>
        <p:sp>
          <p:nvSpPr>
            <p:cNvPr id="184" name="직사각형 183">
              <a:extLst>
                <a:ext uri="{FF2B5EF4-FFF2-40B4-BE49-F238E27FC236}">
                  <a16:creationId xmlns:a16="http://schemas.microsoft.com/office/drawing/2014/main" id="{ADBEE1FE-4B66-4D4C-A651-CAEDEF234A31}"/>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85" name="직사각형 184">
              <a:extLst>
                <a:ext uri="{FF2B5EF4-FFF2-40B4-BE49-F238E27FC236}">
                  <a16:creationId xmlns:a16="http://schemas.microsoft.com/office/drawing/2014/main" id="{E3D68DED-B17B-47ED-A02D-EC02BEEFF342}"/>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86" name="그룹 185">
            <a:extLst>
              <a:ext uri="{FF2B5EF4-FFF2-40B4-BE49-F238E27FC236}">
                <a16:creationId xmlns:a16="http://schemas.microsoft.com/office/drawing/2014/main" id="{27C64AC0-74EA-4087-AB0C-76EF6520BA0A}"/>
              </a:ext>
            </a:extLst>
          </p:cNvPr>
          <p:cNvGrpSpPr/>
          <p:nvPr/>
        </p:nvGrpSpPr>
        <p:grpSpPr>
          <a:xfrm>
            <a:off x="3744586" y="4705048"/>
            <a:ext cx="77875" cy="315829"/>
            <a:chOff x="1443561" y="2319797"/>
            <a:chExt cx="148171" cy="582013"/>
          </a:xfrm>
        </p:grpSpPr>
        <p:sp>
          <p:nvSpPr>
            <p:cNvPr id="187" name="직사각형 186">
              <a:extLst>
                <a:ext uri="{FF2B5EF4-FFF2-40B4-BE49-F238E27FC236}">
                  <a16:creationId xmlns:a16="http://schemas.microsoft.com/office/drawing/2014/main" id="{ACD555A1-3FCC-4C01-8F28-1C7C111327C9}"/>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88" name="직사각형 187">
              <a:extLst>
                <a:ext uri="{FF2B5EF4-FFF2-40B4-BE49-F238E27FC236}">
                  <a16:creationId xmlns:a16="http://schemas.microsoft.com/office/drawing/2014/main" id="{CBE1C986-660F-42F2-93D4-4737AC3F0FDD}"/>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cxnSp>
        <p:nvCxnSpPr>
          <p:cNvPr id="190" name="직선 화살표 연결선 189">
            <a:extLst>
              <a:ext uri="{FF2B5EF4-FFF2-40B4-BE49-F238E27FC236}">
                <a16:creationId xmlns:a16="http://schemas.microsoft.com/office/drawing/2014/main" id="{6912A8F8-57E7-4A37-A77A-DF8DA282D27E}"/>
              </a:ext>
            </a:extLst>
          </p:cNvPr>
          <p:cNvCxnSpPr>
            <a:cxnSpLocks/>
          </p:cNvCxnSpPr>
          <p:nvPr/>
        </p:nvCxnSpPr>
        <p:spPr>
          <a:xfrm flipV="1">
            <a:off x="2594155" y="5130800"/>
            <a:ext cx="657045" cy="163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D67CF147-077F-4649-8B13-0CCB31FA92BA}"/>
              </a:ext>
            </a:extLst>
          </p:cNvPr>
          <p:cNvSpPr txBox="1"/>
          <p:nvPr/>
        </p:nvSpPr>
        <p:spPr>
          <a:xfrm>
            <a:off x="2595655" y="5168315"/>
            <a:ext cx="1864585" cy="246221"/>
          </a:xfrm>
          <a:prstGeom prst="rect">
            <a:avLst/>
          </a:prstGeom>
          <a:noFill/>
        </p:spPr>
        <p:txBody>
          <a:bodyPr wrap="square">
            <a:spAutoFit/>
          </a:bodyPr>
          <a:lstStyle/>
          <a:p>
            <a:r>
              <a:rPr lang="en-US" altLang="ko-KR" sz="1000" b="1" dirty="0" err="1"/>
              <a:t>ptime</a:t>
            </a:r>
            <a:r>
              <a:rPr lang="en-US" altLang="ko-KR" sz="1000" b="1" dirty="0"/>
              <a:t> (packetization time)</a:t>
            </a:r>
          </a:p>
        </p:txBody>
      </p:sp>
      <p:sp>
        <p:nvSpPr>
          <p:cNvPr id="196" name="타원 195">
            <a:extLst>
              <a:ext uri="{FF2B5EF4-FFF2-40B4-BE49-F238E27FC236}">
                <a16:creationId xmlns:a16="http://schemas.microsoft.com/office/drawing/2014/main" id="{E36A7D62-05A8-426A-9E80-C9E26FA47586}"/>
              </a:ext>
            </a:extLst>
          </p:cNvPr>
          <p:cNvSpPr/>
          <p:nvPr/>
        </p:nvSpPr>
        <p:spPr>
          <a:xfrm>
            <a:off x="4237355" y="4950368"/>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7" name="타원 196">
            <a:extLst>
              <a:ext uri="{FF2B5EF4-FFF2-40B4-BE49-F238E27FC236}">
                <a16:creationId xmlns:a16="http://schemas.microsoft.com/office/drawing/2014/main" id="{725B9CA0-01F7-42BE-896A-F9F1774090B7}"/>
              </a:ext>
            </a:extLst>
          </p:cNvPr>
          <p:cNvSpPr/>
          <p:nvPr/>
        </p:nvSpPr>
        <p:spPr>
          <a:xfrm>
            <a:off x="4578411" y="4948510"/>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8" name="타원 197">
            <a:extLst>
              <a:ext uri="{FF2B5EF4-FFF2-40B4-BE49-F238E27FC236}">
                <a16:creationId xmlns:a16="http://schemas.microsoft.com/office/drawing/2014/main" id="{164270E1-B529-4932-B1D2-03F6B4305214}"/>
              </a:ext>
            </a:extLst>
          </p:cNvPr>
          <p:cNvSpPr/>
          <p:nvPr/>
        </p:nvSpPr>
        <p:spPr>
          <a:xfrm>
            <a:off x="4934011" y="4954860"/>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9" name="TextBox 198">
            <a:extLst>
              <a:ext uri="{FF2B5EF4-FFF2-40B4-BE49-F238E27FC236}">
                <a16:creationId xmlns:a16="http://schemas.microsoft.com/office/drawing/2014/main" id="{6EF3C502-F0F6-4494-96B2-EE311DF19B61}"/>
              </a:ext>
            </a:extLst>
          </p:cNvPr>
          <p:cNvSpPr txBox="1"/>
          <p:nvPr/>
        </p:nvSpPr>
        <p:spPr>
          <a:xfrm>
            <a:off x="81511" y="5558830"/>
            <a:ext cx="2902029" cy="553998"/>
          </a:xfrm>
          <a:prstGeom prst="rect">
            <a:avLst/>
          </a:prstGeom>
          <a:noFill/>
        </p:spPr>
        <p:txBody>
          <a:bodyPr wrap="square">
            <a:spAutoFit/>
          </a:bodyPr>
          <a:lstStyle/>
          <a:p>
            <a:r>
              <a:rPr lang="en-US" altLang="ko-KR" sz="1000" b="1" u="sng" dirty="0"/>
              <a:t>Packetization time (</a:t>
            </a:r>
            <a:r>
              <a:rPr lang="en-US" altLang="ko-KR" sz="1000" b="1" u="sng" dirty="0" err="1"/>
              <a:t>ptime</a:t>
            </a:r>
            <a:r>
              <a:rPr lang="en-US" altLang="ko-KR" sz="1000" b="1" u="sng" dirty="0"/>
              <a:t>)</a:t>
            </a:r>
          </a:p>
          <a:p>
            <a:r>
              <a:rPr lang="en-US" altLang="ko-KR" sz="1000" b="0" dirty="0"/>
              <a:t>The duration of audio represented in a single RTP packet measured in milliseconds (</a:t>
            </a:r>
            <a:r>
              <a:rPr lang="en-US" altLang="ko-KR" sz="1000" b="0" dirty="0" err="1"/>
              <a:t>ms</a:t>
            </a:r>
            <a:r>
              <a:rPr lang="en-US" altLang="ko-KR" sz="1000" b="0" dirty="0"/>
              <a:t>)</a:t>
            </a:r>
            <a:endParaRPr lang="ko-KR" altLang="en-US" sz="1000" dirty="0"/>
          </a:p>
        </p:txBody>
      </p:sp>
      <p:sp>
        <p:nvSpPr>
          <p:cNvPr id="200" name="TextBox 199">
            <a:extLst>
              <a:ext uri="{FF2B5EF4-FFF2-40B4-BE49-F238E27FC236}">
                <a16:creationId xmlns:a16="http://schemas.microsoft.com/office/drawing/2014/main" id="{59993622-C3B7-4DD0-92CA-777E9D127007}"/>
              </a:ext>
            </a:extLst>
          </p:cNvPr>
          <p:cNvSpPr txBox="1"/>
          <p:nvPr/>
        </p:nvSpPr>
        <p:spPr>
          <a:xfrm>
            <a:off x="316570" y="2170679"/>
            <a:ext cx="3219110" cy="246221"/>
          </a:xfrm>
          <a:prstGeom prst="rect">
            <a:avLst/>
          </a:prstGeom>
          <a:noFill/>
        </p:spPr>
        <p:txBody>
          <a:bodyPr wrap="square">
            <a:spAutoFit/>
          </a:bodyPr>
          <a:lstStyle/>
          <a:p>
            <a:r>
              <a:rPr lang="en-US" altLang="ko-KR" sz="1000" b="1" dirty="0"/>
              <a:t>One packet: </a:t>
            </a:r>
            <a:r>
              <a:rPr lang="en-US" altLang="ko-KR" sz="1000" b="1" dirty="0">
                <a:solidFill>
                  <a:srgbClr val="FF0000"/>
                </a:solidFill>
              </a:rPr>
              <a:t>Codec data </a:t>
            </a:r>
            <a:r>
              <a:rPr lang="en-US" altLang="ko-KR" sz="1000" b="1" dirty="0"/>
              <a:t>+ </a:t>
            </a:r>
            <a:r>
              <a:rPr lang="en-US" altLang="ko-KR" sz="1000" b="1" dirty="0">
                <a:solidFill>
                  <a:schemeClr val="tx1">
                    <a:lumMod val="65000"/>
                    <a:lumOff val="35000"/>
                  </a:schemeClr>
                </a:solidFill>
              </a:rPr>
              <a:t>Protocol Overhead</a:t>
            </a:r>
            <a:endParaRPr lang="ko-KR" altLang="en-US" sz="1000" dirty="0">
              <a:solidFill>
                <a:schemeClr val="tx1">
                  <a:lumMod val="65000"/>
                  <a:lumOff val="35000"/>
                </a:schemeClr>
              </a:solidFill>
            </a:endParaRPr>
          </a:p>
        </p:txBody>
      </p:sp>
      <p:sp>
        <p:nvSpPr>
          <p:cNvPr id="208" name="TextBox 207">
            <a:extLst>
              <a:ext uri="{FF2B5EF4-FFF2-40B4-BE49-F238E27FC236}">
                <a16:creationId xmlns:a16="http://schemas.microsoft.com/office/drawing/2014/main" id="{C4F90304-2E0E-4C14-BA9A-60F527F68A52}"/>
              </a:ext>
            </a:extLst>
          </p:cNvPr>
          <p:cNvSpPr txBox="1"/>
          <p:nvPr/>
        </p:nvSpPr>
        <p:spPr>
          <a:xfrm>
            <a:off x="6673272" y="3195940"/>
            <a:ext cx="2344491" cy="400110"/>
          </a:xfrm>
          <a:prstGeom prst="rect">
            <a:avLst/>
          </a:prstGeom>
          <a:noFill/>
        </p:spPr>
        <p:txBody>
          <a:bodyPr wrap="square" rtlCol="0">
            <a:spAutoFit/>
          </a:bodyPr>
          <a:lstStyle/>
          <a:p>
            <a:r>
              <a:rPr lang="en-US" altLang="ko-KR" sz="1000" dirty="0"/>
              <a:t>Two options for delivering voice data that are discussed in SA2</a:t>
            </a:r>
            <a:endParaRPr lang="ko-KR" altLang="en-US" sz="1000" dirty="0"/>
          </a:p>
        </p:txBody>
      </p:sp>
      <p:sp>
        <p:nvSpPr>
          <p:cNvPr id="5" name="TextBox 4">
            <a:extLst>
              <a:ext uri="{FF2B5EF4-FFF2-40B4-BE49-F238E27FC236}">
                <a16:creationId xmlns:a16="http://schemas.microsoft.com/office/drawing/2014/main" id="{B43BAB21-BF28-EE04-2F98-8C0BE042FD60}"/>
              </a:ext>
            </a:extLst>
          </p:cNvPr>
          <p:cNvSpPr txBox="1"/>
          <p:nvPr/>
        </p:nvSpPr>
        <p:spPr>
          <a:xfrm>
            <a:off x="7107236" y="5778582"/>
            <a:ext cx="4290267" cy="246221"/>
          </a:xfrm>
          <a:prstGeom prst="rect">
            <a:avLst/>
          </a:prstGeom>
          <a:noFill/>
        </p:spPr>
        <p:txBody>
          <a:bodyPr wrap="square">
            <a:spAutoFit/>
          </a:bodyPr>
          <a:lstStyle/>
          <a:p>
            <a:r>
              <a:rPr lang="en-US" altLang="ko-KR" sz="1000" dirty="0"/>
              <a:t>The actual delay depends on the deployments</a:t>
            </a:r>
            <a:endParaRPr lang="ko-KR" altLang="en-US" sz="1000" dirty="0"/>
          </a:p>
        </p:txBody>
      </p:sp>
    </p:spTree>
    <p:extLst>
      <p:ext uri="{BB962C8B-B14F-4D97-AF65-F5344CB8AC3E}">
        <p14:creationId xmlns:p14="http://schemas.microsoft.com/office/powerpoint/2010/main" val="2604651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55A73FC-E84E-4BEE-A242-1889176F0BE6}"/>
              </a:ext>
            </a:extLst>
          </p:cNvPr>
          <p:cNvSpPr>
            <a:spLocks noGrp="1"/>
          </p:cNvSpPr>
          <p:nvPr>
            <p:ph type="title"/>
          </p:nvPr>
        </p:nvSpPr>
        <p:spPr/>
        <p:txBody>
          <a:bodyPr>
            <a:normAutofit/>
          </a:bodyPr>
          <a:lstStyle/>
          <a:p>
            <a:r>
              <a:rPr lang="en-US" altLang="ko-KR" dirty="0"/>
              <a:t>Option 1. Voice data transmission over UP/DRB</a:t>
            </a:r>
            <a:endParaRPr lang="ko-KR" altLang="en-US" dirty="0"/>
          </a:p>
        </p:txBody>
      </p:sp>
      <p:sp>
        <p:nvSpPr>
          <p:cNvPr id="4" name="슬라이드 번호 개체 틀 3">
            <a:extLst>
              <a:ext uri="{FF2B5EF4-FFF2-40B4-BE49-F238E27FC236}">
                <a16:creationId xmlns:a16="http://schemas.microsoft.com/office/drawing/2014/main" id="{D86F6097-3808-4457-8267-3FAFDF9A8013}"/>
              </a:ext>
            </a:extLst>
          </p:cNvPr>
          <p:cNvSpPr>
            <a:spLocks noGrp="1"/>
          </p:cNvSpPr>
          <p:nvPr>
            <p:ph type="sldNum" sz="quarter" idx="12"/>
          </p:nvPr>
        </p:nvSpPr>
        <p:spPr/>
        <p:txBody>
          <a:bodyPr/>
          <a:lstStyle/>
          <a:p>
            <a:fld id="{25F5DF48-2534-4513-BD43-E3E90888DDC1}" type="slidenum">
              <a:rPr lang="ko-KR" altLang="en-US" smtClean="0"/>
              <a:pPr/>
              <a:t>3</a:t>
            </a:fld>
            <a:endParaRPr lang="ko-KR" altLang="en-US" dirty="0"/>
          </a:p>
        </p:txBody>
      </p:sp>
      <p:sp>
        <p:nvSpPr>
          <p:cNvPr id="99" name="직사각형 98">
            <a:extLst>
              <a:ext uri="{FF2B5EF4-FFF2-40B4-BE49-F238E27FC236}">
                <a16:creationId xmlns:a16="http://schemas.microsoft.com/office/drawing/2014/main" id="{EDD84B33-BF59-47FC-9D59-839CC9F8750D}"/>
              </a:ext>
            </a:extLst>
          </p:cNvPr>
          <p:cNvSpPr/>
          <p:nvPr/>
        </p:nvSpPr>
        <p:spPr>
          <a:xfrm>
            <a:off x="501660"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00" name="직사각형 99">
            <a:extLst>
              <a:ext uri="{FF2B5EF4-FFF2-40B4-BE49-F238E27FC236}">
                <a16:creationId xmlns:a16="http://schemas.microsoft.com/office/drawing/2014/main" id="{5322C69C-870A-4731-8632-AB78305E38BC}"/>
              </a:ext>
            </a:extLst>
          </p:cNvPr>
          <p:cNvSpPr/>
          <p:nvPr/>
        </p:nvSpPr>
        <p:spPr>
          <a:xfrm>
            <a:off x="1295400" y="1355508"/>
            <a:ext cx="357632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Overview: Voice data over UP/DRB</a:t>
            </a:r>
            <a:endParaRPr lang="ko-KR" altLang="en-US" sz="1400" b="1" dirty="0"/>
          </a:p>
        </p:txBody>
      </p:sp>
      <p:graphicFrame>
        <p:nvGraphicFramePr>
          <p:cNvPr id="101" name="표 100">
            <a:extLst>
              <a:ext uri="{FF2B5EF4-FFF2-40B4-BE49-F238E27FC236}">
                <a16:creationId xmlns:a16="http://schemas.microsoft.com/office/drawing/2014/main" id="{B182B3A6-8FE3-4211-92FC-28268068AD52}"/>
              </a:ext>
            </a:extLst>
          </p:cNvPr>
          <p:cNvGraphicFramePr>
            <a:graphicFrameLocks noGrp="1"/>
          </p:cNvGraphicFramePr>
          <p:nvPr/>
        </p:nvGraphicFramePr>
        <p:xfrm>
          <a:off x="733953" y="4749411"/>
          <a:ext cx="3833146" cy="1203960"/>
        </p:xfrm>
        <a:graphic>
          <a:graphicData uri="http://schemas.openxmlformats.org/drawingml/2006/table">
            <a:tbl>
              <a:tblPr firstRow="1" bandRow="1">
                <a:tableStyleId>{7E9639D4-E3E2-4D34-9284-5A2195B3D0D7}</a:tableStyleId>
              </a:tblPr>
              <a:tblGrid>
                <a:gridCol w="864534">
                  <a:extLst>
                    <a:ext uri="{9D8B030D-6E8A-4147-A177-3AD203B41FA5}">
                      <a16:colId xmlns:a16="http://schemas.microsoft.com/office/drawing/2014/main" val="2912447184"/>
                    </a:ext>
                  </a:extLst>
                </a:gridCol>
                <a:gridCol w="937075">
                  <a:extLst>
                    <a:ext uri="{9D8B030D-6E8A-4147-A177-3AD203B41FA5}">
                      <a16:colId xmlns:a16="http://schemas.microsoft.com/office/drawing/2014/main" val="496226957"/>
                    </a:ext>
                  </a:extLst>
                </a:gridCol>
                <a:gridCol w="809947">
                  <a:extLst>
                    <a:ext uri="{9D8B030D-6E8A-4147-A177-3AD203B41FA5}">
                      <a16:colId xmlns:a16="http://schemas.microsoft.com/office/drawing/2014/main" val="38303557"/>
                    </a:ext>
                  </a:extLst>
                </a:gridCol>
                <a:gridCol w="1221590">
                  <a:extLst>
                    <a:ext uri="{9D8B030D-6E8A-4147-A177-3AD203B41FA5}">
                      <a16:colId xmlns:a16="http://schemas.microsoft.com/office/drawing/2014/main" val="1952903967"/>
                    </a:ext>
                  </a:extLst>
                </a:gridCol>
              </a:tblGrid>
              <a:tr h="149280">
                <a:tc>
                  <a:txBody>
                    <a:bodyPr/>
                    <a:lstStyle/>
                    <a:p>
                      <a:pPr latinLnBrk="1"/>
                      <a:r>
                        <a:rPr lang="en-US" altLang="ko-KR" sz="1100" dirty="0"/>
                        <a:t>Codec</a:t>
                      </a:r>
                    </a:p>
                    <a:p>
                      <a:pPr latinLnBrk="1"/>
                      <a:r>
                        <a:rPr lang="en-US" altLang="ko-KR" sz="1100" dirty="0"/>
                        <a:t>Rate</a:t>
                      </a:r>
                      <a:endParaRPr lang="ko-KR" altLang="en-US" sz="1100" dirty="0"/>
                    </a:p>
                  </a:txBody>
                  <a:tcPr/>
                </a:tc>
                <a:tc>
                  <a:txBody>
                    <a:bodyPr/>
                    <a:lstStyle/>
                    <a:p>
                      <a:pPr latinLnBrk="1"/>
                      <a:r>
                        <a:rPr lang="en-US" altLang="ko-KR" sz="1100" dirty="0"/>
                        <a:t>Protocol</a:t>
                      </a:r>
                    </a:p>
                    <a:p>
                      <a:pPr latinLnBrk="1"/>
                      <a:r>
                        <a:rPr lang="en-US" altLang="ko-KR" sz="1100" dirty="0"/>
                        <a:t>Overhead</a:t>
                      </a:r>
                    </a:p>
                  </a:txBody>
                  <a:tcPr/>
                </a:tc>
                <a:tc>
                  <a:txBody>
                    <a:bodyPr/>
                    <a:lstStyle/>
                    <a:p>
                      <a:pPr latinLnBrk="1"/>
                      <a:r>
                        <a:rPr lang="en-US" altLang="ko-KR" sz="1100" dirty="0"/>
                        <a:t>Voice</a:t>
                      </a:r>
                    </a:p>
                    <a:p>
                      <a:pPr latinLnBrk="1"/>
                      <a:r>
                        <a:rPr lang="en-US" altLang="ko-KR" sz="1100" dirty="0"/>
                        <a:t>Data</a:t>
                      </a:r>
                    </a:p>
                  </a:txBody>
                  <a:tcPr/>
                </a:tc>
                <a:tc>
                  <a:txBody>
                    <a:bodyPr/>
                    <a:lstStyle/>
                    <a:p>
                      <a:pPr latinLnBrk="1"/>
                      <a:r>
                        <a:rPr lang="en-US" altLang="ko-KR" sz="1100" dirty="0"/>
                        <a:t>PHY rate</a:t>
                      </a:r>
                    </a:p>
                  </a:txBody>
                  <a:tcPr/>
                </a:tc>
                <a:extLst>
                  <a:ext uri="{0D108BD9-81ED-4DB2-BD59-A6C34878D82A}">
                    <a16:rowId xmlns:a16="http://schemas.microsoft.com/office/drawing/2014/main" val="633225092"/>
                  </a:ext>
                </a:extLst>
              </a:tr>
              <a:tr h="139711">
                <a:tc>
                  <a:txBody>
                    <a:bodyPr/>
                    <a:lstStyle/>
                    <a:p>
                      <a:pPr latinLnBrk="1"/>
                      <a:r>
                        <a:rPr lang="en-US" altLang="ko-KR" sz="1100" dirty="0"/>
                        <a:t>0.6 kbps</a:t>
                      </a:r>
                    </a:p>
                  </a:txBody>
                  <a:tcPr/>
                </a:tc>
                <a:tc>
                  <a:txBody>
                    <a:bodyPr/>
                    <a:lstStyle/>
                    <a:p>
                      <a:pPr latinLnBrk="1"/>
                      <a:r>
                        <a:rPr lang="en-US" altLang="ko-KR" sz="1100" dirty="0"/>
                        <a:t>7 B</a:t>
                      </a:r>
                      <a:endParaRPr lang="ko-KR" altLang="en-US" sz="1100" dirty="0"/>
                    </a:p>
                  </a:txBody>
                  <a:tcPr/>
                </a:tc>
                <a:tc>
                  <a:txBody>
                    <a:bodyPr/>
                    <a:lstStyle/>
                    <a:p>
                      <a:pPr latinLnBrk="1"/>
                      <a:r>
                        <a:rPr lang="en-US" altLang="ko-KR" sz="1100" dirty="0"/>
                        <a:t>6 B</a:t>
                      </a:r>
                      <a:endParaRPr lang="ko-KR" altLang="en-US" sz="1100" dirty="0"/>
                    </a:p>
                  </a:txBody>
                  <a:tcPr/>
                </a:tc>
                <a:tc>
                  <a:txBody>
                    <a:bodyPr/>
                    <a:lstStyle/>
                    <a:p>
                      <a:pPr latinLnBrk="1"/>
                      <a:r>
                        <a:rPr lang="en-US" altLang="ko-KR" sz="1100" dirty="0"/>
                        <a:t>1.3 kbps</a:t>
                      </a:r>
                      <a:endParaRPr lang="ko-KR" altLang="en-US" sz="1100" dirty="0"/>
                    </a:p>
                  </a:txBody>
                  <a:tcPr/>
                </a:tc>
                <a:extLst>
                  <a:ext uri="{0D108BD9-81ED-4DB2-BD59-A6C34878D82A}">
                    <a16:rowId xmlns:a16="http://schemas.microsoft.com/office/drawing/2014/main" val="2137875874"/>
                  </a:ext>
                </a:extLst>
              </a:tr>
              <a:tr h="139711">
                <a:tc>
                  <a:txBody>
                    <a:bodyPr/>
                    <a:lstStyle/>
                    <a:p>
                      <a:pPr latinLnBrk="1"/>
                      <a:r>
                        <a:rPr lang="en-US" altLang="ko-KR" sz="1100" dirty="0"/>
                        <a:t>1.2 kbps</a:t>
                      </a:r>
                      <a:endParaRPr lang="ko-KR" altLang="en-US" sz="1100" dirty="0"/>
                    </a:p>
                  </a:txBody>
                  <a:tcPr/>
                </a:tc>
                <a:tc>
                  <a:txBody>
                    <a:bodyPr/>
                    <a:lstStyle/>
                    <a:p>
                      <a:pPr latinLnBrk="1"/>
                      <a:r>
                        <a:rPr lang="en-US" altLang="ko-KR" sz="1100" dirty="0"/>
                        <a:t>7 B</a:t>
                      </a:r>
                      <a:endParaRPr lang="ko-KR" altLang="en-US" sz="1100" dirty="0"/>
                    </a:p>
                  </a:txBody>
                  <a:tcPr/>
                </a:tc>
                <a:tc>
                  <a:txBody>
                    <a:bodyPr/>
                    <a:lstStyle/>
                    <a:p>
                      <a:pPr latinLnBrk="1"/>
                      <a:r>
                        <a:rPr lang="en-US" altLang="ko-KR" sz="1100" dirty="0"/>
                        <a:t>12 B</a:t>
                      </a:r>
                      <a:endParaRPr lang="ko-KR" altLang="en-US" sz="1100" dirty="0"/>
                    </a:p>
                  </a:txBody>
                  <a:tcPr/>
                </a:tc>
                <a:tc>
                  <a:txBody>
                    <a:bodyPr/>
                    <a:lstStyle/>
                    <a:p>
                      <a:pPr latinLnBrk="1"/>
                      <a:r>
                        <a:rPr lang="en-US" altLang="ko-KR" sz="1100" dirty="0"/>
                        <a:t>1.9 kbps</a:t>
                      </a:r>
                      <a:endParaRPr lang="ko-KR" altLang="en-US" sz="1100" dirty="0"/>
                    </a:p>
                  </a:txBody>
                  <a:tcPr/>
                </a:tc>
                <a:extLst>
                  <a:ext uri="{0D108BD9-81ED-4DB2-BD59-A6C34878D82A}">
                    <a16:rowId xmlns:a16="http://schemas.microsoft.com/office/drawing/2014/main" val="2928644814"/>
                  </a:ext>
                </a:extLst>
              </a:tr>
              <a:tr h="139711">
                <a:tc>
                  <a:txBody>
                    <a:bodyPr/>
                    <a:lstStyle/>
                    <a:p>
                      <a:pPr latinLnBrk="1"/>
                      <a:r>
                        <a:rPr lang="en-US" altLang="ko-KR" sz="1100" dirty="0"/>
                        <a:t>2.4 kbps</a:t>
                      </a:r>
                      <a:endParaRPr lang="ko-KR" altLang="en-US" sz="1100" dirty="0"/>
                    </a:p>
                  </a:txBody>
                  <a:tcPr/>
                </a:tc>
                <a:tc>
                  <a:txBody>
                    <a:bodyPr/>
                    <a:lstStyle/>
                    <a:p>
                      <a:pPr latinLnBrk="1"/>
                      <a:r>
                        <a:rPr lang="en-US" altLang="ko-KR" sz="1100" dirty="0"/>
                        <a:t>7 B</a:t>
                      </a:r>
                      <a:endParaRPr lang="ko-KR" altLang="en-US" sz="1100" dirty="0"/>
                    </a:p>
                  </a:txBody>
                  <a:tcPr/>
                </a:tc>
                <a:tc>
                  <a:txBody>
                    <a:bodyPr/>
                    <a:lstStyle/>
                    <a:p>
                      <a:pPr latinLnBrk="1"/>
                      <a:r>
                        <a:rPr lang="en-US" altLang="ko-KR" sz="1100" dirty="0"/>
                        <a:t>24 B</a:t>
                      </a:r>
                      <a:endParaRPr lang="ko-KR" altLang="en-US" sz="1100" dirty="0"/>
                    </a:p>
                  </a:txBody>
                  <a:tcPr/>
                </a:tc>
                <a:tc>
                  <a:txBody>
                    <a:bodyPr/>
                    <a:lstStyle/>
                    <a:p>
                      <a:pPr latinLnBrk="1"/>
                      <a:r>
                        <a:rPr lang="en-US" altLang="ko-KR" sz="1100" dirty="0"/>
                        <a:t>3.1 kbps</a:t>
                      </a:r>
                      <a:endParaRPr lang="ko-KR" altLang="en-US" sz="1100" dirty="0"/>
                    </a:p>
                  </a:txBody>
                  <a:tcPr/>
                </a:tc>
                <a:extLst>
                  <a:ext uri="{0D108BD9-81ED-4DB2-BD59-A6C34878D82A}">
                    <a16:rowId xmlns:a16="http://schemas.microsoft.com/office/drawing/2014/main" val="1989249931"/>
                  </a:ext>
                </a:extLst>
              </a:tr>
            </a:tbl>
          </a:graphicData>
        </a:graphic>
      </p:graphicFrame>
      <p:graphicFrame>
        <p:nvGraphicFramePr>
          <p:cNvPr id="102" name="표 101">
            <a:extLst>
              <a:ext uri="{FF2B5EF4-FFF2-40B4-BE49-F238E27FC236}">
                <a16:creationId xmlns:a16="http://schemas.microsoft.com/office/drawing/2014/main" id="{8C40914E-8ED1-49C5-A495-C8A147F4019E}"/>
              </a:ext>
            </a:extLst>
          </p:cNvPr>
          <p:cNvGraphicFramePr>
            <a:graphicFrameLocks noGrp="1"/>
          </p:cNvGraphicFramePr>
          <p:nvPr/>
        </p:nvGraphicFramePr>
        <p:xfrm>
          <a:off x="4757451" y="4741791"/>
          <a:ext cx="1109313" cy="1219200"/>
        </p:xfrm>
        <a:graphic>
          <a:graphicData uri="http://schemas.openxmlformats.org/drawingml/2006/table">
            <a:tbl>
              <a:tblPr firstRow="1" bandRow="1">
                <a:tableStyleId>{5940675A-B579-460E-94D1-54222C63F5DA}</a:tableStyleId>
              </a:tblPr>
              <a:tblGrid>
                <a:gridCol w="712139">
                  <a:extLst>
                    <a:ext uri="{9D8B030D-6E8A-4147-A177-3AD203B41FA5}">
                      <a16:colId xmlns:a16="http://schemas.microsoft.com/office/drawing/2014/main" val="1173928406"/>
                    </a:ext>
                  </a:extLst>
                </a:gridCol>
                <a:gridCol w="397174">
                  <a:extLst>
                    <a:ext uri="{9D8B030D-6E8A-4147-A177-3AD203B41FA5}">
                      <a16:colId xmlns:a16="http://schemas.microsoft.com/office/drawing/2014/main" val="3830327308"/>
                    </a:ext>
                  </a:extLst>
                </a:gridCol>
              </a:tblGrid>
              <a:tr h="0">
                <a:tc>
                  <a:txBody>
                    <a:bodyPr/>
                    <a:lstStyle/>
                    <a:p>
                      <a:pPr latinLnBrk="1"/>
                      <a:r>
                        <a:rPr lang="en-US" altLang="ko-KR" sz="1000" dirty="0">
                          <a:latin typeface="+mn-ea"/>
                          <a:ea typeface="+mn-ea"/>
                        </a:rPr>
                        <a:t>Voice</a:t>
                      </a:r>
                      <a:endParaRPr lang="ko-KR" altLang="en-US" sz="1000" dirty="0">
                        <a:latin typeface="+mn-ea"/>
                        <a:ea typeface="+mn-ea"/>
                      </a:endParaRPr>
                    </a:p>
                  </a:txBody>
                  <a:tcPr/>
                </a:tc>
                <a:tc>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ROHC</a:t>
                      </a:r>
                      <a:endParaRPr lang="ko-KR" altLang="en-US" sz="1000" dirty="0">
                        <a:latin typeface="+mn-ea"/>
                        <a:ea typeface="+mn-ea"/>
                      </a:endParaRPr>
                    </a:p>
                  </a:txBody>
                  <a:tcPr/>
                </a:tc>
                <a:tc>
                  <a:txBody>
                    <a:bodyPr/>
                    <a:lstStyle/>
                    <a:p>
                      <a:pPr latinLnBrk="1"/>
                      <a:r>
                        <a:rPr lang="en-US" altLang="ko-KR" sz="1000" dirty="0">
                          <a:latin typeface="+mn-ea"/>
                          <a:ea typeface="+mn-ea"/>
                        </a:rPr>
                        <a:t>3B*</a:t>
                      </a:r>
                      <a:endParaRPr lang="ko-KR" altLang="en-US" sz="1000" dirty="0">
                        <a:latin typeface="+mn-ea"/>
                        <a:ea typeface="+mn-ea"/>
                      </a:endParaRPr>
                    </a:p>
                  </a:txBody>
                  <a:tcPr/>
                </a:tc>
                <a:extLst>
                  <a:ext uri="{0D108BD9-81ED-4DB2-BD59-A6C34878D82A}">
                    <a16:rowId xmlns:a16="http://schemas.microsoft.com/office/drawing/2014/main" val="77815305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 (UM)</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sp>
        <p:nvSpPr>
          <p:cNvPr id="103" name="TextBox 102">
            <a:extLst>
              <a:ext uri="{FF2B5EF4-FFF2-40B4-BE49-F238E27FC236}">
                <a16:creationId xmlns:a16="http://schemas.microsoft.com/office/drawing/2014/main" id="{D99EABC5-664A-4779-B0E5-37CC403EE4C7}"/>
              </a:ext>
            </a:extLst>
          </p:cNvPr>
          <p:cNvSpPr txBox="1"/>
          <p:nvPr/>
        </p:nvSpPr>
        <p:spPr>
          <a:xfrm>
            <a:off x="722434" y="6022864"/>
            <a:ext cx="5144330" cy="253916"/>
          </a:xfrm>
          <a:prstGeom prst="rect">
            <a:avLst/>
          </a:prstGeom>
          <a:noFill/>
        </p:spPr>
        <p:txBody>
          <a:bodyPr wrap="square" rtlCol="0">
            <a:spAutoFit/>
          </a:bodyPr>
          <a:lstStyle/>
          <a:p>
            <a:r>
              <a:rPr lang="en-US" altLang="ko-KR" sz="1050" dirty="0"/>
              <a:t>* ROHC: IR state in ROHC, uncompressed RTP/UDP/IP Header to be transferred</a:t>
            </a:r>
          </a:p>
        </p:txBody>
      </p:sp>
      <p:sp>
        <p:nvSpPr>
          <p:cNvPr id="104" name="Content Placeholder 2">
            <a:extLst>
              <a:ext uri="{FF2B5EF4-FFF2-40B4-BE49-F238E27FC236}">
                <a16:creationId xmlns:a16="http://schemas.microsoft.com/office/drawing/2014/main" id="{AEE64FE7-F687-4BF5-B3EF-111EFFFEFD57}"/>
              </a:ext>
            </a:extLst>
          </p:cNvPr>
          <p:cNvSpPr txBox="1">
            <a:spLocks/>
          </p:cNvSpPr>
          <p:nvPr/>
        </p:nvSpPr>
        <p:spPr>
          <a:xfrm>
            <a:off x="641571" y="1971690"/>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Voice data is transmitted over DRB/UP </a:t>
            </a:r>
          </a:p>
          <a:p>
            <a:r>
              <a:rPr lang="en-US" altLang="ko-KR" sz="1400" b="0" dirty="0"/>
              <a:t>ROHC is located in </a:t>
            </a:r>
            <a:r>
              <a:rPr lang="en-US" altLang="ko-KR" sz="1400" b="0" dirty="0" err="1"/>
              <a:t>eNB</a:t>
            </a:r>
            <a:endParaRPr lang="en-US" altLang="ko-KR" sz="1400" b="0" dirty="0"/>
          </a:p>
        </p:txBody>
      </p:sp>
      <p:sp>
        <p:nvSpPr>
          <p:cNvPr id="105" name="Content Placeholder 2">
            <a:extLst>
              <a:ext uri="{FF2B5EF4-FFF2-40B4-BE49-F238E27FC236}">
                <a16:creationId xmlns:a16="http://schemas.microsoft.com/office/drawing/2014/main" id="{1E6FC3C6-BB3D-48BC-819A-A8A505F6CADA}"/>
              </a:ext>
            </a:extLst>
          </p:cNvPr>
          <p:cNvSpPr txBox="1">
            <a:spLocks/>
          </p:cNvSpPr>
          <p:nvPr/>
        </p:nvSpPr>
        <p:spPr>
          <a:xfrm>
            <a:off x="689868" y="4280813"/>
            <a:ext cx="5193073" cy="34737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Protocol overhead total 7B for each voice codec data (</a:t>
            </a:r>
            <a:r>
              <a:rPr lang="en-US" altLang="ko-KR" sz="1400" b="0" dirty="0" err="1"/>
              <a:t>ptime</a:t>
            </a:r>
            <a:r>
              <a:rPr lang="en-US" altLang="ko-KR" sz="1400" b="0" dirty="0"/>
              <a:t>=80ms)</a:t>
            </a:r>
          </a:p>
        </p:txBody>
      </p:sp>
      <p:grpSp>
        <p:nvGrpSpPr>
          <p:cNvPr id="106" name="그룹 105">
            <a:extLst>
              <a:ext uri="{FF2B5EF4-FFF2-40B4-BE49-F238E27FC236}">
                <a16:creationId xmlns:a16="http://schemas.microsoft.com/office/drawing/2014/main" id="{0D749252-9592-4205-AC65-7DC5F8201AAF}"/>
              </a:ext>
            </a:extLst>
          </p:cNvPr>
          <p:cNvGrpSpPr/>
          <p:nvPr/>
        </p:nvGrpSpPr>
        <p:grpSpPr>
          <a:xfrm>
            <a:off x="884097" y="2703500"/>
            <a:ext cx="4841689" cy="833881"/>
            <a:chOff x="6609257" y="2645209"/>
            <a:chExt cx="4841689" cy="833881"/>
          </a:xfrm>
        </p:grpSpPr>
        <p:grpSp>
          <p:nvGrpSpPr>
            <p:cNvPr id="107" name="Group 23">
              <a:extLst>
                <a:ext uri="{FF2B5EF4-FFF2-40B4-BE49-F238E27FC236}">
                  <a16:creationId xmlns:a16="http://schemas.microsoft.com/office/drawing/2014/main" id="{5505B18F-565D-43E9-AE27-0A38840B9F67}"/>
                </a:ext>
              </a:extLst>
            </p:cNvPr>
            <p:cNvGrpSpPr/>
            <p:nvPr/>
          </p:nvGrpSpPr>
          <p:grpSpPr>
            <a:xfrm>
              <a:off x="6690083" y="2712745"/>
              <a:ext cx="228768" cy="424735"/>
              <a:chOff x="3781722" y="2594317"/>
              <a:chExt cx="700617" cy="991307"/>
            </a:xfrm>
          </p:grpSpPr>
          <p:sp>
            <p:nvSpPr>
              <p:cNvPr id="167" name="Freeform 5">
                <a:extLst>
                  <a:ext uri="{FF2B5EF4-FFF2-40B4-BE49-F238E27FC236}">
                    <a16:creationId xmlns:a16="http://schemas.microsoft.com/office/drawing/2014/main" id="{574E4998-270B-479C-ADE1-AE9E1F674132}"/>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68" name="Freeform 6">
                <a:extLst>
                  <a:ext uri="{FF2B5EF4-FFF2-40B4-BE49-F238E27FC236}">
                    <a16:creationId xmlns:a16="http://schemas.microsoft.com/office/drawing/2014/main" id="{940E1919-159B-4DFB-8DFF-C21F064D1455}"/>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69" name="Freeform 7">
                <a:extLst>
                  <a:ext uri="{FF2B5EF4-FFF2-40B4-BE49-F238E27FC236}">
                    <a16:creationId xmlns:a16="http://schemas.microsoft.com/office/drawing/2014/main" id="{056ED7E8-E308-4444-A0BA-8526C5E7B0BC}"/>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0" name="Freeform 8">
                <a:extLst>
                  <a:ext uri="{FF2B5EF4-FFF2-40B4-BE49-F238E27FC236}">
                    <a16:creationId xmlns:a16="http://schemas.microsoft.com/office/drawing/2014/main" id="{88DB323D-F9B0-4F8D-96A4-E5DEF1C6EAA4}"/>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1" name="Freeform 9">
                <a:extLst>
                  <a:ext uri="{FF2B5EF4-FFF2-40B4-BE49-F238E27FC236}">
                    <a16:creationId xmlns:a16="http://schemas.microsoft.com/office/drawing/2014/main" id="{DE2C2516-E6AF-421F-8CEE-8FF4615766B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2" name="Freeform 10">
                <a:extLst>
                  <a:ext uri="{FF2B5EF4-FFF2-40B4-BE49-F238E27FC236}">
                    <a16:creationId xmlns:a16="http://schemas.microsoft.com/office/drawing/2014/main" id="{16FF2363-4F17-42A4-9C06-0229CF94D7FA}"/>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3" name="Oval 11">
                <a:extLst>
                  <a:ext uri="{FF2B5EF4-FFF2-40B4-BE49-F238E27FC236}">
                    <a16:creationId xmlns:a16="http://schemas.microsoft.com/office/drawing/2014/main" id="{B6AD4C2F-1190-4503-976B-2234A9FB6D4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4" name="Oval 12">
                <a:extLst>
                  <a:ext uri="{FF2B5EF4-FFF2-40B4-BE49-F238E27FC236}">
                    <a16:creationId xmlns:a16="http://schemas.microsoft.com/office/drawing/2014/main" id="{AC59F214-6CA1-4DDD-8201-F2A1A6BA68C5}"/>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5" name="Freeform 13">
                <a:extLst>
                  <a:ext uri="{FF2B5EF4-FFF2-40B4-BE49-F238E27FC236}">
                    <a16:creationId xmlns:a16="http://schemas.microsoft.com/office/drawing/2014/main" id="{1A8955B3-1D3F-4D28-96CB-FAF23C96D6BB}"/>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14">
                <a:extLst>
                  <a:ext uri="{FF2B5EF4-FFF2-40B4-BE49-F238E27FC236}">
                    <a16:creationId xmlns:a16="http://schemas.microsoft.com/office/drawing/2014/main" id="{F84C5252-15FD-4D13-A918-522280C91AA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15">
                <a:extLst>
                  <a:ext uri="{FF2B5EF4-FFF2-40B4-BE49-F238E27FC236}">
                    <a16:creationId xmlns:a16="http://schemas.microsoft.com/office/drawing/2014/main" id="{32FDE4F1-6D9D-457C-BE03-53E03F1F03B2}"/>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8" name="Freeform 16">
                <a:extLst>
                  <a:ext uri="{FF2B5EF4-FFF2-40B4-BE49-F238E27FC236}">
                    <a16:creationId xmlns:a16="http://schemas.microsoft.com/office/drawing/2014/main" id="{B9C6C951-4B68-4592-9328-828EB524669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17">
                <a:extLst>
                  <a:ext uri="{FF2B5EF4-FFF2-40B4-BE49-F238E27FC236}">
                    <a16:creationId xmlns:a16="http://schemas.microsoft.com/office/drawing/2014/main" id="{7FAC211A-B28A-422D-A17D-EE5A639886F4}"/>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0" name="Freeform 18">
                <a:extLst>
                  <a:ext uri="{FF2B5EF4-FFF2-40B4-BE49-F238E27FC236}">
                    <a16:creationId xmlns:a16="http://schemas.microsoft.com/office/drawing/2014/main" id="{D9368487-F67E-4C25-A1A9-7C34E0B7C2C4}"/>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08" name="그룹 187">
              <a:extLst>
                <a:ext uri="{FF2B5EF4-FFF2-40B4-BE49-F238E27FC236}">
                  <a16:creationId xmlns:a16="http://schemas.microsoft.com/office/drawing/2014/main" id="{5102F164-5E59-4941-AE67-150AAB844C4B}"/>
                </a:ext>
              </a:extLst>
            </p:cNvPr>
            <p:cNvGrpSpPr/>
            <p:nvPr/>
          </p:nvGrpSpPr>
          <p:grpSpPr>
            <a:xfrm>
              <a:off x="7945761" y="2688066"/>
              <a:ext cx="361951" cy="373510"/>
              <a:chOff x="3134362" y="3868078"/>
              <a:chExt cx="521897" cy="591878"/>
            </a:xfrm>
          </p:grpSpPr>
          <p:sp>
            <p:nvSpPr>
              <p:cNvPr id="161" name="타원 189">
                <a:extLst>
                  <a:ext uri="{FF2B5EF4-FFF2-40B4-BE49-F238E27FC236}">
                    <a16:creationId xmlns:a16="http://schemas.microsoft.com/office/drawing/2014/main" id="{C4EDB189-D01B-44C2-90AF-CE9CEF3387E4}"/>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62" name="사다리꼴 190">
                <a:extLst>
                  <a:ext uri="{FF2B5EF4-FFF2-40B4-BE49-F238E27FC236}">
                    <a16:creationId xmlns:a16="http://schemas.microsoft.com/office/drawing/2014/main" id="{9FD3F17B-7761-43A8-BF22-2E68869A436D}"/>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63" name="원호 191">
                <a:extLst>
                  <a:ext uri="{FF2B5EF4-FFF2-40B4-BE49-F238E27FC236}">
                    <a16:creationId xmlns:a16="http://schemas.microsoft.com/office/drawing/2014/main" id="{3A7EC4E6-7EA3-4D3E-9785-E62491CDCB93}"/>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64" name="원호 192">
                <a:extLst>
                  <a:ext uri="{FF2B5EF4-FFF2-40B4-BE49-F238E27FC236}">
                    <a16:creationId xmlns:a16="http://schemas.microsoft.com/office/drawing/2014/main" id="{2CADD5A2-E944-4892-8065-4BADF24C6D47}"/>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65" name="원호 193">
                <a:extLst>
                  <a:ext uri="{FF2B5EF4-FFF2-40B4-BE49-F238E27FC236}">
                    <a16:creationId xmlns:a16="http://schemas.microsoft.com/office/drawing/2014/main" id="{260CFE4F-B543-4916-B3DA-0306C4B8F49F}"/>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66" name="원호 194">
                <a:extLst>
                  <a:ext uri="{FF2B5EF4-FFF2-40B4-BE49-F238E27FC236}">
                    <a16:creationId xmlns:a16="http://schemas.microsoft.com/office/drawing/2014/main" id="{483154FB-A962-4CA3-8122-85EF9C5D7B46}"/>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09" name="그룹 108">
              <a:extLst>
                <a:ext uri="{FF2B5EF4-FFF2-40B4-BE49-F238E27FC236}">
                  <a16:creationId xmlns:a16="http://schemas.microsoft.com/office/drawing/2014/main" id="{C0B92363-BD63-441C-826F-D64FF0A9412D}"/>
                </a:ext>
              </a:extLst>
            </p:cNvPr>
            <p:cNvGrpSpPr/>
            <p:nvPr/>
          </p:nvGrpSpPr>
          <p:grpSpPr>
            <a:xfrm>
              <a:off x="7801807" y="2879415"/>
              <a:ext cx="203240" cy="172356"/>
              <a:chOff x="4001525" y="4921514"/>
              <a:chExt cx="612714" cy="633158"/>
            </a:xfrm>
          </p:grpSpPr>
          <p:sp>
            <p:nvSpPr>
              <p:cNvPr id="157" name="이등변 삼각형 156">
                <a:extLst>
                  <a:ext uri="{FF2B5EF4-FFF2-40B4-BE49-F238E27FC236}">
                    <a16:creationId xmlns:a16="http://schemas.microsoft.com/office/drawing/2014/main" id="{18F83847-E404-443D-BF13-F466DAE6C70F}"/>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8" name="현 157">
                <a:extLst>
                  <a:ext uri="{FF2B5EF4-FFF2-40B4-BE49-F238E27FC236}">
                    <a16:creationId xmlns:a16="http://schemas.microsoft.com/office/drawing/2014/main" id="{B04CB0E5-C25F-49FD-A357-E351E3EDFADC}"/>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9" name="모서리가 둥근 직사각형 181">
                <a:extLst>
                  <a:ext uri="{FF2B5EF4-FFF2-40B4-BE49-F238E27FC236}">
                    <a16:creationId xmlns:a16="http://schemas.microsoft.com/office/drawing/2014/main" id="{D4367EF2-EB6E-4A19-8BA3-C3712594C7EE}"/>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0" name="모서리가 둥근 직사각형 182">
                <a:extLst>
                  <a:ext uri="{FF2B5EF4-FFF2-40B4-BE49-F238E27FC236}">
                    <a16:creationId xmlns:a16="http://schemas.microsoft.com/office/drawing/2014/main" id="{35FA493D-D4AD-4733-BA07-1428B3958733}"/>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0" name="그룹 109">
              <a:extLst>
                <a:ext uri="{FF2B5EF4-FFF2-40B4-BE49-F238E27FC236}">
                  <a16:creationId xmlns:a16="http://schemas.microsoft.com/office/drawing/2014/main" id="{D870BB22-22D5-44B9-A1C3-5C22BDBDD0C4}"/>
                </a:ext>
              </a:extLst>
            </p:cNvPr>
            <p:cNvGrpSpPr/>
            <p:nvPr/>
          </p:nvGrpSpPr>
          <p:grpSpPr>
            <a:xfrm>
              <a:off x="7201554" y="2687892"/>
              <a:ext cx="420403" cy="381975"/>
              <a:chOff x="5319441" y="5018576"/>
              <a:chExt cx="516583" cy="552280"/>
            </a:xfrm>
          </p:grpSpPr>
          <p:sp>
            <p:nvSpPr>
              <p:cNvPr id="144" name="직사각형 143">
                <a:extLst>
                  <a:ext uri="{FF2B5EF4-FFF2-40B4-BE49-F238E27FC236}">
                    <a16:creationId xmlns:a16="http://schemas.microsoft.com/office/drawing/2014/main" id="{52133F10-ACC1-42E6-A77F-52A07F792AFC}"/>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5" name="직사각형 144">
                <a:extLst>
                  <a:ext uri="{FF2B5EF4-FFF2-40B4-BE49-F238E27FC236}">
                    <a16:creationId xmlns:a16="http://schemas.microsoft.com/office/drawing/2014/main" id="{BAE9D079-5B87-4E3D-A428-3ACC357D09CA}"/>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6" name="직사각형 145">
                <a:extLst>
                  <a:ext uri="{FF2B5EF4-FFF2-40B4-BE49-F238E27FC236}">
                    <a16:creationId xmlns:a16="http://schemas.microsoft.com/office/drawing/2014/main" id="{FD0BA973-95E8-4EAB-8BC2-8379C96D8D73}"/>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7" name="직사각형 146">
                <a:extLst>
                  <a:ext uri="{FF2B5EF4-FFF2-40B4-BE49-F238E27FC236}">
                    <a16:creationId xmlns:a16="http://schemas.microsoft.com/office/drawing/2014/main" id="{F2B2CEAE-102A-4FAD-99E2-A5629ABCC889}"/>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8" name="직사각형 147">
                <a:extLst>
                  <a:ext uri="{FF2B5EF4-FFF2-40B4-BE49-F238E27FC236}">
                    <a16:creationId xmlns:a16="http://schemas.microsoft.com/office/drawing/2014/main" id="{D173B637-11CD-42C4-AB32-30BC3628C0CE}"/>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9" name="직사각형 148">
                <a:extLst>
                  <a:ext uri="{FF2B5EF4-FFF2-40B4-BE49-F238E27FC236}">
                    <a16:creationId xmlns:a16="http://schemas.microsoft.com/office/drawing/2014/main" id="{C840818C-C149-4B29-94DB-DC2796166F35}"/>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0" name="현 149">
                <a:extLst>
                  <a:ext uri="{FF2B5EF4-FFF2-40B4-BE49-F238E27FC236}">
                    <a16:creationId xmlns:a16="http://schemas.microsoft.com/office/drawing/2014/main" id="{A1D4C7C6-B4ED-4F10-98B9-228560E5A576}"/>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51" name="그룹 150">
                <a:extLst>
                  <a:ext uri="{FF2B5EF4-FFF2-40B4-BE49-F238E27FC236}">
                    <a16:creationId xmlns:a16="http://schemas.microsoft.com/office/drawing/2014/main" id="{E3C334D8-C753-488E-A6C3-AF68965D23BE}"/>
                  </a:ext>
                </a:extLst>
              </p:cNvPr>
              <p:cNvGrpSpPr/>
              <p:nvPr/>
            </p:nvGrpSpPr>
            <p:grpSpPr>
              <a:xfrm>
                <a:off x="5319441" y="5323854"/>
                <a:ext cx="320538" cy="227774"/>
                <a:chOff x="5243241" y="5416987"/>
                <a:chExt cx="320538" cy="227774"/>
              </a:xfrm>
            </p:grpSpPr>
            <p:sp>
              <p:nvSpPr>
                <p:cNvPr id="155" name="원호 192">
                  <a:extLst>
                    <a:ext uri="{FF2B5EF4-FFF2-40B4-BE49-F238E27FC236}">
                      <a16:creationId xmlns:a16="http://schemas.microsoft.com/office/drawing/2014/main" id="{4855E8AF-671E-4DFE-B9EC-B99ABB10B271}"/>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56" name="원호 192">
                  <a:extLst>
                    <a:ext uri="{FF2B5EF4-FFF2-40B4-BE49-F238E27FC236}">
                      <a16:creationId xmlns:a16="http://schemas.microsoft.com/office/drawing/2014/main" id="{EB36FB20-B40C-4E7E-8958-753F36C802BB}"/>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152" name="직선 연결선 151">
                <a:extLst>
                  <a:ext uri="{FF2B5EF4-FFF2-40B4-BE49-F238E27FC236}">
                    <a16:creationId xmlns:a16="http://schemas.microsoft.com/office/drawing/2014/main" id="{53EA6EB8-58B6-43EF-B878-067084259EE6}"/>
                  </a:ext>
                </a:extLst>
              </p:cNvPr>
              <p:cNvCxnSpPr>
                <a:stCxn id="145" idx="1"/>
                <a:endCxn id="145"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직선 연결선 152">
                <a:extLst>
                  <a:ext uri="{FF2B5EF4-FFF2-40B4-BE49-F238E27FC236}">
                    <a16:creationId xmlns:a16="http://schemas.microsoft.com/office/drawing/2014/main" id="{2A3A1A98-C6DC-4993-BFA4-BDF1233A5200}"/>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타원 153">
                <a:extLst>
                  <a:ext uri="{FF2B5EF4-FFF2-40B4-BE49-F238E27FC236}">
                    <a16:creationId xmlns:a16="http://schemas.microsoft.com/office/drawing/2014/main" id="{6037FD6F-12B8-475B-A186-0D1897426673}"/>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111" name="직선 연결선 110">
              <a:extLst>
                <a:ext uri="{FF2B5EF4-FFF2-40B4-BE49-F238E27FC236}">
                  <a16:creationId xmlns:a16="http://schemas.microsoft.com/office/drawing/2014/main" id="{123CADE2-2F5F-4853-B4C2-84CEC3F8DE22}"/>
                </a:ext>
              </a:extLst>
            </p:cNvPr>
            <p:cNvCxnSpPr>
              <a:cxnSpLocks/>
            </p:cNvCxnSpPr>
            <p:nvPr/>
          </p:nvCxnSpPr>
          <p:spPr>
            <a:xfrm flipV="1">
              <a:off x="6922902" y="2923827"/>
              <a:ext cx="4181515" cy="178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E782CF8C-CC77-445C-9B13-4249805F7C8F}"/>
                </a:ext>
              </a:extLst>
            </p:cNvPr>
            <p:cNvSpPr txBox="1"/>
            <p:nvPr/>
          </p:nvSpPr>
          <p:spPr>
            <a:xfrm>
              <a:off x="9900503" y="3132569"/>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113" name="TextBox 112">
              <a:extLst>
                <a:ext uri="{FF2B5EF4-FFF2-40B4-BE49-F238E27FC236}">
                  <a16:creationId xmlns:a16="http://schemas.microsoft.com/office/drawing/2014/main" id="{048D9581-7BAF-4C8E-973B-4692B4DC9404}"/>
                </a:ext>
              </a:extLst>
            </p:cNvPr>
            <p:cNvSpPr txBox="1"/>
            <p:nvPr/>
          </p:nvSpPr>
          <p:spPr>
            <a:xfrm>
              <a:off x="9011566" y="2794260"/>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sp>
          <p:nvSpPr>
            <p:cNvPr id="114" name="TextBox 113">
              <a:extLst>
                <a:ext uri="{FF2B5EF4-FFF2-40B4-BE49-F238E27FC236}">
                  <a16:creationId xmlns:a16="http://schemas.microsoft.com/office/drawing/2014/main" id="{7F0BC16A-9A18-424C-96D1-9A5C4C3D0492}"/>
                </a:ext>
              </a:extLst>
            </p:cNvPr>
            <p:cNvSpPr txBox="1"/>
            <p:nvPr/>
          </p:nvSpPr>
          <p:spPr>
            <a:xfrm>
              <a:off x="6609257" y="3202091"/>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115" name="Group 23">
              <a:extLst>
                <a:ext uri="{FF2B5EF4-FFF2-40B4-BE49-F238E27FC236}">
                  <a16:creationId xmlns:a16="http://schemas.microsoft.com/office/drawing/2014/main" id="{68C2F617-049D-4E7A-912E-1B882CC77793}"/>
                </a:ext>
              </a:extLst>
            </p:cNvPr>
            <p:cNvGrpSpPr/>
            <p:nvPr/>
          </p:nvGrpSpPr>
          <p:grpSpPr>
            <a:xfrm>
              <a:off x="11104417" y="2645209"/>
              <a:ext cx="228768" cy="424735"/>
              <a:chOff x="3781722" y="2594317"/>
              <a:chExt cx="700617" cy="991307"/>
            </a:xfrm>
          </p:grpSpPr>
          <p:sp>
            <p:nvSpPr>
              <p:cNvPr id="130" name="Freeform 5">
                <a:extLst>
                  <a:ext uri="{FF2B5EF4-FFF2-40B4-BE49-F238E27FC236}">
                    <a16:creationId xmlns:a16="http://schemas.microsoft.com/office/drawing/2014/main" id="{29777030-5E2F-4D69-B972-F22C3ABB93E2}"/>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1" name="Freeform 6">
                <a:extLst>
                  <a:ext uri="{FF2B5EF4-FFF2-40B4-BE49-F238E27FC236}">
                    <a16:creationId xmlns:a16="http://schemas.microsoft.com/office/drawing/2014/main" id="{F804E754-2F00-40FB-815B-AB6E7F5CD546}"/>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2" name="Freeform 7">
                <a:extLst>
                  <a:ext uri="{FF2B5EF4-FFF2-40B4-BE49-F238E27FC236}">
                    <a16:creationId xmlns:a16="http://schemas.microsoft.com/office/drawing/2014/main" id="{B2F450E3-C365-4764-BB05-EBFBB2559C92}"/>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3" name="Freeform 8">
                <a:extLst>
                  <a:ext uri="{FF2B5EF4-FFF2-40B4-BE49-F238E27FC236}">
                    <a16:creationId xmlns:a16="http://schemas.microsoft.com/office/drawing/2014/main" id="{B761743B-8268-4A44-8571-ABF37F0FF9A2}"/>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4" name="Freeform 9">
                <a:extLst>
                  <a:ext uri="{FF2B5EF4-FFF2-40B4-BE49-F238E27FC236}">
                    <a16:creationId xmlns:a16="http://schemas.microsoft.com/office/drawing/2014/main" id="{E2BE4C80-D4E9-470E-BC33-F755B9F98E59}"/>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5" name="Freeform 10">
                <a:extLst>
                  <a:ext uri="{FF2B5EF4-FFF2-40B4-BE49-F238E27FC236}">
                    <a16:creationId xmlns:a16="http://schemas.microsoft.com/office/drawing/2014/main" id="{F0AF26E4-2EEC-4715-B82C-465D5C9A89C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6" name="Oval 11">
                <a:extLst>
                  <a:ext uri="{FF2B5EF4-FFF2-40B4-BE49-F238E27FC236}">
                    <a16:creationId xmlns:a16="http://schemas.microsoft.com/office/drawing/2014/main" id="{39381E9B-3088-49AC-BD44-119D2E0F63A0}"/>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7" name="Oval 12">
                <a:extLst>
                  <a:ext uri="{FF2B5EF4-FFF2-40B4-BE49-F238E27FC236}">
                    <a16:creationId xmlns:a16="http://schemas.microsoft.com/office/drawing/2014/main" id="{7C5954FE-A79C-4CB0-BA94-306D83C73D65}"/>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8" name="Freeform 13">
                <a:extLst>
                  <a:ext uri="{FF2B5EF4-FFF2-40B4-BE49-F238E27FC236}">
                    <a16:creationId xmlns:a16="http://schemas.microsoft.com/office/drawing/2014/main" id="{AE3E3EB4-7BBF-4DAA-99CC-BFC5F554525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9" name="Freeform 14">
                <a:extLst>
                  <a:ext uri="{FF2B5EF4-FFF2-40B4-BE49-F238E27FC236}">
                    <a16:creationId xmlns:a16="http://schemas.microsoft.com/office/drawing/2014/main" id="{C77CFDA2-A0FE-44B9-ACD4-109804435FEA}"/>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0" name="Freeform 15">
                <a:extLst>
                  <a:ext uri="{FF2B5EF4-FFF2-40B4-BE49-F238E27FC236}">
                    <a16:creationId xmlns:a16="http://schemas.microsoft.com/office/drawing/2014/main" id="{2FED1582-1FAA-47BB-98D1-EE77FE3BA9CC}"/>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1" name="Freeform 16">
                <a:extLst>
                  <a:ext uri="{FF2B5EF4-FFF2-40B4-BE49-F238E27FC236}">
                    <a16:creationId xmlns:a16="http://schemas.microsoft.com/office/drawing/2014/main" id="{849345E8-CF37-41D3-91B9-DF5F2EEF2EF3}"/>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2" name="Freeform 17">
                <a:extLst>
                  <a:ext uri="{FF2B5EF4-FFF2-40B4-BE49-F238E27FC236}">
                    <a16:creationId xmlns:a16="http://schemas.microsoft.com/office/drawing/2014/main" id="{28867E21-8DA8-46FE-A5E7-DE68885007F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3" name="Freeform 18">
                <a:extLst>
                  <a:ext uri="{FF2B5EF4-FFF2-40B4-BE49-F238E27FC236}">
                    <a16:creationId xmlns:a16="http://schemas.microsoft.com/office/drawing/2014/main" id="{3B2C76A7-4F5F-4906-A0FD-41B033721125}"/>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116" name="TextBox 115">
              <a:extLst>
                <a:ext uri="{FF2B5EF4-FFF2-40B4-BE49-F238E27FC236}">
                  <a16:creationId xmlns:a16="http://schemas.microsoft.com/office/drawing/2014/main" id="{445A91EE-F436-4CC9-910C-417A23199191}"/>
                </a:ext>
              </a:extLst>
            </p:cNvPr>
            <p:cNvSpPr txBox="1"/>
            <p:nvPr/>
          </p:nvSpPr>
          <p:spPr>
            <a:xfrm>
              <a:off x="10983707" y="3164725"/>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117" name="Group 16">
              <a:extLst>
                <a:ext uri="{FF2B5EF4-FFF2-40B4-BE49-F238E27FC236}">
                  <a16:creationId xmlns:a16="http://schemas.microsoft.com/office/drawing/2014/main" id="{59C303C8-CB20-4545-8BB2-A9250BA38C74}"/>
                </a:ext>
              </a:extLst>
            </p:cNvPr>
            <p:cNvGrpSpPr/>
            <p:nvPr/>
          </p:nvGrpSpPr>
          <p:grpSpPr>
            <a:xfrm>
              <a:off x="10015044" y="2695459"/>
              <a:ext cx="316126" cy="406867"/>
              <a:chOff x="2506319" y="1221965"/>
              <a:chExt cx="456500" cy="719723"/>
            </a:xfrm>
          </p:grpSpPr>
          <p:sp>
            <p:nvSpPr>
              <p:cNvPr id="124" name="Rounded Rectangle 17">
                <a:extLst>
                  <a:ext uri="{FF2B5EF4-FFF2-40B4-BE49-F238E27FC236}">
                    <a16:creationId xmlns:a16="http://schemas.microsoft.com/office/drawing/2014/main" id="{2209F80D-888C-440C-8EA3-AF07ACD38242}"/>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5" name="Trapezoid 18">
                <a:extLst>
                  <a:ext uri="{FF2B5EF4-FFF2-40B4-BE49-F238E27FC236}">
                    <a16:creationId xmlns:a16="http://schemas.microsoft.com/office/drawing/2014/main" id="{F68B3BC4-4F9B-4320-A39C-78C9B9C99D3A}"/>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6" name="Rounded Rectangle 19">
                <a:extLst>
                  <a:ext uri="{FF2B5EF4-FFF2-40B4-BE49-F238E27FC236}">
                    <a16:creationId xmlns:a16="http://schemas.microsoft.com/office/drawing/2014/main" id="{2C7A4227-0513-438D-8830-0382DF562A44}"/>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7" name="Rounded Rectangle 20">
                <a:extLst>
                  <a:ext uri="{FF2B5EF4-FFF2-40B4-BE49-F238E27FC236}">
                    <a16:creationId xmlns:a16="http://schemas.microsoft.com/office/drawing/2014/main" id="{BF3401EB-3AD5-4DD4-B2CD-BBDC5D6F327B}"/>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8" name="Oval 21">
                <a:extLst>
                  <a:ext uri="{FF2B5EF4-FFF2-40B4-BE49-F238E27FC236}">
                    <a16:creationId xmlns:a16="http://schemas.microsoft.com/office/drawing/2014/main" id="{9B0A2F64-1C00-48CE-8D41-50C14DD7852B}"/>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9" name="Oval 22">
                <a:extLst>
                  <a:ext uri="{FF2B5EF4-FFF2-40B4-BE49-F238E27FC236}">
                    <a16:creationId xmlns:a16="http://schemas.microsoft.com/office/drawing/2014/main" id="{92EB59D3-2554-4D34-937E-A6A30B814B63}"/>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118" name="타원 117">
              <a:extLst>
                <a:ext uri="{FF2B5EF4-FFF2-40B4-BE49-F238E27FC236}">
                  <a16:creationId xmlns:a16="http://schemas.microsoft.com/office/drawing/2014/main" id="{0EAFBDC6-D505-4184-9B35-365635C7D70E}"/>
                </a:ext>
              </a:extLst>
            </p:cNvPr>
            <p:cNvSpPr/>
            <p:nvPr/>
          </p:nvSpPr>
          <p:spPr>
            <a:xfrm>
              <a:off x="10463561" y="277621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pic>
          <p:nvPicPr>
            <p:cNvPr id="119" name="그림 118">
              <a:extLst>
                <a:ext uri="{FF2B5EF4-FFF2-40B4-BE49-F238E27FC236}">
                  <a16:creationId xmlns:a16="http://schemas.microsoft.com/office/drawing/2014/main" id="{AD1A58F7-D22F-420B-A58B-1E258AB71974}"/>
                </a:ext>
              </a:extLst>
            </p:cNvPr>
            <p:cNvPicPr>
              <a:picLocks noChangeAspect="1"/>
            </p:cNvPicPr>
            <p:nvPr/>
          </p:nvPicPr>
          <p:blipFill>
            <a:blip r:embed="rId2"/>
            <a:stretch>
              <a:fillRect/>
            </a:stretch>
          </p:blipFill>
          <p:spPr>
            <a:xfrm>
              <a:off x="8128311" y="3028823"/>
              <a:ext cx="372262" cy="178211"/>
            </a:xfrm>
            <a:prstGeom prst="rect">
              <a:avLst/>
            </a:prstGeom>
          </p:spPr>
        </p:pic>
        <p:sp>
          <p:nvSpPr>
            <p:cNvPr id="120" name="원통형 119">
              <a:extLst>
                <a:ext uri="{FF2B5EF4-FFF2-40B4-BE49-F238E27FC236}">
                  <a16:creationId xmlns:a16="http://schemas.microsoft.com/office/drawing/2014/main" id="{D4C07683-143F-464E-9B6C-C41A0BA70006}"/>
                </a:ext>
              </a:extLst>
            </p:cNvPr>
            <p:cNvSpPr/>
            <p:nvPr/>
          </p:nvSpPr>
          <p:spPr>
            <a:xfrm rot="5400000">
              <a:off x="7495283" y="2559831"/>
              <a:ext cx="92618" cy="109725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1" name="원통형 120">
              <a:extLst>
                <a:ext uri="{FF2B5EF4-FFF2-40B4-BE49-F238E27FC236}">
                  <a16:creationId xmlns:a16="http://schemas.microsoft.com/office/drawing/2014/main" id="{4A4EC6C1-00F4-4843-B691-0EDC1C9043FD}"/>
                </a:ext>
              </a:extLst>
            </p:cNvPr>
            <p:cNvSpPr/>
            <p:nvPr/>
          </p:nvSpPr>
          <p:spPr>
            <a:xfrm rot="5400000">
              <a:off x="8720246" y="2863451"/>
              <a:ext cx="85422" cy="49721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2" name="TextBox 121">
              <a:extLst>
                <a:ext uri="{FF2B5EF4-FFF2-40B4-BE49-F238E27FC236}">
                  <a16:creationId xmlns:a16="http://schemas.microsoft.com/office/drawing/2014/main" id="{224DB88A-22DE-4629-88D3-347F93DF35BC}"/>
                </a:ext>
              </a:extLst>
            </p:cNvPr>
            <p:cNvSpPr txBox="1"/>
            <p:nvPr/>
          </p:nvSpPr>
          <p:spPr>
            <a:xfrm>
              <a:off x="7269650" y="3174731"/>
              <a:ext cx="634117" cy="246221"/>
            </a:xfrm>
            <a:prstGeom prst="rect">
              <a:avLst/>
            </a:prstGeom>
            <a:noFill/>
          </p:spPr>
          <p:txBody>
            <a:bodyPr wrap="square" rtlCol="0">
              <a:spAutoFit/>
            </a:bodyPr>
            <a:lstStyle/>
            <a:p>
              <a:r>
                <a:rPr lang="en-US" altLang="ko-KR" sz="1000" dirty="0"/>
                <a:t>DRB</a:t>
              </a:r>
              <a:endParaRPr lang="ko-KR" altLang="en-US" sz="1000" dirty="0"/>
            </a:p>
          </p:txBody>
        </p:sp>
        <p:sp>
          <p:nvSpPr>
            <p:cNvPr id="123" name="TextBox 122">
              <a:extLst>
                <a:ext uri="{FF2B5EF4-FFF2-40B4-BE49-F238E27FC236}">
                  <a16:creationId xmlns:a16="http://schemas.microsoft.com/office/drawing/2014/main" id="{8A967B74-16A0-4510-8A59-B198982B1098}"/>
                </a:ext>
              </a:extLst>
            </p:cNvPr>
            <p:cNvSpPr txBox="1"/>
            <p:nvPr/>
          </p:nvSpPr>
          <p:spPr>
            <a:xfrm>
              <a:off x="8478573" y="3168184"/>
              <a:ext cx="597585" cy="246221"/>
            </a:xfrm>
            <a:prstGeom prst="rect">
              <a:avLst/>
            </a:prstGeom>
            <a:noFill/>
          </p:spPr>
          <p:txBody>
            <a:bodyPr wrap="square" rtlCol="0">
              <a:spAutoFit/>
            </a:bodyPr>
            <a:lstStyle/>
            <a:p>
              <a:r>
                <a:rPr lang="en-US" altLang="ko-KR" sz="1000" dirty="0"/>
                <a:t>GTP-U</a:t>
              </a:r>
              <a:endParaRPr lang="ko-KR" altLang="en-US" sz="1000" dirty="0"/>
            </a:p>
          </p:txBody>
        </p:sp>
      </p:grpSp>
      <p:sp>
        <p:nvSpPr>
          <p:cNvPr id="95" name="TextBox 94">
            <a:extLst>
              <a:ext uri="{FF2B5EF4-FFF2-40B4-BE49-F238E27FC236}">
                <a16:creationId xmlns:a16="http://schemas.microsoft.com/office/drawing/2014/main" id="{EC91E2AF-9B00-4580-8299-7232EF6DAB8A}"/>
              </a:ext>
            </a:extLst>
          </p:cNvPr>
          <p:cNvSpPr txBox="1"/>
          <p:nvPr/>
        </p:nvSpPr>
        <p:spPr>
          <a:xfrm>
            <a:off x="6425530" y="2421633"/>
            <a:ext cx="1390255" cy="276999"/>
          </a:xfrm>
          <a:prstGeom prst="rect">
            <a:avLst/>
          </a:prstGeom>
          <a:noFill/>
        </p:spPr>
        <p:txBody>
          <a:bodyPr wrap="square" rtlCol="0">
            <a:spAutoFit/>
          </a:bodyPr>
          <a:lstStyle/>
          <a:p>
            <a:r>
              <a:rPr lang="en-US" altLang="ko-KR" sz="1200" dirty="0">
                <a:latin typeface="Abadi" panose="020B0604020104020204" pitchFamily="34" charset="0"/>
              </a:rPr>
              <a:t>PHY rate (kbps)</a:t>
            </a:r>
            <a:endParaRPr lang="ko-KR" altLang="en-US" sz="1200" dirty="0">
              <a:latin typeface="Abadi" panose="020B0604020104020204" pitchFamily="34" charset="0"/>
            </a:endParaRPr>
          </a:p>
        </p:txBody>
      </p:sp>
      <p:sp>
        <p:nvSpPr>
          <p:cNvPr id="96" name="TextBox 95">
            <a:extLst>
              <a:ext uri="{FF2B5EF4-FFF2-40B4-BE49-F238E27FC236}">
                <a16:creationId xmlns:a16="http://schemas.microsoft.com/office/drawing/2014/main" id="{D899AB18-AC52-405B-BB32-7310CFB173F7}"/>
              </a:ext>
            </a:extLst>
          </p:cNvPr>
          <p:cNvSpPr txBox="1"/>
          <p:nvPr/>
        </p:nvSpPr>
        <p:spPr>
          <a:xfrm>
            <a:off x="11000111" y="6003498"/>
            <a:ext cx="1028005" cy="435402"/>
          </a:xfrm>
          <a:prstGeom prst="rect">
            <a:avLst/>
          </a:prstGeom>
          <a:noFill/>
        </p:spPr>
        <p:txBody>
          <a:bodyPr wrap="square" rtlCol="0">
            <a:spAutoFit/>
          </a:bodyPr>
          <a:lstStyle/>
          <a:p>
            <a:r>
              <a:rPr lang="en-US" altLang="ko-KR" sz="1200" dirty="0">
                <a:latin typeface="Abadi" panose="020B0604020104020204" pitchFamily="34" charset="0"/>
              </a:rPr>
              <a:t>Codec rate (kbps)</a:t>
            </a:r>
            <a:endParaRPr lang="ko-KR" altLang="en-US" sz="1200" dirty="0">
              <a:latin typeface="Abadi" panose="020B0604020104020204" pitchFamily="34" charset="0"/>
            </a:endParaRPr>
          </a:p>
        </p:txBody>
      </p:sp>
      <p:grpSp>
        <p:nvGrpSpPr>
          <p:cNvPr id="13" name="그룹 12">
            <a:extLst>
              <a:ext uri="{FF2B5EF4-FFF2-40B4-BE49-F238E27FC236}">
                <a16:creationId xmlns:a16="http://schemas.microsoft.com/office/drawing/2014/main" id="{33B596C0-C668-41C4-8724-AC9A1D2C46C1}"/>
              </a:ext>
            </a:extLst>
          </p:cNvPr>
          <p:cNvGrpSpPr/>
          <p:nvPr/>
        </p:nvGrpSpPr>
        <p:grpSpPr>
          <a:xfrm>
            <a:off x="10802846" y="2982118"/>
            <a:ext cx="1240510" cy="1623540"/>
            <a:chOff x="10802846" y="2736152"/>
            <a:chExt cx="1240510" cy="2193912"/>
          </a:xfrm>
        </p:grpSpPr>
        <p:sp>
          <p:nvSpPr>
            <p:cNvPr id="182" name="TextBox 181">
              <a:extLst>
                <a:ext uri="{FF2B5EF4-FFF2-40B4-BE49-F238E27FC236}">
                  <a16:creationId xmlns:a16="http://schemas.microsoft.com/office/drawing/2014/main" id="{346BBCCE-5185-47FC-B91B-AE5343857913}"/>
                </a:ext>
              </a:extLst>
            </p:cNvPr>
            <p:cNvSpPr txBox="1"/>
            <p:nvPr/>
          </p:nvSpPr>
          <p:spPr>
            <a:xfrm>
              <a:off x="10802846" y="2736152"/>
              <a:ext cx="1028005" cy="261241"/>
            </a:xfrm>
            <a:prstGeom prst="rect">
              <a:avLst/>
            </a:prstGeom>
            <a:noFill/>
          </p:spPr>
          <p:txBody>
            <a:bodyPr wrap="square" rtlCol="0">
              <a:spAutoFit/>
            </a:bodyPr>
            <a:lstStyle/>
            <a:p>
              <a:r>
                <a:rPr lang="en-US" altLang="ko-KR" sz="1200" dirty="0" err="1">
                  <a:solidFill>
                    <a:schemeClr val="accent1"/>
                  </a:solidFill>
                  <a:latin typeface="Abadi" panose="020B0604020104020204" pitchFamily="34" charset="0"/>
                </a:rPr>
                <a:t>ptime</a:t>
              </a:r>
              <a:r>
                <a:rPr lang="en-US" altLang="ko-KR" sz="1200" dirty="0">
                  <a:solidFill>
                    <a:schemeClr val="accent1"/>
                  </a:solidFill>
                  <a:latin typeface="Abadi" panose="020B0604020104020204" pitchFamily="34" charset="0"/>
                </a:rPr>
                <a:t>: 20ms</a:t>
              </a:r>
              <a:endParaRPr lang="ko-KR" altLang="en-US" sz="1200" dirty="0">
                <a:solidFill>
                  <a:schemeClr val="accent1"/>
                </a:solidFill>
                <a:latin typeface="Abadi" panose="020B0604020104020204" pitchFamily="34" charset="0"/>
              </a:endParaRPr>
            </a:p>
          </p:txBody>
        </p:sp>
        <p:sp>
          <p:nvSpPr>
            <p:cNvPr id="183" name="TextBox 182">
              <a:extLst>
                <a:ext uri="{FF2B5EF4-FFF2-40B4-BE49-F238E27FC236}">
                  <a16:creationId xmlns:a16="http://schemas.microsoft.com/office/drawing/2014/main" id="{42ED2A79-79E6-42A9-89FA-D0810D9A4814}"/>
                </a:ext>
              </a:extLst>
            </p:cNvPr>
            <p:cNvSpPr txBox="1"/>
            <p:nvPr/>
          </p:nvSpPr>
          <p:spPr>
            <a:xfrm>
              <a:off x="10849482" y="4322745"/>
              <a:ext cx="1028005" cy="261241"/>
            </a:xfrm>
            <a:prstGeom prst="rect">
              <a:avLst/>
            </a:prstGeom>
            <a:noFill/>
          </p:spPr>
          <p:txBody>
            <a:bodyPr wrap="square" rtlCol="0">
              <a:spAutoFit/>
            </a:bodyPr>
            <a:lstStyle/>
            <a:p>
              <a:r>
                <a:rPr lang="en-US" altLang="ko-KR" sz="1200" dirty="0" err="1">
                  <a:solidFill>
                    <a:schemeClr val="tx1">
                      <a:lumMod val="65000"/>
                      <a:lumOff val="35000"/>
                    </a:schemeClr>
                  </a:solidFill>
                  <a:latin typeface="Abadi" panose="020B0604020104020204" pitchFamily="34" charset="0"/>
                </a:rPr>
                <a:t>ptime</a:t>
              </a:r>
              <a:r>
                <a:rPr lang="en-US" altLang="ko-KR" sz="1200" dirty="0">
                  <a:solidFill>
                    <a:schemeClr val="tx1">
                      <a:lumMod val="65000"/>
                      <a:lumOff val="35000"/>
                    </a:schemeClr>
                  </a:solidFill>
                  <a:latin typeface="Abadi" panose="020B0604020104020204" pitchFamily="34" charset="0"/>
                </a:rPr>
                <a:t>: 80ms</a:t>
              </a:r>
              <a:endParaRPr lang="ko-KR" altLang="en-US" sz="1200" dirty="0">
                <a:solidFill>
                  <a:schemeClr val="tx1">
                    <a:lumMod val="65000"/>
                    <a:lumOff val="35000"/>
                  </a:schemeClr>
                </a:solidFill>
                <a:latin typeface="Abadi" panose="020B0604020104020204" pitchFamily="34" charset="0"/>
              </a:endParaRPr>
            </a:p>
          </p:txBody>
        </p:sp>
        <p:sp>
          <p:nvSpPr>
            <p:cNvPr id="184" name="TextBox 183">
              <a:extLst>
                <a:ext uri="{FF2B5EF4-FFF2-40B4-BE49-F238E27FC236}">
                  <a16:creationId xmlns:a16="http://schemas.microsoft.com/office/drawing/2014/main" id="{6A290DBC-E9CC-4828-B480-F20E2EB263C6}"/>
                </a:ext>
              </a:extLst>
            </p:cNvPr>
            <p:cNvSpPr txBox="1"/>
            <p:nvPr/>
          </p:nvSpPr>
          <p:spPr>
            <a:xfrm>
              <a:off x="10846465" y="4653065"/>
              <a:ext cx="1196891" cy="276999"/>
            </a:xfrm>
            <a:prstGeom prst="rect">
              <a:avLst/>
            </a:prstGeom>
            <a:noFill/>
          </p:spPr>
          <p:txBody>
            <a:bodyPr wrap="square" rtlCol="0">
              <a:spAutoFit/>
            </a:bodyPr>
            <a:lstStyle/>
            <a:p>
              <a:r>
                <a:rPr lang="en-US" altLang="ko-KR" sz="1200" dirty="0" err="1">
                  <a:solidFill>
                    <a:schemeClr val="accent4">
                      <a:lumMod val="60000"/>
                      <a:lumOff val="40000"/>
                    </a:schemeClr>
                  </a:solidFill>
                  <a:latin typeface="Abadi" panose="020B0604020104020204" pitchFamily="34" charset="0"/>
                </a:rPr>
                <a:t>ptime</a:t>
              </a:r>
              <a:r>
                <a:rPr lang="en-US" altLang="ko-KR" sz="1200" dirty="0">
                  <a:solidFill>
                    <a:schemeClr val="accent4">
                      <a:lumMod val="60000"/>
                      <a:lumOff val="40000"/>
                    </a:schemeClr>
                  </a:solidFill>
                  <a:latin typeface="Abadi" panose="020B0604020104020204" pitchFamily="34" charset="0"/>
                </a:rPr>
                <a:t>: 160ms</a:t>
              </a:r>
              <a:endParaRPr lang="ko-KR" altLang="en-US" sz="1200" dirty="0">
                <a:solidFill>
                  <a:schemeClr val="accent4">
                    <a:lumMod val="60000"/>
                    <a:lumOff val="40000"/>
                  </a:schemeClr>
                </a:solidFill>
                <a:latin typeface="Abadi" panose="020B0604020104020204" pitchFamily="34" charset="0"/>
              </a:endParaRPr>
            </a:p>
          </p:txBody>
        </p:sp>
        <p:sp>
          <p:nvSpPr>
            <p:cNvPr id="185" name="TextBox 184">
              <a:extLst>
                <a:ext uri="{FF2B5EF4-FFF2-40B4-BE49-F238E27FC236}">
                  <a16:creationId xmlns:a16="http://schemas.microsoft.com/office/drawing/2014/main" id="{4CD6F33B-375D-4D4D-9D26-5C3412C4BFEE}"/>
                </a:ext>
              </a:extLst>
            </p:cNvPr>
            <p:cNvSpPr txBox="1"/>
            <p:nvPr/>
          </p:nvSpPr>
          <p:spPr>
            <a:xfrm>
              <a:off x="10840675" y="3798450"/>
              <a:ext cx="1028005" cy="261241"/>
            </a:xfrm>
            <a:prstGeom prst="rect">
              <a:avLst/>
            </a:prstGeom>
            <a:noFill/>
          </p:spPr>
          <p:txBody>
            <a:bodyPr wrap="square" rtlCol="0">
              <a:spAutoFit/>
            </a:bodyPr>
            <a:lstStyle/>
            <a:p>
              <a:r>
                <a:rPr lang="en-US" altLang="ko-KR" sz="1200" dirty="0" err="1">
                  <a:solidFill>
                    <a:schemeClr val="accent2">
                      <a:lumMod val="75000"/>
                    </a:schemeClr>
                  </a:solidFill>
                  <a:latin typeface="Abadi" panose="020B0604020104020204" pitchFamily="34" charset="0"/>
                </a:rPr>
                <a:t>ptime</a:t>
              </a:r>
              <a:r>
                <a:rPr lang="en-US" altLang="ko-KR" sz="1200" dirty="0">
                  <a:solidFill>
                    <a:schemeClr val="accent2">
                      <a:lumMod val="75000"/>
                    </a:schemeClr>
                  </a:solidFill>
                  <a:latin typeface="Abadi" panose="020B0604020104020204" pitchFamily="34" charset="0"/>
                </a:rPr>
                <a:t>: 40ms</a:t>
              </a:r>
              <a:endParaRPr lang="ko-KR" altLang="en-US" sz="1200" dirty="0">
                <a:solidFill>
                  <a:schemeClr val="accent2">
                    <a:lumMod val="75000"/>
                  </a:schemeClr>
                </a:solidFill>
                <a:latin typeface="Abadi" panose="020B0604020104020204" pitchFamily="34" charset="0"/>
              </a:endParaRPr>
            </a:p>
          </p:txBody>
        </p:sp>
      </p:grpSp>
      <p:sp>
        <p:nvSpPr>
          <p:cNvPr id="186" name="직사각형 185">
            <a:extLst>
              <a:ext uri="{FF2B5EF4-FFF2-40B4-BE49-F238E27FC236}">
                <a16:creationId xmlns:a16="http://schemas.microsoft.com/office/drawing/2014/main" id="{36B84167-CB95-46A8-9D77-526FED82D007}"/>
              </a:ext>
            </a:extLst>
          </p:cNvPr>
          <p:cNvSpPr/>
          <p:nvPr/>
        </p:nvSpPr>
        <p:spPr>
          <a:xfrm>
            <a:off x="6245657"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87" name="직사각형 186">
            <a:extLst>
              <a:ext uri="{FF2B5EF4-FFF2-40B4-BE49-F238E27FC236}">
                <a16:creationId xmlns:a16="http://schemas.microsoft.com/office/drawing/2014/main" id="{B2E9FF0D-852C-453B-B088-223A0FA00A56}"/>
              </a:ext>
            </a:extLst>
          </p:cNvPr>
          <p:cNvSpPr/>
          <p:nvPr/>
        </p:nvSpPr>
        <p:spPr>
          <a:xfrm>
            <a:off x="7573961" y="1354762"/>
            <a:ext cx="2857500" cy="35725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Required Physical layer rate</a:t>
            </a:r>
            <a:endParaRPr lang="ko-KR" altLang="en-US" sz="1400" b="1" dirty="0"/>
          </a:p>
        </p:txBody>
      </p:sp>
      <p:grpSp>
        <p:nvGrpSpPr>
          <p:cNvPr id="189" name="그룹 188">
            <a:extLst>
              <a:ext uri="{FF2B5EF4-FFF2-40B4-BE49-F238E27FC236}">
                <a16:creationId xmlns:a16="http://schemas.microsoft.com/office/drawing/2014/main" id="{8CDF9B98-00DA-4BDF-8B07-04D395BF5D0F}"/>
              </a:ext>
            </a:extLst>
          </p:cNvPr>
          <p:cNvGrpSpPr/>
          <p:nvPr/>
        </p:nvGrpSpPr>
        <p:grpSpPr>
          <a:xfrm>
            <a:off x="1375765" y="3494734"/>
            <a:ext cx="77875" cy="315829"/>
            <a:chOff x="1443561" y="2319797"/>
            <a:chExt cx="148171" cy="582013"/>
          </a:xfrm>
        </p:grpSpPr>
        <p:sp>
          <p:nvSpPr>
            <p:cNvPr id="190" name="직사각형 189">
              <a:extLst>
                <a:ext uri="{FF2B5EF4-FFF2-40B4-BE49-F238E27FC236}">
                  <a16:creationId xmlns:a16="http://schemas.microsoft.com/office/drawing/2014/main" id="{22B77A85-8E26-44A3-BEFD-0D20E39091AC}"/>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1" name="직사각형 190">
              <a:extLst>
                <a:ext uri="{FF2B5EF4-FFF2-40B4-BE49-F238E27FC236}">
                  <a16:creationId xmlns:a16="http://schemas.microsoft.com/office/drawing/2014/main" id="{A31E9734-83F4-46AA-9A75-A6A0DB718D84}"/>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92" name="그룹 191">
            <a:extLst>
              <a:ext uri="{FF2B5EF4-FFF2-40B4-BE49-F238E27FC236}">
                <a16:creationId xmlns:a16="http://schemas.microsoft.com/office/drawing/2014/main" id="{26B98A92-D07C-401C-BCE6-87FEC30AFECC}"/>
              </a:ext>
            </a:extLst>
          </p:cNvPr>
          <p:cNvGrpSpPr/>
          <p:nvPr/>
        </p:nvGrpSpPr>
        <p:grpSpPr>
          <a:xfrm>
            <a:off x="1947265" y="3482034"/>
            <a:ext cx="77875" cy="315829"/>
            <a:chOff x="1443561" y="2319797"/>
            <a:chExt cx="148171" cy="582013"/>
          </a:xfrm>
        </p:grpSpPr>
        <p:sp>
          <p:nvSpPr>
            <p:cNvPr id="193" name="직사각형 192">
              <a:extLst>
                <a:ext uri="{FF2B5EF4-FFF2-40B4-BE49-F238E27FC236}">
                  <a16:creationId xmlns:a16="http://schemas.microsoft.com/office/drawing/2014/main" id="{0C1422B8-F17A-4B61-9CA9-D7B1BADC8795}"/>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4" name="직사각형 193">
              <a:extLst>
                <a:ext uri="{FF2B5EF4-FFF2-40B4-BE49-F238E27FC236}">
                  <a16:creationId xmlns:a16="http://schemas.microsoft.com/office/drawing/2014/main" id="{0C22CAF2-3650-47F1-9334-BF53CB0A9B78}"/>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95" name="그룹 194">
            <a:extLst>
              <a:ext uri="{FF2B5EF4-FFF2-40B4-BE49-F238E27FC236}">
                <a16:creationId xmlns:a16="http://schemas.microsoft.com/office/drawing/2014/main" id="{ED55B356-FBCA-44A0-B760-F466A0CDB9BF}"/>
              </a:ext>
            </a:extLst>
          </p:cNvPr>
          <p:cNvGrpSpPr/>
          <p:nvPr/>
        </p:nvGrpSpPr>
        <p:grpSpPr>
          <a:xfrm>
            <a:off x="2518765" y="3475684"/>
            <a:ext cx="77875" cy="315829"/>
            <a:chOff x="1443561" y="2319797"/>
            <a:chExt cx="148171" cy="582013"/>
          </a:xfrm>
        </p:grpSpPr>
        <p:sp>
          <p:nvSpPr>
            <p:cNvPr id="196" name="직사각형 195">
              <a:extLst>
                <a:ext uri="{FF2B5EF4-FFF2-40B4-BE49-F238E27FC236}">
                  <a16:creationId xmlns:a16="http://schemas.microsoft.com/office/drawing/2014/main" id="{1C1E58E1-8CA1-4CFB-AFA7-2FB27ACFB847}"/>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7" name="직사각형 196">
              <a:extLst>
                <a:ext uri="{FF2B5EF4-FFF2-40B4-BE49-F238E27FC236}">
                  <a16:creationId xmlns:a16="http://schemas.microsoft.com/office/drawing/2014/main" id="{196E573C-DE4E-44B7-94A7-FDBDFEFF237E}"/>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cxnSp>
        <p:nvCxnSpPr>
          <p:cNvPr id="198" name="직선 화살표 연결선 197">
            <a:extLst>
              <a:ext uri="{FF2B5EF4-FFF2-40B4-BE49-F238E27FC236}">
                <a16:creationId xmlns:a16="http://schemas.microsoft.com/office/drawing/2014/main" id="{C7C6C8C1-5244-430A-B24A-0F65A4090B2B}"/>
              </a:ext>
            </a:extLst>
          </p:cNvPr>
          <p:cNvCxnSpPr>
            <a:cxnSpLocks/>
          </p:cNvCxnSpPr>
          <p:nvPr/>
        </p:nvCxnSpPr>
        <p:spPr>
          <a:xfrm flipV="1">
            <a:off x="1368334" y="3901436"/>
            <a:ext cx="657045" cy="163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9" name="TextBox 198">
            <a:extLst>
              <a:ext uri="{FF2B5EF4-FFF2-40B4-BE49-F238E27FC236}">
                <a16:creationId xmlns:a16="http://schemas.microsoft.com/office/drawing/2014/main" id="{01DD45FC-42D9-4DB4-A551-7D41262651D9}"/>
              </a:ext>
            </a:extLst>
          </p:cNvPr>
          <p:cNvSpPr txBox="1"/>
          <p:nvPr/>
        </p:nvSpPr>
        <p:spPr>
          <a:xfrm>
            <a:off x="1369834" y="3938951"/>
            <a:ext cx="1864585" cy="246221"/>
          </a:xfrm>
          <a:prstGeom prst="rect">
            <a:avLst/>
          </a:prstGeom>
          <a:noFill/>
        </p:spPr>
        <p:txBody>
          <a:bodyPr wrap="square">
            <a:spAutoFit/>
          </a:bodyPr>
          <a:lstStyle/>
          <a:p>
            <a:r>
              <a:rPr lang="en-US" altLang="ko-KR" sz="1000" b="1" dirty="0" err="1"/>
              <a:t>ptime</a:t>
            </a:r>
            <a:r>
              <a:rPr lang="en-US" altLang="ko-KR" sz="1000" b="1" dirty="0"/>
              <a:t> (packetization time)</a:t>
            </a:r>
          </a:p>
        </p:txBody>
      </p:sp>
      <p:sp>
        <p:nvSpPr>
          <p:cNvPr id="200" name="타원 199">
            <a:extLst>
              <a:ext uri="{FF2B5EF4-FFF2-40B4-BE49-F238E27FC236}">
                <a16:creationId xmlns:a16="http://schemas.microsoft.com/office/drawing/2014/main" id="{58AFC5AD-206D-49D0-AFAB-8CCEE8858CFE}"/>
              </a:ext>
            </a:extLst>
          </p:cNvPr>
          <p:cNvSpPr/>
          <p:nvPr/>
        </p:nvSpPr>
        <p:spPr>
          <a:xfrm>
            <a:off x="3011534" y="3721004"/>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1" name="타원 200">
            <a:extLst>
              <a:ext uri="{FF2B5EF4-FFF2-40B4-BE49-F238E27FC236}">
                <a16:creationId xmlns:a16="http://schemas.microsoft.com/office/drawing/2014/main" id="{18CB261C-3652-4D3E-A816-B8BD9576A524}"/>
              </a:ext>
            </a:extLst>
          </p:cNvPr>
          <p:cNvSpPr/>
          <p:nvPr/>
        </p:nvSpPr>
        <p:spPr>
          <a:xfrm>
            <a:off x="3352590" y="3719146"/>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2" name="타원 201">
            <a:extLst>
              <a:ext uri="{FF2B5EF4-FFF2-40B4-BE49-F238E27FC236}">
                <a16:creationId xmlns:a16="http://schemas.microsoft.com/office/drawing/2014/main" id="{E970600C-2001-47C8-B35A-D8D2F1DF2157}"/>
              </a:ext>
            </a:extLst>
          </p:cNvPr>
          <p:cNvSpPr/>
          <p:nvPr/>
        </p:nvSpPr>
        <p:spPr>
          <a:xfrm>
            <a:off x="3708190" y="3725496"/>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3" name="TextBox 202">
            <a:extLst>
              <a:ext uri="{FF2B5EF4-FFF2-40B4-BE49-F238E27FC236}">
                <a16:creationId xmlns:a16="http://schemas.microsoft.com/office/drawing/2014/main" id="{0D2DD660-5C58-45E7-90CE-B5EA070CB9F3}"/>
              </a:ext>
            </a:extLst>
          </p:cNvPr>
          <p:cNvSpPr txBox="1"/>
          <p:nvPr/>
        </p:nvSpPr>
        <p:spPr>
          <a:xfrm>
            <a:off x="507220" y="3622336"/>
            <a:ext cx="1042907" cy="215444"/>
          </a:xfrm>
          <a:prstGeom prst="rect">
            <a:avLst/>
          </a:prstGeom>
          <a:noFill/>
        </p:spPr>
        <p:txBody>
          <a:bodyPr wrap="square" rtlCol="0">
            <a:spAutoFit/>
          </a:bodyPr>
          <a:lstStyle/>
          <a:p>
            <a:r>
              <a:rPr lang="en-US" altLang="ko-KR" sz="800" dirty="0">
                <a:solidFill>
                  <a:schemeClr val="tx1">
                    <a:lumMod val="65000"/>
                    <a:lumOff val="35000"/>
                  </a:schemeClr>
                </a:solidFill>
                <a:latin typeface="Abadi" panose="020B0604020104020204" pitchFamily="34" charset="0"/>
              </a:rPr>
              <a:t>Protocol Overhead</a:t>
            </a:r>
            <a:endParaRPr lang="ko-KR" altLang="en-US" sz="800" dirty="0">
              <a:solidFill>
                <a:schemeClr val="tx1">
                  <a:lumMod val="65000"/>
                  <a:lumOff val="35000"/>
                </a:schemeClr>
              </a:solidFill>
              <a:latin typeface="Abadi" panose="020B0604020104020204" pitchFamily="34" charset="0"/>
            </a:endParaRPr>
          </a:p>
        </p:txBody>
      </p:sp>
      <p:sp>
        <p:nvSpPr>
          <p:cNvPr id="204" name="TextBox 203">
            <a:extLst>
              <a:ext uri="{FF2B5EF4-FFF2-40B4-BE49-F238E27FC236}">
                <a16:creationId xmlns:a16="http://schemas.microsoft.com/office/drawing/2014/main" id="{C030FB84-B7E9-4DC7-B8F9-E7046C6F8EB3}"/>
              </a:ext>
            </a:extLst>
          </p:cNvPr>
          <p:cNvSpPr txBox="1"/>
          <p:nvPr/>
        </p:nvSpPr>
        <p:spPr>
          <a:xfrm>
            <a:off x="513080" y="3477556"/>
            <a:ext cx="721360" cy="215444"/>
          </a:xfrm>
          <a:prstGeom prst="rect">
            <a:avLst/>
          </a:prstGeom>
          <a:noFill/>
        </p:spPr>
        <p:txBody>
          <a:bodyPr wrap="square" rtlCol="0">
            <a:spAutoFit/>
          </a:bodyPr>
          <a:lstStyle/>
          <a:p>
            <a:r>
              <a:rPr lang="en-US" altLang="ko-KR" sz="800" b="1" dirty="0">
                <a:solidFill>
                  <a:srgbClr val="FF0000"/>
                </a:solidFill>
                <a:latin typeface="Abadi" panose="020B0604020104020204" pitchFamily="34" charset="0"/>
              </a:rPr>
              <a:t>Codec Data</a:t>
            </a:r>
            <a:endParaRPr lang="ko-KR" altLang="en-US" sz="800" b="1" dirty="0">
              <a:solidFill>
                <a:srgbClr val="FF0000"/>
              </a:solidFill>
              <a:latin typeface="Abadi" panose="020B0604020104020204" pitchFamily="34" charset="0"/>
            </a:endParaRPr>
          </a:p>
        </p:txBody>
      </p:sp>
      <p:sp>
        <p:nvSpPr>
          <p:cNvPr id="206" name="내용 개체 틀 5">
            <a:extLst>
              <a:ext uri="{FF2B5EF4-FFF2-40B4-BE49-F238E27FC236}">
                <a16:creationId xmlns:a16="http://schemas.microsoft.com/office/drawing/2014/main" id="{9BEEC8AF-E8A3-4B12-A36C-A856554ED522}"/>
              </a:ext>
            </a:extLst>
          </p:cNvPr>
          <p:cNvSpPr>
            <a:spLocks noGrp="1"/>
          </p:cNvSpPr>
          <p:nvPr>
            <p:ph idx="1"/>
          </p:nvPr>
        </p:nvSpPr>
        <p:spPr>
          <a:xfrm>
            <a:off x="320509" y="912694"/>
            <a:ext cx="11844163" cy="314563"/>
          </a:xfrm>
        </p:spPr>
        <p:txBody>
          <a:bodyPr/>
          <a:lstStyle/>
          <a:p>
            <a:r>
              <a:rPr lang="en-US" altLang="ko-KR" sz="1800" dirty="0"/>
              <a:t>When the protocol overhead 7B is assumed, at least 1.3 ~ 3.1 kbps physical rate is required for low bit rate codec </a:t>
            </a:r>
            <a:r>
              <a:rPr lang="en-US" altLang="ko-KR" sz="1400" dirty="0"/>
              <a:t>(for </a:t>
            </a:r>
            <a:r>
              <a:rPr lang="en-US" altLang="ko-KR" sz="1400" dirty="0" err="1"/>
              <a:t>ptime</a:t>
            </a:r>
            <a:r>
              <a:rPr lang="en-US" altLang="ko-KR" sz="1400" dirty="0"/>
              <a:t>=80)</a:t>
            </a:r>
            <a:endParaRPr lang="ko-KR" altLang="en-US" sz="1800" dirty="0"/>
          </a:p>
        </p:txBody>
      </p:sp>
      <p:graphicFrame>
        <p:nvGraphicFramePr>
          <p:cNvPr id="181" name="차트 180">
            <a:extLst>
              <a:ext uri="{FF2B5EF4-FFF2-40B4-BE49-F238E27FC236}">
                <a16:creationId xmlns:a16="http://schemas.microsoft.com/office/drawing/2014/main" id="{EA209D8A-1EF1-4A80-98CC-F045763F1FE8}"/>
              </a:ext>
            </a:extLst>
          </p:cNvPr>
          <p:cNvGraphicFramePr>
            <a:graphicFrameLocks/>
          </p:cNvGraphicFramePr>
          <p:nvPr>
            <p:extLst>
              <p:ext uri="{D42A27DB-BD31-4B8C-83A1-F6EECF244321}">
                <p14:modId xmlns:p14="http://schemas.microsoft.com/office/powerpoint/2010/main" val="2556004784"/>
              </p:ext>
            </p:extLst>
          </p:nvPr>
        </p:nvGraphicFramePr>
        <p:xfrm>
          <a:off x="6628451" y="2472886"/>
          <a:ext cx="4975112" cy="37035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48424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55A73FC-E84E-4BEE-A242-1889176F0BE6}"/>
              </a:ext>
            </a:extLst>
          </p:cNvPr>
          <p:cNvSpPr>
            <a:spLocks noGrp="1"/>
          </p:cNvSpPr>
          <p:nvPr>
            <p:ph type="title"/>
          </p:nvPr>
        </p:nvSpPr>
        <p:spPr/>
        <p:txBody>
          <a:bodyPr>
            <a:noAutofit/>
          </a:bodyPr>
          <a:lstStyle/>
          <a:p>
            <a:r>
              <a:rPr lang="en-US" altLang="ko-KR" sz="2800" dirty="0"/>
              <a:t>Option 1a. Voice data transmission over UP/DRB (ROHC 1B)</a:t>
            </a:r>
            <a:endParaRPr lang="ko-KR" altLang="en-US" sz="2800" dirty="0"/>
          </a:p>
        </p:txBody>
      </p:sp>
      <p:sp>
        <p:nvSpPr>
          <p:cNvPr id="4" name="슬라이드 번호 개체 틀 3">
            <a:extLst>
              <a:ext uri="{FF2B5EF4-FFF2-40B4-BE49-F238E27FC236}">
                <a16:creationId xmlns:a16="http://schemas.microsoft.com/office/drawing/2014/main" id="{D86F6097-3808-4457-8267-3FAFDF9A8013}"/>
              </a:ext>
            </a:extLst>
          </p:cNvPr>
          <p:cNvSpPr>
            <a:spLocks noGrp="1"/>
          </p:cNvSpPr>
          <p:nvPr>
            <p:ph type="sldNum" sz="quarter" idx="12"/>
          </p:nvPr>
        </p:nvSpPr>
        <p:spPr/>
        <p:txBody>
          <a:bodyPr/>
          <a:lstStyle/>
          <a:p>
            <a:fld id="{25F5DF48-2534-4513-BD43-E3E90888DDC1}" type="slidenum">
              <a:rPr lang="ko-KR" altLang="en-US" smtClean="0"/>
              <a:pPr/>
              <a:t>4</a:t>
            </a:fld>
            <a:endParaRPr lang="ko-KR" altLang="en-US" dirty="0"/>
          </a:p>
        </p:txBody>
      </p:sp>
      <p:sp>
        <p:nvSpPr>
          <p:cNvPr id="99" name="직사각형 98">
            <a:extLst>
              <a:ext uri="{FF2B5EF4-FFF2-40B4-BE49-F238E27FC236}">
                <a16:creationId xmlns:a16="http://schemas.microsoft.com/office/drawing/2014/main" id="{EDD84B33-BF59-47FC-9D59-839CC9F8750D}"/>
              </a:ext>
            </a:extLst>
          </p:cNvPr>
          <p:cNvSpPr/>
          <p:nvPr/>
        </p:nvSpPr>
        <p:spPr>
          <a:xfrm>
            <a:off x="501660"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00" name="직사각형 99">
            <a:extLst>
              <a:ext uri="{FF2B5EF4-FFF2-40B4-BE49-F238E27FC236}">
                <a16:creationId xmlns:a16="http://schemas.microsoft.com/office/drawing/2014/main" id="{5322C69C-870A-4731-8632-AB78305E38BC}"/>
              </a:ext>
            </a:extLst>
          </p:cNvPr>
          <p:cNvSpPr/>
          <p:nvPr/>
        </p:nvSpPr>
        <p:spPr>
          <a:xfrm>
            <a:off x="1295400" y="1355508"/>
            <a:ext cx="357632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Overview: Voice data over UP/DRB</a:t>
            </a:r>
            <a:endParaRPr lang="ko-KR" altLang="en-US" sz="1400" b="1" dirty="0"/>
          </a:p>
        </p:txBody>
      </p:sp>
      <p:graphicFrame>
        <p:nvGraphicFramePr>
          <p:cNvPr id="101" name="표 100">
            <a:extLst>
              <a:ext uri="{FF2B5EF4-FFF2-40B4-BE49-F238E27FC236}">
                <a16:creationId xmlns:a16="http://schemas.microsoft.com/office/drawing/2014/main" id="{B182B3A6-8FE3-4211-92FC-28268068AD52}"/>
              </a:ext>
            </a:extLst>
          </p:cNvPr>
          <p:cNvGraphicFramePr>
            <a:graphicFrameLocks noGrp="1"/>
          </p:cNvGraphicFramePr>
          <p:nvPr>
            <p:extLst>
              <p:ext uri="{D42A27DB-BD31-4B8C-83A1-F6EECF244321}">
                <p14:modId xmlns:p14="http://schemas.microsoft.com/office/powerpoint/2010/main" val="2307406225"/>
              </p:ext>
            </p:extLst>
          </p:nvPr>
        </p:nvGraphicFramePr>
        <p:xfrm>
          <a:off x="733953" y="4629419"/>
          <a:ext cx="3833146" cy="1203960"/>
        </p:xfrm>
        <a:graphic>
          <a:graphicData uri="http://schemas.openxmlformats.org/drawingml/2006/table">
            <a:tbl>
              <a:tblPr firstRow="1" bandRow="1">
                <a:tableStyleId>{7E9639D4-E3E2-4D34-9284-5A2195B3D0D7}</a:tableStyleId>
              </a:tblPr>
              <a:tblGrid>
                <a:gridCol w="864534">
                  <a:extLst>
                    <a:ext uri="{9D8B030D-6E8A-4147-A177-3AD203B41FA5}">
                      <a16:colId xmlns:a16="http://schemas.microsoft.com/office/drawing/2014/main" val="2912447184"/>
                    </a:ext>
                  </a:extLst>
                </a:gridCol>
                <a:gridCol w="937075">
                  <a:extLst>
                    <a:ext uri="{9D8B030D-6E8A-4147-A177-3AD203B41FA5}">
                      <a16:colId xmlns:a16="http://schemas.microsoft.com/office/drawing/2014/main" val="496226957"/>
                    </a:ext>
                  </a:extLst>
                </a:gridCol>
                <a:gridCol w="809947">
                  <a:extLst>
                    <a:ext uri="{9D8B030D-6E8A-4147-A177-3AD203B41FA5}">
                      <a16:colId xmlns:a16="http://schemas.microsoft.com/office/drawing/2014/main" val="38303557"/>
                    </a:ext>
                  </a:extLst>
                </a:gridCol>
                <a:gridCol w="1221590">
                  <a:extLst>
                    <a:ext uri="{9D8B030D-6E8A-4147-A177-3AD203B41FA5}">
                      <a16:colId xmlns:a16="http://schemas.microsoft.com/office/drawing/2014/main" val="1952903967"/>
                    </a:ext>
                  </a:extLst>
                </a:gridCol>
              </a:tblGrid>
              <a:tr h="149280">
                <a:tc>
                  <a:txBody>
                    <a:bodyPr/>
                    <a:lstStyle/>
                    <a:p>
                      <a:pPr latinLnBrk="1"/>
                      <a:r>
                        <a:rPr lang="en-US" altLang="ko-KR" sz="1100" dirty="0"/>
                        <a:t>Codec</a:t>
                      </a:r>
                    </a:p>
                    <a:p>
                      <a:pPr latinLnBrk="1"/>
                      <a:r>
                        <a:rPr lang="en-US" altLang="ko-KR" sz="1100" dirty="0"/>
                        <a:t>Rate</a:t>
                      </a:r>
                      <a:endParaRPr lang="ko-KR" altLang="en-US" sz="1100" dirty="0"/>
                    </a:p>
                  </a:txBody>
                  <a:tcPr/>
                </a:tc>
                <a:tc>
                  <a:txBody>
                    <a:bodyPr/>
                    <a:lstStyle/>
                    <a:p>
                      <a:pPr latinLnBrk="1"/>
                      <a:r>
                        <a:rPr lang="en-US" altLang="ko-KR" sz="1100" dirty="0"/>
                        <a:t>Protocol</a:t>
                      </a:r>
                    </a:p>
                    <a:p>
                      <a:pPr latinLnBrk="1"/>
                      <a:r>
                        <a:rPr lang="en-US" altLang="ko-KR" sz="1100" dirty="0"/>
                        <a:t>Overhead</a:t>
                      </a:r>
                    </a:p>
                  </a:txBody>
                  <a:tcPr/>
                </a:tc>
                <a:tc>
                  <a:txBody>
                    <a:bodyPr/>
                    <a:lstStyle/>
                    <a:p>
                      <a:pPr latinLnBrk="1"/>
                      <a:r>
                        <a:rPr lang="en-US" altLang="ko-KR" sz="1100" dirty="0"/>
                        <a:t>Voice</a:t>
                      </a:r>
                    </a:p>
                    <a:p>
                      <a:pPr latinLnBrk="1"/>
                      <a:r>
                        <a:rPr lang="en-US" altLang="ko-KR" sz="1100" dirty="0"/>
                        <a:t>Data</a:t>
                      </a:r>
                    </a:p>
                  </a:txBody>
                  <a:tcPr/>
                </a:tc>
                <a:tc>
                  <a:txBody>
                    <a:bodyPr/>
                    <a:lstStyle/>
                    <a:p>
                      <a:pPr latinLnBrk="1"/>
                      <a:r>
                        <a:rPr lang="en-US" altLang="ko-KR" sz="1100" dirty="0"/>
                        <a:t>PHY rate</a:t>
                      </a:r>
                    </a:p>
                  </a:txBody>
                  <a:tcPr/>
                </a:tc>
                <a:extLst>
                  <a:ext uri="{0D108BD9-81ED-4DB2-BD59-A6C34878D82A}">
                    <a16:rowId xmlns:a16="http://schemas.microsoft.com/office/drawing/2014/main" val="633225092"/>
                  </a:ext>
                </a:extLst>
              </a:tr>
              <a:tr h="139711">
                <a:tc>
                  <a:txBody>
                    <a:bodyPr/>
                    <a:lstStyle/>
                    <a:p>
                      <a:pPr latinLnBrk="1"/>
                      <a:r>
                        <a:rPr lang="en-US" altLang="ko-KR" sz="1100" dirty="0"/>
                        <a:t>0.6 kbps</a:t>
                      </a:r>
                    </a:p>
                  </a:txBody>
                  <a:tcPr/>
                </a:tc>
                <a:tc>
                  <a:txBody>
                    <a:bodyPr/>
                    <a:lstStyle/>
                    <a:p>
                      <a:pPr latinLnBrk="1"/>
                      <a:r>
                        <a:rPr lang="en-US" altLang="ko-KR" sz="1100" dirty="0"/>
                        <a:t>5 B</a:t>
                      </a:r>
                      <a:endParaRPr lang="ko-KR" altLang="en-US" sz="1100" dirty="0"/>
                    </a:p>
                  </a:txBody>
                  <a:tcPr/>
                </a:tc>
                <a:tc>
                  <a:txBody>
                    <a:bodyPr/>
                    <a:lstStyle/>
                    <a:p>
                      <a:pPr latinLnBrk="1"/>
                      <a:r>
                        <a:rPr lang="en-US" altLang="ko-KR" sz="1100" dirty="0"/>
                        <a:t>6 B</a:t>
                      </a:r>
                      <a:endParaRPr lang="ko-KR" altLang="en-US" sz="1100" dirty="0"/>
                    </a:p>
                  </a:txBody>
                  <a:tcPr/>
                </a:tc>
                <a:tc>
                  <a:txBody>
                    <a:bodyPr/>
                    <a:lstStyle/>
                    <a:p>
                      <a:pPr latinLnBrk="1"/>
                      <a:r>
                        <a:rPr lang="en-US" altLang="ko-KR" sz="1100" dirty="0"/>
                        <a:t>1.1 kbps</a:t>
                      </a:r>
                      <a:endParaRPr lang="ko-KR" altLang="en-US" sz="1100" dirty="0"/>
                    </a:p>
                  </a:txBody>
                  <a:tcPr/>
                </a:tc>
                <a:extLst>
                  <a:ext uri="{0D108BD9-81ED-4DB2-BD59-A6C34878D82A}">
                    <a16:rowId xmlns:a16="http://schemas.microsoft.com/office/drawing/2014/main" val="2137875874"/>
                  </a:ext>
                </a:extLst>
              </a:tr>
              <a:tr h="139711">
                <a:tc>
                  <a:txBody>
                    <a:bodyPr/>
                    <a:lstStyle/>
                    <a:p>
                      <a:pPr latinLnBrk="1"/>
                      <a:r>
                        <a:rPr lang="en-US" altLang="ko-KR" sz="1100" dirty="0"/>
                        <a:t>1.2 kbps</a:t>
                      </a:r>
                      <a:endParaRPr lang="ko-KR" altLang="en-US" sz="1100" dirty="0"/>
                    </a:p>
                  </a:txBody>
                  <a:tcPr/>
                </a:tc>
                <a:tc>
                  <a:txBody>
                    <a:bodyPr/>
                    <a:lstStyle/>
                    <a:p>
                      <a:pPr latinLnBrk="1"/>
                      <a:r>
                        <a:rPr lang="en-US" altLang="ko-KR" sz="1100" dirty="0"/>
                        <a:t>5 B</a:t>
                      </a:r>
                      <a:endParaRPr lang="ko-KR" altLang="en-US" sz="1100" dirty="0"/>
                    </a:p>
                  </a:txBody>
                  <a:tcPr/>
                </a:tc>
                <a:tc>
                  <a:txBody>
                    <a:bodyPr/>
                    <a:lstStyle/>
                    <a:p>
                      <a:pPr latinLnBrk="1"/>
                      <a:r>
                        <a:rPr lang="en-US" altLang="ko-KR" sz="1100" dirty="0"/>
                        <a:t>12 B</a:t>
                      </a:r>
                      <a:endParaRPr lang="ko-KR" altLang="en-US" sz="1100" dirty="0"/>
                    </a:p>
                  </a:txBody>
                  <a:tcPr/>
                </a:tc>
                <a:tc>
                  <a:txBody>
                    <a:bodyPr/>
                    <a:lstStyle/>
                    <a:p>
                      <a:pPr latinLnBrk="1"/>
                      <a:r>
                        <a:rPr lang="en-US" altLang="ko-KR" sz="1100" dirty="0"/>
                        <a:t>1.7 kbps</a:t>
                      </a:r>
                      <a:endParaRPr lang="ko-KR" altLang="en-US" sz="1100" dirty="0"/>
                    </a:p>
                  </a:txBody>
                  <a:tcPr/>
                </a:tc>
                <a:extLst>
                  <a:ext uri="{0D108BD9-81ED-4DB2-BD59-A6C34878D82A}">
                    <a16:rowId xmlns:a16="http://schemas.microsoft.com/office/drawing/2014/main" val="2928644814"/>
                  </a:ext>
                </a:extLst>
              </a:tr>
              <a:tr h="139711">
                <a:tc>
                  <a:txBody>
                    <a:bodyPr/>
                    <a:lstStyle/>
                    <a:p>
                      <a:pPr latinLnBrk="1"/>
                      <a:r>
                        <a:rPr lang="en-US" altLang="ko-KR" sz="1100" dirty="0"/>
                        <a:t>2.4 kbps</a:t>
                      </a:r>
                      <a:endParaRPr lang="ko-KR" altLang="en-US" sz="1100" dirty="0"/>
                    </a:p>
                  </a:txBody>
                  <a:tcPr/>
                </a:tc>
                <a:tc>
                  <a:txBody>
                    <a:bodyPr/>
                    <a:lstStyle/>
                    <a:p>
                      <a:pPr latinLnBrk="1"/>
                      <a:r>
                        <a:rPr lang="en-US" altLang="ko-KR" sz="1100" dirty="0"/>
                        <a:t>5 B</a:t>
                      </a:r>
                      <a:endParaRPr lang="ko-KR" altLang="en-US" sz="1100" dirty="0"/>
                    </a:p>
                  </a:txBody>
                  <a:tcPr/>
                </a:tc>
                <a:tc>
                  <a:txBody>
                    <a:bodyPr/>
                    <a:lstStyle/>
                    <a:p>
                      <a:pPr latinLnBrk="1"/>
                      <a:r>
                        <a:rPr lang="en-US" altLang="ko-KR" sz="1100" dirty="0"/>
                        <a:t>24 B</a:t>
                      </a:r>
                      <a:endParaRPr lang="ko-KR" altLang="en-US" sz="1100" dirty="0"/>
                    </a:p>
                  </a:txBody>
                  <a:tcPr/>
                </a:tc>
                <a:tc>
                  <a:txBody>
                    <a:bodyPr/>
                    <a:lstStyle/>
                    <a:p>
                      <a:pPr latinLnBrk="1"/>
                      <a:r>
                        <a:rPr lang="en-US" altLang="ko-KR" sz="1100" dirty="0"/>
                        <a:t>2.9 kbps</a:t>
                      </a:r>
                      <a:endParaRPr lang="ko-KR" altLang="en-US" sz="1100" dirty="0"/>
                    </a:p>
                  </a:txBody>
                  <a:tcPr/>
                </a:tc>
                <a:extLst>
                  <a:ext uri="{0D108BD9-81ED-4DB2-BD59-A6C34878D82A}">
                    <a16:rowId xmlns:a16="http://schemas.microsoft.com/office/drawing/2014/main" val="1989249931"/>
                  </a:ext>
                </a:extLst>
              </a:tr>
            </a:tbl>
          </a:graphicData>
        </a:graphic>
      </p:graphicFrame>
      <p:graphicFrame>
        <p:nvGraphicFramePr>
          <p:cNvPr id="102" name="표 101">
            <a:extLst>
              <a:ext uri="{FF2B5EF4-FFF2-40B4-BE49-F238E27FC236}">
                <a16:creationId xmlns:a16="http://schemas.microsoft.com/office/drawing/2014/main" id="{8C40914E-8ED1-49C5-A495-C8A147F4019E}"/>
              </a:ext>
            </a:extLst>
          </p:cNvPr>
          <p:cNvGraphicFramePr>
            <a:graphicFrameLocks noGrp="1"/>
          </p:cNvGraphicFramePr>
          <p:nvPr>
            <p:extLst>
              <p:ext uri="{D42A27DB-BD31-4B8C-83A1-F6EECF244321}">
                <p14:modId xmlns:p14="http://schemas.microsoft.com/office/powerpoint/2010/main" val="1390541991"/>
              </p:ext>
            </p:extLst>
          </p:nvPr>
        </p:nvGraphicFramePr>
        <p:xfrm>
          <a:off x="4757451" y="4621799"/>
          <a:ext cx="1109313" cy="1219200"/>
        </p:xfrm>
        <a:graphic>
          <a:graphicData uri="http://schemas.openxmlformats.org/drawingml/2006/table">
            <a:tbl>
              <a:tblPr firstRow="1" bandRow="1">
                <a:tableStyleId>{5940675A-B579-460E-94D1-54222C63F5DA}</a:tableStyleId>
              </a:tblPr>
              <a:tblGrid>
                <a:gridCol w="712139">
                  <a:extLst>
                    <a:ext uri="{9D8B030D-6E8A-4147-A177-3AD203B41FA5}">
                      <a16:colId xmlns:a16="http://schemas.microsoft.com/office/drawing/2014/main" val="1173928406"/>
                    </a:ext>
                  </a:extLst>
                </a:gridCol>
                <a:gridCol w="397174">
                  <a:extLst>
                    <a:ext uri="{9D8B030D-6E8A-4147-A177-3AD203B41FA5}">
                      <a16:colId xmlns:a16="http://schemas.microsoft.com/office/drawing/2014/main" val="3830327308"/>
                    </a:ext>
                  </a:extLst>
                </a:gridCol>
              </a:tblGrid>
              <a:tr h="0">
                <a:tc>
                  <a:txBody>
                    <a:bodyPr/>
                    <a:lstStyle/>
                    <a:p>
                      <a:pPr latinLnBrk="1"/>
                      <a:r>
                        <a:rPr lang="en-US" altLang="ko-KR" sz="1000" dirty="0">
                          <a:latin typeface="+mn-ea"/>
                          <a:ea typeface="+mn-ea"/>
                        </a:rPr>
                        <a:t>Voice</a:t>
                      </a:r>
                      <a:endParaRPr lang="ko-KR" altLang="en-US" sz="1000" dirty="0">
                        <a:latin typeface="+mn-ea"/>
                        <a:ea typeface="+mn-ea"/>
                      </a:endParaRPr>
                    </a:p>
                  </a:txBody>
                  <a:tcPr/>
                </a:tc>
                <a:tc>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ROHC</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77815305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 (UM)</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sp>
        <p:nvSpPr>
          <p:cNvPr id="104" name="Content Placeholder 2">
            <a:extLst>
              <a:ext uri="{FF2B5EF4-FFF2-40B4-BE49-F238E27FC236}">
                <a16:creationId xmlns:a16="http://schemas.microsoft.com/office/drawing/2014/main" id="{AEE64FE7-F687-4BF5-B3EF-111EFFFEFD57}"/>
              </a:ext>
            </a:extLst>
          </p:cNvPr>
          <p:cNvSpPr txBox="1">
            <a:spLocks/>
          </p:cNvSpPr>
          <p:nvPr/>
        </p:nvSpPr>
        <p:spPr>
          <a:xfrm>
            <a:off x="641571" y="1971690"/>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Voice data is transmitted over DRB/UP </a:t>
            </a:r>
          </a:p>
          <a:p>
            <a:r>
              <a:rPr lang="en-US" altLang="ko-KR" sz="1400" b="0" dirty="0"/>
              <a:t>ROHC is located in </a:t>
            </a:r>
            <a:r>
              <a:rPr lang="en-US" altLang="ko-KR" sz="1400" b="0" dirty="0" err="1"/>
              <a:t>eNB</a:t>
            </a:r>
            <a:endParaRPr lang="en-US" altLang="ko-KR" sz="1400" b="0" dirty="0"/>
          </a:p>
        </p:txBody>
      </p:sp>
      <p:sp>
        <p:nvSpPr>
          <p:cNvPr id="105" name="Content Placeholder 2">
            <a:extLst>
              <a:ext uri="{FF2B5EF4-FFF2-40B4-BE49-F238E27FC236}">
                <a16:creationId xmlns:a16="http://schemas.microsoft.com/office/drawing/2014/main" id="{1E6FC3C6-BB3D-48BC-819A-A8A505F6CADA}"/>
              </a:ext>
            </a:extLst>
          </p:cNvPr>
          <p:cNvSpPr txBox="1">
            <a:spLocks/>
          </p:cNvSpPr>
          <p:nvPr/>
        </p:nvSpPr>
        <p:spPr>
          <a:xfrm>
            <a:off x="689868" y="4280813"/>
            <a:ext cx="5193073" cy="34737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Protocol overhead total 7B for each voice codec data (</a:t>
            </a:r>
            <a:r>
              <a:rPr lang="en-US" altLang="ko-KR" sz="1400" b="0" dirty="0" err="1"/>
              <a:t>ptime</a:t>
            </a:r>
            <a:r>
              <a:rPr lang="en-US" altLang="ko-KR" sz="1400" b="0" dirty="0"/>
              <a:t>=80ms)</a:t>
            </a:r>
          </a:p>
        </p:txBody>
      </p:sp>
      <p:grpSp>
        <p:nvGrpSpPr>
          <p:cNvPr id="106" name="그룹 105">
            <a:extLst>
              <a:ext uri="{FF2B5EF4-FFF2-40B4-BE49-F238E27FC236}">
                <a16:creationId xmlns:a16="http://schemas.microsoft.com/office/drawing/2014/main" id="{0D749252-9592-4205-AC65-7DC5F8201AAF}"/>
              </a:ext>
            </a:extLst>
          </p:cNvPr>
          <p:cNvGrpSpPr/>
          <p:nvPr/>
        </p:nvGrpSpPr>
        <p:grpSpPr>
          <a:xfrm>
            <a:off x="884097" y="2703500"/>
            <a:ext cx="4841689" cy="833881"/>
            <a:chOff x="6609257" y="2645209"/>
            <a:chExt cx="4841689" cy="833881"/>
          </a:xfrm>
        </p:grpSpPr>
        <p:grpSp>
          <p:nvGrpSpPr>
            <p:cNvPr id="107" name="Group 23">
              <a:extLst>
                <a:ext uri="{FF2B5EF4-FFF2-40B4-BE49-F238E27FC236}">
                  <a16:creationId xmlns:a16="http://schemas.microsoft.com/office/drawing/2014/main" id="{5505B18F-565D-43E9-AE27-0A38840B9F67}"/>
                </a:ext>
              </a:extLst>
            </p:cNvPr>
            <p:cNvGrpSpPr/>
            <p:nvPr/>
          </p:nvGrpSpPr>
          <p:grpSpPr>
            <a:xfrm>
              <a:off x="6690083" y="2712745"/>
              <a:ext cx="228768" cy="424735"/>
              <a:chOff x="3781722" y="2594317"/>
              <a:chExt cx="700617" cy="991307"/>
            </a:xfrm>
          </p:grpSpPr>
          <p:sp>
            <p:nvSpPr>
              <p:cNvPr id="167" name="Freeform 5">
                <a:extLst>
                  <a:ext uri="{FF2B5EF4-FFF2-40B4-BE49-F238E27FC236}">
                    <a16:creationId xmlns:a16="http://schemas.microsoft.com/office/drawing/2014/main" id="{574E4998-270B-479C-ADE1-AE9E1F674132}"/>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68" name="Freeform 6">
                <a:extLst>
                  <a:ext uri="{FF2B5EF4-FFF2-40B4-BE49-F238E27FC236}">
                    <a16:creationId xmlns:a16="http://schemas.microsoft.com/office/drawing/2014/main" id="{940E1919-159B-4DFB-8DFF-C21F064D1455}"/>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69" name="Freeform 7">
                <a:extLst>
                  <a:ext uri="{FF2B5EF4-FFF2-40B4-BE49-F238E27FC236}">
                    <a16:creationId xmlns:a16="http://schemas.microsoft.com/office/drawing/2014/main" id="{056ED7E8-E308-4444-A0BA-8526C5E7B0BC}"/>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0" name="Freeform 8">
                <a:extLst>
                  <a:ext uri="{FF2B5EF4-FFF2-40B4-BE49-F238E27FC236}">
                    <a16:creationId xmlns:a16="http://schemas.microsoft.com/office/drawing/2014/main" id="{88DB323D-F9B0-4F8D-96A4-E5DEF1C6EAA4}"/>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1" name="Freeform 9">
                <a:extLst>
                  <a:ext uri="{FF2B5EF4-FFF2-40B4-BE49-F238E27FC236}">
                    <a16:creationId xmlns:a16="http://schemas.microsoft.com/office/drawing/2014/main" id="{DE2C2516-E6AF-421F-8CEE-8FF4615766B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2" name="Freeform 10">
                <a:extLst>
                  <a:ext uri="{FF2B5EF4-FFF2-40B4-BE49-F238E27FC236}">
                    <a16:creationId xmlns:a16="http://schemas.microsoft.com/office/drawing/2014/main" id="{16FF2363-4F17-42A4-9C06-0229CF94D7FA}"/>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3" name="Oval 11">
                <a:extLst>
                  <a:ext uri="{FF2B5EF4-FFF2-40B4-BE49-F238E27FC236}">
                    <a16:creationId xmlns:a16="http://schemas.microsoft.com/office/drawing/2014/main" id="{B6AD4C2F-1190-4503-976B-2234A9FB6D4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4" name="Oval 12">
                <a:extLst>
                  <a:ext uri="{FF2B5EF4-FFF2-40B4-BE49-F238E27FC236}">
                    <a16:creationId xmlns:a16="http://schemas.microsoft.com/office/drawing/2014/main" id="{AC59F214-6CA1-4DDD-8201-F2A1A6BA68C5}"/>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5" name="Freeform 13">
                <a:extLst>
                  <a:ext uri="{FF2B5EF4-FFF2-40B4-BE49-F238E27FC236}">
                    <a16:creationId xmlns:a16="http://schemas.microsoft.com/office/drawing/2014/main" id="{1A8955B3-1D3F-4D28-96CB-FAF23C96D6BB}"/>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14">
                <a:extLst>
                  <a:ext uri="{FF2B5EF4-FFF2-40B4-BE49-F238E27FC236}">
                    <a16:creationId xmlns:a16="http://schemas.microsoft.com/office/drawing/2014/main" id="{F84C5252-15FD-4D13-A918-522280C91AA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15">
                <a:extLst>
                  <a:ext uri="{FF2B5EF4-FFF2-40B4-BE49-F238E27FC236}">
                    <a16:creationId xmlns:a16="http://schemas.microsoft.com/office/drawing/2014/main" id="{32FDE4F1-6D9D-457C-BE03-53E03F1F03B2}"/>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8" name="Freeform 16">
                <a:extLst>
                  <a:ext uri="{FF2B5EF4-FFF2-40B4-BE49-F238E27FC236}">
                    <a16:creationId xmlns:a16="http://schemas.microsoft.com/office/drawing/2014/main" id="{B9C6C951-4B68-4592-9328-828EB524669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17">
                <a:extLst>
                  <a:ext uri="{FF2B5EF4-FFF2-40B4-BE49-F238E27FC236}">
                    <a16:creationId xmlns:a16="http://schemas.microsoft.com/office/drawing/2014/main" id="{7FAC211A-B28A-422D-A17D-EE5A639886F4}"/>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0" name="Freeform 18">
                <a:extLst>
                  <a:ext uri="{FF2B5EF4-FFF2-40B4-BE49-F238E27FC236}">
                    <a16:creationId xmlns:a16="http://schemas.microsoft.com/office/drawing/2014/main" id="{D9368487-F67E-4C25-A1A9-7C34E0B7C2C4}"/>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08" name="그룹 187">
              <a:extLst>
                <a:ext uri="{FF2B5EF4-FFF2-40B4-BE49-F238E27FC236}">
                  <a16:creationId xmlns:a16="http://schemas.microsoft.com/office/drawing/2014/main" id="{5102F164-5E59-4941-AE67-150AAB844C4B}"/>
                </a:ext>
              </a:extLst>
            </p:cNvPr>
            <p:cNvGrpSpPr/>
            <p:nvPr/>
          </p:nvGrpSpPr>
          <p:grpSpPr>
            <a:xfrm>
              <a:off x="7945761" y="2688066"/>
              <a:ext cx="361951" cy="373510"/>
              <a:chOff x="3134362" y="3868078"/>
              <a:chExt cx="521897" cy="591878"/>
            </a:xfrm>
          </p:grpSpPr>
          <p:sp>
            <p:nvSpPr>
              <p:cNvPr id="161" name="타원 189">
                <a:extLst>
                  <a:ext uri="{FF2B5EF4-FFF2-40B4-BE49-F238E27FC236}">
                    <a16:creationId xmlns:a16="http://schemas.microsoft.com/office/drawing/2014/main" id="{C4EDB189-D01B-44C2-90AF-CE9CEF3387E4}"/>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62" name="사다리꼴 190">
                <a:extLst>
                  <a:ext uri="{FF2B5EF4-FFF2-40B4-BE49-F238E27FC236}">
                    <a16:creationId xmlns:a16="http://schemas.microsoft.com/office/drawing/2014/main" id="{9FD3F17B-7761-43A8-BF22-2E68869A436D}"/>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63" name="원호 191">
                <a:extLst>
                  <a:ext uri="{FF2B5EF4-FFF2-40B4-BE49-F238E27FC236}">
                    <a16:creationId xmlns:a16="http://schemas.microsoft.com/office/drawing/2014/main" id="{3A7EC4E6-7EA3-4D3E-9785-E62491CDCB93}"/>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64" name="원호 192">
                <a:extLst>
                  <a:ext uri="{FF2B5EF4-FFF2-40B4-BE49-F238E27FC236}">
                    <a16:creationId xmlns:a16="http://schemas.microsoft.com/office/drawing/2014/main" id="{2CADD5A2-E944-4892-8065-4BADF24C6D47}"/>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65" name="원호 193">
                <a:extLst>
                  <a:ext uri="{FF2B5EF4-FFF2-40B4-BE49-F238E27FC236}">
                    <a16:creationId xmlns:a16="http://schemas.microsoft.com/office/drawing/2014/main" id="{260CFE4F-B543-4916-B3DA-0306C4B8F49F}"/>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66" name="원호 194">
                <a:extLst>
                  <a:ext uri="{FF2B5EF4-FFF2-40B4-BE49-F238E27FC236}">
                    <a16:creationId xmlns:a16="http://schemas.microsoft.com/office/drawing/2014/main" id="{483154FB-A962-4CA3-8122-85EF9C5D7B46}"/>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09" name="그룹 108">
              <a:extLst>
                <a:ext uri="{FF2B5EF4-FFF2-40B4-BE49-F238E27FC236}">
                  <a16:creationId xmlns:a16="http://schemas.microsoft.com/office/drawing/2014/main" id="{C0B92363-BD63-441C-826F-D64FF0A9412D}"/>
                </a:ext>
              </a:extLst>
            </p:cNvPr>
            <p:cNvGrpSpPr/>
            <p:nvPr/>
          </p:nvGrpSpPr>
          <p:grpSpPr>
            <a:xfrm>
              <a:off x="7801807" y="2879415"/>
              <a:ext cx="203240" cy="172356"/>
              <a:chOff x="4001525" y="4921514"/>
              <a:chExt cx="612714" cy="633158"/>
            </a:xfrm>
          </p:grpSpPr>
          <p:sp>
            <p:nvSpPr>
              <p:cNvPr id="157" name="이등변 삼각형 156">
                <a:extLst>
                  <a:ext uri="{FF2B5EF4-FFF2-40B4-BE49-F238E27FC236}">
                    <a16:creationId xmlns:a16="http://schemas.microsoft.com/office/drawing/2014/main" id="{18F83847-E404-443D-BF13-F466DAE6C70F}"/>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8" name="현 157">
                <a:extLst>
                  <a:ext uri="{FF2B5EF4-FFF2-40B4-BE49-F238E27FC236}">
                    <a16:creationId xmlns:a16="http://schemas.microsoft.com/office/drawing/2014/main" id="{B04CB0E5-C25F-49FD-A357-E351E3EDFADC}"/>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9" name="모서리가 둥근 직사각형 181">
                <a:extLst>
                  <a:ext uri="{FF2B5EF4-FFF2-40B4-BE49-F238E27FC236}">
                    <a16:creationId xmlns:a16="http://schemas.microsoft.com/office/drawing/2014/main" id="{D4367EF2-EB6E-4A19-8BA3-C3712594C7EE}"/>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0" name="모서리가 둥근 직사각형 182">
                <a:extLst>
                  <a:ext uri="{FF2B5EF4-FFF2-40B4-BE49-F238E27FC236}">
                    <a16:creationId xmlns:a16="http://schemas.microsoft.com/office/drawing/2014/main" id="{35FA493D-D4AD-4733-BA07-1428B3958733}"/>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0" name="그룹 109">
              <a:extLst>
                <a:ext uri="{FF2B5EF4-FFF2-40B4-BE49-F238E27FC236}">
                  <a16:creationId xmlns:a16="http://schemas.microsoft.com/office/drawing/2014/main" id="{D870BB22-22D5-44B9-A1C3-5C22BDBDD0C4}"/>
                </a:ext>
              </a:extLst>
            </p:cNvPr>
            <p:cNvGrpSpPr/>
            <p:nvPr/>
          </p:nvGrpSpPr>
          <p:grpSpPr>
            <a:xfrm>
              <a:off x="7201554" y="2687892"/>
              <a:ext cx="420403" cy="381975"/>
              <a:chOff x="5319441" y="5018576"/>
              <a:chExt cx="516583" cy="552280"/>
            </a:xfrm>
          </p:grpSpPr>
          <p:sp>
            <p:nvSpPr>
              <p:cNvPr id="144" name="직사각형 143">
                <a:extLst>
                  <a:ext uri="{FF2B5EF4-FFF2-40B4-BE49-F238E27FC236}">
                    <a16:creationId xmlns:a16="http://schemas.microsoft.com/office/drawing/2014/main" id="{52133F10-ACC1-42E6-A77F-52A07F792AFC}"/>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5" name="직사각형 144">
                <a:extLst>
                  <a:ext uri="{FF2B5EF4-FFF2-40B4-BE49-F238E27FC236}">
                    <a16:creationId xmlns:a16="http://schemas.microsoft.com/office/drawing/2014/main" id="{BAE9D079-5B87-4E3D-A428-3ACC357D09CA}"/>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6" name="직사각형 145">
                <a:extLst>
                  <a:ext uri="{FF2B5EF4-FFF2-40B4-BE49-F238E27FC236}">
                    <a16:creationId xmlns:a16="http://schemas.microsoft.com/office/drawing/2014/main" id="{FD0BA973-95E8-4EAB-8BC2-8379C96D8D73}"/>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7" name="직사각형 146">
                <a:extLst>
                  <a:ext uri="{FF2B5EF4-FFF2-40B4-BE49-F238E27FC236}">
                    <a16:creationId xmlns:a16="http://schemas.microsoft.com/office/drawing/2014/main" id="{F2B2CEAE-102A-4FAD-99E2-A5629ABCC889}"/>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8" name="직사각형 147">
                <a:extLst>
                  <a:ext uri="{FF2B5EF4-FFF2-40B4-BE49-F238E27FC236}">
                    <a16:creationId xmlns:a16="http://schemas.microsoft.com/office/drawing/2014/main" id="{D173B637-11CD-42C4-AB32-30BC3628C0CE}"/>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9" name="직사각형 148">
                <a:extLst>
                  <a:ext uri="{FF2B5EF4-FFF2-40B4-BE49-F238E27FC236}">
                    <a16:creationId xmlns:a16="http://schemas.microsoft.com/office/drawing/2014/main" id="{C840818C-C149-4B29-94DB-DC2796166F35}"/>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0" name="현 149">
                <a:extLst>
                  <a:ext uri="{FF2B5EF4-FFF2-40B4-BE49-F238E27FC236}">
                    <a16:creationId xmlns:a16="http://schemas.microsoft.com/office/drawing/2014/main" id="{A1D4C7C6-B4ED-4F10-98B9-228560E5A576}"/>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51" name="그룹 150">
                <a:extLst>
                  <a:ext uri="{FF2B5EF4-FFF2-40B4-BE49-F238E27FC236}">
                    <a16:creationId xmlns:a16="http://schemas.microsoft.com/office/drawing/2014/main" id="{E3C334D8-C753-488E-A6C3-AF68965D23BE}"/>
                  </a:ext>
                </a:extLst>
              </p:cNvPr>
              <p:cNvGrpSpPr/>
              <p:nvPr/>
            </p:nvGrpSpPr>
            <p:grpSpPr>
              <a:xfrm>
                <a:off x="5319441" y="5323854"/>
                <a:ext cx="320538" cy="227774"/>
                <a:chOff x="5243241" y="5416987"/>
                <a:chExt cx="320538" cy="227774"/>
              </a:xfrm>
            </p:grpSpPr>
            <p:sp>
              <p:nvSpPr>
                <p:cNvPr id="155" name="원호 192">
                  <a:extLst>
                    <a:ext uri="{FF2B5EF4-FFF2-40B4-BE49-F238E27FC236}">
                      <a16:creationId xmlns:a16="http://schemas.microsoft.com/office/drawing/2014/main" id="{4855E8AF-671E-4DFE-B9EC-B99ABB10B271}"/>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56" name="원호 192">
                  <a:extLst>
                    <a:ext uri="{FF2B5EF4-FFF2-40B4-BE49-F238E27FC236}">
                      <a16:creationId xmlns:a16="http://schemas.microsoft.com/office/drawing/2014/main" id="{EB36FB20-B40C-4E7E-8958-753F36C802BB}"/>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152" name="직선 연결선 151">
                <a:extLst>
                  <a:ext uri="{FF2B5EF4-FFF2-40B4-BE49-F238E27FC236}">
                    <a16:creationId xmlns:a16="http://schemas.microsoft.com/office/drawing/2014/main" id="{53EA6EB8-58B6-43EF-B878-067084259EE6}"/>
                  </a:ext>
                </a:extLst>
              </p:cNvPr>
              <p:cNvCxnSpPr>
                <a:stCxn id="145" idx="1"/>
                <a:endCxn id="145"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직선 연결선 152">
                <a:extLst>
                  <a:ext uri="{FF2B5EF4-FFF2-40B4-BE49-F238E27FC236}">
                    <a16:creationId xmlns:a16="http://schemas.microsoft.com/office/drawing/2014/main" id="{2A3A1A98-C6DC-4993-BFA4-BDF1233A5200}"/>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타원 153">
                <a:extLst>
                  <a:ext uri="{FF2B5EF4-FFF2-40B4-BE49-F238E27FC236}">
                    <a16:creationId xmlns:a16="http://schemas.microsoft.com/office/drawing/2014/main" id="{6037FD6F-12B8-475B-A186-0D1897426673}"/>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111" name="직선 연결선 110">
              <a:extLst>
                <a:ext uri="{FF2B5EF4-FFF2-40B4-BE49-F238E27FC236}">
                  <a16:creationId xmlns:a16="http://schemas.microsoft.com/office/drawing/2014/main" id="{123CADE2-2F5F-4853-B4C2-84CEC3F8DE22}"/>
                </a:ext>
              </a:extLst>
            </p:cNvPr>
            <p:cNvCxnSpPr>
              <a:cxnSpLocks/>
            </p:cNvCxnSpPr>
            <p:nvPr/>
          </p:nvCxnSpPr>
          <p:spPr>
            <a:xfrm flipV="1">
              <a:off x="6922902" y="2923827"/>
              <a:ext cx="4181515" cy="178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E782CF8C-CC77-445C-9B13-4249805F7C8F}"/>
                </a:ext>
              </a:extLst>
            </p:cNvPr>
            <p:cNvSpPr txBox="1"/>
            <p:nvPr/>
          </p:nvSpPr>
          <p:spPr>
            <a:xfrm>
              <a:off x="9900503" y="3132569"/>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113" name="TextBox 112">
              <a:extLst>
                <a:ext uri="{FF2B5EF4-FFF2-40B4-BE49-F238E27FC236}">
                  <a16:creationId xmlns:a16="http://schemas.microsoft.com/office/drawing/2014/main" id="{048D9581-7BAF-4C8E-973B-4692B4DC9404}"/>
                </a:ext>
              </a:extLst>
            </p:cNvPr>
            <p:cNvSpPr txBox="1"/>
            <p:nvPr/>
          </p:nvSpPr>
          <p:spPr>
            <a:xfrm>
              <a:off x="9011566" y="2794260"/>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sp>
          <p:nvSpPr>
            <p:cNvPr id="114" name="TextBox 113">
              <a:extLst>
                <a:ext uri="{FF2B5EF4-FFF2-40B4-BE49-F238E27FC236}">
                  <a16:creationId xmlns:a16="http://schemas.microsoft.com/office/drawing/2014/main" id="{7F0BC16A-9A18-424C-96D1-9A5C4C3D0492}"/>
                </a:ext>
              </a:extLst>
            </p:cNvPr>
            <p:cNvSpPr txBox="1"/>
            <p:nvPr/>
          </p:nvSpPr>
          <p:spPr>
            <a:xfrm>
              <a:off x="6609257" y="3202091"/>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115" name="Group 23">
              <a:extLst>
                <a:ext uri="{FF2B5EF4-FFF2-40B4-BE49-F238E27FC236}">
                  <a16:creationId xmlns:a16="http://schemas.microsoft.com/office/drawing/2014/main" id="{68C2F617-049D-4E7A-912E-1B882CC77793}"/>
                </a:ext>
              </a:extLst>
            </p:cNvPr>
            <p:cNvGrpSpPr/>
            <p:nvPr/>
          </p:nvGrpSpPr>
          <p:grpSpPr>
            <a:xfrm>
              <a:off x="11104417" y="2645209"/>
              <a:ext cx="228768" cy="424735"/>
              <a:chOff x="3781722" y="2594317"/>
              <a:chExt cx="700617" cy="991307"/>
            </a:xfrm>
          </p:grpSpPr>
          <p:sp>
            <p:nvSpPr>
              <p:cNvPr id="130" name="Freeform 5">
                <a:extLst>
                  <a:ext uri="{FF2B5EF4-FFF2-40B4-BE49-F238E27FC236}">
                    <a16:creationId xmlns:a16="http://schemas.microsoft.com/office/drawing/2014/main" id="{29777030-5E2F-4D69-B972-F22C3ABB93E2}"/>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1" name="Freeform 6">
                <a:extLst>
                  <a:ext uri="{FF2B5EF4-FFF2-40B4-BE49-F238E27FC236}">
                    <a16:creationId xmlns:a16="http://schemas.microsoft.com/office/drawing/2014/main" id="{F804E754-2F00-40FB-815B-AB6E7F5CD546}"/>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2" name="Freeform 7">
                <a:extLst>
                  <a:ext uri="{FF2B5EF4-FFF2-40B4-BE49-F238E27FC236}">
                    <a16:creationId xmlns:a16="http://schemas.microsoft.com/office/drawing/2014/main" id="{B2F450E3-C365-4764-BB05-EBFBB2559C92}"/>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3" name="Freeform 8">
                <a:extLst>
                  <a:ext uri="{FF2B5EF4-FFF2-40B4-BE49-F238E27FC236}">
                    <a16:creationId xmlns:a16="http://schemas.microsoft.com/office/drawing/2014/main" id="{B761743B-8268-4A44-8571-ABF37F0FF9A2}"/>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4" name="Freeform 9">
                <a:extLst>
                  <a:ext uri="{FF2B5EF4-FFF2-40B4-BE49-F238E27FC236}">
                    <a16:creationId xmlns:a16="http://schemas.microsoft.com/office/drawing/2014/main" id="{E2BE4C80-D4E9-470E-BC33-F755B9F98E59}"/>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5" name="Freeform 10">
                <a:extLst>
                  <a:ext uri="{FF2B5EF4-FFF2-40B4-BE49-F238E27FC236}">
                    <a16:creationId xmlns:a16="http://schemas.microsoft.com/office/drawing/2014/main" id="{F0AF26E4-2EEC-4715-B82C-465D5C9A89C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6" name="Oval 11">
                <a:extLst>
                  <a:ext uri="{FF2B5EF4-FFF2-40B4-BE49-F238E27FC236}">
                    <a16:creationId xmlns:a16="http://schemas.microsoft.com/office/drawing/2014/main" id="{39381E9B-3088-49AC-BD44-119D2E0F63A0}"/>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7" name="Oval 12">
                <a:extLst>
                  <a:ext uri="{FF2B5EF4-FFF2-40B4-BE49-F238E27FC236}">
                    <a16:creationId xmlns:a16="http://schemas.microsoft.com/office/drawing/2014/main" id="{7C5954FE-A79C-4CB0-BA94-306D83C73D65}"/>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8" name="Freeform 13">
                <a:extLst>
                  <a:ext uri="{FF2B5EF4-FFF2-40B4-BE49-F238E27FC236}">
                    <a16:creationId xmlns:a16="http://schemas.microsoft.com/office/drawing/2014/main" id="{AE3E3EB4-7BBF-4DAA-99CC-BFC5F554525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9" name="Freeform 14">
                <a:extLst>
                  <a:ext uri="{FF2B5EF4-FFF2-40B4-BE49-F238E27FC236}">
                    <a16:creationId xmlns:a16="http://schemas.microsoft.com/office/drawing/2014/main" id="{C77CFDA2-A0FE-44B9-ACD4-109804435FEA}"/>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0" name="Freeform 15">
                <a:extLst>
                  <a:ext uri="{FF2B5EF4-FFF2-40B4-BE49-F238E27FC236}">
                    <a16:creationId xmlns:a16="http://schemas.microsoft.com/office/drawing/2014/main" id="{2FED1582-1FAA-47BB-98D1-EE77FE3BA9CC}"/>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1" name="Freeform 16">
                <a:extLst>
                  <a:ext uri="{FF2B5EF4-FFF2-40B4-BE49-F238E27FC236}">
                    <a16:creationId xmlns:a16="http://schemas.microsoft.com/office/drawing/2014/main" id="{849345E8-CF37-41D3-91B9-DF5F2EEF2EF3}"/>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2" name="Freeform 17">
                <a:extLst>
                  <a:ext uri="{FF2B5EF4-FFF2-40B4-BE49-F238E27FC236}">
                    <a16:creationId xmlns:a16="http://schemas.microsoft.com/office/drawing/2014/main" id="{28867E21-8DA8-46FE-A5E7-DE68885007F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3" name="Freeform 18">
                <a:extLst>
                  <a:ext uri="{FF2B5EF4-FFF2-40B4-BE49-F238E27FC236}">
                    <a16:creationId xmlns:a16="http://schemas.microsoft.com/office/drawing/2014/main" id="{3B2C76A7-4F5F-4906-A0FD-41B033721125}"/>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116" name="TextBox 115">
              <a:extLst>
                <a:ext uri="{FF2B5EF4-FFF2-40B4-BE49-F238E27FC236}">
                  <a16:creationId xmlns:a16="http://schemas.microsoft.com/office/drawing/2014/main" id="{445A91EE-F436-4CC9-910C-417A23199191}"/>
                </a:ext>
              </a:extLst>
            </p:cNvPr>
            <p:cNvSpPr txBox="1"/>
            <p:nvPr/>
          </p:nvSpPr>
          <p:spPr>
            <a:xfrm>
              <a:off x="10983707" y="3164725"/>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117" name="Group 16">
              <a:extLst>
                <a:ext uri="{FF2B5EF4-FFF2-40B4-BE49-F238E27FC236}">
                  <a16:creationId xmlns:a16="http://schemas.microsoft.com/office/drawing/2014/main" id="{59C303C8-CB20-4545-8BB2-A9250BA38C74}"/>
                </a:ext>
              </a:extLst>
            </p:cNvPr>
            <p:cNvGrpSpPr/>
            <p:nvPr/>
          </p:nvGrpSpPr>
          <p:grpSpPr>
            <a:xfrm>
              <a:off x="10015044" y="2695459"/>
              <a:ext cx="316126" cy="406867"/>
              <a:chOff x="2506319" y="1221965"/>
              <a:chExt cx="456500" cy="719723"/>
            </a:xfrm>
          </p:grpSpPr>
          <p:sp>
            <p:nvSpPr>
              <p:cNvPr id="124" name="Rounded Rectangle 17">
                <a:extLst>
                  <a:ext uri="{FF2B5EF4-FFF2-40B4-BE49-F238E27FC236}">
                    <a16:creationId xmlns:a16="http://schemas.microsoft.com/office/drawing/2014/main" id="{2209F80D-888C-440C-8EA3-AF07ACD38242}"/>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5" name="Trapezoid 18">
                <a:extLst>
                  <a:ext uri="{FF2B5EF4-FFF2-40B4-BE49-F238E27FC236}">
                    <a16:creationId xmlns:a16="http://schemas.microsoft.com/office/drawing/2014/main" id="{F68B3BC4-4F9B-4320-A39C-78C9B9C99D3A}"/>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6" name="Rounded Rectangle 19">
                <a:extLst>
                  <a:ext uri="{FF2B5EF4-FFF2-40B4-BE49-F238E27FC236}">
                    <a16:creationId xmlns:a16="http://schemas.microsoft.com/office/drawing/2014/main" id="{2C7A4227-0513-438D-8830-0382DF562A44}"/>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7" name="Rounded Rectangle 20">
                <a:extLst>
                  <a:ext uri="{FF2B5EF4-FFF2-40B4-BE49-F238E27FC236}">
                    <a16:creationId xmlns:a16="http://schemas.microsoft.com/office/drawing/2014/main" id="{BF3401EB-3AD5-4DD4-B2CD-BBDC5D6F327B}"/>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8" name="Oval 21">
                <a:extLst>
                  <a:ext uri="{FF2B5EF4-FFF2-40B4-BE49-F238E27FC236}">
                    <a16:creationId xmlns:a16="http://schemas.microsoft.com/office/drawing/2014/main" id="{9B0A2F64-1C00-48CE-8D41-50C14DD7852B}"/>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9" name="Oval 22">
                <a:extLst>
                  <a:ext uri="{FF2B5EF4-FFF2-40B4-BE49-F238E27FC236}">
                    <a16:creationId xmlns:a16="http://schemas.microsoft.com/office/drawing/2014/main" id="{92EB59D3-2554-4D34-937E-A6A30B814B63}"/>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118" name="타원 117">
              <a:extLst>
                <a:ext uri="{FF2B5EF4-FFF2-40B4-BE49-F238E27FC236}">
                  <a16:creationId xmlns:a16="http://schemas.microsoft.com/office/drawing/2014/main" id="{0EAFBDC6-D505-4184-9B35-365635C7D70E}"/>
                </a:ext>
              </a:extLst>
            </p:cNvPr>
            <p:cNvSpPr/>
            <p:nvPr/>
          </p:nvSpPr>
          <p:spPr>
            <a:xfrm>
              <a:off x="10463561" y="277621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pic>
          <p:nvPicPr>
            <p:cNvPr id="119" name="그림 118">
              <a:extLst>
                <a:ext uri="{FF2B5EF4-FFF2-40B4-BE49-F238E27FC236}">
                  <a16:creationId xmlns:a16="http://schemas.microsoft.com/office/drawing/2014/main" id="{AD1A58F7-D22F-420B-A58B-1E258AB71974}"/>
                </a:ext>
              </a:extLst>
            </p:cNvPr>
            <p:cNvPicPr>
              <a:picLocks noChangeAspect="1"/>
            </p:cNvPicPr>
            <p:nvPr/>
          </p:nvPicPr>
          <p:blipFill>
            <a:blip r:embed="rId2"/>
            <a:stretch>
              <a:fillRect/>
            </a:stretch>
          </p:blipFill>
          <p:spPr>
            <a:xfrm>
              <a:off x="8128311" y="3028823"/>
              <a:ext cx="372262" cy="178211"/>
            </a:xfrm>
            <a:prstGeom prst="rect">
              <a:avLst/>
            </a:prstGeom>
          </p:spPr>
        </p:pic>
        <p:sp>
          <p:nvSpPr>
            <p:cNvPr id="120" name="원통형 119">
              <a:extLst>
                <a:ext uri="{FF2B5EF4-FFF2-40B4-BE49-F238E27FC236}">
                  <a16:creationId xmlns:a16="http://schemas.microsoft.com/office/drawing/2014/main" id="{D4C07683-143F-464E-9B6C-C41A0BA70006}"/>
                </a:ext>
              </a:extLst>
            </p:cNvPr>
            <p:cNvSpPr/>
            <p:nvPr/>
          </p:nvSpPr>
          <p:spPr>
            <a:xfrm rot="5400000">
              <a:off x="7495283" y="2559831"/>
              <a:ext cx="92618" cy="109725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1" name="원통형 120">
              <a:extLst>
                <a:ext uri="{FF2B5EF4-FFF2-40B4-BE49-F238E27FC236}">
                  <a16:creationId xmlns:a16="http://schemas.microsoft.com/office/drawing/2014/main" id="{4A4EC6C1-00F4-4843-B691-0EDC1C9043FD}"/>
                </a:ext>
              </a:extLst>
            </p:cNvPr>
            <p:cNvSpPr/>
            <p:nvPr/>
          </p:nvSpPr>
          <p:spPr>
            <a:xfrm rot="5400000">
              <a:off x="8720246" y="2863451"/>
              <a:ext cx="85422" cy="49721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2" name="TextBox 121">
              <a:extLst>
                <a:ext uri="{FF2B5EF4-FFF2-40B4-BE49-F238E27FC236}">
                  <a16:creationId xmlns:a16="http://schemas.microsoft.com/office/drawing/2014/main" id="{224DB88A-22DE-4629-88D3-347F93DF35BC}"/>
                </a:ext>
              </a:extLst>
            </p:cNvPr>
            <p:cNvSpPr txBox="1"/>
            <p:nvPr/>
          </p:nvSpPr>
          <p:spPr>
            <a:xfrm>
              <a:off x="7269650" y="3174731"/>
              <a:ext cx="634117" cy="246221"/>
            </a:xfrm>
            <a:prstGeom prst="rect">
              <a:avLst/>
            </a:prstGeom>
            <a:noFill/>
          </p:spPr>
          <p:txBody>
            <a:bodyPr wrap="square" rtlCol="0">
              <a:spAutoFit/>
            </a:bodyPr>
            <a:lstStyle/>
            <a:p>
              <a:r>
                <a:rPr lang="en-US" altLang="ko-KR" sz="1000" dirty="0"/>
                <a:t>DRB</a:t>
              </a:r>
              <a:endParaRPr lang="ko-KR" altLang="en-US" sz="1000" dirty="0"/>
            </a:p>
          </p:txBody>
        </p:sp>
        <p:sp>
          <p:nvSpPr>
            <p:cNvPr id="123" name="TextBox 122">
              <a:extLst>
                <a:ext uri="{FF2B5EF4-FFF2-40B4-BE49-F238E27FC236}">
                  <a16:creationId xmlns:a16="http://schemas.microsoft.com/office/drawing/2014/main" id="{8A967B74-16A0-4510-8A59-B198982B1098}"/>
                </a:ext>
              </a:extLst>
            </p:cNvPr>
            <p:cNvSpPr txBox="1"/>
            <p:nvPr/>
          </p:nvSpPr>
          <p:spPr>
            <a:xfrm>
              <a:off x="8478573" y="3168184"/>
              <a:ext cx="597585" cy="246221"/>
            </a:xfrm>
            <a:prstGeom prst="rect">
              <a:avLst/>
            </a:prstGeom>
            <a:noFill/>
          </p:spPr>
          <p:txBody>
            <a:bodyPr wrap="square" rtlCol="0">
              <a:spAutoFit/>
            </a:bodyPr>
            <a:lstStyle/>
            <a:p>
              <a:r>
                <a:rPr lang="en-US" altLang="ko-KR" sz="1000" dirty="0"/>
                <a:t>GTP-U</a:t>
              </a:r>
              <a:endParaRPr lang="ko-KR" altLang="en-US" sz="1000" dirty="0"/>
            </a:p>
          </p:txBody>
        </p:sp>
      </p:grpSp>
      <p:sp>
        <p:nvSpPr>
          <p:cNvPr id="95" name="TextBox 94">
            <a:extLst>
              <a:ext uri="{FF2B5EF4-FFF2-40B4-BE49-F238E27FC236}">
                <a16:creationId xmlns:a16="http://schemas.microsoft.com/office/drawing/2014/main" id="{EC91E2AF-9B00-4580-8299-7232EF6DAB8A}"/>
              </a:ext>
            </a:extLst>
          </p:cNvPr>
          <p:cNvSpPr txBox="1"/>
          <p:nvPr/>
        </p:nvSpPr>
        <p:spPr>
          <a:xfrm>
            <a:off x="6396568" y="2794014"/>
            <a:ext cx="1150336" cy="276999"/>
          </a:xfrm>
          <a:prstGeom prst="rect">
            <a:avLst/>
          </a:prstGeom>
          <a:noFill/>
        </p:spPr>
        <p:txBody>
          <a:bodyPr wrap="square" rtlCol="0">
            <a:spAutoFit/>
          </a:bodyPr>
          <a:lstStyle/>
          <a:p>
            <a:r>
              <a:rPr lang="en-US" altLang="ko-KR" sz="1200" dirty="0">
                <a:latin typeface="Abadi" panose="020B0604020104020204" pitchFamily="34" charset="0"/>
              </a:rPr>
              <a:t>L1 rate (kbps)</a:t>
            </a:r>
            <a:endParaRPr lang="ko-KR" altLang="en-US" sz="1200" dirty="0">
              <a:latin typeface="Abadi" panose="020B0604020104020204" pitchFamily="34" charset="0"/>
            </a:endParaRPr>
          </a:p>
        </p:txBody>
      </p:sp>
      <p:sp>
        <p:nvSpPr>
          <p:cNvPr id="96" name="TextBox 95">
            <a:extLst>
              <a:ext uri="{FF2B5EF4-FFF2-40B4-BE49-F238E27FC236}">
                <a16:creationId xmlns:a16="http://schemas.microsoft.com/office/drawing/2014/main" id="{D899AB18-AC52-405B-BB32-7310CFB173F7}"/>
              </a:ext>
            </a:extLst>
          </p:cNvPr>
          <p:cNvSpPr txBox="1"/>
          <p:nvPr/>
        </p:nvSpPr>
        <p:spPr>
          <a:xfrm>
            <a:off x="10132738" y="6102557"/>
            <a:ext cx="1497795" cy="276999"/>
          </a:xfrm>
          <a:prstGeom prst="rect">
            <a:avLst/>
          </a:prstGeom>
          <a:noFill/>
        </p:spPr>
        <p:txBody>
          <a:bodyPr wrap="square" rtlCol="0">
            <a:spAutoFit/>
          </a:bodyPr>
          <a:lstStyle/>
          <a:p>
            <a:r>
              <a:rPr lang="en-US" altLang="ko-KR" sz="1200" dirty="0">
                <a:latin typeface="Abadi" panose="020B0604020104020204" pitchFamily="34" charset="0"/>
              </a:rPr>
              <a:t>Codec rate (kbps)</a:t>
            </a:r>
            <a:endParaRPr lang="ko-KR" altLang="en-US" sz="1200" dirty="0">
              <a:latin typeface="Abadi" panose="020B0604020104020204" pitchFamily="34" charset="0"/>
            </a:endParaRPr>
          </a:p>
        </p:txBody>
      </p:sp>
      <p:sp>
        <p:nvSpPr>
          <p:cNvPr id="182" name="TextBox 181">
            <a:extLst>
              <a:ext uri="{FF2B5EF4-FFF2-40B4-BE49-F238E27FC236}">
                <a16:creationId xmlns:a16="http://schemas.microsoft.com/office/drawing/2014/main" id="{346BBCCE-5185-47FC-B91B-AE5343857913}"/>
              </a:ext>
            </a:extLst>
          </p:cNvPr>
          <p:cNvSpPr txBox="1"/>
          <p:nvPr/>
        </p:nvSpPr>
        <p:spPr>
          <a:xfrm>
            <a:off x="10431461" y="3332338"/>
            <a:ext cx="1028005" cy="193324"/>
          </a:xfrm>
          <a:prstGeom prst="rect">
            <a:avLst/>
          </a:prstGeom>
          <a:noFill/>
        </p:spPr>
        <p:txBody>
          <a:bodyPr wrap="square" rtlCol="0">
            <a:spAutoFit/>
          </a:bodyPr>
          <a:lstStyle/>
          <a:p>
            <a:r>
              <a:rPr lang="en-US" altLang="ko-KR" sz="1200" dirty="0" err="1">
                <a:solidFill>
                  <a:schemeClr val="accent1"/>
                </a:solidFill>
                <a:latin typeface="Abadi" panose="020B0604020104020204" pitchFamily="34" charset="0"/>
              </a:rPr>
              <a:t>ptime</a:t>
            </a:r>
            <a:r>
              <a:rPr lang="en-US" altLang="ko-KR" sz="1200" dirty="0">
                <a:solidFill>
                  <a:schemeClr val="accent1"/>
                </a:solidFill>
                <a:latin typeface="Abadi" panose="020B0604020104020204" pitchFamily="34" charset="0"/>
              </a:rPr>
              <a:t>: 20ms</a:t>
            </a:r>
            <a:endParaRPr lang="ko-KR" altLang="en-US" sz="1200" dirty="0">
              <a:solidFill>
                <a:schemeClr val="accent1"/>
              </a:solidFill>
              <a:latin typeface="Abadi" panose="020B0604020104020204" pitchFamily="34" charset="0"/>
            </a:endParaRPr>
          </a:p>
        </p:txBody>
      </p:sp>
      <p:sp>
        <p:nvSpPr>
          <p:cNvPr id="183" name="TextBox 182">
            <a:extLst>
              <a:ext uri="{FF2B5EF4-FFF2-40B4-BE49-F238E27FC236}">
                <a16:creationId xmlns:a16="http://schemas.microsoft.com/office/drawing/2014/main" id="{42ED2A79-79E6-42A9-89FA-D0810D9A4814}"/>
              </a:ext>
            </a:extLst>
          </p:cNvPr>
          <p:cNvSpPr txBox="1"/>
          <p:nvPr/>
        </p:nvSpPr>
        <p:spPr>
          <a:xfrm>
            <a:off x="10475746" y="4519706"/>
            <a:ext cx="1028005" cy="193324"/>
          </a:xfrm>
          <a:prstGeom prst="rect">
            <a:avLst/>
          </a:prstGeom>
          <a:noFill/>
        </p:spPr>
        <p:txBody>
          <a:bodyPr wrap="square" rtlCol="0">
            <a:spAutoFit/>
          </a:bodyPr>
          <a:lstStyle/>
          <a:p>
            <a:r>
              <a:rPr lang="en-US" altLang="ko-KR" sz="1200" dirty="0" err="1">
                <a:solidFill>
                  <a:schemeClr val="tx1">
                    <a:lumMod val="65000"/>
                    <a:lumOff val="35000"/>
                  </a:schemeClr>
                </a:solidFill>
                <a:latin typeface="Abadi" panose="020B0604020104020204" pitchFamily="34" charset="0"/>
              </a:rPr>
              <a:t>ptime</a:t>
            </a:r>
            <a:r>
              <a:rPr lang="en-US" altLang="ko-KR" sz="1200" dirty="0">
                <a:solidFill>
                  <a:schemeClr val="tx1">
                    <a:lumMod val="65000"/>
                    <a:lumOff val="35000"/>
                  </a:schemeClr>
                </a:solidFill>
                <a:latin typeface="Abadi" panose="020B0604020104020204" pitchFamily="34" charset="0"/>
              </a:rPr>
              <a:t>: 80ms</a:t>
            </a:r>
            <a:endParaRPr lang="ko-KR" altLang="en-US" sz="1200" dirty="0">
              <a:solidFill>
                <a:schemeClr val="tx1">
                  <a:lumMod val="65000"/>
                  <a:lumOff val="35000"/>
                </a:schemeClr>
              </a:solidFill>
              <a:latin typeface="Abadi" panose="020B0604020104020204" pitchFamily="34" charset="0"/>
            </a:endParaRPr>
          </a:p>
        </p:txBody>
      </p:sp>
      <p:sp>
        <p:nvSpPr>
          <p:cNvPr id="184" name="TextBox 183">
            <a:extLst>
              <a:ext uri="{FF2B5EF4-FFF2-40B4-BE49-F238E27FC236}">
                <a16:creationId xmlns:a16="http://schemas.microsoft.com/office/drawing/2014/main" id="{6A290DBC-E9CC-4828-B480-F20E2EB263C6}"/>
              </a:ext>
            </a:extLst>
          </p:cNvPr>
          <p:cNvSpPr txBox="1"/>
          <p:nvPr/>
        </p:nvSpPr>
        <p:spPr>
          <a:xfrm>
            <a:off x="10431461" y="4775009"/>
            <a:ext cx="1196891" cy="204985"/>
          </a:xfrm>
          <a:prstGeom prst="rect">
            <a:avLst/>
          </a:prstGeom>
          <a:noFill/>
        </p:spPr>
        <p:txBody>
          <a:bodyPr wrap="square" rtlCol="0">
            <a:spAutoFit/>
          </a:bodyPr>
          <a:lstStyle/>
          <a:p>
            <a:r>
              <a:rPr lang="en-US" altLang="ko-KR" sz="1200" dirty="0" err="1">
                <a:solidFill>
                  <a:schemeClr val="accent4">
                    <a:lumMod val="60000"/>
                    <a:lumOff val="40000"/>
                  </a:schemeClr>
                </a:solidFill>
                <a:latin typeface="Abadi" panose="020B0604020104020204" pitchFamily="34" charset="0"/>
              </a:rPr>
              <a:t>ptime</a:t>
            </a:r>
            <a:r>
              <a:rPr lang="en-US" altLang="ko-KR" sz="1200" dirty="0">
                <a:solidFill>
                  <a:schemeClr val="accent4">
                    <a:lumMod val="60000"/>
                    <a:lumOff val="40000"/>
                  </a:schemeClr>
                </a:solidFill>
                <a:latin typeface="Abadi" panose="020B0604020104020204" pitchFamily="34" charset="0"/>
              </a:rPr>
              <a:t>: 160ms</a:t>
            </a:r>
            <a:endParaRPr lang="ko-KR" altLang="en-US" sz="1200" dirty="0">
              <a:solidFill>
                <a:schemeClr val="accent4">
                  <a:lumMod val="60000"/>
                  <a:lumOff val="40000"/>
                </a:schemeClr>
              </a:solidFill>
              <a:latin typeface="Abadi" panose="020B0604020104020204" pitchFamily="34" charset="0"/>
            </a:endParaRPr>
          </a:p>
        </p:txBody>
      </p:sp>
      <p:sp>
        <p:nvSpPr>
          <p:cNvPr id="185" name="TextBox 184">
            <a:extLst>
              <a:ext uri="{FF2B5EF4-FFF2-40B4-BE49-F238E27FC236}">
                <a16:creationId xmlns:a16="http://schemas.microsoft.com/office/drawing/2014/main" id="{4CD6F33B-375D-4D4D-9D26-5C3412C4BFEE}"/>
              </a:ext>
            </a:extLst>
          </p:cNvPr>
          <p:cNvSpPr txBox="1"/>
          <p:nvPr/>
        </p:nvSpPr>
        <p:spPr>
          <a:xfrm>
            <a:off x="10474127" y="4121299"/>
            <a:ext cx="1028005" cy="193324"/>
          </a:xfrm>
          <a:prstGeom prst="rect">
            <a:avLst/>
          </a:prstGeom>
          <a:noFill/>
        </p:spPr>
        <p:txBody>
          <a:bodyPr wrap="square" rtlCol="0">
            <a:spAutoFit/>
          </a:bodyPr>
          <a:lstStyle/>
          <a:p>
            <a:r>
              <a:rPr lang="en-US" altLang="ko-KR" sz="1200" dirty="0" err="1">
                <a:solidFill>
                  <a:schemeClr val="accent2">
                    <a:lumMod val="75000"/>
                  </a:schemeClr>
                </a:solidFill>
                <a:latin typeface="Abadi" panose="020B0604020104020204" pitchFamily="34" charset="0"/>
              </a:rPr>
              <a:t>ptime</a:t>
            </a:r>
            <a:r>
              <a:rPr lang="en-US" altLang="ko-KR" sz="1200" dirty="0">
                <a:solidFill>
                  <a:schemeClr val="accent2">
                    <a:lumMod val="75000"/>
                  </a:schemeClr>
                </a:solidFill>
                <a:latin typeface="Abadi" panose="020B0604020104020204" pitchFamily="34" charset="0"/>
              </a:rPr>
              <a:t>: 40ms</a:t>
            </a:r>
            <a:endParaRPr lang="ko-KR" altLang="en-US" sz="1200" dirty="0">
              <a:solidFill>
                <a:schemeClr val="accent2">
                  <a:lumMod val="75000"/>
                </a:schemeClr>
              </a:solidFill>
              <a:latin typeface="Abadi" panose="020B0604020104020204" pitchFamily="34" charset="0"/>
            </a:endParaRPr>
          </a:p>
        </p:txBody>
      </p:sp>
      <p:sp>
        <p:nvSpPr>
          <p:cNvPr id="186" name="직사각형 185">
            <a:extLst>
              <a:ext uri="{FF2B5EF4-FFF2-40B4-BE49-F238E27FC236}">
                <a16:creationId xmlns:a16="http://schemas.microsoft.com/office/drawing/2014/main" id="{36B84167-CB95-46A8-9D77-526FED82D007}"/>
              </a:ext>
            </a:extLst>
          </p:cNvPr>
          <p:cNvSpPr/>
          <p:nvPr/>
        </p:nvSpPr>
        <p:spPr>
          <a:xfrm>
            <a:off x="6245657"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87" name="직사각형 186">
            <a:extLst>
              <a:ext uri="{FF2B5EF4-FFF2-40B4-BE49-F238E27FC236}">
                <a16:creationId xmlns:a16="http://schemas.microsoft.com/office/drawing/2014/main" id="{B2E9FF0D-852C-453B-B088-223A0FA00A56}"/>
              </a:ext>
            </a:extLst>
          </p:cNvPr>
          <p:cNvSpPr/>
          <p:nvPr/>
        </p:nvSpPr>
        <p:spPr>
          <a:xfrm>
            <a:off x="7573961" y="1354762"/>
            <a:ext cx="2857500" cy="35725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L1 rate vs. Codec rate</a:t>
            </a:r>
            <a:endParaRPr lang="ko-KR" altLang="en-US" sz="1400" b="1" dirty="0"/>
          </a:p>
        </p:txBody>
      </p:sp>
      <p:grpSp>
        <p:nvGrpSpPr>
          <p:cNvPr id="189" name="그룹 188">
            <a:extLst>
              <a:ext uri="{FF2B5EF4-FFF2-40B4-BE49-F238E27FC236}">
                <a16:creationId xmlns:a16="http://schemas.microsoft.com/office/drawing/2014/main" id="{8CDF9B98-00DA-4BDF-8B07-04D395BF5D0F}"/>
              </a:ext>
            </a:extLst>
          </p:cNvPr>
          <p:cNvGrpSpPr/>
          <p:nvPr/>
        </p:nvGrpSpPr>
        <p:grpSpPr>
          <a:xfrm>
            <a:off x="1375765" y="3494734"/>
            <a:ext cx="77875" cy="315829"/>
            <a:chOff x="1443561" y="2319797"/>
            <a:chExt cx="148171" cy="582013"/>
          </a:xfrm>
        </p:grpSpPr>
        <p:sp>
          <p:nvSpPr>
            <p:cNvPr id="190" name="직사각형 189">
              <a:extLst>
                <a:ext uri="{FF2B5EF4-FFF2-40B4-BE49-F238E27FC236}">
                  <a16:creationId xmlns:a16="http://schemas.microsoft.com/office/drawing/2014/main" id="{22B77A85-8E26-44A3-BEFD-0D20E39091AC}"/>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1" name="직사각형 190">
              <a:extLst>
                <a:ext uri="{FF2B5EF4-FFF2-40B4-BE49-F238E27FC236}">
                  <a16:creationId xmlns:a16="http://schemas.microsoft.com/office/drawing/2014/main" id="{A31E9734-83F4-46AA-9A75-A6A0DB718D84}"/>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92" name="그룹 191">
            <a:extLst>
              <a:ext uri="{FF2B5EF4-FFF2-40B4-BE49-F238E27FC236}">
                <a16:creationId xmlns:a16="http://schemas.microsoft.com/office/drawing/2014/main" id="{26B98A92-D07C-401C-BCE6-87FEC30AFECC}"/>
              </a:ext>
            </a:extLst>
          </p:cNvPr>
          <p:cNvGrpSpPr/>
          <p:nvPr/>
        </p:nvGrpSpPr>
        <p:grpSpPr>
          <a:xfrm>
            <a:off x="1947265" y="3482034"/>
            <a:ext cx="77875" cy="315829"/>
            <a:chOff x="1443561" y="2319797"/>
            <a:chExt cx="148171" cy="582013"/>
          </a:xfrm>
        </p:grpSpPr>
        <p:sp>
          <p:nvSpPr>
            <p:cNvPr id="193" name="직사각형 192">
              <a:extLst>
                <a:ext uri="{FF2B5EF4-FFF2-40B4-BE49-F238E27FC236}">
                  <a16:creationId xmlns:a16="http://schemas.microsoft.com/office/drawing/2014/main" id="{0C1422B8-F17A-4B61-9CA9-D7B1BADC8795}"/>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4" name="직사각형 193">
              <a:extLst>
                <a:ext uri="{FF2B5EF4-FFF2-40B4-BE49-F238E27FC236}">
                  <a16:creationId xmlns:a16="http://schemas.microsoft.com/office/drawing/2014/main" id="{0C22CAF2-3650-47F1-9334-BF53CB0A9B78}"/>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95" name="그룹 194">
            <a:extLst>
              <a:ext uri="{FF2B5EF4-FFF2-40B4-BE49-F238E27FC236}">
                <a16:creationId xmlns:a16="http://schemas.microsoft.com/office/drawing/2014/main" id="{ED55B356-FBCA-44A0-B760-F466A0CDB9BF}"/>
              </a:ext>
            </a:extLst>
          </p:cNvPr>
          <p:cNvGrpSpPr/>
          <p:nvPr/>
        </p:nvGrpSpPr>
        <p:grpSpPr>
          <a:xfrm>
            <a:off x="2518765" y="3475684"/>
            <a:ext cx="77875" cy="315829"/>
            <a:chOff x="1443561" y="2319797"/>
            <a:chExt cx="148171" cy="582013"/>
          </a:xfrm>
        </p:grpSpPr>
        <p:sp>
          <p:nvSpPr>
            <p:cNvPr id="196" name="직사각형 195">
              <a:extLst>
                <a:ext uri="{FF2B5EF4-FFF2-40B4-BE49-F238E27FC236}">
                  <a16:creationId xmlns:a16="http://schemas.microsoft.com/office/drawing/2014/main" id="{1C1E58E1-8CA1-4CFB-AFA7-2FB27ACFB847}"/>
                </a:ext>
              </a:extLst>
            </p:cNvPr>
            <p:cNvSpPr/>
            <p:nvPr/>
          </p:nvSpPr>
          <p:spPr>
            <a:xfrm>
              <a:off x="1443561" y="2319797"/>
              <a:ext cx="148171" cy="312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7" name="직사각형 196">
              <a:extLst>
                <a:ext uri="{FF2B5EF4-FFF2-40B4-BE49-F238E27FC236}">
                  <a16:creationId xmlns:a16="http://schemas.microsoft.com/office/drawing/2014/main" id="{196E573C-DE4E-44B7-94A7-FDBDFEFF237E}"/>
                </a:ext>
              </a:extLst>
            </p:cNvPr>
            <p:cNvSpPr/>
            <p:nvPr/>
          </p:nvSpPr>
          <p:spPr>
            <a:xfrm>
              <a:off x="1443561" y="2631442"/>
              <a:ext cx="147114" cy="2703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cxnSp>
        <p:nvCxnSpPr>
          <p:cNvPr id="198" name="직선 화살표 연결선 197">
            <a:extLst>
              <a:ext uri="{FF2B5EF4-FFF2-40B4-BE49-F238E27FC236}">
                <a16:creationId xmlns:a16="http://schemas.microsoft.com/office/drawing/2014/main" id="{C7C6C8C1-5244-430A-B24A-0F65A4090B2B}"/>
              </a:ext>
            </a:extLst>
          </p:cNvPr>
          <p:cNvCxnSpPr>
            <a:cxnSpLocks/>
          </p:cNvCxnSpPr>
          <p:nvPr/>
        </p:nvCxnSpPr>
        <p:spPr>
          <a:xfrm flipV="1">
            <a:off x="1368334" y="3901436"/>
            <a:ext cx="657045" cy="163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9" name="TextBox 198">
            <a:extLst>
              <a:ext uri="{FF2B5EF4-FFF2-40B4-BE49-F238E27FC236}">
                <a16:creationId xmlns:a16="http://schemas.microsoft.com/office/drawing/2014/main" id="{01DD45FC-42D9-4DB4-A551-7D41262651D9}"/>
              </a:ext>
            </a:extLst>
          </p:cNvPr>
          <p:cNvSpPr txBox="1"/>
          <p:nvPr/>
        </p:nvSpPr>
        <p:spPr>
          <a:xfrm>
            <a:off x="1369834" y="3938951"/>
            <a:ext cx="1864585" cy="246221"/>
          </a:xfrm>
          <a:prstGeom prst="rect">
            <a:avLst/>
          </a:prstGeom>
          <a:noFill/>
        </p:spPr>
        <p:txBody>
          <a:bodyPr wrap="square">
            <a:spAutoFit/>
          </a:bodyPr>
          <a:lstStyle/>
          <a:p>
            <a:r>
              <a:rPr lang="en-US" altLang="ko-KR" sz="1000" b="1" dirty="0" err="1"/>
              <a:t>ptime</a:t>
            </a:r>
            <a:r>
              <a:rPr lang="en-US" altLang="ko-KR" sz="1000" b="1" dirty="0"/>
              <a:t> (packetization time)</a:t>
            </a:r>
          </a:p>
        </p:txBody>
      </p:sp>
      <p:sp>
        <p:nvSpPr>
          <p:cNvPr id="200" name="타원 199">
            <a:extLst>
              <a:ext uri="{FF2B5EF4-FFF2-40B4-BE49-F238E27FC236}">
                <a16:creationId xmlns:a16="http://schemas.microsoft.com/office/drawing/2014/main" id="{58AFC5AD-206D-49D0-AFAB-8CCEE8858CFE}"/>
              </a:ext>
            </a:extLst>
          </p:cNvPr>
          <p:cNvSpPr/>
          <p:nvPr/>
        </p:nvSpPr>
        <p:spPr>
          <a:xfrm>
            <a:off x="3011534" y="3721004"/>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1" name="타원 200">
            <a:extLst>
              <a:ext uri="{FF2B5EF4-FFF2-40B4-BE49-F238E27FC236}">
                <a16:creationId xmlns:a16="http://schemas.microsoft.com/office/drawing/2014/main" id="{18CB261C-3652-4D3E-A816-B8BD9576A524}"/>
              </a:ext>
            </a:extLst>
          </p:cNvPr>
          <p:cNvSpPr/>
          <p:nvPr/>
        </p:nvSpPr>
        <p:spPr>
          <a:xfrm>
            <a:off x="3352590" y="3719146"/>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2" name="타원 201">
            <a:extLst>
              <a:ext uri="{FF2B5EF4-FFF2-40B4-BE49-F238E27FC236}">
                <a16:creationId xmlns:a16="http://schemas.microsoft.com/office/drawing/2014/main" id="{E970600C-2001-47C8-B35A-D8D2F1DF2157}"/>
              </a:ext>
            </a:extLst>
          </p:cNvPr>
          <p:cNvSpPr/>
          <p:nvPr/>
        </p:nvSpPr>
        <p:spPr>
          <a:xfrm>
            <a:off x="3708190" y="3725496"/>
            <a:ext cx="77319" cy="642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3" name="TextBox 202">
            <a:extLst>
              <a:ext uri="{FF2B5EF4-FFF2-40B4-BE49-F238E27FC236}">
                <a16:creationId xmlns:a16="http://schemas.microsoft.com/office/drawing/2014/main" id="{0D2DD660-5C58-45E7-90CE-B5EA070CB9F3}"/>
              </a:ext>
            </a:extLst>
          </p:cNvPr>
          <p:cNvSpPr txBox="1"/>
          <p:nvPr/>
        </p:nvSpPr>
        <p:spPr>
          <a:xfrm>
            <a:off x="507220" y="3622336"/>
            <a:ext cx="1042907" cy="215444"/>
          </a:xfrm>
          <a:prstGeom prst="rect">
            <a:avLst/>
          </a:prstGeom>
          <a:noFill/>
        </p:spPr>
        <p:txBody>
          <a:bodyPr wrap="square" rtlCol="0">
            <a:spAutoFit/>
          </a:bodyPr>
          <a:lstStyle/>
          <a:p>
            <a:r>
              <a:rPr lang="en-US" altLang="ko-KR" sz="800" dirty="0">
                <a:solidFill>
                  <a:schemeClr val="tx1">
                    <a:lumMod val="65000"/>
                    <a:lumOff val="35000"/>
                  </a:schemeClr>
                </a:solidFill>
                <a:latin typeface="Abadi" panose="020B0604020104020204" pitchFamily="34" charset="0"/>
              </a:rPr>
              <a:t>Protocol Overhead</a:t>
            </a:r>
            <a:endParaRPr lang="ko-KR" altLang="en-US" sz="800" dirty="0">
              <a:solidFill>
                <a:schemeClr val="tx1">
                  <a:lumMod val="65000"/>
                  <a:lumOff val="35000"/>
                </a:schemeClr>
              </a:solidFill>
              <a:latin typeface="Abadi" panose="020B0604020104020204" pitchFamily="34" charset="0"/>
            </a:endParaRPr>
          </a:p>
        </p:txBody>
      </p:sp>
      <p:sp>
        <p:nvSpPr>
          <p:cNvPr id="204" name="TextBox 203">
            <a:extLst>
              <a:ext uri="{FF2B5EF4-FFF2-40B4-BE49-F238E27FC236}">
                <a16:creationId xmlns:a16="http://schemas.microsoft.com/office/drawing/2014/main" id="{C030FB84-B7E9-4DC7-B8F9-E7046C6F8EB3}"/>
              </a:ext>
            </a:extLst>
          </p:cNvPr>
          <p:cNvSpPr txBox="1"/>
          <p:nvPr/>
        </p:nvSpPr>
        <p:spPr>
          <a:xfrm>
            <a:off x="513080" y="3477556"/>
            <a:ext cx="721360" cy="215444"/>
          </a:xfrm>
          <a:prstGeom prst="rect">
            <a:avLst/>
          </a:prstGeom>
          <a:noFill/>
        </p:spPr>
        <p:txBody>
          <a:bodyPr wrap="square" rtlCol="0">
            <a:spAutoFit/>
          </a:bodyPr>
          <a:lstStyle/>
          <a:p>
            <a:r>
              <a:rPr lang="en-US" altLang="ko-KR" sz="800" b="1" dirty="0">
                <a:solidFill>
                  <a:srgbClr val="FF0000"/>
                </a:solidFill>
                <a:latin typeface="Abadi" panose="020B0604020104020204" pitchFamily="34" charset="0"/>
              </a:rPr>
              <a:t>Codec Data</a:t>
            </a:r>
            <a:endParaRPr lang="ko-KR" altLang="en-US" sz="800" b="1" dirty="0">
              <a:solidFill>
                <a:srgbClr val="FF0000"/>
              </a:solidFill>
              <a:latin typeface="Abadi" panose="020B0604020104020204" pitchFamily="34" charset="0"/>
            </a:endParaRPr>
          </a:p>
        </p:txBody>
      </p:sp>
      <p:sp>
        <p:nvSpPr>
          <p:cNvPr id="206" name="내용 개체 틀 5">
            <a:extLst>
              <a:ext uri="{FF2B5EF4-FFF2-40B4-BE49-F238E27FC236}">
                <a16:creationId xmlns:a16="http://schemas.microsoft.com/office/drawing/2014/main" id="{9BEEC8AF-E8A3-4B12-A36C-A856554ED522}"/>
              </a:ext>
            </a:extLst>
          </p:cNvPr>
          <p:cNvSpPr>
            <a:spLocks noGrp="1"/>
          </p:cNvSpPr>
          <p:nvPr>
            <p:ph idx="1"/>
          </p:nvPr>
        </p:nvSpPr>
        <p:spPr>
          <a:xfrm>
            <a:off x="320509" y="912694"/>
            <a:ext cx="11844163" cy="314563"/>
          </a:xfrm>
        </p:spPr>
        <p:txBody>
          <a:bodyPr/>
          <a:lstStyle/>
          <a:p>
            <a:r>
              <a:rPr lang="en-US" altLang="ko-KR" sz="1800" dirty="0"/>
              <a:t>When the protocol overhead 7B is assumed, at least 1.3 ~ 3.1 kbps physical rate is required for low bit rate codec </a:t>
            </a:r>
            <a:r>
              <a:rPr lang="en-US" altLang="ko-KR" sz="1400" dirty="0"/>
              <a:t>(for </a:t>
            </a:r>
            <a:r>
              <a:rPr lang="en-US" altLang="ko-KR" sz="1400" dirty="0" err="1"/>
              <a:t>ptime</a:t>
            </a:r>
            <a:r>
              <a:rPr lang="en-US" altLang="ko-KR" sz="1400" dirty="0"/>
              <a:t>=80)</a:t>
            </a:r>
            <a:endParaRPr lang="ko-KR" altLang="en-US" sz="1800" dirty="0"/>
          </a:p>
        </p:txBody>
      </p:sp>
      <p:graphicFrame>
        <p:nvGraphicFramePr>
          <p:cNvPr id="205" name="차트 204">
            <a:extLst>
              <a:ext uri="{FF2B5EF4-FFF2-40B4-BE49-F238E27FC236}">
                <a16:creationId xmlns:a16="http://schemas.microsoft.com/office/drawing/2014/main" id="{EA209D8A-1EF1-4A80-98CC-F045763F1FE8}"/>
              </a:ext>
            </a:extLst>
          </p:cNvPr>
          <p:cNvGraphicFramePr>
            <a:graphicFrameLocks/>
          </p:cNvGraphicFramePr>
          <p:nvPr/>
        </p:nvGraphicFramePr>
        <p:xfrm>
          <a:off x="6541200" y="2738491"/>
          <a:ext cx="4904715" cy="3432019"/>
        </p:xfrm>
        <a:graphic>
          <a:graphicData uri="http://schemas.openxmlformats.org/drawingml/2006/chart">
            <c:chart xmlns:c="http://schemas.openxmlformats.org/drawingml/2006/chart" xmlns:r="http://schemas.openxmlformats.org/officeDocument/2006/relationships" r:id="rId3"/>
          </a:graphicData>
        </a:graphic>
      </p:graphicFrame>
      <p:sp>
        <p:nvSpPr>
          <p:cNvPr id="207" name="TextBox 206">
            <a:extLst>
              <a:ext uri="{FF2B5EF4-FFF2-40B4-BE49-F238E27FC236}">
                <a16:creationId xmlns:a16="http://schemas.microsoft.com/office/drawing/2014/main" id="{00CA12DB-A825-4A1B-9617-58169B32C871}"/>
              </a:ext>
            </a:extLst>
          </p:cNvPr>
          <p:cNvSpPr txBox="1"/>
          <p:nvPr/>
        </p:nvSpPr>
        <p:spPr>
          <a:xfrm>
            <a:off x="662259" y="5871365"/>
            <a:ext cx="5365121" cy="553998"/>
          </a:xfrm>
          <a:prstGeom prst="rect">
            <a:avLst/>
          </a:prstGeom>
          <a:noFill/>
        </p:spPr>
        <p:txBody>
          <a:bodyPr wrap="square" rtlCol="0">
            <a:spAutoFit/>
          </a:bodyPr>
          <a:lstStyle/>
          <a:p>
            <a:r>
              <a:rPr lang="en-US" altLang="ko-KR" sz="1000" dirty="0"/>
              <a:t>* ROHC header overhead</a:t>
            </a:r>
          </a:p>
          <a:p>
            <a:r>
              <a:rPr lang="en-US" altLang="ko-KR" sz="1000" dirty="0"/>
              <a:t>1) ROHC: IR state in ROHC, uncompressed RTP/UDP/IP Header to be transferred</a:t>
            </a:r>
          </a:p>
          <a:p>
            <a:r>
              <a:rPr lang="en-US" altLang="ko-KR" sz="1000" dirty="0"/>
              <a:t>2) ROHC</a:t>
            </a:r>
            <a:r>
              <a:rPr lang="ko-KR" altLang="en-US" sz="1000" dirty="0"/>
              <a:t> </a:t>
            </a:r>
            <a:r>
              <a:rPr lang="en-US" altLang="ko-KR" sz="1000" dirty="0"/>
              <a:t>compressed 1 Byte can</a:t>
            </a:r>
            <a:r>
              <a:rPr lang="ko-KR" altLang="en-US" sz="1000" dirty="0"/>
              <a:t> </a:t>
            </a:r>
            <a:r>
              <a:rPr lang="en-US" altLang="ko-KR" sz="1000" dirty="0"/>
              <a:t>be</a:t>
            </a:r>
            <a:r>
              <a:rPr lang="ko-KR" altLang="en-US" sz="1000" dirty="0"/>
              <a:t> </a:t>
            </a:r>
            <a:r>
              <a:rPr lang="en-US" altLang="ko-KR" sz="1000" dirty="0"/>
              <a:t>used</a:t>
            </a:r>
            <a:r>
              <a:rPr lang="ko-KR" altLang="en-US" sz="1000" dirty="0"/>
              <a:t> </a:t>
            </a:r>
            <a:r>
              <a:rPr lang="en-US" altLang="ko-KR" sz="1000" dirty="0"/>
              <a:t>assuming CID 0 is used.</a:t>
            </a:r>
          </a:p>
        </p:txBody>
      </p:sp>
    </p:spTree>
    <p:extLst>
      <p:ext uri="{BB962C8B-B14F-4D97-AF65-F5344CB8AC3E}">
        <p14:creationId xmlns:p14="http://schemas.microsoft.com/office/powerpoint/2010/main" val="816030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CA8FD-2CE2-AB6D-456A-84CEEE1917DD}"/>
            </a:ext>
          </a:extLst>
        </p:cNvPr>
        <p:cNvGrpSpPr/>
        <p:nvPr/>
      </p:nvGrpSpPr>
      <p:grpSpPr>
        <a:xfrm>
          <a:off x="0" y="0"/>
          <a:ext cx="0" cy="0"/>
          <a:chOff x="0" y="0"/>
          <a:chExt cx="0" cy="0"/>
        </a:xfrm>
      </p:grpSpPr>
      <p:cxnSp>
        <p:nvCxnSpPr>
          <p:cNvPr id="18" name="직선 연결선 17">
            <a:extLst>
              <a:ext uri="{FF2B5EF4-FFF2-40B4-BE49-F238E27FC236}">
                <a16:creationId xmlns:a16="http://schemas.microsoft.com/office/drawing/2014/main" id="{DE5E7622-32D2-F404-38E6-B7F993705AD1}"/>
              </a:ext>
            </a:extLst>
          </p:cNvPr>
          <p:cNvCxnSpPr>
            <a:cxnSpLocks/>
          </p:cNvCxnSpPr>
          <p:nvPr/>
        </p:nvCxnSpPr>
        <p:spPr>
          <a:xfrm flipV="1">
            <a:off x="1002343" y="3031675"/>
            <a:ext cx="4454576" cy="457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791A406-C86F-83EF-37BD-1C2119B0F022}"/>
              </a:ext>
            </a:extLst>
          </p:cNvPr>
          <p:cNvSpPr>
            <a:spLocks noGrp="1"/>
          </p:cNvSpPr>
          <p:nvPr>
            <p:ph type="title"/>
          </p:nvPr>
        </p:nvSpPr>
        <p:spPr/>
        <p:txBody>
          <a:bodyPr>
            <a:normAutofit/>
          </a:bodyPr>
          <a:lstStyle/>
          <a:p>
            <a:r>
              <a:rPr lang="en-US" altLang="ko-KR" dirty="0"/>
              <a:t>Option 2. Voice data transmission over NAS/SRB</a:t>
            </a:r>
            <a:endParaRPr lang="ko-KR" altLang="en-US" dirty="0"/>
          </a:p>
        </p:txBody>
      </p:sp>
      <p:sp>
        <p:nvSpPr>
          <p:cNvPr id="4" name="Slide Number Placeholder 3">
            <a:extLst>
              <a:ext uri="{FF2B5EF4-FFF2-40B4-BE49-F238E27FC236}">
                <a16:creationId xmlns:a16="http://schemas.microsoft.com/office/drawing/2014/main" id="{F3065DF6-3D57-D928-3A1D-CB1DA3BDD761}"/>
              </a:ext>
            </a:extLst>
          </p:cNvPr>
          <p:cNvSpPr>
            <a:spLocks noGrp="1"/>
          </p:cNvSpPr>
          <p:nvPr>
            <p:ph type="sldNum" sz="quarter" idx="12"/>
          </p:nvPr>
        </p:nvSpPr>
        <p:spPr/>
        <p:txBody>
          <a:bodyPr/>
          <a:lstStyle/>
          <a:p>
            <a:fld id="{25F5DF48-2534-4513-BD43-E3E90888DDC1}" type="slidenum">
              <a:rPr lang="ko-KR" altLang="en-US" smtClean="0"/>
              <a:pPr/>
              <a:t>5</a:t>
            </a:fld>
            <a:endParaRPr lang="ko-KR" altLang="en-US" dirty="0"/>
          </a:p>
        </p:txBody>
      </p:sp>
      <p:grpSp>
        <p:nvGrpSpPr>
          <p:cNvPr id="7" name="Group 23">
            <a:extLst>
              <a:ext uri="{FF2B5EF4-FFF2-40B4-BE49-F238E27FC236}">
                <a16:creationId xmlns:a16="http://schemas.microsoft.com/office/drawing/2014/main" id="{E5AB8E24-CE33-F4EF-0FA6-DAD8C5283D31}"/>
              </a:ext>
            </a:extLst>
          </p:cNvPr>
          <p:cNvGrpSpPr/>
          <p:nvPr/>
        </p:nvGrpSpPr>
        <p:grpSpPr>
          <a:xfrm>
            <a:off x="755724" y="2808974"/>
            <a:ext cx="228768" cy="424735"/>
            <a:chOff x="3781722" y="2594317"/>
            <a:chExt cx="700617" cy="991307"/>
          </a:xfrm>
        </p:grpSpPr>
        <p:sp>
          <p:nvSpPr>
            <p:cNvPr id="215" name="Freeform 5">
              <a:extLst>
                <a:ext uri="{FF2B5EF4-FFF2-40B4-BE49-F238E27FC236}">
                  <a16:creationId xmlns:a16="http://schemas.microsoft.com/office/drawing/2014/main" id="{B07AB851-9976-654A-587A-3003A203AFC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6" name="Freeform 6">
              <a:extLst>
                <a:ext uri="{FF2B5EF4-FFF2-40B4-BE49-F238E27FC236}">
                  <a16:creationId xmlns:a16="http://schemas.microsoft.com/office/drawing/2014/main" id="{ACCFC6AC-BDC0-9903-5192-2BE491E153C5}"/>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7" name="Freeform 7">
              <a:extLst>
                <a:ext uri="{FF2B5EF4-FFF2-40B4-BE49-F238E27FC236}">
                  <a16:creationId xmlns:a16="http://schemas.microsoft.com/office/drawing/2014/main" id="{075152B3-A8A6-5A90-DA8A-605D9EE7E358}"/>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8" name="Freeform 8">
              <a:extLst>
                <a:ext uri="{FF2B5EF4-FFF2-40B4-BE49-F238E27FC236}">
                  <a16:creationId xmlns:a16="http://schemas.microsoft.com/office/drawing/2014/main" id="{E1237060-5C2E-D334-CB5A-31AAAB4E589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9" name="Freeform 9">
              <a:extLst>
                <a:ext uri="{FF2B5EF4-FFF2-40B4-BE49-F238E27FC236}">
                  <a16:creationId xmlns:a16="http://schemas.microsoft.com/office/drawing/2014/main" id="{A6A899A8-A0D8-2F5E-4C21-E2A22FEAB4E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0" name="Freeform 10">
              <a:extLst>
                <a:ext uri="{FF2B5EF4-FFF2-40B4-BE49-F238E27FC236}">
                  <a16:creationId xmlns:a16="http://schemas.microsoft.com/office/drawing/2014/main" id="{68DF7E2D-DA51-4F38-D8A5-E6F5DA95B7D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1" name="Oval 11">
              <a:extLst>
                <a:ext uri="{FF2B5EF4-FFF2-40B4-BE49-F238E27FC236}">
                  <a16:creationId xmlns:a16="http://schemas.microsoft.com/office/drawing/2014/main" id="{E0F15F02-27B2-46F4-707A-4DCC803773A9}"/>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2" name="Oval 12">
              <a:extLst>
                <a:ext uri="{FF2B5EF4-FFF2-40B4-BE49-F238E27FC236}">
                  <a16:creationId xmlns:a16="http://schemas.microsoft.com/office/drawing/2014/main" id="{A0A5C219-61F1-810E-91BC-C174B32F8169}"/>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3" name="Freeform 13">
              <a:extLst>
                <a:ext uri="{FF2B5EF4-FFF2-40B4-BE49-F238E27FC236}">
                  <a16:creationId xmlns:a16="http://schemas.microsoft.com/office/drawing/2014/main" id="{88E741B0-DB53-DF03-E2BE-4001DCDDEDEC}"/>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4" name="Freeform 14">
              <a:extLst>
                <a:ext uri="{FF2B5EF4-FFF2-40B4-BE49-F238E27FC236}">
                  <a16:creationId xmlns:a16="http://schemas.microsoft.com/office/drawing/2014/main" id="{FB9FF555-6601-3E4B-2670-0C8173862028}"/>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5" name="Freeform 15">
              <a:extLst>
                <a:ext uri="{FF2B5EF4-FFF2-40B4-BE49-F238E27FC236}">
                  <a16:creationId xmlns:a16="http://schemas.microsoft.com/office/drawing/2014/main" id="{A251FD23-F70D-6073-7F52-7752E8512F94}"/>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6" name="Freeform 16">
              <a:extLst>
                <a:ext uri="{FF2B5EF4-FFF2-40B4-BE49-F238E27FC236}">
                  <a16:creationId xmlns:a16="http://schemas.microsoft.com/office/drawing/2014/main" id="{D28AF086-D6E4-18E8-5287-E439F4ADDD7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7" name="Freeform 17">
              <a:extLst>
                <a:ext uri="{FF2B5EF4-FFF2-40B4-BE49-F238E27FC236}">
                  <a16:creationId xmlns:a16="http://schemas.microsoft.com/office/drawing/2014/main" id="{60495DBA-241C-D170-1F61-BCAE1302832A}"/>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8" name="Freeform 18">
              <a:extLst>
                <a:ext uri="{FF2B5EF4-FFF2-40B4-BE49-F238E27FC236}">
                  <a16:creationId xmlns:a16="http://schemas.microsoft.com/office/drawing/2014/main" id="{7C61E529-27E9-F810-C39E-3E49F043D4A1}"/>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8" name="그룹 187">
            <a:extLst>
              <a:ext uri="{FF2B5EF4-FFF2-40B4-BE49-F238E27FC236}">
                <a16:creationId xmlns:a16="http://schemas.microsoft.com/office/drawing/2014/main" id="{D5FC48BB-6A20-2EF3-D449-6043E08749BA}"/>
              </a:ext>
            </a:extLst>
          </p:cNvPr>
          <p:cNvGrpSpPr/>
          <p:nvPr/>
        </p:nvGrpSpPr>
        <p:grpSpPr>
          <a:xfrm>
            <a:off x="1835143" y="2795538"/>
            <a:ext cx="361951" cy="373510"/>
            <a:chOff x="3134362" y="3868078"/>
            <a:chExt cx="521897" cy="591878"/>
          </a:xfrm>
        </p:grpSpPr>
        <p:sp>
          <p:nvSpPr>
            <p:cNvPr id="209" name="타원 189">
              <a:extLst>
                <a:ext uri="{FF2B5EF4-FFF2-40B4-BE49-F238E27FC236}">
                  <a16:creationId xmlns:a16="http://schemas.microsoft.com/office/drawing/2014/main" id="{68351B8B-A383-75B7-A519-8EAB537C126F}"/>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0" name="사다리꼴 190">
              <a:extLst>
                <a:ext uri="{FF2B5EF4-FFF2-40B4-BE49-F238E27FC236}">
                  <a16:creationId xmlns:a16="http://schemas.microsoft.com/office/drawing/2014/main" id="{7C30994F-99E9-770A-E389-2C05BF5D24A2}"/>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1" name="원호 191">
              <a:extLst>
                <a:ext uri="{FF2B5EF4-FFF2-40B4-BE49-F238E27FC236}">
                  <a16:creationId xmlns:a16="http://schemas.microsoft.com/office/drawing/2014/main" id="{7749D362-625A-86A0-B9DC-82BB5C627800}"/>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2" name="원호 192">
              <a:extLst>
                <a:ext uri="{FF2B5EF4-FFF2-40B4-BE49-F238E27FC236}">
                  <a16:creationId xmlns:a16="http://schemas.microsoft.com/office/drawing/2014/main" id="{35A88E03-6D9B-407E-8AAA-99EE65AD036F}"/>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3" name="원호 193">
              <a:extLst>
                <a:ext uri="{FF2B5EF4-FFF2-40B4-BE49-F238E27FC236}">
                  <a16:creationId xmlns:a16="http://schemas.microsoft.com/office/drawing/2014/main" id="{9AFE2E46-F3FB-640F-55BA-28D17C2EBEDC}"/>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4" name="원호 194">
              <a:extLst>
                <a:ext uri="{FF2B5EF4-FFF2-40B4-BE49-F238E27FC236}">
                  <a16:creationId xmlns:a16="http://schemas.microsoft.com/office/drawing/2014/main" id="{2F8B6756-0B6D-26E0-AE70-22F243A22C36}"/>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5" name="그룹 14">
            <a:extLst>
              <a:ext uri="{FF2B5EF4-FFF2-40B4-BE49-F238E27FC236}">
                <a16:creationId xmlns:a16="http://schemas.microsoft.com/office/drawing/2014/main" id="{3C433661-A627-047B-A512-EE28F9EC2532}"/>
              </a:ext>
            </a:extLst>
          </p:cNvPr>
          <p:cNvGrpSpPr/>
          <p:nvPr/>
        </p:nvGrpSpPr>
        <p:grpSpPr>
          <a:xfrm>
            <a:off x="1691189" y="2986887"/>
            <a:ext cx="203240" cy="172356"/>
            <a:chOff x="4001525" y="4921514"/>
            <a:chExt cx="612714" cy="633158"/>
          </a:xfrm>
        </p:grpSpPr>
        <p:sp>
          <p:nvSpPr>
            <p:cNvPr id="205" name="이등변 삼각형 204">
              <a:extLst>
                <a:ext uri="{FF2B5EF4-FFF2-40B4-BE49-F238E27FC236}">
                  <a16:creationId xmlns:a16="http://schemas.microsoft.com/office/drawing/2014/main" id="{2E5CA58F-FAD5-F0AE-33B7-32988A0F3957}"/>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6" name="현 205">
              <a:extLst>
                <a:ext uri="{FF2B5EF4-FFF2-40B4-BE49-F238E27FC236}">
                  <a16:creationId xmlns:a16="http://schemas.microsoft.com/office/drawing/2014/main" id="{B71A4208-F9A9-640C-84E9-6DD26EA67515}"/>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7" name="모서리가 둥근 직사각형 181">
              <a:extLst>
                <a:ext uri="{FF2B5EF4-FFF2-40B4-BE49-F238E27FC236}">
                  <a16:creationId xmlns:a16="http://schemas.microsoft.com/office/drawing/2014/main" id="{A3BC271A-0006-311D-2C93-41231B8E90F9}"/>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8" name="모서리가 둥근 직사각형 182">
              <a:extLst>
                <a:ext uri="{FF2B5EF4-FFF2-40B4-BE49-F238E27FC236}">
                  <a16:creationId xmlns:a16="http://schemas.microsoft.com/office/drawing/2014/main" id="{8EDA83B1-ACBC-9AB1-E562-02405F35CDFC}"/>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7" name="그룹 16">
            <a:extLst>
              <a:ext uri="{FF2B5EF4-FFF2-40B4-BE49-F238E27FC236}">
                <a16:creationId xmlns:a16="http://schemas.microsoft.com/office/drawing/2014/main" id="{47F346ED-9935-C5FD-E710-6A8694754B03}"/>
              </a:ext>
            </a:extLst>
          </p:cNvPr>
          <p:cNvGrpSpPr/>
          <p:nvPr/>
        </p:nvGrpSpPr>
        <p:grpSpPr>
          <a:xfrm>
            <a:off x="1201052" y="2791553"/>
            <a:ext cx="420403" cy="381975"/>
            <a:chOff x="5319441" y="5018576"/>
            <a:chExt cx="516583" cy="552280"/>
          </a:xfrm>
        </p:grpSpPr>
        <p:sp>
          <p:nvSpPr>
            <p:cNvPr id="192" name="직사각형 191">
              <a:extLst>
                <a:ext uri="{FF2B5EF4-FFF2-40B4-BE49-F238E27FC236}">
                  <a16:creationId xmlns:a16="http://schemas.microsoft.com/office/drawing/2014/main" id="{5B630E1B-126F-A9B3-C623-7AA87CE94F3B}"/>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3" name="직사각형 192">
              <a:extLst>
                <a:ext uri="{FF2B5EF4-FFF2-40B4-BE49-F238E27FC236}">
                  <a16:creationId xmlns:a16="http://schemas.microsoft.com/office/drawing/2014/main" id="{E042546C-E184-AD05-4CB8-140263F1D9B1}"/>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4" name="직사각형 193">
              <a:extLst>
                <a:ext uri="{FF2B5EF4-FFF2-40B4-BE49-F238E27FC236}">
                  <a16:creationId xmlns:a16="http://schemas.microsoft.com/office/drawing/2014/main" id="{5BBA1F0B-36EC-1EF3-1236-5A68A3516EC8}"/>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5" name="직사각형 194">
              <a:extLst>
                <a:ext uri="{FF2B5EF4-FFF2-40B4-BE49-F238E27FC236}">
                  <a16:creationId xmlns:a16="http://schemas.microsoft.com/office/drawing/2014/main" id="{A9F5648B-3AFB-2F03-C0E3-08E457F56B2D}"/>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6" name="직사각형 195">
              <a:extLst>
                <a:ext uri="{FF2B5EF4-FFF2-40B4-BE49-F238E27FC236}">
                  <a16:creationId xmlns:a16="http://schemas.microsoft.com/office/drawing/2014/main" id="{F96814D3-73A5-3829-AF4B-991FB16F48B3}"/>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7" name="직사각형 196">
              <a:extLst>
                <a:ext uri="{FF2B5EF4-FFF2-40B4-BE49-F238E27FC236}">
                  <a16:creationId xmlns:a16="http://schemas.microsoft.com/office/drawing/2014/main" id="{CDE44FDD-81F2-55A7-77F9-25CA886F30B4}"/>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8" name="현 197">
              <a:extLst>
                <a:ext uri="{FF2B5EF4-FFF2-40B4-BE49-F238E27FC236}">
                  <a16:creationId xmlns:a16="http://schemas.microsoft.com/office/drawing/2014/main" id="{33B1B308-CD2F-4B22-D391-67C42025A73C}"/>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9" name="그룹 198">
              <a:extLst>
                <a:ext uri="{FF2B5EF4-FFF2-40B4-BE49-F238E27FC236}">
                  <a16:creationId xmlns:a16="http://schemas.microsoft.com/office/drawing/2014/main" id="{908D44A6-F24E-C4C8-22BB-1857862478A3}"/>
                </a:ext>
              </a:extLst>
            </p:cNvPr>
            <p:cNvGrpSpPr/>
            <p:nvPr/>
          </p:nvGrpSpPr>
          <p:grpSpPr>
            <a:xfrm>
              <a:off x="5319441" y="5323854"/>
              <a:ext cx="320538" cy="227774"/>
              <a:chOff x="5243241" y="5416987"/>
              <a:chExt cx="320538" cy="227774"/>
            </a:xfrm>
          </p:grpSpPr>
          <p:sp>
            <p:nvSpPr>
              <p:cNvPr id="203" name="원호 192">
                <a:extLst>
                  <a:ext uri="{FF2B5EF4-FFF2-40B4-BE49-F238E27FC236}">
                    <a16:creationId xmlns:a16="http://schemas.microsoft.com/office/drawing/2014/main" id="{C857698B-0599-A539-F461-3D6DE6DAC7E4}"/>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04" name="원호 192">
                <a:extLst>
                  <a:ext uri="{FF2B5EF4-FFF2-40B4-BE49-F238E27FC236}">
                    <a16:creationId xmlns:a16="http://schemas.microsoft.com/office/drawing/2014/main" id="{F92C4818-A72C-C106-9911-CD212CA5D762}"/>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200" name="직선 연결선 199">
              <a:extLst>
                <a:ext uri="{FF2B5EF4-FFF2-40B4-BE49-F238E27FC236}">
                  <a16:creationId xmlns:a16="http://schemas.microsoft.com/office/drawing/2014/main" id="{0000E2FA-2CB2-2558-4C54-160D2598E9B6}"/>
                </a:ext>
              </a:extLst>
            </p:cNvPr>
            <p:cNvCxnSpPr>
              <a:stCxn id="193" idx="1"/>
              <a:endCxn id="193"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직선 연결선 200">
              <a:extLst>
                <a:ext uri="{FF2B5EF4-FFF2-40B4-BE49-F238E27FC236}">
                  <a16:creationId xmlns:a16="http://schemas.microsoft.com/office/drawing/2014/main" id="{26B65136-3BD2-2391-3287-A51021138721}"/>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타원 201">
              <a:extLst>
                <a:ext uri="{FF2B5EF4-FFF2-40B4-BE49-F238E27FC236}">
                  <a16:creationId xmlns:a16="http://schemas.microsoft.com/office/drawing/2014/main" id="{7AA23993-8173-025A-09E3-0982DB8EE108}"/>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1" name="TextBox 20">
            <a:extLst>
              <a:ext uri="{FF2B5EF4-FFF2-40B4-BE49-F238E27FC236}">
                <a16:creationId xmlns:a16="http://schemas.microsoft.com/office/drawing/2014/main" id="{9D02DE28-D47E-239A-2193-DBC61CE164BC}"/>
              </a:ext>
            </a:extLst>
          </p:cNvPr>
          <p:cNvSpPr txBox="1"/>
          <p:nvPr/>
        </p:nvSpPr>
        <p:spPr>
          <a:xfrm>
            <a:off x="4202054" y="3225401"/>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25" name="TextBox 24">
            <a:extLst>
              <a:ext uri="{FF2B5EF4-FFF2-40B4-BE49-F238E27FC236}">
                <a16:creationId xmlns:a16="http://schemas.microsoft.com/office/drawing/2014/main" id="{D711DE3F-4C99-6020-0E10-9E2B1626BF96}"/>
              </a:ext>
            </a:extLst>
          </p:cNvPr>
          <p:cNvSpPr txBox="1"/>
          <p:nvPr/>
        </p:nvSpPr>
        <p:spPr>
          <a:xfrm>
            <a:off x="663610" y="3303296"/>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26" name="Group 23">
            <a:extLst>
              <a:ext uri="{FF2B5EF4-FFF2-40B4-BE49-F238E27FC236}">
                <a16:creationId xmlns:a16="http://schemas.microsoft.com/office/drawing/2014/main" id="{921247BE-05A7-BB2F-12C5-32FBBD3B4070}"/>
              </a:ext>
            </a:extLst>
          </p:cNvPr>
          <p:cNvGrpSpPr/>
          <p:nvPr/>
        </p:nvGrpSpPr>
        <p:grpSpPr>
          <a:xfrm>
            <a:off x="5471709" y="2751255"/>
            <a:ext cx="228768" cy="424735"/>
            <a:chOff x="3781722" y="2594317"/>
            <a:chExt cx="700617" cy="991307"/>
          </a:xfrm>
        </p:grpSpPr>
        <p:sp>
          <p:nvSpPr>
            <p:cNvPr id="173" name="Freeform 5">
              <a:extLst>
                <a:ext uri="{FF2B5EF4-FFF2-40B4-BE49-F238E27FC236}">
                  <a16:creationId xmlns:a16="http://schemas.microsoft.com/office/drawing/2014/main" id="{1CEF4E69-75E7-D042-A501-F5B02B6872EA}"/>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4" name="Freeform 6">
              <a:extLst>
                <a:ext uri="{FF2B5EF4-FFF2-40B4-BE49-F238E27FC236}">
                  <a16:creationId xmlns:a16="http://schemas.microsoft.com/office/drawing/2014/main" id="{4D4A903A-7F5C-52D4-06BC-2E7FB27BFFC0}"/>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5" name="Freeform 7">
              <a:extLst>
                <a:ext uri="{FF2B5EF4-FFF2-40B4-BE49-F238E27FC236}">
                  <a16:creationId xmlns:a16="http://schemas.microsoft.com/office/drawing/2014/main" id="{B6A2B3C4-B35B-1EE7-3BA1-611C981B1189}"/>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8">
              <a:extLst>
                <a:ext uri="{FF2B5EF4-FFF2-40B4-BE49-F238E27FC236}">
                  <a16:creationId xmlns:a16="http://schemas.microsoft.com/office/drawing/2014/main" id="{119ED116-3C74-706D-E2ED-28DD3CBB10A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9">
              <a:extLst>
                <a:ext uri="{FF2B5EF4-FFF2-40B4-BE49-F238E27FC236}">
                  <a16:creationId xmlns:a16="http://schemas.microsoft.com/office/drawing/2014/main" id="{18050699-3599-4143-0276-105E49B6A9F3}"/>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10">
              <a:extLst>
                <a:ext uri="{FF2B5EF4-FFF2-40B4-BE49-F238E27FC236}">
                  <a16:creationId xmlns:a16="http://schemas.microsoft.com/office/drawing/2014/main" id="{E59895B7-42B2-053F-8481-344E998626F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0" name="Oval 11">
              <a:extLst>
                <a:ext uri="{FF2B5EF4-FFF2-40B4-BE49-F238E27FC236}">
                  <a16:creationId xmlns:a16="http://schemas.microsoft.com/office/drawing/2014/main" id="{F9E3C3EA-2838-C1EA-EFEB-3C3D276455C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2" name="Oval 12">
              <a:extLst>
                <a:ext uri="{FF2B5EF4-FFF2-40B4-BE49-F238E27FC236}">
                  <a16:creationId xmlns:a16="http://schemas.microsoft.com/office/drawing/2014/main" id="{F6F2628F-17A8-0B9B-F7E9-0532F988846C}"/>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4" name="Freeform 13">
              <a:extLst>
                <a:ext uri="{FF2B5EF4-FFF2-40B4-BE49-F238E27FC236}">
                  <a16:creationId xmlns:a16="http://schemas.microsoft.com/office/drawing/2014/main" id="{EFCE3C2E-625D-B706-EB04-7CB89F423DCE}"/>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7" name="Freeform 14">
              <a:extLst>
                <a:ext uri="{FF2B5EF4-FFF2-40B4-BE49-F238E27FC236}">
                  <a16:creationId xmlns:a16="http://schemas.microsoft.com/office/drawing/2014/main" id="{1B21300D-AC1F-7646-EB3B-58F4B500F080}"/>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8" name="Freeform 15">
              <a:extLst>
                <a:ext uri="{FF2B5EF4-FFF2-40B4-BE49-F238E27FC236}">
                  <a16:creationId xmlns:a16="http://schemas.microsoft.com/office/drawing/2014/main" id="{C15EBF89-E98A-81EF-9107-D10357949EC2}"/>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9" name="Freeform 16">
              <a:extLst>
                <a:ext uri="{FF2B5EF4-FFF2-40B4-BE49-F238E27FC236}">
                  <a16:creationId xmlns:a16="http://schemas.microsoft.com/office/drawing/2014/main" id="{36C36800-3E72-EB5A-0F22-18129FADBD8E}"/>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0" name="Freeform 17">
              <a:extLst>
                <a:ext uri="{FF2B5EF4-FFF2-40B4-BE49-F238E27FC236}">
                  <a16:creationId xmlns:a16="http://schemas.microsoft.com/office/drawing/2014/main" id="{858CBAFB-DA15-AF2E-2F7D-1BB05387008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1" name="Freeform 18">
              <a:extLst>
                <a:ext uri="{FF2B5EF4-FFF2-40B4-BE49-F238E27FC236}">
                  <a16:creationId xmlns:a16="http://schemas.microsoft.com/office/drawing/2014/main" id="{0EAE8564-C6C1-D00C-7176-66C419DEC7CB}"/>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75" name="TextBox 74">
            <a:extLst>
              <a:ext uri="{FF2B5EF4-FFF2-40B4-BE49-F238E27FC236}">
                <a16:creationId xmlns:a16="http://schemas.microsoft.com/office/drawing/2014/main" id="{E6DABB23-7B78-47FA-A556-76A6F621EE10}"/>
              </a:ext>
            </a:extLst>
          </p:cNvPr>
          <p:cNvSpPr txBox="1"/>
          <p:nvPr/>
        </p:nvSpPr>
        <p:spPr>
          <a:xfrm>
            <a:off x="5350999" y="3270771"/>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76" name="Group 16">
            <a:extLst>
              <a:ext uri="{FF2B5EF4-FFF2-40B4-BE49-F238E27FC236}">
                <a16:creationId xmlns:a16="http://schemas.microsoft.com/office/drawing/2014/main" id="{076401CC-C006-302A-3881-11E7DDDF10FC}"/>
              </a:ext>
            </a:extLst>
          </p:cNvPr>
          <p:cNvGrpSpPr/>
          <p:nvPr/>
        </p:nvGrpSpPr>
        <p:grpSpPr>
          <a:xfrm>
            <a:off x="4334838" y="2791553"/>
            <a:ext cx="316126" cy="406867"/>
            <a:chOff x="2506319" y="1221965"/>
            <a:chExt cx="456500" cy="719723"/>
          </a:xfrm>
        </p:grpSpPr>
        <p:sp>
          <p:nvSpPr>
            <p:cNvPr id="95" name="Rounded Rectangle 17">
              <a:extLst>
                <a:ext uri="{FF2B5EF4-FFF2-40B4-BE49-F238E27FC236}">
                  <a16:creationId xmlns:a16="http://schemas.microsoft.com/office/drawing/2014/main" id="{73626213-29F5-F858-7092-C32B0E3B9233}"/>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7" name="Trapezoid 18">
              <a:extLst>
                <a:ext uri="{FF2B5EF4-FFF2-40B4-BE49-F238E27FC236}">
                  <a16:creationId xmlns:a16="http://schemas.microsoft.com/office/drawing/2014/main" id="{C671404B-425A-8991-4A51-1C17C8906244}"/>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4" name="Rounded Rectangle 19">
              <a:extLst>
                <a:ext uri="{FF2B5EF4-FFF2-40B4-BE49-F238E27FC236}">
                  <a16:creationId xmlns:a16="http://schemas.microsoft.com/office/drawing/2014/main" id="{E27FFC2A-B851-E79B-C04A-581292741C1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6" name="Rounded Rectangle 20">
              <a:extLst>
                <a:ext uri="{FF2B5EF4-FFF2-40B4-BE49-F238E27FC236}">
                  <a16:creationId xmlns:a16="http://schemas.microsoft.com/office/drawing/2014/main" id="{0D3BA845-9767-2FBB-F520-5B23E0BF624C}"/>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69" name="Oval 21">
              <a:extLst>
                <a:ext uri="{FF2B5EF4-FFF2-40B4-BE49-F238E27FC236}">
                  <a16:creationId xmlns:a16="http://schemas.microsoft.com/office/drawing/2014/main" id="{713C1ECF-7DD4-A414-5AFC-9B255A31A48D}"/>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70" name="Oval 22">
              <a:extLst>
                <a:ext uri="{FF2B5EF4-FFF2-40B4-BE49-F238E27FC236}">
                  <a16:creationId xmlns:a16="http://schemas.microsoft.com/office/drawing/2014/main" id="{9131EB86-1170-A4D6-86B0-82CFEFC33974}"/>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93" name="타원 92">
            <a:extLst>
              <a:ext uri="{FF2B5EF4-FFF2-40B4-BE49-F238E27FC236}">
                <a16:creationId xmlns:a16="http://schemas.microsoft.com/office/drawing/2014/main" id="{0EE53EF6-2A0D-3AE5-6A55-5D7B94530959}"/>
              </a:ext>
            </a:extLst>
          </p:cNvPr>
          <p:cNvSpPr/>
          <p:nvPr/>
        </p:nvSpPr>
        <p:spPr>
          <a:xfrm>
            <a:off x="4801768" y="290080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22" name="TextBox 21">
            <a:extLst>
              <a:ext uri="{FF2B5EF4-FFF2-40B4-BE49-F238E27FC236}">
                <a16:creationId xmlns:a16="http://schemas.microsoft.com/office/drawing/2014/main" id="{C2F109C1-A201-B79A-7B0D-DA4EF1E3BDD0}"/>
              </a:ext>
            </a:extLst>
          </p:cNvPr>
          <p:cNvSpPr txBox="1"/>
          <p:nvPr/>
        </p:nvSpPr>
        <p:spPr>
          <a:xfrm>
            <a:off x="2510745" y="2926708"/>
            <a:ext cx="634118" cy="276999"/>
          </a:xfrm>
          <a:prstGeom prst="rect">
            <a:avLst/>
          </a:prstGeom>
          <a:solidFill>
            <a:schemeClr val="bg1"/>
          </a:solidFill>
          <a:ln>
            <a:solidFill>
              <a:schemeClr val="tx1"/>
            </a:solidFill>
          </a:ln>
        </p:spPr>
        <p:txBody>
          <a:bodyPr wrap="square" rtlCol="0">
            <a:spAutoFit/>
          </a:bodyPr>
          <a:lstStyle/>
          <a:p>
            <a:pPr algn="ctr"/>
            <a:r>
              <a:rPr lang="en-US" altLang="ko-KR" sz="1200" dirty="0"/>
              <a:t>MME</a:t>
            </a:r>
            <a:endParaRPr lang="ko-KR" altLang="en-US" sz="1200" dirty="0"/>
          </a:p>
        </p:txBody>
      </p:sp>
      <p:sp>
        <p:nvSpPr>
          <p:cNvPr id="23" name="TextBox 22">
            <a:extLst>
              <a:ext uri="{FF2B5EF4-FFF2-40B4-BE49-F238E27FC236}">
                <a16:creationId xmlns:a16="http://schemas.microsoft.com/office/drawing/2014/main" id="{D414CB6C-E531-85DB-C640-FB7EC15F4873}"/>
              </a:ext>
            </a:extLst>
          </p:cNvPr>
          <p:cNvSpPr txBox="1"/>
          <p:nvPr/>
        </p:nvSpPr>
        <p:spPr>
          <a:xfrm>
            <a:off x="3253660" y="2919654"/>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pic>
        <p:nvPicPr>
          <p:cNvPr id="229" name="그림 228">
            <a:extLst>
              <a:ext uri="{FF2B5EF4-FFF2-40B4-BE49-F238E27FC236}">
                <a16:creationId xmlns:a16="http://schemas.microsoft.com/office/drawing/2014/main" id="{071FF33E-1816-4805-1E66-BCCA0EA02DBA}"/>
              </a:ext>
            </a:extLst>
          </p:cNvPr>
          <p:cNvPicPr>
            <a:picLocks noChangeAspect="1"/>
          </p:cNvPicPr>
          <p:nvPr/>
        </p:nvPicPr>
        <p:blipFill>
          <a:blip r:embed="rId3"/>
          <a:stretch>
            <a:fillRect/>
          </a:stretch>
        </p:blipFill>
        <p:spPr>
          <a:xfrm>
            <a:off x="2771488" y="3145592"/>
            <a:ext cx="372262" cy="178211"/>
          </a:xfrm>
          <a:prstGeom prst="rect">
            <a:avLst/>
          </a:prstGeom>
        </p:spPr>
      </p:pic>
      <p:sp>
        <p:nvSpPr>
          <p:cNvPr id="382" name="직사각형 381">
            <a:extLst>
              <a:ext uri="{FF2B5EF4-FFF2-40B4-BE49-F238E27FC236}">
                <a16:creationId xmlns:a16="http://schemas.microsoft.com/office/drawing/2014/main" id="{D0472B0B-A1F6-F054-3D47-621932625548}"/>
              </a:ext>
            </a:extLst>
          </p:cNvPr>
          <p:cNvSpPr/>
          <p:nvPr/>
        </p:nvSpPr>
        <p:spPr>
          <a:xfrm>
            <a:off x="524935"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381" name="직사각형 380">
            <a:extLst>
              <a:ext uri="{FF2B5EF4-FFF2-40B4-BE49-F238E27FC236}">
                <a16:creationId xmlns:a16="http://schemas.microsoft.com/office/drawing/2014/main" id="{F485FBD8-8515-9065-CCA9-D1D72D55A54B}"/>
              </a:ext>
            </a:extLst>
          </p:cNvPr>
          <p:cNvSpPr/>
          <p:nvPr/>
        </p:nvSpPr>
        <p:spPr>
          <a:xfrm>
            <a:off x="1842152" y="1433013"/>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Voice data over CP NAS</a:t>
            </a:r>
            <a:endParaRPr lang="ko-KR" altLang="en-US" sz="1400" b="1" dirty="0"/>
          </a:p>
        </p:txBody>
      </p:sp>
      <p:graphicFrame>
        <p:nvGraphicFramePr>
          <p:cNvPr id="460" name="표 459">
            <a:extLst>
              <a:ext uri="{FF2B5EF4-FFF2-40B4-BE49-F238E27FC236}">
                <a16:creationId xmlns:a16="http://schemas.microsoft.com/office/drawing/2014/main" id="{820FA859-34A1-A4B7-F8BD-F73A226F6F79}"/>
              </a:ext>
            </a:extLst>
          </p:cNvPr>
          <p:cNvGraphicFramePr>
            <a:graphicFrameLocks noGrp="1"/>
          </p:cNvGraphicFramePr>
          <p:nvPr>
            <p:extLst>
              <p:ext uri="{D42A27DB-BD31-4B8C-83A1-F6EECF244321}">
                <p14:modId xmlns:p14="http://schemas.microsoft.com/office/powerpoint/2010/main" val="3549679571"/>
              </p:ext>
            </p:extLst>
          </p:nvPr>
        </p:nvGraphicFramePr>
        <p:xfrm>
          <a:off x="718979" y="4544266"/>
          <a:ext cx="3833146" cy="1203960"/>
        </p:xfrm>
        <a:graphic>
          <a:graphicData uri="http://schemas.openxmlformats.org/drawingml/2006/table">
            <a:tbl>
              <a:tblPr firstRow="1" bandRow="1">
                <a:tableStyleId>{7E9639D4-E3E2-4D34-9284-5A2195B3D0D7}</a:tableStyleId>
              </a:tblPr>
              <a:tblGrid>
                <a:gridCol w="864534">
                  <a:extLst>
                    <a:ext uri="{9D8B030D-6E8A-4147-A177-3AD203B41FA5}">
                      <a16:colId xmlns:a16="http://schemas.microsoft.com/office/drawing/2014/main" val="2912447184"/>
                    </a:ext>
                  </a:extLst>
                </a:gridCol>
                <a:gridCol w="937075">
                  <a:extLst>
                    <a:ext uri="{9D8B030D-6E8A-4147-A177-3AD203B41FA5}">
                      <a16:colId xmlns:a16="http://schemas.microsoft.com/office/drawing/2014/main" val="496226957"/>
                    </a:ext>
                  </a:extLst>
                </a:gridCol>
                <a:gridCol w="809947">
                  <a:extLst>
                    <a:ext uri="{9D8B030D-6E8A-4147-A177-3AD203B41FA5}">
                      <a16:colId xmlns:a16="http://schemas.microsoft.com/office/drawing/2014/main" val="38303557"/>
                    </a:ext>
                  </a:extLst>
                </a:gridCol>
                <a:gridCol w="1221590">
                  <a:extLst>
                    <a:ext uri="{9D8B030D-6E8A-4147-A177-3AD203B41FA5}">
                      <a16:colId xmlns:a16="http://schemas.microsoft.com/office/drawing/2014/main" val="1952903967"/>
                    </a:ext>
                  </a:extLst>
                </a:gridCol>
              </a:tblGrid>
              <a:tr h="149280">
                <a:tc>
                  <a:txBody>
                    <a:bodyPr/>
                    <a:lstStyle/>
                    <a:p>
                      <a:pPr latinLnBrk="1"/>
                      <a:r>
                        <a:rPr lang="en-US" altLang="ko-KR" sz="1100" dirty="0"/>
                        <a:t>Codec</a:t>
                      </a:r>
                    </a:p>
                    <a:p>
                      <a:pPr latinLnBrk="1"/>
                      <a:r>
                        <a:rPr lang="en-US" altLang="ko-KR" sz="1100" dirty="0"/>
                        <a:t>Rate</a:t>
                      </a:r>
                      <a:endParaRPr lang="ko-KR" altLang="en-US" sz="1100" dirty="0"/>
                    </a:p>
                  </a:txBody>
                  <a:tcPr/>
                </a:tc>
                <a:tc>
                  <a:txBody>
                    <a:bodyPr/>
                    <a:lstStyle/>
                    <a:p>
                      <a:pPr latinLnBrk="1"/>
                      <a:r>
                        <a:rPr lang="en-US" altLang="ko-KR" sz="1100" dirty="0"/>
                        <a:t>Protocol</a:t>
                      </a:r>
                    </a:p>
                    <a:p>
                      <a:pPr latinLnBrk="1"/>
                      <a:r>
                        <a:rPr lang="en-US" altLang="ko-KR" sz="1100" dirty="0"/>
                        <a:t>Overhead</a:t>
                      </a:r>
                    </a:p>
                  </a:txBody>
                  <a:tcPr/>
                </a:tc>
                <a:tc>
                  <a:txBody>
                    <a:bodyPr/>
                    <a:lstStyle/>
                    <a:p>
                      <a:pPr latinLnBrk="1"/>
                      <a:r>
                        <a:rPr lang="en-US" altLang="ko-KR" sz="1100" dirty="0"/>
                        <a:t>Voice</a:t>
                      </a:r>
                    </a:p>
                    <a:p>
                      <a:pPr latinLnBrk="1"/>
                      <a:r>
                        <a:rPr lang="en-US" altLang="ko-KR" sz="1100" dirty="0"/>
                        <a:t>Data</a:t>
                      </a:r>
                    </a:p>
                  </a:txBody>
                  <a:tcPr/>
                </a:tc>
                <a:tc>
                  <a:txBody>
                    <a:bodyPr/>
                    <a:lstStyle/>
                    <a:p>
                      <a:pPr latinLnBrk="1"/>
                      <a:r>
                        <a:rPr lang="en-US" altLang="ko-KR" sz="1100" dirty="0"/>
                        <a:t>PHY rate</a:t>
                      </a:r>
                    </a:p>
                  </a:txBody>
                  <a:tcPr/>
                </a:tc>
                <a:extLst>
                  <a:ext uri="{0D108BD9-81ED-4DB2-BD59-A6C34878D82A}">
                    <a16:rowId xmlns:a16="http://schemas.microsoft.com/office/drawing/2014/main" val="633225092"/>
                  </a:ext>
                </a:extLst>
              </a:tr>
              <a:tr h="139711">
                <a:tc>
                  <a:txBody>
                    <a:bodyPr/>
                    <a:lstStyle/>
                    <a:p>
                      <a:pPr latinLnBrk="1"/>
                      <a:r>
                        <a:rPr lang="en-US" altLang="ko-KR" sz="1100" dirty="0"/>
                        <a:t>0.6 kbps</a:t>
                      </a:r>
                    </a:p>
                  </a:txBody>
                  <a:tcPr/>
                </a:tc>
                <a:tc>
                  <a:txBody>
                    <a:bodyPr/>
                    <a:lstStyle/>
                    <a:p>
                      <a:pPr latinLnBrk="1"/>
                      <a:r>
                        <a:rPr lang="en-US" altLang="ko-KR" sz="1100" dirty="0"/>
                        <a:t>16 B</a:t>
                      </a:r>
                      <a:endParaRPr lang="ko-KR" altLang="en-US" sz="1100" dirty="0"/>
                    </a:p>
                  </a:txBody>
                  <a:tcPr/>
                </a:tc>
                <a:tc>
                  <a:txBody>
                    <a:bodyPr/>
                    <a:lstStyle/>
                    <a:p>
                      <a:pPr latinLnBrk="1"/>
                      <a:r>
                        <a:rPr lang="en-US" altLang="ko-KR" sz="1100" dirty="0"/>
                        <a:t>6 B</a:t>
                      </a:r>
                      <a:endParaRPr lang="ko-KR" altLang="en-US" sz="1100" dirty="0"/>
                    </a:p>
                  </a:txBody>
                  <a:tcPr/>
                </a:tc>
                <a:tc>
                  <a:txBody>
                    <a:bodyPr/>
                    <a:lstStyle/>
                    <a:p>
                      <a:pPr latinLnBrk="1"/>
                      <a:r>
                        <a:rPr lang="en-US" altLang="ko-KR" sz="1100" dirty="0"/>
                        <a:t>2.2 kbps</a:t>
                      </a:r>
                      <a:endParaRPr lang="ko-KR" altLang="en-US" sz="1100" dirty="0"/>
                    </a:p>
                  </a:txBody>
                  <a:tcPr/>
                </a:tc>
                <a:extLst>
                  <a:ext uri="{0D108BD9-81ED-4DB2-BD59-A6C34878D82A}">
                    <a16:rowId xmlns:a16="http://schemas.microsoft.com/office/drawing/2014/main" val="2137875874"/>
                  </a:ext>
                </a:extLst>
              </a:tr>
              <a:tr h="139711">
                <a:tc>
                  <a:txBody>
                    <a:bodyPr/>
                    <a:lstStyle/>
                    <a:p>
                      <a:pPr latinLnBrk="1"/>
                      <a:r>
                        <a:rPr lang="en-US" altLang="ko-KR" sz="1100" dirty="0"/>
                        <a:t>1.2 kbps</a:t>
                      </a:r>
                      <a:endParaRPr lang="ko-KR" altLang="en-US" sz="1100" dirty="0"/>
                    </a:p>
                  </a:txBody>
                  <a:tcPr/>
                </a:tc>
                <a:tc>
                  <a:txBody>
                    <a:bodyPr/>
                    <a:lstStyle/>
                    <a:p>
                      <a:pPr latinLnBrk="1"/>
                      <a:r>
                        <a:rPr lang="en-US" altLang="ko-KR" sz="1100" dirty="0"/>
                        <a:t>16 B</a:t>
                      </a:r>
                      <a:endParaRPr lang="ko-KR" altLang="en-US" sz="1100" dirty="0"/>
                    </a:p>
                  </a:txBody>
                  <a:tcPr/>
                </a:tc>
                <a:tc>
                  <a:txBody>
                    <a:bodyPr/>
                    <a:lstStyle/>
                    <a:p>
                      <a:pPr latinLnBrk="1"/>
                      <a:r>
                        <a:rPr lang="en-US" altLang="ko-KR" sz="1100" dirty="0"/>
                        <a:t>12 B</a:t>
                      </a:r>
                      <a:endParaRPr lang="ko-KR" altLang="en-US" sz="1100" dirty="0"/>
                    </a:p>
                  </a:txBody>
                  <a:tcPr/>
                </a:tc>
                <a:tc>
                  <a:txBody>
                    <a:bodyPr/>
                    <a:lstStyle/>
                    <a:p>
                      <a:pPr latinLnBrk="1"/>
                      <a:r>
                        <a:rPr lang="en-US" altLang="ko-KR" sz="1100" dirty="0"/>
                        <a:t>2.8 kbps</a:t>
                      </a:r>
                      <a:endParaRPr lang="ko-KR" altLang="en-US" sz="1100" dirty="0"/>
                    </a:p>
                  </a:txBody>
                  <a:tcPr/>
                </a:tc>
                <a:extLst>
                  <a:ext uri="{0D108BD9-81ED-4DB2-BD59-A6C34878D82A}">
                    <a16:rowId xmlns:a16="http://schemas.microsoft.com/office/drawing/2014/main" val="2928644814"/>
                  </a:ext>
                </a:extLst>
              </a:tr>
              <a:tr h="139711">
                <a:tc>
                  <a:txBody>
                    <a:bodyPr/>
                    <a:lstStyle/>
                    <a:p>
                      <a:pPr latinLnBrk="1"/>
                      <a:r>
                        <a:rPr lang="en-US" altLang="ko-KR" sz="1100" dirty="0"/>
                        <a:t>2.4 kbps</a:t>
                      </a:r>
                      <a:endParaRPr lang="ko-KR" altLang="en-US" sz="1100" dirty="0"/>
                    </a:p>
                  </a:txBody>
                  <a:tcPr/>
                </a:tc>
                <a:tc>
                  <a:txBody>
                    <a:bodyPr/>
                    <a:lstStyle/>
                    <a:p>
                      <a:pPr latinLnBrk="1"/>
                      <a:r>
                        <a:rPr lang="en-US" altLang="ko-KR" sz="1100" dirty="0"/>
                        <a:t>16 B</a:t>
                      </a:r>
                      <a:endParaRPr lang="ko-KR" altLang="en-US" sz="1100" dirty="0"/>
                    </a:p>
                  </a:txBody>
                  <a:tcPr/>
                </a:tc>
                <a:tc>
                  <a:txBody>
                    <a:bodyPr/>
                    <a:lstStyle/>
                    <a:p>
                      <a:pPr latinLnBrk="1"/>
                      <a:r>
                        <a:rPr lang="en-US" altLang="ko-KR" sz="1100" dirty="0"/>
                        <a:t>24 B</a:t>
                      </a:r>
                      <a:endParaRPr lang="ko-KR" altLang="en-US" sz="1100" dirty="0"/>
                    </a:p>
                  </a:txBody>
                  <a:tcPr/>
                </a:tc>
                <a:tc>
                  <a:txBody>
                    <a:bodyPr/>
                    <a:lstStyle/>
                    <a:p>
                      <a:pPr latinLnBrk="1"/>
                      <a:r>
                        <a:rPr lang="en-US" altLang="ko-KR" sz="1100" dirty="0"/>
                        <a:t>4.0 kbps</a:t>
                      </a:r>
                      <a:endParaRPr lang="ko-KR" altLang="en-US" sz="1100" dirty="0"/>
                    </a:p>
                  </a:txBody>
                  <a:tcPr/>
                </a:tc>
                <a:extLst>
                  <a:ext uri="{0D108BD9-81ED-4DB2-BD59-A6C34878D82A}">
                    <a16:rowId xmlns:a16="http://schemas.microsoft.com/office/drawing/2014/main" val="1989249931"/>
                  </a:ext>
                </a:extLst>
              </a:tr>
            </a:tbl>
          </a:graphicData>
        </a:graphic>
      </p:graphicFrame>
      <p:sp>
        <p:nvSpPr>
          <p:cNvPr id="463" name="Content Placeholder 2">
            <a:extLst>
              <a:ext uri="{FF2B5EF4-FFF2-40B4-BE49-F238E27FC236}">
                <a16:creationId xmlns:a16="http://schemas.microsoft.com/office/drawing/2014/main" id="{30CFDFF3-E39A-97C6-62B4-CC314BEB1ADA}"/>
              </a:ext>
            </a:extLst>
          </p:cNvPr>
          <p:cNvSpPr txBox="1">
            <a:spLocks/>
          </p:cNvSpPr>
          <p:nvPr/>
        </p:nvSpPr>
        <p:spPr>
          <a:xfrm>
            <a:off x="611100" y="1905241"/>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Voice data is transmitted over SRB/NAS </a:t>
            </a:r>
          </a:p>
          <a:p>
            <a:r>
              <a:rPr lang="en-US" altLang="ko-KR" sz="1400" b="0" dirty="0"/>
              <a:t>ROHC is located in MME</a:t>
            </a:r>
          </a:p>
        </p:txBody>
      </p:sp>
      <p:sp>
        <p:nvSpPr>
          <p:cNvPr id="464" name="Content Placeholder 2">
            <a:extLst>
              <a:ext uri="{FF2B5EF4-FFF2-40B4-BE49-F238E27FC236}">
                <a16:creationId xmlns:a16="http://schemas.microsoft.com/office/drawing/2014/main" id="{09A71E03-BD30-3CC3-A2AE-E90EB1EEADB8}"/>
              </a:ext>
            </a:extLst>
          </p:cNvPr>
          <p:cNvSpPr txBox="1">
            <a:spLocks/>
          </p:cNvSpPr>
          <p:nvPr/>
        </p:nvSpPr>
        <p:spPr>
          <a:xfrm>
            <a:off x="674365" y="3709950"/>
            <a:ext cx="5193073" cy="35161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Protocol overhead total 18B for each voice codec data (</a:t>
            </a:r>
            <a:r>
              <a:rPr lang="en-US" altLang="ko-KR" sz="1400" b="0" dirty="0" err="1"/>
              <a:t>ptime</a:t>
            </a:r>
            <a:r>
              <a:rPr lang="en-US" altLang="ko-KR" sz="1400" b="0" dirty="0"/>
              <a:t>=80ms)</a:t>
            </a:r>
          </a:p>
        </p:txBody>
      </p:sp>
      <p:graphicFrame>
        <p:nvGraphicFramePr>
          <p:cNvPr id="465" name="표 464">
            <a:extLst>
              <a:ext uri="{FF2B5EF4-FFF2-40B4-BE49-F238E27FC236}">
                <a16:creationId xmlns:a16="http://schemas.microsoft.com/office/drawing/2014/main" id="{90033372-7170-E88C-219A-F395666C8805}"/>
              </a:ext>
            </a:extLst>
          </p:cNvPr>
          <p:cNvGraphicFramePr>
            <a:graphicFrameLocks noGrp="1"/>
          </p:cNvGraphicFramePr>
          <p:nvPr>
            <p:extLst>
              <p:ext uri="{D42A27DB-BD31-4B8C-83A1-F6EECF244321}">
                <p14:modId xmlns:p14="http://schemas.microsoft.com/office/powerpoint/2010/main" val="3714277767"/>
              </p:ext>
            </p:extLst>
          </p:nvPr>
        </p:nvGraphicFramePr>
        <p:xfrm>
          <a:off x="4668271" y="4026752"/>
          <a:ext cx="1232500" cy="1706880"/>
        </p:xfrm>
        <a:graphic>
          <a:graphicData uri="http://schemas.openxmlformats.org/drawingml/2006/table">
            <a:tbl>
              <a:tblPr firstRow="1" bandRow="1">
                <a:tableStyleId>{5940675A-B579-460E-94D1-54222C63F5DA}</a:tableStyleId>
              </a:tblPr>
              <a:tblGrid>
                <a:gridCol w="695909">
                  <a:extLst>
                    <a:ext uri="{9D8B030D-6E8A-4147-A177-3AD203B41FA5}">
                      <a16:colId xmlns:a16="http://schemas.microsoft.com/office/drawing/2014/main" val="1173928406"/>
                    </a:ext>
                  </a:extLst>
                </a:gridCol>
                <a:gridCol w="536591">
                  <a:extLst>
                    <a:ext uri="{9D8B030D-6E8A-4147-A177-3AD203B41FA5}">
                      <a16:colId xmlns:a16="http://schemas.microsoft.com/office/drawing/2014/main" val="3830327308"/>
                    </a:ext>
                  </a:extLst>
                </a:gridCol>
              </a:tblGrid>
              <a:tr h="0">
                <a:tc>
                  <a:txBody>
                    <a:bodyPr/>
                    <a:lstStyle/>
                    <a:p>
                      <a:pPr latinLnBrk="1"/>
                      <a:r>
                        <a:rPr lang="en-US" altLang="ko-KR" sz="1000" dirty="0">
                          <a:latin typeface="+mn-ea"/>
                          <a:ea typeface="+mn-ea"/>
                        </a:rPr>
                        <a:t>Voice</a:t>
                      </a:r>
                      <a:endParaRPr lang="ko-KR" altLang="en-US" sz="1000" dirty="0">
                        <a:latin typeface="+mn-ea"/>
                        <a:ea typeface="+mn-ea"/>
                      </a:endParaRPr>
                    </a:p>
                  </a:txBody>
                  <a:tcPr/>
                </a:tc>
                <a:tc>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ROHC</a:t>
                      </a:r>
                      <a:endParaRPr lang="ko-KR" altLang="en-US" sz="1000" dirty="0">
                        <a:latin typeface="+mn-ea"/>
                        <a:ea typeface="+mn-ea"/>
                      </a:endParaRPr>
                    </a:p>
                  </a:txBody>
                  <a:tcPr/>
                </a:tc>
                <a:tc>
                  <a:txBody>
                    <a:bodyPr/>
                    <a:lstStyle/>
                    <a:p>
                      <a:pPr latinLnBrk="1"/>
                      <a:r>
                        <a:rPr lang="en-US" altLang="ko-KR" sz="1000" dirty="0">
                          <a:latin typeface="+mn-ea"/>
                          <a:ea typeface="+mn-ea"/>
                        </a:rPr>
                        <a:t>3B*</a:t>
                      </a:r>
                      <a:endParaRPr lang="ko-KR" altLang="en-US" sz="1000" dirty="0">
                        <a:latin typeface="+mn-ea"/>
                        <a:ea typeface="+mn-ea"/>
                      </a:endParaRPr>
                    </a:p>
                  </a:txBody>
                  <a:tcPr/>
                </a:tc>
                <a:extLst>
                  <a:ext uri="{0D108BD9-81ED-4DB2-BD59-A6C34878D82A}">
                    <a16:rowId xmlns:a16="http://schemas.microsoft.com/office/drawing/2014/main" val="778153058"/>
                  </a:ext>
                </a:extLst>
              </a:tr>
              <a:tr h="0">
                <a:tc>
                  <a:txBody>
                    <a:bodyPr/>
                    <a:lstStyle/>
                    <a:p>
                      <a:pPr latinLnBrk="1"/>
                      <a:r>
                        <a:rPr lang="en-US" altLang="ko-KR" sz="1000" dirty="0">
                          <a:latin typeface="+mn-ea"/>
                          <a:ea typeface="+mn-ea"/>
                        </a:rPr>
                        <a:t>NAS</a:t>
                      </a:r>
                      <a:endParaRPr lang="ko-KR" altLang="en-US" sz="1000" dirty="0">
                        <a:latin typeface="+mn-ea"/>
                        <a:ea typeface="+mn-ea"/>
                      </a:endParaRPr>
                    </a:p>
                  </a:txBody>
                  <a:tcPr/>
                </a:tc>
                <a:tc>
                  <a:txBody>
                    <a:bodyPr/>
                    <a:lstStyle/>
                    <a:p>
                      <a:pPr latinLnBrk="1"/>
                      <a:r>
                        <a:rPr lang="en-US" altLang="ko-KR" sz="1000" dirty="0">
                          <a:latin typeface="+mn-ea"/>
                          <a:ea typeface="+mn-ea"/>
                        </a:rPr>
                        <a:t>7B**</a:t>
                      </a:r>
                      <a:endParaRPr lang="ko-KR" altLang="en-US" sz="1000" dirty="0">
                        <a:latin typeface="+mn-ea"/>
                        <a:ea typeface="+mn-ea"/>
                      </a:endParaRPr>
                    </a:p>
                  </a:txBody>
                  <a:tcPr/>
                </a:tc>
                <a:extLst>
                  <a:ext uri="{0D108BD9-81ED-4DB2-BD59-A6C34878D82A}">
                    <a16:rowId xmlns:a16="http://schemas.microsoft.com/office/drawing/2014/main" val="3220609171"/>
                  </a:ext>
                </a:extLst>
              </a:tr>
              <a:tr h="0">
                <a:tc>
                  <a:txBody>
                    <a:bodyPr/>
                    <a:lstStyle/>
                    <a:p>
                      <a:pPr latinLnBrk="1"/>
                      <a:r>
                        <a:rPr lang="en-US" altLang="ko-KR" sz="1000" dirty="0">
                          <a:latin typeface="+mn-ea"/>
                          <a:ea typeface="+mn-ea"/>
                        </a:rPr>
                        <a:t>RRC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40853244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0B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 (AM)</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sp>
        <p:nvSpPr>
          <p:cNvPr id="467" name="TextBox 466">
            <a:extLst>
              <a:ext uri="{FF2B5EF4-FFF2-40B4-BE49-F238E27FC236}">
                <a16:creationId xmlns:a16="http://schemas.microsoft.com/office/drawing/2014/main" id="{8975EAD9-47F4-A182-991B-CA6EE80A81AC}"/>
              </a:ext>
            </a:extLst>
          </p:cNvPr>
          <p:cNvSpPr txBox="1"/>
          <p:nvPr/>
        </p:nvSpPr>
        <p:spPr>
          <a:xfrm>
            <a:off x="657308" y="5825804"/>
            <a:ext cx="5365121" cy="253916"/>
          </a:xfrm>
          <a:prstGeom prst="rect">
            <a:avLst/>
          </a:prstGeom>
          <a:noFill/>
        </p:spPr>
        <p:txBody>
          <a:bodyPr wrap="square" rtlCol="0">
            <a:spAutoFit/>
          </a:bodyPr>
          <a:lstStyle/>
          <a:p>
            <a:r>
              <a:rPr lang="en-US" altLang="ko-KR" sz="1050" dirty="0"/>
              <a:t>* ROHC: IR state in ROHC, uncompressed RTP/UDP/IP Header to be transferred</a:t>
            </a:r>
          </a:p>
        </p:txBody>
      </p:sp>
      <p:sp>
        <p:nvSpPr>
          <p:cNvPr id="472" name="원통형 471">
            <a:extLst>
              <a:ext uri="{FF2B5EF4-FFF2-40B4-BE49-F238E27FC236}">
                <a16:creationId xmlns:a16="http://schemas.microsoft.com/office/drawing/2014/main" id="{2593FAB2-52C7-79CC-1CC6-F683601B2778}"/>
              </a:ext>
            </a:extLst>
          </p:cNvPr>
          <p:cNvSpPr/>
          <p:nvPr/>
        </p:nvSpPr>
        <p:spPr>
          <a:xfrm rot="5400000">
            <a:off x="1464253" y="2720078"/>
            <a:ext cx="85497" cy="1014655"/>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6" name="TextBox 475">
            <a:extLst>
              <a:ext uri="{FF2B5EF4-FFF2-40B4-BE49-F238E27FC236}">
                <a16:creationId xmlns:a16="http://schemas.microsoft.com/office/drawing/2014/main" id="{736680A1-0652-CFCC-9F68-E2B2BC924A6F}"/>
              </a:ext>
            </a:extLst>
          </p:cNvPr>
          <p:cNvSpPr txBox="1"/>
          <p:nvPr/>
        </p:nvSpPr>
        <p:spPr>
          <a:xfrm>
            <a:off x="1373718" y="3250652"/>
            <a:ext cx="414559" cy="246221"/>
          </a:xfrm>
          <a:prstGeom prst="rect">
            <a:avLst/>
          </a:prstGeom>
          <a:noFill/>
        </p:spPr>
        <p:txBody>
          <a:bodyPr wrap="square" rtlCol="0">
            <a:spAutoFit/>
          </a:bodyPr>
          <a:lstStyle/>
          <a:p>
            <a:r>
              <a:rPr lang="en-US" altLang="ko-KR" sz="1000" dirty="0"/>
              <a:t>SRB</a:t>
            </a:r>
            <a:endParaRPr lang="ko-KR" altLang="en-US" sz="1000" dirty="0"/>
          </a:p>
        </p:txBody>
      </p:sp>
      <p:sp>
        <p:nvSpPr>
          <p:cNvPr id="477" name="TextBox 476">
            <a:extLst>
              <a:ext uri="{FF2B5EF4-FFF2-40B4-BE49-F238E27FC236}">
                <a16:creationId xmlns:a16="http://schemas.microsoft.com/office/drawing/2014/main" id="{E9D6337D-BF2A-5E7B-F40B-095A38341CD0}"/>
              </a:ext>
            </a:extLst>
          </p:cNvPr>
          <p:cNvSpPr txBox="1"/>
          <p:nvPr/>
        </p:nvSpPr>
        <p:spPr>
          <a:xfrm>
            <a:off x="2111742" y="3255068"/>
            <a:ext cx="589717" cy="246221"/>
          </a:xfrm>
          <a:prstGeom prst="rect">
            <a:avLst/>
          </a:prstGeom>
          <a:noFill/>
        </p:spPr>
        <p:txBody>
          <a:bodyPr wrap="square" rtlCol="0">
            <a:spAutoFit/>
          </a:bodyPr>
          <a:lstStyle/>
          <a:p>
            <a:r>
              <a:rPr lang="en-US" altLang="ko-KR" sz="1000" dirty="0"/>
              <a:t>S1-AP</a:t>
            </a:r>
            <a:endParaRPr lang="ko-KR" altLang="en-US" sz="1000" dirty="0"/>
          </a:p>
        </p:txBody>
      </p:sp>
      <p:sp>
        <p:nvSpPr>
          <p:cNvPr id="478" name="원통형 477">
            <a:extLst>
              <a:ext uri="{FF2B5EF4-FFF2-40B4-BE49-F238E27FC236}">
                <a16:creationId xmlns:a16="http://schemas.microsoft.com/office/drawing/2014/main" id="{D3DCF193-4048-F746-D75D-9D6C4CDF0ED1}"/>
              </a:ext>
            </a:extLst>
          </p:cNvPr>
          <p:cNvSpPr/>
          <p:nvPr/>
        </p:nvSpPr>
        <p:spPr>
          <a:xfrm rot="5400000">
            <a:off x="2369701" y="2868081"/>
            <a:ext cx="78205" cy="725941"/>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내용 개체 틀 5">
            <a:extLst>
              <a:ext uri="{FF2B5EF4-FFF2-40B4-BE49-F238E27FC236}">
                <a16:creationId xmlns:a16="http://schemas.microsoft.com/office/drawing/2014/main" id="{F2E1E787-379A-4997-8227-755202F47761}"/>
              </a:ext>
            </a:extLst>
          </p:cNvPr>
          <p:cNvSpPr>
            <a:spLocks noGrp="1"/>
          </p:cNvSpPr>
          <p:nvPr>
            <p:ph idx="1"/>
          </p:nvPr>
        </p:nvSpPr>
        <p:spPr>
          <a:xfrm>
            <a:off x="320510" y="912694"/>
            <a:ext cx="11547836" cy="429593"/>
          </a:xfrm>
        </p:spPr>
        <p:txBody>
          <a:bodyPr/>
          <a:lstStyle/>
          <a:p>
            <a:r>
              <a:rPr lang="en-US" altLang="ko-KR" sz="2000" dirty="0"/>
              <a:t>Considering NAS layer protocol overhead, it is not appropriate for the IMS voice data transmission</a:t>
            </a:r>
            <a:endParaRPr lang="ko-KR" altLang="en-US" sz="2000" dirty="0"/>
          </a:p>
        </p:txBody>
      </p:sp>
      <p:sp>
        <p:nvSpPr>
          <p:cNvPr id="171" name="직사각형 170">
            <a:extLst>
              <a:ext uri="{FF2B5EF4-FFF2-40B4-BE49-F238E27FC236}">
                <a16:creationId xmlns:a16="http://schemas.microsoft.com/office/drawing/2014/main" id="{2800DA21-3F8F-4ACC-BD3D-318DB0925FA0}"/>
              </a:ext>
            </a:extLst>
          </p:cNvPr>
          <p:cNvSpPr/>
          <p:nvPr/>
        </p:nvSpPr>
        <p:spPr>
          <a:xfrm>
            <a:off x="6245657"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72" name="직사각형 171">
            <a:extLst>
              <a:ext uri="{FF2B5EF4-FFF2-40B4-BE49-F238E27FC236}">
                <a16:creationId xmlns:a16="http://schemas.microsoft.com/office/drawing/2014/main" id="{2976537E-08F7-4708-96AB-5A7557B775DD}"/>
              </a:ext>
            </a:extLst>
          </p:cNvPr>
          <p:cNvSpPr/>
          <p:nvPr/>
        </p:nvSpPr>
        <p:spPr>
          <a:xfrm>
            <a:off x="7573961" y="1354762"/>
            <a:ext cx="2857500" cy="35725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Required Physical layer rate</a:t>
            </a:r>
            <a:endParaRPr lang="ko-KR" altLang="en-US" sz="1400" b="1" dirty="0"/>
          </a:p>
        </p:txBody>
      </p:sp>
      <p:graphicFrame>
        <p:nvGraphicFramePr>
          <p:cNvPr id="178" name="차트 177">
            <a:extLst>
              <a:ext uri="{FF2B5EF4-FFF2-40B4-BE49-F238E27FC236}">
                <a16:creationId xmlns:a16="http://schemas.microsoft.com/office/drawing/2014/main" id="{EA209D8A-1EF1-4A80-98CC-F045763F1FE8}"/>
              </a:ext>
            </a:extLst>
          </p:cNvPr>
          <p:cNvGraphicFramePr>
            <a:graphicFrameLocks/>
          </p:cNvGraphicFramePr>
          <p:nvPr>
            <p:extLst>
              <p:ext uri="{D42A27DB-BD31-4B8C-83A1-F6EECF244321}">
                <p14:modId xmlns:p14="http://schemas.microsoft.com/office/powerpoint/2010/main" val="787804779"/>
              </p:ext>
            </p:extLst>
          </p:nvPr>
        </p:nvGraphicFramePr>
        <p:xfrm>
          <a:off x="6767127" y="2010554"/>
          <a:ext cx="4858522" cy="4129804"/>
        </p:xfrm>
        <a:graphic>
          <a:graphicData uri="http://schemas.openxmlformats.org/drawingml/2006/chart">
            <c:chart xmlns:c="http://schemas.openxmlformats.org/drawingml/2006/chart" xmlns:r="http://schemas.openxmlformats.org/officeDocument/2006/relationships" r:id="rId4"/>
          </a:graphicData>
        </a:graphic>
      </p:graphicFrame>
      <p:sp>
        <p:nvSpPr>
          <p:cNvPr id="181" name="TextBox 180">
            <a:extLst>
              <a:ext uri="{FF2B5EF4-FFF2-40B4-BE49-F238E27FC236}">
                <a16:creationId xmlns:a16="http://schemas.microsoft.com/office/drawing/2014/main" id="{E6C06165-F5DB-429C-8F5F-BA5E5F5B2C9C}"/>
              </a:ext>
            </a:extLst>
          </p:cNvPr>
          <p:cNvSpPr txBox="1"/>
          <p:nvPr/>
        </p:nvSpPr>
        <p:spPr>
          <a:xfrm>
            <a:off x="6568430" y="1788160"/>
            <a:ext cx="1390255" cy="276999"/>
          </a:xfrm>
          <a:prstGeom prst="rect">
            <a:avLst/>
          </a:prstGeom>
          <a:noFill/>
        </p:spPr>
        <p:txBody>
          <a:bodyPr wrap="square" rtlCol="0">
            <a:spAutoFit/>
          </a:bodyPr>
          <a:lstStyle/>
          <a:p>
            <a:r>
              <a:rPr lang="en-US" altLang="ko-KR" sz="1200" dirty="0">
                <a:latin typeface="Abadi" panose="020B0604020104020204" pitchFamily="34" charset="0"/>
              </a:rPr>
              <a:t>PHY rate (kbps)</a:t>
            </a:r>
            <a:endParaRPr lang="ko-KR" altLang="en-US" sz="1200" dirty="0">
              <a:latin typeface="Abadi" panose="020B0604020104020204" pitchFamily="34" charset="0"/>
            </a:endParaRPr>
          </a:p>
        </p:txBody>
      </p:sp>
      <p:sp>
        <p:nvSpPr>
          <p:cNvPr id="183" name="TextBox 182">
            <a:extLst>
              <a:ext uri="{FF2B5EF4-FFF2-40B4-BE49-F238E27FC236}">
                <a16:creationId xmlns:a16="http://schemas.microsoft.com/office/drawing/2014/main" id="{964755F6-4910-4F76-A013-13F4409F43DF}"/>
              </a:ext>
            </a:extLst>
          </p:cNvPr>
          <p:cNvSpPr txBox="1"/>
          <p:nvPr/>
        </p:nvSpPr>
        <p:spPr>
          <a:xfrm>
            <a:off x="10846620" y="6000646"/>
            <a:ext cx="1028005" cy="435402"/>
          </a:xfrm>
          <a:prstGeom prst="rect">
            <a:avLst/>
          </a:prstGeom>
          <a:noFill/>
        </p:spPr>
        <p:txBody>
          <a:bodyPr wrap="square" rtlCol="0">
            <a:spAutoFit/>
          </a:bodyPr>
          <a:lstStyle/>
          <a:p>
            <a:r>
              <a:rPr lang="en-US" altLang="ko-KR" sz="1200" dirty="0">
                <a:latin typeface="Abadi" panose="020B0604020104020204" pitchFamily="34" charset="0"/>
              </a:rPr>
              <a:t>Codec rate (kbps)</a:t>
            </a:r>
            <a:endParaRPr lang="ko-KR" altLang="en-US" sz="1200" dirty="0">
              <a:latin typeface="Abadi" panose="020B0604020104020204" pitchFamily="34" charset="0"/>
            </a:endParaRPr>
          </a:p>
        </p:txBody>
      </p:sp>
      <p:grpSp>
        <p:nvGrpSpPr>
          <p:cNvPr id="92" name="그룹 91">
            <a:extLst>
              <a:ext uri="{FF2B5EF4-FFF2-40B4-BE49-F238E27FC236}">
                <a16:creationId xmlns:a16="http://schemas.microsoft.com/office/drawing/2014/main" id="{4D610874-96D4-4803-ACBD-417AA5EAC9FD}"/>
              </a:ext>
            </a:extLst>
          </p:cNvPr>
          <p:cNvGrpSpPr/>
          <p:nvPr/>
        </p:nvGrpSpPr>
        <p:grpSpPr>
          <a:xfrm>
            <a:off x="10802846" y="2798315"/>
            <a:ext cx="1240510" cy="2141675"/>
            <a:chOff x="10802846" y="2736152"/>
            <a:chExt cx="1240510" cy="2193912"/>
          </a:xfrm>
        </p:grpSpPr>
        <p:sp>
          <p:nvSpPr>
            <p:cNvPr id="94" name="TextBox 93">
              <a:extLst>
                <a:ext uri="{FF2B5EF4-FFF2-40B4-BE49-F238E27FC236}">
                  <a16:creationId xmlns:a16="http://schemas.microsoft.com/office/drawing/2014/main" id="{DD6295D7-1216-4CED-AEB7-5AB6E5098F23}"/>
                </a:ext>
              </a:extLst>
            </p:cNvPr>
            <p:cNvSpPr txBox="1"/>
            <p:nvPr/>
          </p:nvSpPr>
          <p:spPr>
            <a:xfrm>
              <a:off x="10802846" y="2736152"/>
              <a:ext cx="1028005" cy="261241"/>
            </a:xfrm>
            <a:prstGeom prst="rect">
              <a:avLst/>
            </a:prstGeom>
            <a:noFill/>
          </p:spPr>
          <p:txBody>
            <a:bodyPr wrap="square" rtlCol="0">
              <a:spAutoFit/>
            </a:bodyPr>
            <a:lstStyle/>
            <a:p>
              <a:r>
                <a:rPr lang="en-US" altLang="ko-KR" sz="1200" dirty="0" err="1">
                  <a:solidFill>
                    <a:schemeClr val="accent1"/>
                  </a:solidFill>
                  <a:latin typeface="Abadi" panose="020B0604020104020204" pitchFamily="34" charset="0"/>
                </a:rPr>
                <a:t>ptime</a:t>
              </a:r>
              <a:r>
                <a:rPr lang="en-US" altLang="ko-KR" sz="1200" dirty="0">
                  <a:solidFill>
                    <a:schemeClr val="accent1"/>
                  </a:solidFill>
                  <a:latin typeface="Abadi" panose="020B0604020104020204" pitchFamily="34" charset="0"/>
                </a:rPr>
                <a:t>: 20ms</a:t>
              </a:r>
              <a:endParaRPr lang="ko-KR" altLang="en-US" sz="1200" dirty="0">
                <a:solidFill>
                  <a:schemeClr val="accent1"/>
                </a:solidFill>
                <a:latin typeface="Abadi" panose="020B0604020104020204" pitchFamily="34" charset="0"/>
              </a:endParaRPr>
            </a:p>
          </p:txBody>
        </p:sp>
        <p:sp>
          <p:nvSpPr>
            <p:cNvPr id="96" name="TextBox 95">
              <a:extLst>
                <a:ext uri="{FF2B5EF4-FFF2-40B4-BE49-F238E27FC236}">
                  <a16:creationId xmlns:a16="http://schemas.microsoft.com/office/drawing/2014/main" id="{7B6653EE-F55C-4824-A22B-923EFF17104A}"/>
                </a:ext>
              </a:extLst>
            </p:cNvPr>
            <p:cNvSpPr txBox="1"/>
            <p:nvPr/>
          </p:nvSpPr>
          <p:spPr>
            <a:xfrm>
              <a:off x="10849482" y="4322745"/>
              <a:ext cx="1028005" cy="261241"/>
            </a:xfrm>
            <a:prstGeom prst="rect">
              <a:avLst/>
            </a:prstGeom>
            <a:noFill/>
          </p:spPr>
          <p:txBody>
            <a:bodyPr wrap="square" rtlCol="0">
              <a:spAutoFit/>
            </a:bodyPr>
            <a:lstStyle/>
            <a:p>
              <a:r>
                <a:rPr lang="en-US" altLang="ko-KR" sz="1200" dirty="0" err="1">
                  <a:solidFill>
                    <a:schemeClr val="tx1">
                      <a:lumMod val="65000"/>
                      <a:lumOff val="35000"/>
                    </a:schemeClr>
                  </a:solidFill>
                  <a:latin typeface="Abadi" panose="020B0604020104020204" pitchFamily="34" charset="0"/>
                </a:rPr>
                <a:t>ptime</a:t>
              </a:r>
              <a:r>
                <a:rPr lang="en-US" altLang="ko-KR" sz="1200" dirty="0">
                  <a:solidFill>
                    <a:schemeClr val="tx1">
                      <a:lumMod val="65000"/>
                      <a:lumOff val="35000"/>
                    </a:schemeClr>
                  </a:solidFill>
                  <a:latin typeface="Abadi" panose="020B0604020104020204" pitchFamily="34" charset="0"/>
                </a:rPr>
                <a:t>: 80ms</a:t>
              </a:r>
              <a:endParaRPr lang="ko-KR" altLang="en-US" sz="1200" dirty="0">
                <a:solidFill>
                  <a:schemeClr val="tx1">
                    <a:lumMod val="65000"/>
                    <a:lumOff val="35000"/>
                  </a:schemeClr>
                </a:solidFill>
                <a:latin typeface="Abadi" panose="020B0604020104020204" pitchFamily="34" charset="0"/>
              </a:endParaRPr>
            </a:p>
          </p:txBody>
        </p:sp>
        <p:sp>
          <p:nvSpPr>
            <p:cNvPr id="98" name="TextBox 97">
              <a:extLst>
                <a:ext uri="{FF2B5EF4-FFF2-40B4-BE49-F238E27FC236}">
                  <a16:creationId xmlns:a16="http://schemas.microsoft.com/office/drawing/2014/main" id="{4B434A75-1F15-4714-B202-55C0277C13FE}"/>
                </a:ext>
              </a:extLst>
            </p:cNvPr>
            <p:cNvSpPr txBox="1"/>
            <p:nvPr/>
          </p:nvSpPr>
          <p:spPr>
            <a:xfrm>
              <a:off x="10846465" y="4653065"/>
              <a:ext cx="1196891" cy="276999"/>
            </a:xfrm>
            <a:prstGeom prst="rect">
              <a:avLst/>
            </a:prstGeom>
            <a:noFill/>
          </p:spPr>
          <p:txBody>
            <a:bodyPr wrap="square" rtlCol="0">
              <a:spAutoFit/>
            </a:bodyPr>
            <a:lstStyle/>
            <a:p>
              <a:r>
                <a:rPr lang="en-US" altLang="ko-KR" sz="1200" dirty="0" err="1">
                  <a:solidFill>
                    <a:schemeClr val="accent4">
                      <a:lumMod val="60000"/>
                      <a:lumOff val="40000"/>
                    </a:schemeClr>
                  </a:solidFill>
                  <a:latin typeface="Abadi" panose="020B0604020104020204" pitchFamily="34" charset="0"/>
                </a:rPr>
                <a:t>ptime</a:t>
              </a:r>
              <a:r>
                <a:rPr lang="en-US" altLang="ko-KR" sz="1200" dirty="0">
                  <a:solidFill>
                    <a:schemeClr val="accent4">
                      <a:lumMod val="60000"/>
                      <a:lumOff val="40000"/>
                    </a:schemeClr>
                  </a:solidFill>
                  <a:latin typeface="Abadi" panose="020B0604020104020204" pitchFamily="34" charset="0"/>
                </a:rPr>
                <a:t>: 160ms</a:t>
              </a:r>
              <a:endParaRPr lang="ko-KR" altLang="en-US" sz="1200" dirty="0">
                <a:solidFill>
                  <a:schemeClr val="accent4">
                    <a:lumMod val="60000"/>
                    <a:lumOff val="40000"/>
                  </a:schemeClr>
                </a:solidFill>
                <a:latin typeface="Abadi" panose="020B0604020104020204" pitchFamily="34" charset="0"/>
              </a:endParaRPr>
            </a:p>
          </p:txBody>
        </p:sp>
        <p:sp>
          <p:nvSpPr>
            <p:cNvPr id="99" name="TextBox 98">
              <a:extLst>
                <a:ext uri="{FF2B5EF4-FFF2-40B4-BE49-F238E27FC236}">
                  <a16:creationId xmlns:a16="http://schemas.microsoft.com/office/drawing/2014/main" id="{F1B923B5-320F-4F99-93C9-0E5B219E73C2}"/>
                </a:ext>
              </a:extLst>
            </p:cNvPr>
            <p:cNvSpPr txBox="1"/>
            <p:nvPr/>
          </p:nvSpPr>
          <p:spPr>
            <a:xfrm>
              <a:off x="10840675" y="3798450"/>
              <a:ext cx="1028005" cy="261241"/>
            </a:xfrm>
            <a:prstGeom prst="rect">
              <a:avLst/>
            </a:prstGeom>
            <a:noFill/>
          </p:spPr>
          <p:txBody>
            <a:bodyPr wrap="square" rtlCol="0">
              <a:spAutoFit/>
            </a:bodyPr>
            <a:lstStyle/>
            <a:p>
              <a:r>
                <a:rPr lang="en-US" altLang="ko-KR" sz="1200" dirty="0" err="1">
                  <a:solidFill>
                    <a:schemeClr val="accent2">
                      <a:lumMod val="75000"/>
                    </a:schemeClr>
                  </a:solidFill>
                  <a:latin typeface="Abadi" panose="020B0604020104020204" pitchFamily="34" charset="0"/>
                </a:rPr>
                <a:t>ptime</a:t>
              </a:r>
              <a:r>
                <a:rPr lang="en-US" altLang="ko-KR" sz="1200" dirty="0">
                  <a:solidFill>
                    <a:schemeClr val="accent2">
                      <a:lumMod val="75000"/>
                    </a:schemeClr>
                  </a:solidFill>
                  <a:latin typeface="Abadi" panose="020B0604020104020204" pitchFamily="34" charset="0"/>
                </a:rPr>
                <a:t>: 40ms</a:t>
              </a:r>
              <a:endParaRPr lang="ko-KR" altLang="en-US" sz="1200" dirty="0">
                <a:solidFill>
                  <a:schemeClr val="accent2">
                    <a:lumMod val="75000"/>
                  </a:schemeClr>
                </a:solidFill>
                <a:latin typeface="Abadi" panose="020B0604020104020204" pitchFamily="34" charset="0"/>
              </a:endParaRPr>
            </a:p>
          </p:txBody>
        </p:sp>
      </p:grpSp>
      <p:sp>
        <p:nvSpPr>
          <p:cNvPr id="3" name="TextBox 2">
            <a:extLst>
              <a:ext uri="{FF2B5EF4-FFF2-40B4-BE49-F238E27FC236}">
                <a16:creationId xmlns:a16="http://schemas.microsoft.com/office/drawing/2014/main" id="{98EE3B67-21D3-7BE8-3D25-7ED31C306425}"/>
              </a:ext>
            </a:extLst>
          </p:cNvPr>
          <p:cNvSpPr txBox="1"/>
          <p:nvPr/>
        </p:nvSpPr>
        <p:spPr>
          <a:xfrm>
            <a:off x="687045" y="6091250"/>
            <a:ext cx="5365121" cy="253916"/>
          </a:xfrm>
          <a:prstGeom prst="rect">
            <a:avLst/>
          </a:prstGeom>
          <a:noFill/>
        </p:spPr>
        <p:txBody>
          <a:bodyPr wrap="square" rtlCol="0">
            <a:spAutoFit/>
          </a:bodyPr>
          <a:lstStyle/>
          <a:p>
            <a:r>
              <a:rPr lang="en-US" altLang="ko-KR" sz="1050" dirty="0"/>
              <a:t>** NAS overhead can be reduced if NAS reduction is used</a:t>
            </a:r>
          </a:p>
        </p:txBody>
      </p:sp>
    </p:spTree>
    <p:extLst>
      <p:ext uri="{BB962C8B-B14F-4D97-AF65-F5344CB8AC3E}">
        <p14:creationId xmlns:p14="http://schemas.microsoft.com/office/powerpoint/2010/main" val="2904921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CA8FD-2CE2-AB6D-456A-84CEEE1917DD}"/>
            </a:ext>
          </a:extLst>
        </p:cNvPr>
        <p:cNvGrpSpPr/>
        <p:nvPr/>
      </p:nvGrpSpPr>
      <p:grpSpPr>
        <a:xfrm>
          <a:off x="0" y="0"/>
          <a:ext cx="0" cy="0"/>
          <a:chOff x="0" y="0"/>
          <a:chExt cx="0" cy="0"/>
        </a:xfrm>
      </p:grpSpPr>
      <p:cxnSp>
        <p:nvCxnSpPr>
          <p:cNvPr id="18" name="직선 연결선 17">
            <a:extLst>
              <a:ext uri="{FF2B5EF4-FFF2-40B4-BE49-F238E27FC236}">
                <a16:creationId xmlns:a16="http://schemas.microsoft.com/office/drawing/2014/main" id="{DE5E7622-32D2-F404-38E6-B7F993705AD1}"/>
              </a:ext>
            </a:extLst>
          </p:cNvPr>
          <p:cNvCxnSpPr>
            <a:cxnSpLocks/>
          </p:cNvCxnSpPr>
          <p:nvPr/>
        </p:nvCxnSpPr>
        <p:spPr>
          <a:xfrm flipV="1">
            <a:off x="1002343" y="3031675"/>
            <a:ext cx="4454576" cy="457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791A406-C86F-83EF-37BD-1C2119B0F022}"/>
              </a:ext>
            </a:extLst>
          </p:cNvPr>
          <p:cNvSpPr>
            <a:spLocks noGrp="1"/>
          </p:cNvSpPr>
          <p:nvPr>
            <p:ph type="title"/>
          </p:nvPr>
        </p:nvSpPr>
        <p:spPr/>
        <p:txBody>
          <a:bodyPr>
            <a:normAutofit fontScale="90000"/>
          </a:bodyPr>
          <a:lstStyle/>
          <a:p>
            <a:r>
              <a:rPr lang="en-US" altLang="ko-KR" sz="3100" dirty="0"/>
              <a:t>Option 2a. Voice data transmission over NAS/SRB (ROHC 1B)</a:t>
            </a:r>
            <a:endParaRPr lang="ko-KR" altLang="en-US" dirty="0"/>
          </a:p>
        </p:txBody>
      </p:sp>
      <p:sp>
        <p:nvSpPr>
          <p:cNvPr id="4" name="Slide Number Placeholder 3">
            <a:extLst>
              <a:ext uri="{FF2B5EF4-FFF2-40B4-BE49-F238E27FC236}">
                <a16:creationId xmlns:a16="http://schemas.microsoft.com/office/drawing/2014/main" id="{F3065DF6-3D57-D928-3A1D-CB1DA3BDD761}"/>
              </a:ext>
            </a:extLst>
          </p:cNvPr>
          <p:cNvSpPr>
            <a:spLocks noGrp="1"/>
          </p:cNvSpPr>
          <p:nvPr>
            <p:ph type="sldNum" sz="quarter" idx="12"/>
          </p:nvPr>
        </p:nvSpPr>
        <p:spPr/>
        <p:txBody>
          <a:bodyPr/>
          <a:lstStyle/>
          <a:p>
            <a:fld id="{25F5DF48-2534-4513-BD43-E3E90888DDC1}" type="slidenum">
              <a:rPr lang="ko-KR" altLang="en-US" smtClean="0"/>
              <a:pPr/>
              <a:t>6</a:t>
            </a:fld>
            <a:endParaRPr lang="ko-KR" altLang="en-US" dirty="0"/>
          </a:p>
        </p:txBody>
      </p:sp>
      <p:grpSp>
        <p:nvGrpSpPr>
          <p:cNvPr id="7" name="Group 23">
            <a:extLst>
              <a:ext uri="{FF2B5EF4-FFF2-40B4-BE49-F238E27FC236}">
                <a16:creationId xmlns:a16="http://schemas.microsoft.com/office/drawing/2014/main" id="{E5AB8E24-CE33-F4EF-0FA6-DAD8C5283D31}"/>
              </a:ext>
            </a:extLst>
          </p:cNvPr>
          <p:cNvGrpSpPr/>
          <p:nvPr/>
        </p:nvGrpSpPr>
        <p:grpSpPr>
          <a:xfrm>
            <a:off x="755724" y="2808974"/>
            <a:ext cx="228768" cy="424735"/>
            <a:chOff x="3781722" y="2594317"/>
            <a:chExt cx="700617" cy="991307"/>
          </a:xfrm>
        </p:grpSpPr>
        <p:sp>
          <p:nvSpPr>
            <p:cNvPr id="215" name="Freeform 5">
              <a:extLst>
                <a:ext uri="{FF2B5EF4-FFF2-40B4-BE49-F238E27FC236}">
                  <a16:creationId xmlns:a16="http://schemas.microsoft.com/office/drawing/2014/main" id="{B07AB851-9976-654A-587A-3003A203AFC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6" name="Freeform 6">
              <a:extLst>
                <a:ext uri="{FF2B5EF4-FFF2-40B4-BE49-F238E27FC236}">
                  <a16:creationId xmlns:a16="http://schemas.microsoft.com/office/drawing/2014/main" id="{ACCFC6AC-BDC0-9903-5192-2BE491E153C5}"/>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7" name="Freeform 7">
              <a:extLst>
                <a:ext uri="{FF2B5EF4-FFF2-40B4-BE49-F238E27FC236}">
                  <a16:creationId xmlns:a16="http://schemas.microsoft.com/office/drawing/2014/main" id="{075152B3-A8A6-5A90-DA8A-605D9EE7E358}"/>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8" name="Freeform 8">
              <a:extLst>
                <a:ext uri="{FF2B5EF4-FFF2-40B4-BE49-F238E27FC236}">
                  <a16:creationId xmlns:a16="http://schemas.microsoft.com/office/drawing/2014/main" id="{E1237060-5C2E-D334-CB5A-31AAAB4E589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9" name="Freeform 9">
              <a:extLst>
                <a:ext uri="{FF2B5EF4-FFF2-40B4-BE49-F238E27FC236}">
                  <a16:creationId xmlns:a16="http://schemas.microsoft.com/office/drawing/2014/main" id="{A6A899A8-A0D8-2F5E-4C21-E2A22FEAB4E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0" name="Freeform 10">
              <a:extLst>
                <a:ext uri="{FF2B5EF4-FFF2-40B4-BE49-F238E27FC236}">
                  <a16:creationId xmlns:a16="http://schemas.microsoft.com/office/drawing/2014/main" id="{68DF7E2D-DA51-4F38-D8A5-E6F5DA95B7D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1" name="Oval 11">
              <a:extLst>
                <a:ext uri="{FF2B5EF4-FFF2-40B4-BE49-F238E27FC236}">
                  <a16:creationId xmlns:a16="http://schemas.microsoft.com/office/drawing/2014/main" id="{E0F15F02-27B2-46F4-707A-4DCC803773A9}"/>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2" name="Oval 12">
              <a:extLst>
                <a:ext uri="{FF2B5EF4-FFF2-40B4-BE49-F238E27FC236}">
                  <a16:creationId xmlns:a16="http://schemas.microsoft.com/office/drawing/2014/main" id="{A0A5C219-61F1-810E-91BC-C174B32F8169}"/>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3" name="Freeform 13">
              <a:extLst>
                <a:ext uri="{FF2B5EF4-FFF2-40B4-BE49-F238E27FC236}">
                  <a16:creationId xmlns:a16="http://schemas.microsoft.com/office/drawing/2014/main" id="{88E741B0-DB53-DF03-E2BE-4001DCDDEDEC}"/>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4" name="Freeform 14">
              <a:extLst>
                <a:ext uri="{FF2B5EF4-FFF2-40B4-BE49-F238E27FC236}">
                  <a16:creationId xmlns:a16="http://schemas.microsoft.com/office/drawing/2014/main" id="{FB9FF555-6601-3E4B-2670-0C8173862028}"/>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5" name="Freeform 15">
              <a:extLst>
                <a:ext uri="{FF2B5EF4-FFF2-40B4-BE49-F238E27FC236}">
                  <a16:creationId xmlns:a16="http://schemas.microsoft.com/office/drawing/2014/main" id="{A251FD23-F70D-6073-7F52-7752E8512F94}"/>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6" name="Freeform 16">
              <a:extLst>
                <a:ext uri="{FF2B5EF4-FFF2-40B4-BE49-F238E27FC236}">
                  <a16:creationId xmlns:a16="http://schemas.microsoft.com/office/drawing/2014/main" id="{D28AF086-D6E4-18E8-5287-E439F4ADDD7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7" name="Freeform 17">
              <a:extLst>
                <a:ext uri="{FF2B5EF4-FFF2-40B4-BE49-F238E27FC236}">
                  <a16:creationId xmlns:a16="http://schemas.microsoft.com/office/drawing/2014/main" id="{60495DBA-241C-D170-1F61-BCAE1302832A}"/>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8" name="Freeform 18">
              <a:extLst>
                <a:ext uri="{FF2B5EF4-FFF2-40B4-BE49-F238E27FC236}">
                  <a16:creationId xmlns:a16="http://schemas.microsoft.com/office/drawing/2014/main" id="{7C61E529-27E9-F810-C39E-3E49F043D4A1}"/>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8" name="그룹 187">
            <a:extLst>
              <a:ext uri="{FF2B5EF4-FFF2-40B4-BE49-F238E27FC236}">
                <a16:creationId xmlns:a16="http://schemas.microsoft.com/office/drawing/2014/main" id="{D5FC48BB-6A20-2EF3-D449-6043E08749BA}"/>
              </a:ext>
            </a:extLst>
          </p:cNvPr>
          <p:cNvGrpSpPr/>
          <p:nvPr/>
        </p:nvGrpSpPr>
        <p:grpSpPr>
          <a:xfrm>
            <a:off x="1835143" y="2795538"/>
            <a:ext cx="361951" cy="373510"/>
            <a:chOff x="3134362" y="3868078"/>
            <a:chExt cx="521897" cy="591878"/>
          </a:xfrm>
        </p:grpSpPr>
        <p:sp>
          <p:nvSpPr>
            <p:cNvPr id="209" name="타원 189">
              <a:extLst>
                <a:ext uri="{FF2B5EF4-FFF2-40B4-BE49-F238E27FC236}">
                  <a16:creationId xmlns:a16="http://schemas.microsoft.com/office/drawing/2014/main" id="{68351B8B-A383-75B7-A519-8EAB537C126F}"/>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0" name="사다리꼴 190">
              <a:extLst>
                <a:ext uri="{FF2B5EF4-FFF2-40B4-BE49-F238E27FC236}">
                  <a16:creationId xmlns:a16="http://schemas.microsoft.com/office/drawing/2014/main" id="{7C30994F-99E9-770A-E389-2C05BF5D24A2}"/>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1" name="원호 191">
              <a:extLst>
                <a:ext uri="{FF2B5EF4-FFF2-40B4-BE49-F238E27FC236}">
                  <a16:creationId xmlns:a16="http://schemas.microsoft.com/office/drawing/2014/main" id="{7749D362-625A-86A0-B9DC-82BB5C627800}"/>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2" name="원호 192">
              <a:extLst>
                <a:ext uri="{FF2B5EF4-FFF2-40B4-BE49-F238E27FC236}">
                  <a16:creationId xmlns:a16="http://schemas.microsoft.com/office/drawing/2014/main" id="{35A88E03-6D9B-407E-8AAA-99EE65AD036F}"/>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3" name="원호 193">
              <a:extLst>
                <a:ext uri="{FF2B5EF4-FFF2-40B4-BE49-F238E27FC236}">
                  <a16:creationId xmlns:a16="http://schemas.microsoft.com/office/drawing/2014/main" id="{9AFE2E46-F3FB-640F-55BA-28D17C2EBEDC}"/>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4" name="원호 194">
              <a:extLst>
                <a:ext uri="{FF2B5EF4-FFF2-40B4-BE49-F238E27FC236}">
                  <a16:creationId xmlns:a16="http://schemas.microsoft.com/office/drawing/2014/main" id="{2F8B6756-0B6D-26E0-AE70-22F243A22C36}"/>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5" name="그룹 14">
            <a:extLst>
              <a:ext uri="{FF2B5EF4-FFF2-40B4-BE49-F238E27FC236}">
                <a16:creationId xmlns:a16="http://schemas.microsoft.com/office/drawing/2014/main" id="{3C433661-A627-047B-A512-EE28F9EC2532}"/>
              </a:ext>
            </a:extLst>
          </p:cNvPr>
          <p:cNvGrpSpPr/>
          <p:nvPr/>
        </p:nvGrpSpPr>
        <p:grpSpPr>
          <a:xfrm>
            <a:off x="1691189" y="2986887"/>
            <a:ext cx="203240" cy="172356"/>
            <a:chOff x="4001525" y="4921514"/>
            <a:chExt cx="612714" cy="633158"/>
          </a:xfrm>
        </p:grpSpPr>
        <p:sp>
          <p:nvSpPr>
            <p:cNvPr id="205" name="이등변 삼각형 204">
              <a:extLst>
                <a:ext uri="{FF2B5EF4-FFF2-40B4-BE49-F238E27FC236}">
                  <a16:creationId xmlns:a16="http://schemas.microsoft.com/office/drawing/2014/main" id="{2E5CA58F-FAD5-F0AE-33B7-32988A0F3957}"/>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6" name="현 205">
              <a:extLst>
                <a:ext uri="{FF2B5EF4-FFF2-40B4-BE49-F238E27FC236}">
                  <a16:creationId xmlns:a16="http://schemas.microsoft.com/office/drawing/2014/main" id="{B71A4208-F9A9-640C-84E9-6DD26EA67515}"/>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7" name="모서리가 둥근 직사각형 181">
              <a:extLst>
                <a:ext uri="{FF2B5EF4-FFF2-40B4-BE49-F238E27FC236}">
                  <a16:creationId xmlns:a16="http://schemas.microsoft.com/office/drawing/2014/main" id="{A3BC271A-0006-311D-2C93-41231B8E90F9}"/>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8" name="모서리가 둥근 직사각형 182">
              <a:extLst>
                <a:ext uri="{FF2B5EF4-FFF2-40B4-BE49-F238E27FC236}">
                  <a16:creationId xmlns:a16="http://schemas.microsoft.com/office/drawing/2014/main" id="{8EDA83B1-ACBC-9AB1-E562-02405F35CDFC}"/>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7" name="그룹 16">
            <a:extLst>
              <a:ext uri="{FF2B5EF4-FFF2-40B4-BE49-F238E27FC236}">
                <a16:creationId xmlns:a16="http://schemas.microsoft.com/office/drawing/2014/main" id="{47F346ED-9935-C5FD-E710-6A8694754B03}"/>
              </a:ext>
            </a:extLst>
          </p:cNvPr>
          <p:cNvGrpSpPr/>
          <p:nvPr/>
        </p:nvGrpSpPr>
        <p:grpSpPr>
          <a:xfrm>
            <a:off x="1201052" y="2791553"/>
            <a:ext cx="420403" cy="381975"/>
            <a:chOff x="5319441" y="5018576"/>
            <a:chExt cx="516583" cy="552280"/>
          </a:xfrm>
        </p:grpSpPr>
        <p:sp>
          <p:nvSpPr>
            <p:cNvPr id="192" name="직사각형 191">
              <a:extLst>
                <a:ext uri="{FF2B5EF4-FFF2-40B4-BE49-F238E27FC236}">
                  <a16:creationId xmlns:a16="http://schemas.microsoft.com/office/drawing/2014/main" id="{5B630E1B-126F-A9B3-C623-7AA87CE94F3B}"/>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3" name="직사각형 192">
              <a:extLst>
                <a:ext uri="{FF2B5EF4-FFF2-40B4-BE49-F238E27FC236}">
                  <a16:creationId xmlns:a16="http://schemas.microsoft.com/office/drawing/2014/main" id="{E042546C-E184-AD05-4CB8-140263F1D9B1}"/>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4" name="직사각형 193">
              <a:extLst>
                <a:ext uri="{FF2B5EF4-FFF2-40B4-BE49-F238E27FC236}">
                  <a16:creationId xmlns:a16="http://schemas.microsoft.com/office/drawing/2014/main" id="{5BBA1F0B-36EC-1EF3-1236-5A68A3516EC8}"/>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5" name="직사각형 194">
              <a:extLst>
                <a:ext uri="{FF2B5EF4-FFF2-40B4-BE49-F238E27FC236}">
                  <a16:creationId xmlns:a16="http://schemas.microsoft.com/office/drawing/2014/main" id="{A9F5648B-3AFB-2F03-C0E3-08E457F56B2D}"/>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6" name="직사각형 195">
              <a:extLst>
                <a:ext uri="{FF2B5EF4-FFF2-40B4-BE49-F238E27FC236}">
                  <a16:creationId xmlns:a16="http://schemas.microsoft.com/office/drawing/2014/main" id="{F96814D3-73A5-3829-AF4B-991FB16F48B3}"/>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7" name="직사각형 196">
              <a:extLst>
                <a:ext uri="{FF2B5EF4-FFF2-40B4-BE49-F238E27FC236}">
                  <a16:creationId xmlns:a16="http://schemas.microsoft.com/office/drawing/2014/main" id="{CDE44FDD-81F2-55A7-77F9-25CA886F30B4}"/>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8" name="현 197">
              <a:extLst>
                <a:ext uri="{FF2B5EF4-FFF2-40B4-BE49-F238E27FC236}">
                  <a16:creationId xmlns:a16="http://schemas.microsoft.com/office/drawing/2014/main" id="{33B1B308-CD2F-4B22-D391-67C42025A73C}"/>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9" name="그룹 198">
              <a:extLst>
                <a:ext uri="{FF2B5EF4-FFF2-40B4-BE49-F238E27FC236}">
                  <a16:creationId xmlns:a16="http://schemas.microsoft.com/office/drawing/2014/main" id="{908D44A6-F24E-C4C8-22BB-1857862478A3}"/>
                </a:ext>
              </a:extLst>
            </p:cNvPr>
            <p:cNvGrpSpPr/>
            <p:nvPr/>
          </p:nvGrpSpPr>
          <p:grpSpPr>
            <a:xfrm>
              <a:off x="5319441" y="5323854"/>
              <a:ext cx="320538" cy="227774"/>
              <a:chOff x="5243241" y="5416987"/>
              <a:chExt cx="320538" cy="227774"/>
            </a:xfrm>
          </p:grpSpPr>
          <p:sp>
            <p:nvSpPr>
              <p:cNvPr id="203" name="원호 192">
                <a:extLst>
                  <a:ext uri="{FF2B5EF4-FFF2-40B4-BE49-F238E27FC236}">
                    <a16:creationId xmlns:a16="http://schemas.microsoft.com/office/drawing/2014/main" id="{C857698B-0599-A539-F461-3D6DE6DAC7E4}"/>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04" name="원호 192">
                <a:extLst>
                  <a:ext uri="{FF2B5EF4-FFF2-40B4-BE49-F238E27FC236}">
                    <a16:creationId xmlns:a16="http://schemas.microsoft.com/office/drawing/2014/main" id="{F92C4818-A72C-C106-9911-CD212CA5D762}"/>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200" name="직선 연결선 199">
              <a:extLst>
                <a:ext uri="{FF2B5EF4-FFF2-40B4-BE49-F238E27FC236}">
                  <a16:creationId xmlns:a16="http://schemas.microsoft.com/office/drawing/2014/main" id="{0000E2FA-2CB2-2558-4C54-160D2598E9B6}"/>
                </a:ext>
              </a:extLst>
            </p:cNvPr>
            <p:cNvCxnSpPr>
              <a:stCxn id="193" idx="1"/>
              <a:endCxn id="193"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직선 연결선 200">
              <a:extLst>
                <a:ext uri="{FF2B5EF4-FFF2-40B4-BE49-F238E27FC236}">
                  <a16:creationId xmlns:a16="http://schemas.microsoft.com/office/drawing/2014/main" id="{26B65136-3BD2-2391-3287-A51021138721}"/>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타원 201">
              <a:extLst>
                <a:ext uri="{FF2B5EF4-FFF2-40B4-BE49-F238E27FC236}">
                  <a16:creationId xmlns:a16="http://schemas.microsoft.com/office/drawing/2014/main" id="{7AA23993-8173-025A-09E3-0982DB8EE108}"/>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1" name="TextBox 20">
            <a:extLst>
              <a:ext uri="{FF2B5EF4-FFF2-40B4-BE49-F238E27FC236}">
                <a16:creationId xmlns:a16="http://schemas.microsoft.com/office/drawing/2014/main" id="{9D02DE28-D47E-239A-2193-DBC61CE164BC}"/>
              </a:ext>
            </a:extLst>
          </p:cNvPr>
          <p:cNvSpPr txBox="1"/>
          <p:nvPr/>
        </p:nvSpPr>
        <p:spPr>
          <a:xfrm>
            <a:off x="4202054" y="3225401"/>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25" name="TextBox 24">
            <a:extLst>
              <a:ext uri="{FF2B5EF4-FFF2-40B4-BE49-F238E27FC236}">
                <a16:creationId xmlns:a16="http://schemas.microsoft.com/office/drawing/2014/main" id="{D711DE3F-4C99-6020-0E10-9E2B1626BF96}"/>
              </a:ext>
            </a:extLst>
          </p:cNvPr>
          <p:cNvSpPr txBox="1"/>
          <p:nvPr/>
        </p:nvSpPr>
        <p:spPr>
          <a:xfrm>
            <a:off x="663610" y="3303296"/>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26" name="Group 23">
            <a:extLst>
              <a:ext uri="{FF2B5EF4-FFF2-40B4-BE49-F238E27FC236}">
                <a16:creationId xmlns:a16="http://schemas.microsoft.com/office/drawing/2014/main" id="{921247BE-05A7-BB2F-12C5-32FBBD3B4070}"/>
              </a:ext>
            </a:extLst>
          </p:cNvPr>
          <p:cNvGrpSpPr/>
          <p:nvPr/>
        </p:nvGrpSpPr>
        <p:grpSpPr>
          <a:xfrm>
            <a:off x="5471709" y="2751255"/>
            <a:ext cx="228768" cy="424735"/>
            <a:chOff x="3781722" y="2594317"/>
            <a:chExt cx="700617" cy="991307"/>
          </a:xfrm>
        </p:grpSpPr>
        <p:sp>
          <p:nvSpPr>
            <p:cNvPr id="173" name="Freeform 5">
              <a:extLst>
                <a:ext uri="{FF2B5EF4-FFF2-40B4-BE49-F238E27FC236}">
                  <a16:creationId xmlns:a16="http://schemas.microsoft.com/office/drawing/2014/main" id="{1CEF4E69-75E7-D042-A501-F5B02B6872EA}"/>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4" name="Freeform 6">
              <a:extLst>
                <a:ext uri="{FF2B5EF4-FFF2-40B4-BE49-F238E27FC236}">
                  <a16:creationId xmlns:a16="http://schemas.microsoft.com/office/drawing/2014/main" id="{4D4A903A-7F5C-52D4-06BC-2E7FB27BFFC0}"/>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5" name="Freeform 7">
              <a:extLst>
                <a:ext uri="{FF2B5EF4-FFF2-40B4-BE49-F238E27FC236}">
                  <a16:creationId xmlns:a16="http://schemas.microsoft.com/office/drawing/2014/main" id="{B6A2B3C4-B35B-1EE7-3BA1-611C981B1189}"/>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8">
              <a:extLst>
                <a:ext uri="{FF2B5EF4-FFF2-40B4-BE49-F238E27FC236}">
                  <a16:creationId xmlns:a16="http://schemas.microsoft.com/office/drawing/2014/main" id="{119ED116-3C74-706D-E2ED-28DD3CBB10A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9">
              <a:extLst>
                <a:ext uri="{FF2B5EF4-FFF2-40B4-BE49-F238E27FC236}">
                  <a16:creationId xmlns:a16="http://schemas.microsoft.com/office/drawing/2014/main" id="{18050699-3599-4143-0276-105E49B6A9F3}"/>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10">
              <a:extLst>
                <a:ext uri="{FF2B5EF4-FFF2-40B4-BE49-F238E27FC236}">
                  <a16:creationId xmlns:a16="http://schemas.microsoft.com/office/drawing/2014/main" id="{E59895B7-42B2-053F-8481-344E998626F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0" name="Oval 11">
              <a:extLst>
                <a:ext uri="{FF2B5EF4-FFF2-40B4-BE49-F238E27FC236}">
                  <a16:creationId xmlns:a16="http://schemas.microsoft.com/office/drawing/2014/main" id="{F9E3C3EA-2838-C1EA-EFEB-3C3D276455C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2" name="Oval 12">
              <a:extLst>
                <a:ext uri="{FF2B5EF4-FFF2-40B4-BE49-F238E27FC236}">
                  <a16:creationId xmlns:a16="http://schemas.microsoft.com/office/drawing/2014/main" id="{F6F2628F-17A8-0B9B-F7E9-0532F988846C}"/>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4" name="Freeform 13">
              <a:extLst>
                <a:ext uri="{FF2B5EF4-FFF2-40B4-BE49-F238E27FC236}">
                  <a16:creationId xmlns:a16="http://schemas.microsoft.com/office/drawing/2014/main" id="{EFCE3C2E-625D-B706-EB04-7CB89F423DCE}"/>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7" name="Freeform 14">
              <a:extLst>
                <a:ext uri="{FF2B5EF4-FFF2-40B4-BE49-F238E27FC236}">
                  <a16:creationId xmlns:a16="http://schemas.microsoft.com/office/drawing/2014/main" id="{1B21300D-AC1F-7646-EB3B-58F4B500F080}"/>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8" name="Freeform 15">
              <a:extLst>
                <a:ext uri="{FF2B5EF4-FFF2-40B4-BE49-F238E27FC236}">
                  <a16:creationId xmlns:a16="http://schemas.microsoft.com/office/drawing/2014/main" id="{C15EBF89-E98A-81EF-9107-D10357949EC2}"/>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9" name="Freeform 16">
              <a:extLst>
                <a:ext uri="{FF2B5EF4-FFF2-40B4-BE49-F238E27FC236}">
                  <a16:creationId xmlns:a16="http://schemas.microsoft.com/office/drawing/2014/main" id="{36C36800-3E72-EB5A-0F22-18129FADBD8E}"/>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0" name="Freeform 17">
              <a:extLst>
                <a:ext uri="{FF2B5EF4-FFF2-40B4-BE49-F238E27FC236}">
                  <a16:creationId xmlns:a16="http://schemas.microsoft.com/office/drawing/2014/main" id="{858CBAFB-DA15-AF2E-2F7D-1BB05387008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1" name="Freeform 18">
              <a:extLst>
                <a:ext uri="{FF2B5EF4-FFF2-40B4-BE49-F238E27FC236}">
                  <a16:creationId xmlns:a16="http://schemas.microsoft.com/office/drawing/2014/main" id="{0EAE8564-C6C1-D00C-7176-66C419DEC7CB}"/>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75" name="TextBox 74">
            <a:extLst>
              <a:ext uri="{FF2B5EF4-FFF2-40B4-BE49-F238E27FC236}">
                <a16:creationId xmlns:a16="http://schemas.microsoft.com/office/drawing/2014/main" id="{E6DABB23-7B78-47FA-A556-76A6F621EE10}"/>
              </a:ext>
            </a:extLst>
          </p:cNvPr>
          <p:cNvSpPr txBox="1"/>
          <p:nvPr/>
        </p:nvSpPr>
        <p:spPr>
          <a:xfrm>
            <a:off x="5350999" y="3270771"/>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76" name="Group 16">
            <a:extLst>
              <a:ext uri="{FF2B5EF4-FFF2-40B4-BE49-F238E27FC236}">
                <a16:creationId xmlns:a16="http://schemas.microsoft.com/office/drawing/2014/main" id="{076401CC-C006-302A-3881-11E7DDDF10FC}"/>
              </a:ext>
            </a:extLst>
          </p:cNvPr>
          <p:cNvGrpSpPr/>
          <p:nvPr/>
        </p:nvGrpSpPr>
        <p:grpSpPr>
          <a:xfrm>
            <a:off x="4334838" y="2791553"/>
            <a:ext cx="316126" cy="406867"/>
            <a:chOff x="2506319" y="1221965"/>
            <a:chExt cx="456500" cy="719723"/>
          </a:xfrm>
        </p:grpSpPr>
        <p:sp>
          <p:nvSpPr>
            <p:cNvPr id="95" name="Rounded Rectangle 17">
              <a:extLst>
                <a:ext uri="{FF2B5EF4-FFF2-40B4-BE49-F238E27FC236}">
                  <a16:creationId xmlns:a16="http://schemas.microsoft.com/office/drawing/2014/main" id="{73626213-29F5-F858-7092-C32B0E3B9233}"/>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7" name="Trapezoid 18">
              <a:extLst>
                <a:ext uri="{FF2B5EF4-FFF2-40B4-BE49-F238E27FC236}">
                  <a16:creationId xmlns:a16="http://schemas.microsoft.com/office/drawing/2014/main" id="{C671404B-425A-8991-4A51-1C17C8906244}"/>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4" name="Rounded Rectangle 19">
              <a:extLst>
                <a:ext uri="{FF2B5EF4-FFF2-40B4-BE49-F238E27FC236}">
                  <a16:creationId xmlns:a16="http://schemas.microsoft.com/office/drawing/2014/main" id="{E27FFC2A-B851-E79B-C04A-581292741C1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6" name="Rounded Rectangle 20">
              <a:extLst>
                <a:ext uri="{FF2B5EF4-FFF2-40B4-BE49-F238E27FC236}">
                  <a16:creationId xmlns:a16="http://schemas.microsoft.com/office/drawing/2014/main" id="{0D3BA845-9767-2FBB-F520-5B23E0BF624C}"/>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69" name="Oval 21">
              <a:extLst>
                <a:ext uri="{FF2B5EF4-FFF2-40B4-BE49-F238E27FC236}">
                  <a16:creationId xmlns:a16="http://schemas.microsoft.com/office/drawing/2014/main" id="{713C1ECF-7DD4-A414-5AFC-9B255A31A48D}"/>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70" name="Oval 22">
              <a:extLst>
                <a:ext uri="{FF2B5EF4-FFF2-40B4-BE49-F238E27FC236}">
                  <a16:creationId xmlns:a16="http://schemas.microsoft.com/office/drawing/2014/main" id="{9131EB86-1170-A4D6-86B0-82CFEFC33974}"/>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93" name="타원 92">
            <a:extLst>
              <a:ext uri="{FF2B5EF4-FFF2-40B4-BE49-F238E27FC236}">
                <a16:creationId xmlns:a16="http://schemas.microsoft.com/office/drawing/2014/main" id="{0EE53EF6-2A0D-3AE5-6A55-5D7B94530959}"/>
              </a:ext>
            </a:extLst>
          </p:cNvPr>
          <p:cNvSpPr/>
          <p:nvPr/>
        </p:nvSpPr>
        <p:spPr>
          <a:xfrm>
            <a:off x="4801768" y="290080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22" name="TextBox 21">
            <a:extLst>
              <a:ext uri="{FF2B5EF4-FFF2-40B4-BE49-F238E27FC236}">
                <a16:creationId xmlns:a16="http://schemas.microsoft.com/office/drawing/2014/main" id="{C2F109C1-A201-B79A-7B0D-DA4EF1E3BDD0}"/>
              </a:ext>
            </a:extLst>
          </p:cNvPr>
          <p:cNvSpPr txBox="1"/>
          <p:nvPr/>
        </p:nvSpPr>
        <p:spPr>
          <a:xfrm>
            <a:off x="2510745" y="2926708"/>
            <a:ext cx="634118" cy="276999"/>
          </a:xfrm>
          <a:prstGeom prst="rect">
            <a:avLst/>
          </a:prstGeom>
          <a:solidFill>
            <a:schemeClr val="bg1"/>
          </a:solidFill>
          <a:ln>
            <a:solidFill>
              <a:schemeClr val="tx1"/>
            </a:solidFill>
          </a:ln>
        </p:spPr>
        <p:txBody>
          <a:bodyPr wrap="square" rtlCol="0">
            <a:spAutoFit/>
          </a:bodyPr>
          <a:lstStyle/>
          <a:p>
            <a:pPr algn="ctr"/>
            <a:r>
              <a:rPr lang="en-US" altLang="ko-KR" sz="1200" dirty="0"/>
              <a:t>MME</a:t>
            </a:r>
            <a:endParaRPr lang="ko-KR" altLang="en-US" sz="1200" dirty="0"/>
          </a:p>
        </p:txBody>
      </p:sp>
      <p:sp>
        <p:nvSpPr>
          <p:cNvPr id="23" name="TextBox 22">
            <a:extLst>
              <a:ext uri="{FF2B5EF4-FFF2-40B4-BE49-F238E27FC236}">
                <a16:creationId xmlns:a16="http://schemas.microsoft.com/office/drawing/2014/main" id="{D414CB6C-E531-85DB-C640-FB7EC15F4873}"/>
              </a:ext>
            </a:extLst>
          </p:cNvPr>
          <p:cNvSpPr txBox="1"/>
          <p:nvPr/>
        </p:nvSpPr>
        <p:spPr>
          <a:xfrm>
            <a:off x="3253660" y="2919654"/>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pic>
        <p:nvPicPr>
          <p:cNvPr id="229" name="그림 228">
            <a:extLst>
              <a:ext uri="{FF2B5EF4-FFF2-40B4-BE49-F238E27FC236}">
                <a16:creationId xmlns:a16="http://schemas.microsoft.com/office/drawing/2014/main" id="{071FF33E-1816-4805-1E66-BCCA0EA02DBA}"/>
              </a:ext>
            </a:extLst>
          </p:cNvPr>
          <p:cNvPicPr>
            <a:picLocks noChangeAspect="1"/>
          </p:cNvPicPr>
          <p:nvPr/>
        </p:nvPicPr>
        <p:blipFill>
          <a:blip r:embed="rId3"/>
          <a:stretch>
            <a:fillRect/>
          </a:stretch>
        </p:blipFill>
        <p:spPr>
          <a:xfrm>
            <a:off x="2771488" y="3145592"/>
            <a:ext cx="372262" cy="178211"/>
          </a:xfrm>
          <a:prstGeom prst="rect">
            <a:avLst/>
          </a:prstGeom>
        </p:spPr>
      </p:pic>
      <p:sp>
        <p:nvSpPr>
          <p:cNvPr id="382" name="직사각형 381">
            <a:extLst>
              <a:ext uri="{FF2B5EF4-FFF2-40B4-BE49-F238E27FC236}">
                <a16:creationId xmlns:a16="http://schemas.microsoft.com/office/drawing/2014/main" id="{D0472B0B-A1F6-F054-3D47-621932625548}"/>
              </a:ext>
            </a:extLst>
          </p:cNvPr>
          <p:cNvSpPr/>
          <p:nvPr/>
        </p:nvSpPr>
        <p:spPr>
          <a:xfrm>
            <a:off x="524935"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381" name="직사각형 380">
            <a:extLst>
              <a:ext uri="{FF2B5EF4-FFF2-40B4-BE49-F238E27FC236}">
                <a16:creationId xmlns:a16="http://schemas.microsoft.com/office/drawing/2014/main" id="{F485FBD8-8515-9065-CCA9-D1D72D55A54B}"/>
              </a:ext>
            </a:extLst>
          </p:cNvPr>
          <p:cNvSpPr/>
          <p:nvPr/>
        </p:nvSpPr>
        <p:spPr>
          <a:xfrm>
            <a:off x="1842152" y="1433013"/>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Voice data over CP NAS</a:t>
            </a:r>
            <a:endParaRPr lang="ko-KR" altLang="en-US" sz="1400" b="1" dirty="0"/>
          </a:p>
        </p:txBody>
      </p:sp>
      <p:graphicFrame>
        <p:nvGraphicFramePr>
          <p:cNvPr id="460" name="표 459">
            <a:extLst>
              <a:ext uri="{FF2B5EF4-FFF2-40B4-BE49-F238E27FC236}">
                <a16:creationId xmlns:a16="http://schemas.microsoft.com/office/drawing/2014/main" id="{820FA859-34A1-A4B7-F8BD-F73A226F6F79}"/>
              </a:ext>
            </a:extLst>
          </p:cNvPr>
          <p:cNvGraphicFramePr>
            <a:graphicFrameLocks noGrp="1"/>
          </p:cNvGraphicFramePr>
          <p:nvPr>
            <p:extLst>
              <p:ext uri="{D42A27DB-BD31-4B8C-83A1-F6EECF244321}">
                <p14:modId xmlns:p14="http://schemas.microsoft.com/office/powerpoint/2010/main" val="3660271110"/>
              </p:ext>
            </p:extLst>
          </p:nvPr>
        </p:nvGraphicFramePr>
        <p:xfrm>
          <a:off x="750360" y="4361967"/>
          <a:ext cx="3833146" cy="1203960"/>
        </p:xfrm>
        <a:graphic>
          <a:graphicData uri="http://schemas.openxmlformats.org/drawingml/2006/table">
            <a:tbl>
              <a:tblPr firstRow="1" bandRow="1">
                <a:tableStyleId>{7E9639D4-E3E2-4D34-9284-5A2195B3D0D7}</a:tableStyleId>
              </a:tblPr>
              <a:tblGrid>
                <a:gridCol w="864534">
                  <a:extLst>
                    <a:ext uri="{9D8B030D-6E8A-4147-A177-3AD203B41FA5}">
                      <a16:colId xmlns:a16="http://schemas.microsoft.com/office/drawing/2014/main" val="2912447184"/>
                    </a:ext>
                  </a:extLst>
                </a:gridCol>
                <a:gridCol w="937075">
                  <a:extLst>
                    <a:ext uri="{9D8B030D-6E8A-4147-A177-3AD203B41FA5}">
                      <a16:colId xmlns:a16="http://schemas.microsoft.com/office/drawing/2014/main" val="496226957"/>
                    </a:ext>
                  </a:extLst>
                </a:gridCol>
                <a:gridCol w="809947">
                  <a:extLst>
                    <a:ext uri="{9D8B030D-6E8A-4147-A177-3AD203B41FA5}">
                      <a16:colId xmlns:a16="http://schemas.microsoft.com/office/drawing/2014/main" val="38303557"/>
                    </a:ext>
                  </a:extLst>
                </a:gridCol>
                <a:gridCol w="1221590">
                  <a:extLst>
                    <a:ext uri="{9D8B030D-6E8A-4147-A177-3AD203B41FA5}">
                      <a16:colId xmlns:a16="http://schemas.microsoft.com/office/drawing/2014/main" val="1952903967"/>
                    </a:ext>
                  </a:extLst>
                </a:gridCol>
              </a:tblGrid>
              <a:tr h="149280">
                <a:tc>
                  <a:txBody>
                    <a:bodyPr/>
                    <a:lstStyle/>
                    <a:p>
                      <a:pPr latinLnBrk="1"/>
                      <a:r>
                        <a:rPr lang="en-US" altLang="ko-KR" sz="1100" dirty="0"/>
                        <a:t>Codec</a:t>
                      </a:r>
                    </a:p>
                    <a:p>
                      <a:pPr latinLnBrk="1"/>
                      <a:r>
                        <a:rPr lang="en-US" altLang="ko-KR" sz="1100" dirty="0"/>
                        <a:t>Rate</a:t>
                      </a:r>
                      <a:endParaRPr lang="ko-KR" altLang="en-US" sz="1100" dirty="0"/>
                    </a:p>
                  </a:txBody>
                  <a:tcPr/>
                </a:tc>
                <a:tc>
                  <a:txBody>
                    <a:bodyPr/>
                    <a:lstStyle/>
                    <a:p>
                      <a:pPr latinLnBrk="1"/>
                      <a:r>
                        <a:rPr lang="en-US" altLang="ko-KR" sz="1100" dirty="0"/>
                        <a:t>Protocol</a:t>
                      </a:r>
                    </a:p>
                    <a:p>
                      <a:pPr latinLnBrk="1"/>
                      <a:r>
                        <a:rPr lang="en-US" altLang="ko-KR" sz="1100" dirty="0"/>
                        <a:t>Overhead</a:t>
                      </a:r>
                    </a:p>
                  </a:txBody>
                  <a:tcPr/>
                </a:tc>
                <a:tc>
                  <a:txBody>
                    <a:bodyPr/>
                    <a:lstStyle/>
                    <a:p>
                      <a:pPr latinLnBrk="1"/>
                      <a:r>
                        <a:rPr lang="en-US" altLang="ko-KR" sz="1100" dirty="0"/>
                        <a:t>Voice</a:t>
                      </a:r>
                    </a:p>
                    <a:p>
                      <a:pPr latinLnBrk="1"/>
                      <a:r>
                        <a:rPr lang="en-US" altLang="ko-KR" sz="1100" dirty="0"/>
                        <a:t>Data</a:t>
                      </a:r>
                    </a:p>
                  </a:txBody>
                  <a:tcPr/>
                </a:tc>
                <a:tc>
                  <a:txBody>
                    <a:bodyPr/>
                    <a:lstStyle/>
                    <a:p>
                      <a:pPr latinLnBrk="1"/>
                      <a:r>
                        <a:rPr lang="en-US" altLang="ko-KR" sz="1100" dirty="0"/>
                        <a:t>PHY rate</a:t>
                      </a:r>
                    </a:p>
                  </a:txBody>
                  <a:tcPr/>
                </a:tc>
                <a:extLst>
                  <a:ext uri="{0D108BD9-81ED-4DB2-BD59-A6C34878D82A}">
                    <a16:rowId xmlns:a16="http://schemas.microsoft.com/office/drawing/2014/main" val="633225092"/>
                  </a:ext>
                </a:extLst>
              </a:tr>
              <a:tr h="139711">
                <a:tc>
                  <a:txBody>
                    <a:bodyPr/>
                    <a:lstStyle/>
                    <a:p>
                      <a:pPr latinLnBrk="1"/>
                      <a:r>
                        <a:rPr lang="en-US" altLang="ko-KR" sz="1100" dirty="0"/>
                        <a:t>0.6 kbps</a:t>
                      </a:r>
                    </a:p>
                  </a:txBody>
                  <a:tcPr/>
                </a:tc>
                <a:tc>
                  <a:txBody>
                    <a:bodyPr/>
                    <a:lstStyle/>
                    <a:p>
                      <a:pPr latinLnBrk="1"/>
                      <a:r>
                        <a:rPr lang="en-US" altLang="ko-KR" sz="1100" dirty="0"/>
                        <a:t>14 B</a:t>
                      </a:r>
                      <a:endParaRPr lang="ko-KR" altLang="en-US" sz="1100" dirty="0"/>
                    </a:p>
                  </a:txBody>
                  <a:tcPr/>
                </a:tc>
                <a:tc>
                  <a:txBody>
                    <a:bodyPr/>
                    <a:lstStyle/>
                    <a:p>
                      <a:pPr latinLnBrk="1"/>
                      <a:r>
                        <a:rPr lang="en-US" altLang="ko-KR" sz="1100" dirty="0"/>
                        <a:t>6 B</a:t>
                      </a:r>
                      <a:endParaRPr lang="ko-KR" altLang="en-US" sz="1100" dirty="0"/>
                    </a:p>
                  </a:txBody>
                  <a:tcPr/>
                </a:tc>
                <a:tc>
                  <a:txBody>
                    <a:bodyPr/>
                    <a:lstStyle/>
                    <a:p>
                      <a:pPr latinLnBrk="1"/>
                      <a:r>
                        <a:rPr lang="en-US" altLang="ko-KR" sz="1100" dirty="0"/>
                        <a:t>2.0 kbps</a:t>
                      </a:r>
                      <a:endParaRPr lang="ko-KR" altLang="en-US" sz="1100" dirty="0"/>
                    </a:p>
                  </a:txBody>
                  <a:tcPr/>
                </a:tc>
                <a:extLst>
                  <a:ext uri="{0D108BD9-81ED-4DB2-BD59-A6C34878D82A}">
                    <a16:rowId xmlns:a16="http://schemas.microsoft.com/office/drawing/2014/main" val="2137875874"/>
                  </a:ext>
                </a:extLst>
              </a:tr>
              <a:tr h="139711">
                <a:tc>
                  <a:txBody>
                    <a:bodyPr/>
                    <a:lstStyle/>
                    <a:p>
                      <a:pPr latinLnBrk="1"/>
                      <a:r>
                        <a:rPr lang="en-US" altLang="ko-KR" sz="1100" dirty="0"/>
                        <a:t>1.2 kbps</a:t>
                      </a:r>
                      <a:endParaRPr lang="ko-KR" altLang="en-US" sz="1100" dirty="0"/>
                    </a:p>
                  </a:txBody>
                  <a:tcPr/>
                </a:tc>
                <a:tc>
                  <a:txBody>
                    <a:bodyPr/>
                    <a:lstStyle/>
                    <a:p>
                      <a:pPr latinLnBrk="1"/>
                      <a:r>
                        <a:rPr lang="en-US" altLang="ko-KR" sz="1100" dirty="0"/>
                        <a:t>14 B</a:t>
                      </a:r>
                      <a:endParaRPr lang="ko-KR" altLang="en-US" sz="1100" dirty="0"/>
                    </a:p>
                  </a:txBody>
                  <a:tcPr/>
                </a:tc>
                <a:tc>
                  <a:txBody>
                    <a:bodyPr/>
                    <a:lstStyle/>
                    <a:p>
                      <a:pPr latinLnBrk="1"/>
                      <a:r>
                        <a:rPr lang="en-US" altLang="ko-KR" sz="1100" dirty="0"/>
                        <a:t>12 B</a:t>
                      </a:r>
                      <a:endParaRPr lang="ko-KR" altLang="en-US" sz="1100" dirty="0"/>
                    </a:p>
                  </a:txBody>
                  <a:tcPr/>
                </a:tc>
                <a:tc>
                  <a:txBody>
                    <a:bodyPr/>
                    <a:lstStyle/>
                    <a:p>
                      <a:pPr latinLnBrk="1"/>
                      <a:r>
                        <a:rPr lang="en-US" altLang="ko-KR" sz="1100" dirty="0"/>
                        <a:t>2.6 kbps</a:t>
                      </a:r>
                      <a:endParaRPr lang="ko-KR" altLang="en-US" sz="1100" dirty="0"/>
                    </a:p>
                  </a:txBody>
                  <a:tcPr/>
                </a:tc>
                <a:extLst>
                  <a:ext uri="{0D108BD9-81ED-4DB2-BD59-A6C34878D82A}">
                    <a16:rowId xmlns:a16="http://schemas.microsoft.com/office/drawing/2014/main" val="2928644814"/>
                  </a:ext>
                </a:extLst>
              </a:tr>
              <a:tr h="139711">
                <a:tc>
                  <a:txBody>
                    <a:bodyPr/>
                    <a:lstStyle/>
                    <a:p>
                      <a:pPr latinLnBrk="1"/>
                      <a:r>
                        <a:rPr lang="en-US" altLang="ko-KR" sz="1100" dirty="0"/>
                        <a:t>2.4 kbps</a:t>
                      </a:r>
                      <a:endParaRPr lang="ko-KR" altLang="en-US" sz="1100" dirty="0"/>
                    </a:p>
                  </a:txBody>
                  <a:tcPr/>
                </a:tc>
                <a:tc>
                  <a:txBody>
                    <a:bodyPr/>
                    <a:lstStyle/>
                    <a:p>
                      <a:pPr latinLnBrk="1"/>
                      <a:r>
                        <a:rPr lang="en-US" altLang="ko-KR" sz="1100" dirty="0"/>
                        <a:t>14 B</a:t>
                      </a:r>
                      <a:endParaRPr lang="ko-KR" altLang="en-US" sz="1100" dirty="0"/>
                    </a:p>
                  </a:txBody>
                  <a:tcPr/>
                </a:tc>
                <a:tc>
                  <a:txBody>
                    <a:bodyPr/>
                    <a:lstStyle/>
                    <a:p>
                      <a:pPr latinLnBrk="1"/>
                      <a:r>
                        <a:rPr lang="en-US" altLang="ko-KR" sz="1100" dirty="0"/>
                        <a:t>24 B</a:t>
                      </a:r>
                      <a:endParaRPr lang="ko-KR" altLang="en-US" sz="1100" dirty="0"/>
                    </a:p>
                  </a:txBody>
                  <a:tcPr/>
                </a:tc>
                <a:tc>
                  <a:txBody>
                    <a:bodyPr/>
                    <a:lstStyle/>
                    <a:p>
                      <a:pPr latinLnBrk="1"/>
                      <a:r>
                        <a:rPr lang="en-US" altLang="ko-KR" sz="1100" dirty="0"/>
                        <a:t>3.8 kbps</a:t>
                      </a:r>
                      <a:endParaRPr lang="ko-KR" altLang="en-US" sz="1100" dirty="0"/>
                    </a:p>
                  </a:txBody>
                  <a:tcPr/>
                </a:tc>
                <a:extLst>
                  <a:ext uri="{0D108BD9-81ED-4DB2-BD59-A6C34878D82A}">
                    <a16:rowId xmlns:a16="http://schemas.microsoft.com/office/drawing/2014/main" val="1989249931"/>
                  </a:ext>
                </a:extLst>
              </a:tr>
            </a:tbl>
          </a:graphicData>
        </a:graphic>
      </p:graphicFrame>
      <p:sp>
        <p:nvSpPr>
          <p:cNvPr id="463" name="Content Placeholder 2">
            <a:extLst>
              <a:ext uri="{FF2B5EF4-FFF2-40B4-BE49-F238E27FC236}">
                <a16:creationId xmlns:a16="http://schemas.microsoft.com/office/drawing/2014/main" id="{30CFDFF3-E39A-97C6-62B4-CC314BEB1ADA}"/>
              </a:ext>
            </a:extLst>
          </p:cNvPr>
          <p:cNvSpPr txBox="1">
            <a:spLocks/>
          </p:cNvSpPr>
          <p:nvPr/>
        </p:nvSpPr>
        <p:spPr>
          <a:xfrm>
            <a:off x="611100" y="1905241"/>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Voice data is transmitted over SRB/NAS </a:t>
            </a:r>
          </a:p>
          <a:p>
            <a:r>
              <a:rPr lang="en-US" altLang="ko-KR" sz="1400" b="0" dirty="0"/>
              <a:t>ROHC is located in MME</a:t>
            </a:r>
          </a:p>
        </p:txBody>
      </p:sp>
      <p:sp>
        <p:nvSpPr>
          <p:cNvPr id="464" name="Content Placeholder 2">
            <a:extLst>
              <a:ext uri="{FF2B5EF4-FFF2-40B4-BE49-F238E27FC236}">
                <a16:creationId xmlns:a16="http://schemas.microsoft.com/office/drawing/2014/main" id="{09A71E03-BD30-3CC3-A2AE-E90EB1EEADB8}"/>
              </a:ext>
            </a:extLst>
          </p:cNvPr>
          <p:cNvSpPr txBox="1">
            <a:spLocks/>
          </p:cNvSpPr>
          <p:nvPr/>
        </p:nvSpPr>
        <p:spPr>
          <a:xfrm>
            <a:off x="674365" y="3532150"/>
            <a:ext cx="5193073" cy="35161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Protocol overhead total 18B for each voice codec data (</a:t>
            </a:r>
            <a:r>
              <a:rPr lang="en-US" altLang="ko-KR" sz="1400" b="0" dirty="0" err="1"/>
              <a:t>ptime</a:t>
            </a:r>
            <a:r>
              <a:rPr lang="en-US" altLang="ko-KR" sz="1400" b="0" dirty="0"/>
              <a:t>=80ms)</a:t>
            </a:r>
          </a:p>
        </p:txBody>
      </p:sp>
      <p:graphicFrame>
        <p:nvGraphicFramePr>
          <p:cNvPr id="465" name="표 464">
            <a:extLst>
              <a:ext uri="{FF2B5EF4-FFF2-40B4-BE49-F238E27FC236}">
                <a16:creationId xmlns:a16="http://schemas.microsoft.com/office/drawing/2014/main" id="{90033372-7170-E88C-219A-F395666C8805}"/>
              </a:ext>
            </a:extLst>
          </p:cNvPr>
          <p:cNvGraphicFramePr>
            <a:graphicFrameLocks noGrp="1"/>
          </p:cNvGraphicFramePr>
          <p:nvPr>
            <p:extLst>
              <p:ext uri="{D42A27DB-BD31-4B8C-83A1-F6EECF244321}">
                <p14:modId xmlns:p14="http://schemas.microsoft.com/office/powerpoint/2010/main" val="1033114665"/>
              </p:ext>
            </p:extLst>
          </p:nvPr>
        </p:nvGraphicFramePr>
        <p:xfrm>
          <a:off x="4699652" y="3844453"/>
          <a:ext cx="1232500" cy="1706880"/>
        </p:xfrm>
        <a:graphic>
          <a:graphicData uri="http://schemas.openxmlformats.org/drawingml/2006/table">
            <a:tbl>
              <a:tblPr firstRow="1" bandRow="1">
                <a:tableStyleId>{5940675A-B579-460E-94D1-54222C63F5DA}</a:tableStyleId>
              </a:tblPr>
              <a:tblGrid>
                <a:gridCol w="695909">
                  <a:extLst>
                    <a:ext uri="{9D8B030D-6E8A-4147-A177-3AD203B41FA5}">
                      <a16:colId xmlns:a16="http://schemas.microsoft.com/office/drawing/2014/main" val="1173928406"/>
                    </a:ext>
                  </a:extLst>
                </a:gridCol>
                <a:gridCol w="536591">
                  <a:extLst>
                    <a:ext uri="{9D8B030D-6E8A-4147-A177-3AD203B41FA5}">
                      <a16:colId xmlns:a16="http://schemas.microsoft.com/office/drawing/2014/main" val="3830327308"/>
                    </a:ext>
                  </a:extLst>
                </a:gridCol>
              </a:tblGrid>
              <a:tr h="0">
                <a:tc>
                  <a:txBody>
                    <a:bodyPr/>
                    <a:lstStyle/>
                    <a:p>
                      <a:pPr latinLnBrk="1"/>
                      <a:r>
                        <a:rPr lang="en-US" altLang="ko-KR" sz="1000" dirty="0">
                          <a:latin typeface="+mn-ea"/>
                          <a:ea typeface="+mn-ea"/>
                        </a:rPr>
                        <a:t>Voice</a:t>
                      </a:r>
                      <a:endParaRPr lang="ko-KR" altLang="en-US" sz="1000" dirty="0">
                        <a:latin typeface="+mn-ea"/>
                        <a:ea typeface="+mn-ea"/>
                      </a:endParaRPr>
                    </a:p>
                  </a:txBody>
                  <a:tcPr/>
                </a:tc>
                <a:tc>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ROHC</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778153058"/>
                  </a:ext>
                </a:extLst>
              </a:tr>
              <a:tr h="0">
                <a:tc>
                  <a:txBody>
                    <a:bodyPr/>
                    <a:lstStyle/>
                    <a:p>
                      <a:pPr latinLnBrk="1"/>
                      <a:r>
                        <a:rPr lang="en-US" altLang="ko-KR" sz="1000" dirty="0">
                          <a:latin typeface="+mn-ea"/>
                          <a:ea typeface="+mn-ea"/>
                        </a:rPr>
                        <a:t>NAS</a:t>
                      </a:r>
                      <a:endParaRPr lang="ko-KR" altLang="en-US" sz="1000" dirty="0">
                        <a:latin typeface="+mn-ea"/>
                        <a:ea typeface="+mn-ea"/>
                      </a:endParaRPr>
                    </a:p>
                  </a:txBody>
                  <a:tcPr/>
                </a:tc>
                <a:tc>
                  <a:txBody>
                    <a:bodyPr/>
                    <a:lstStyle/>
                    <a:p>
                      <a:pPr latinLnBrk="1"/>
                      <a:r>
                        <a:rPr lang="en-US" altLang="ko-KR" sz="1000" dirty="0">
                          <a:latin typeface="+mn-ea"/>
                          <a:ea typeface="+mn-ea"/>
                        </a:rPr>
                        <a:t>7B**</a:t>
                      </a:r>
                      <a:endParaRPr lang="ko-KR" altLang="en-US" sz="1000" dirty="0">
                        <a:latin typeface="+mn-ea"/>
                        <a:ea typeface="+mn-ea"/>
                      </a:endParaRPr>
                    </a:p>
                  </a:txBody>
                  <a:tcPr/>
                </a:tc>
                <a:extLst>
                  <a:ext uri="{0D108BD9-81ED-4DB2-BD59-A6C34878D82A}">
                    <a16:rowId xmlns:a16="http://schemas.microsoft.com/office/drawing/2014/main" val="3220609171"/>
                  </a:ext>
                </a:extLst>
              </a:tr>
              <a:tr h="0">
                <a:tc>
                  <a:txBody>
                    <a:bodyPr/>
                    <a:lstStyle/>
                    <a:p>
                      <a:pPr latinLnBrk="1"/>
                      <a:r>
                        <a:rPr lang="en-US" altLang="ko-KR" sz="1000" dirty="0">
                          <a:latin typeface="+mn-ea"/>
                          <a:ea typeface="+mn-ea"/>
                        </a:rPr>
                        <a:t>RRC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40853244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0B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 (AM)</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sp>
        <p:nvSpPr>
          <p:cNvPr id="467" name="TextBox 466">
            <a:extLst>
              <a:ext uri="{FF2B5EF4-FFF2-40B4-BE49-F238E27FC236}">
                <a16:creationId xmlns:a16="http://schemas.microsoft.com/office/drawing/2014/main" id="{8975EAD9-47F4-A182-991B-CA6EE80A81AC}"/>
              </a:ext>
            </a:extLst>
          </p:cNvPr>
          <p:cNvSpPr txBox="1"/>
          <p:nvPr/>
        </p:nvSpPr>
        <p:spPr>
          <a:xfrm>
            <a:off x="674365" y="5654838"/>
            <a:ext cx="5365121" cy="553998"/>
          </a:xfrm>
          <a:prstGeom prst="rect">
            <a:avLst/>
          </a:prstGeom>
          <a:noFill/>
        </p:spPr>
        <p:txBody>
          <a:bodyPr wrap="square" rtlCol="0">
            <a:spAutoFit/>
          </a:bodyPr>
          <a:lstStyle/>
          <a:p>
            <a:r>
              <a:rPr lang="en-US" altLang="ko-KR" sz="1000" dirty="0"/>
              <a:t>* ROHC header overhead</a:t>
            </a:r>
          </a:p>
          <a:p>
            <a:r>
              <a:rPr lang="en-US" altLang="ko-KR" sz="1000" dirty="0"/>
              <a:t>1) ROHC: IR state in ROHC, uncompressed RTP/UDP/IP Header to be transferred</a:t>
            </a:r>
          </a:p>
          <a:p>
            <a:r>
              <a:rPr lang="en-US" altLang="ko-KR" sz="1000" dirty="0"/>
              <a:t>2) ROHC</a:t>
            </a:r>
            <a:r>
              <a:rPr lang="ko-KR" altLang="en-US" sz="1000" dirty="0"/>
              <a:t> </a:t>
            </a:r>
            <a:r>
              <a:rPr lang="en-US" altLang="ko-KR" sz="1000" dirty="0"/>
              <a:t>compressed 1 Byte can</a:t>
            </a:r>
            <a:r>
              <a:rPr lang="ko-KR" altLang="en-US" sz="1000" dirty="0"/>
              <a:t> </a:t>
            </a:r>
            <a:r>
              <a:rPr lang="en-US" altLang="ko-KR" sz="1000" dirty="0"/>
              <a:t>be</a:t>
            </a:r>
            <a:r>
              <a:rPr lang="ko-KR" altLang="en-US" sz="1000" dirty="0"/>
              <a:t> </a:t>
            </a:r>
            <a:r>
              <a:rPr lang="en-US" altLang="ko-KR" sz="1000" dirty="0"/>
              <a:t>used</a:t>
            </a:r>
            <a:r>
              <a:rPr lang="ko-KR" altLang="en-US" sz="1000" dirty="0"/>
              <a:t> </a:t>
            </a:r>
            <a:r>
              <a:rPr lang="en-US" altLang="ko-KR" sz="1000" dirty="0"/>
              <a:t>assuming CID 0 is used.</a:t>
            </a:r>
          </a:p>
        </p:txBody>
      </p:sp>
      <p:sp>
        <p:nvSpPr>
          <p:cNvPr id="472" name="원통형 471">
            <a:extLst>
              <a:ext uri="{FF2B5EF4-FFF2-40B4-BE49-F238E27FC236}">
                <a16:creationId xmlns:a16="http://schemas.microsoft.com/office/drawing/2014/main" id="{2593FAB2-52C7-79CC-1CC6-F683601B2778}"/>
              </a:ext>
            </a:extLst>
          </p:cNvPr>
          <p:cNvSpPr/>
          <p:nvPr/>
        </p:nvSpPr>
        <p:spPr>
          <a:xfrm rot="5400000">
            <a:off x="1464253" y="2720078"/>
            <a:ext cx="85497" cy="1014655"/>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6" name="TextBox 475">
            <a:extLst>
              <a:ext uri="{FF2B5EF4-FFF2-40B4-BE49-F238E27FC236}">
                <a16:creationId xmlns:a16="http://schemas.microsoft.com/office/drawing/2014/main" id="{736680A1-0652-CFCC-9F68-E2B2BC924A6F}"/>
              </a:ext>
            </a:extLst>
          </p:cNvPr>
          <p:cNvSpPr txBox="1"/>
          <p:nvPr/>
        </p:nvSpPr>
        <p:spPr>
          <a:xfrm>
            <a:off x="1373718" y="3250652"/>
            <a:ext cx="414559" cy="246221"/>
          </a:xfrm>
          <a:prstGeom prst="rect">
            <a:avLst/>
          </a:prstGeom>
          <a:noFill/>
        </p:spPr>
        <p:txBody>
          <a:bodyPr wrap="square" rtlCol="0">
            <a:spAutoFit/>
          </a:bodyPr>
          <a:lstStyle/>
          <a:p>
            <a:r>
              <a:rPr lang="en-US" altLang="ko-KR" sz="1000" dirty="0"/>
              <a:t>SRB</a:t>
            </a:r>
            <a:endParaRPr lang="ko-KR" altLang="en-US" sz="1000" dirty="0"/>
          </a:p>
        </p:txBody>
      </p:sp>
      <p:sp>
        <p:nvSpPr>
          <p:cNvPr id="477" name="TextBox 476">
            <a:extLst>
              <a:ext uri="{FF2B5EF4-FFF2-40B4-BE49-F238E27FC236}">
                <a16:creationId xmlns:a16="http://schemas.microsoft.com/office/drawing/2014/main" id="{E9D6337D-BF2A-5E7B-F40B-095A38341CD0}"/>
              </a:ext>
            </a:extLst>
          </p:cNvPr>
          <p:cNvSpPr txBox="1"/>
          <p:nvPr/>
        </p:nvSpPr>
        <p:spPr>
          <a:xfrm>
            <a:off x="2111742" y="3255068"/>
            <a:ext cx="589717" cy="246221"/>
          </a:xfrm>
          <a:prstGeom prst="rect">
            <a:avLst/>
          </a:prstGeom>
          <a:noFill/>
        </p:spPr>
        <p:txBody>
          <a:bodyPr wrap="square" rtlCol="0">
            <a:spAutoFit/>
          </a:bodyPr>
          <a:lstStyle/>
          <a:p>
            <a:r>
              <a:rPr lang="en-US" altLang="ko-KR" sz="1000" dirty="0"/>
              <a:t>S1-AP</a:t>
            </a:r>
            <a:endParaRPr lang="ko-KR" altLang="en-US" sz="1000" dirty="0"/>
          </a:p>
        </p:txBody>
      </p:sp>
      <p:sp>
        <p:nvSpPr>
          <p:cNvPr id="478" name="원통형 477">
            <a:extLst>
              <a:ext uri="{FF2B5EF4-FFF2-40B4-BE49-F238E27FC236}">
                <a16:creationId xmlns:a16="http://schemas.microsoft.com/office/drawing/2014/main" id="{D3DCF193-4048-F746-D75D-9D6C4CDF0ED1}"/>
              </a:ext>
            </a:extLst>
          </p:cNvPr>
          <p:cNvSpPr/>
          <p:nvPr/>
        </p:nvSpPr>
        <p:spPr>
          <a:xfrm rot="5400000">
            <a:off x="2369701" y="2868081"/>
            <a:ext cx="78205" cy="725941"/>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내용 개체 틀 5">
            <a:extLst>
              <a:ext uri="{FF2B5EF4-FFF2-40B4-BE49-F238E27FC236}">
                <a16:creationId xmlns:a16="http://schemas.microsoft.com/office/drawing/2014/main" id="{F2E1E787-379A-4997-8227-755202F47761}"/>
              </a:ext>
            </a:extLst>
          </p:cNvPr>
          <p:cNvSpPr>
            <a:spLocks noGrp="1"/>
          </p:cNvSpPr>
          <p:nvPr>
            <p:ph idx="1"/>
          </p:nvPr>
        </p:nvSpPr>
        <p:spPr>
          <a:xfrm>
            <a:off x="320510" y="912694"/>
            <a:ext cx="11547836" cy="429593"/>
          </a:xfrm>
        </p:spPr>
        <p:txBody>
          <a:bodyPr/>
          <a:lstStyle/>
          <a:p>
            <a:r>
              <a:rPr lang="en-US" altLang="ko-KR" sz="2000" dirty="0"/>
              <a:t>Considering NAS layer protocol overhead, it is not appropriate for the IMS voice data transmission</a:t>
            </a:r>
            <a:endParaRPr lang="ko-KR" altLang="en-US" sz="2000" dirty="0"/>
          </a:p>
        </p:txBody>
      </p:sp>
      <p:sp>
        <p:nvSpPr>
          <p:cNvPr id="171" name="직사각형 170">
            <a:extLst>
              <a:ext uri="{FF2B5EF4-FFF2-40B4-BE49-F238E27FC236}">
                <a16:creationId xmlns:a16="http://schemas.microsoft.com/office/drawing/2014/main" id="{2800DA21-3F8F-4ACC-BD3D-318DB0925FA0}"/>
              </a:ext>
            </a:extLst>
          </p:cNvPr>
          <p:cNvSpPr/>
          <p:nvPr/>
        </p:nvSpPr>
        <p:spPr>
          <a:xfrm>
            <a:off x="6245657"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172" name="직사각형 171">
            <a:extLst>
              <a:ext uri="{FF2B5EF4-FFF2-40B4-BE49-F238E27FC236}">
                <a16:creationId xmlns:a16="http://schemas.microsoft.com/office/drawing/2014/main" id="{2976537E-08F7-4708-96AB-5A7557B775DD}"/>
              </a:ext>
            </a:extLst>
          </p:cNvPr>
          <p:cNvSpPr/>
          <p:nvPr/>
        </p:nvSpPr>
        <p:spPr>
          <a:xfrm>
            <a:off x="7573961" y="1354762"/>
            <a:ext cx="2857500" cy="35725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L1 rate vs. Codec rate</a:t>
            </a:r>
            <a:endParaRPr lang="ko-KR" altLang="en-US" sz="1400" b="1" dirty="0"/>
          </a:p>
        </p:txBody>
      </p:sp>
      <p:sp>
        <p:nvSpPr>
          <p:cNvPr id="181" name="TextBox 180">
            <a:extLst>
              <a:ext uri="{FF2B5EF4-FFF2-40B4-BE49-F238E27FC236}">
                <a16:creationId xmlns:a16="http://schemas.microsoft.com/office/drawing/2014/main" id="{E6C06165-F5DB-429C-8F5F-BA5E5F5B2C9C}"/>
              </a:ext>
            </a:extLst>
          </p:cNvPr>
          <p:cNvSpPr txBox="1"/>
          <p:nvPr/>
        </p:nvSpPr>
        <p:spPr>
          <a:xfrm>
            <a:off x="6274664" y="2702560"/>
            <a:ext cx="1390255" cy="276999"/>
          </a:xfrm>
          <a:prstGeom prst="rect">
            <a:avLst/>
          </a:prstGeom>
          <a:noFill/>
        </p:spPr>
        <p:txBody>
          <a:bodyPr wrap="square" rtlCol="0">
            <a:spAutoFit/>
          </a:bodyPr>
          <a:lstStyle/>
          <a:p>
            <a:r>
              <a:rPr lang="en-US" altLang="ko-KR" sz="1200" dirty="0">
                <a:latin typeface="Abadi" panose="020B0604020104020204" pitchFamily="34" charset="0"/>
              </a:rPr>
              <a:t>L1 rate (kbps)</a:t>
            </a:r>
            <a:endParaRPr lang="ko-KR" altLang="en-US" sz="1200" dirty="0">
              <a:latin typeface="Abadi" panose="020B0604020104020204" pitchFamily="34" charset="0"/>
            </a:endParaRPr>
          </a:p>
        </p:txBody>
      </p:sp>
      <p:sp>
        <p:nvSpPr>
          <p:cNvPr id="183" name="TextBox 182">
            <a:extLst>
              <a:ext uri="{FF2B5EF4-FFF2-40B4-BE49-F238E27FC236}">
                <a16:creationId xmlns:a16="http://schemas.microsoft.com/office/drawing/2014/main" id="{964755F6-4910-4F76-A013-13F4409F43DF}"/>
              </a:ext>
            </a:extLst>
          </p:cNvPr>
          <p:cNvSpPr txBox="1"/>
          <p:nvPr/>
        </p:nvSpPr>
        <p:spPr>
          <a:xfrm>
            <a:off x="9766718" y="5922033"/>
            <a:ext cx="1421235" cy="276999"/>
          </a:xfrm>
          <a:prstGeom prst="rect">
            <a:avLst/>
          </a:prstGeom>
          <a:noFill/>
        </p:spPr>
        <p:txBody>
          <a:bodyPr wrap="square" rtlCol="0">
            <a:spAutoFit/>
          </a:bodyPr>
          <a:lstStyle/>
          <a:p>
            <a:r>
              <a:rPr lang="en-US" altLang="ko-KR" sz="1200" dirty="0">
                <a:latin typeface="Abadi" panose="020B0604020104020204" pitchFamily="34" charset="0"/>
              </a:rPr>
              <a:t>Codec rate (kbps)</a:t>
            </a:r>
            <a:endParaRPr lang="ko-KR" altLang="en-US" sz="1200" dirty="0">
              <a:latin typeface="Abadi" panose="020B0604020104020204" pitchFamily="34" charset="0"/>
            </a:endParaRPr>
          </a:p>
        </p:txBody>
      </p:sp>
      <p:sp>
        <p:nvSpPr>
          <p:cNvPr id="94" name="TextBox 93">
            <a:extLst>
              <a:ext uri="{FF2B5EF4-FFF2-40B4-BE49-F238E27FC236}">
                <a16:creationId xmlns:a16="http://schemas.microsoft.com/office/drawing/2014/main" id="{DD6295D7-1216-4CED-AEB7-5AB6E5098F23}"/>
              </a:ext>
            </a:extLst>
          </p:cNvPr>
          <p:cNvSpPr txBox="1"/>
          <p:nvPr/>
        </p:nvSpPr>
        <p:spPr>
          <a:xfrm>
            <a:off x="10204559" y="3175990"/>
            <a:ext cx="1028005" cy="255021"/>
          </a:xfrm>
          <a:prstGeom prst="rect">
            <a:avLst/>
          </a:prstGeom>
          <a:noFill/>
        </p:spPr>
        <p:txBody>
          <a:bodyPr wrap="square" rtlCol="0">
            <a:spAutoFit/>
          </a:bodyPr>
          <a:lstStyle/>
          <a:p>
            <a:r>
              <a:rPr lang="en-US" altLang="ko-KR" sz="1200" dirty="0" err="1">
                <a:solidFill>
                  <a:schemeClr val="accent1"/>
                </a:solidFill>
                <a:latin typeface="Abadi" panose="020B0604020104020204" pitchFamily="34" charset="0"/>
              </a:rPr>
              <a:t>ptime</a:t>
            </a:r>
            <a:r>
              <a:rPr lang="en-US" altLang="ko-KR" sz="1200" dirty="0">
                <a:solidFill>
                  <a:schemeClr val="accent1"/>
                </a:solidFill>
                <a:latin typeface="Abadi" panose="020B0604020104020204" pitchFamily="34" charset="0"/>
              </a:rPr>
              <a:t>: 20ms</a:t>
            </a:r>
            <a:endParaRPr lang="ko-KR" altLang="en-US" sz="1200" dirty="0">
              <a:solidFill>
                <a:schemeClr val="accent1"/>
              </a:solidFill>
              <a:latin typeface="Abadi" panose="020B0604020104020204" pitchFamily="34" charset="0"/>
            </a:endParaRPr>
          </a:p>
        </p:txBody>
      </p:sp>
      <p:sp>
        <p:nvSpPr>
          <p:cNvPr id="96" name="TextBox 95">
            <a:extLst>
              <a:ext uri="{FF2B5EF4-FFF2-40B4-BE49-F238E27FC236}">
                <a16:creationId xmlns:a16="http://schemas.microsoft.com/office/drawing/2014/main" id="{7B6653EE-F55C-4824-A22B-923EFF17104A}"/>
              </a:ext>
            </a:extLst>
          </p:cNvPr>
          <p:cNvSpPr txBox="1"/>
          <p:nvPr/>
        </p:nvSpPr>
        <p:spPr>
          <a:xfrm>
            <a:off x="10218094" y="4435177"/>
            <a:ext cx="1028005" cy="255021"/>
          </a:xfrm>
          <a:prstGeom prst="rect">
            <a:avLst/>
          </a:prstGeom>
          <a:noFill/>
        </p:spPr>
        <p:txBody>
          <a:bodyPr wrap="square" rtlCol="0">
            <a:spAutoFit/>
          </a:bodyPr>
          <a:lstStyle/>
          <a:p>
            <a:r>
              <a:rPr lang="en-US" altLang="ko-KR" sz="1200" dirty="0" err="1">
                <a:solidFill>
                  <a:schemeClr val="tx1">
                    <a:lumMod val="65000"/>
                    <a:lumOff val="35000"/>
                  </a:schemeClr>
                </a:solidFill>
                <a:latin typeface="Abadi" panose="020B0604020104020204" pitchFamily="34" charset="0"/>
              </a:rPr>
              <a:t>ptime</a:t>
            </a:r>
            <a:r>
              <a:rPr lang="en-US" altLang="ko-KR" sz="1200" dirty="0">
                <a:solidFill>
                  <a:schemeClr val="tx1">
                    <a:lumMod val="65000"/>
                    <a:lumOff val="35000"/>
                  </a:schemeClr>
                </a:solidFill>
                <a:latin typeface="Abadi" panose="020B0604020104020204" pitchFamily="34" charset="0"/>
              </a:rPr>
              <a:t>: 80ms</a:t>
            </a:r>
            <a:endParaRPr lang="ko-KR" altLang="en-US" sz="1200" dirty="0">
              <a:solidFill>
                <a:schemeClr val="tx1">
                  <a:lumMod val="65000"/>
                  <a:lumOff val="35000"/>
                </a:schemeClr>
              </a:solidFill>
              <a:latin typeface="Abadi" panose="020B0604020104020204" pitchFamily="34" charset="0"/>
            </a:endParaRPr>
          </a:p>
        </p:txBody>
      </p:sp>
      <p:sp>
        <p:nvSpPr>
          <p:cNvPr id="98" name="TextBox 97">
            <a:extLst>
              <a:ext uri="{FF2B5EF4-FFF2-40B4-BE49-F238E27FC236}">
                <a16:creationId xmlns:a16="http://schemas.microsoft.com/office/drawing/2014/main" id="{4B434A75-1F15-4714-B202-55C0277C13FE}"/>
              </a:ext>
            </a:extLst>
          </p:cNvPr>
          <p:cNvSpPr txBox="1"/>
          <p:nvPr/>
        </p:nvSpPr>
        <p:spPr>
          <a:xfrm>
            <a:off x="10215077" y="4658330"/>
            <a:ext cx="1196891" cy="270404"/>
          </a:xfrm>
          <a:prstGeom prst="rect">
            <a:avLst/>
          </a:prstGeom>
          <a:noFill/>
        </p:spPr>
        <p:txBody>
          <a:bodyPr wrap="square" rtlCol="0">
            <a:spAutoFit/>
          </a:bodyPr>
          <a:lstStyle/>
          <a:p>
            <a:r>
              <a:rPr lang="en-US" altLang="ko-KR" sz="1200" dirty="0" err="1">
                <a:solidFill>
                  <a:schemeClr val="accent4">
                    <a:lumMod val="60000"/>
                    <a:lumOff val="40000"/>
                  </a:schemeClr>
                </a:solidFill>
                <a:latin typeface="Abadi" panose="020B0604020104020204" pitchFamily="34" charset="0"/>
              </a:rPr>
              <a:t>ptime</a:t>
            </a:r>
            <a:r>
              <a:rPr lang="en-US" altLang="ko-KR" sz="1200" dirty="0">
                <a:solidFill>
                  <a:schemeClr val="accent4">
                    <a:lumMod val="60000"/>
                    <a:lumOff val="40000"/>
                  </a:schemeClr>
                </a:solidFill>
                <a:latin typeface="Abadi" panose="020B0604020104020204" pitchFamily="34" charset="0"/>
              </a:rPr>
              <a:t>: 160ms</a:t>
            </a:r>
            <a:endParaRPr lang="ko-KR" altLang="en-US" sz="1200" dirty="0">
              <a:solidFill>
                <a:schemeClr val="accent4">
                  <a:lumMod val="60000"/>
                  <a:lumOff val="40000"/>
                </a:schemeClr>
              </a:solidFill>
              <a:latin typeface="Abadi" panose="020B0604020104020204" pitchFamily="34" charset="0"/>
            </a:endParaRPr>
          </a:p>
        </p:txBody>
      </p:sp>
      <p:sp>
        <p:nvSpPr>
          <p:cNvPr id="99" name="TextBox 98">
            <a:extLst>
              <a:ext uri="{FF2B5EF4-FFF2-40B4-BE49-F238E27FC236}">
                <a16:creationId xmlns:a16="http://schemas.microsoft.com/office/drawing/2014/main" id="{F1B923B5-320F-4F99-93C9-0E5B219E73C2}"/>
              </a:ext>
            </a:extLst>
          </p:cNvPr>
          <p:cNvSpPr txBox="1"/>
          <p:nvPr/>
        </p:nvSpPr>
        <p:spPr>
          <a:xfrm>
            <a:off x="10229975" y="4006117"/>
            <a:ext cx="1028005" cy="255021"/>
          </a:xfrm>
          <a:prstGeom prst="rect">
            <a:avLst/>
          </a:prstGeom>
          <a:noFill/>
        </p:spPr>
        <p:txBody>
          <a:bodyPr wrap="square" rtlCol="0">
            <a:spAutoFit/>
          </a:bodyPr>
          <a:lstStyle/>
          <a:p>
            <a:r>
              <a:rPr lang="en-US" altLang="ko-KR" sz="1200" dirty="0" err="1">
                <a:solidFill>
                  <a:schemeClr val="accent2">
                    <a:lumMod val="75000"/>
                  </a:schemeClr>
                </a:solidFill>
                <a:latin typeface="Abadi" panose="020B0604020104020204" pitchFamily="34" charset="0"/>
              </a:rPr>
              <a:t>ptime</a:t>
            </a:r>
            <a:r>
              <a:rPr lang="en-US" altLang="ko-KR" sz="1200" dirty="0">
                <a:solidFill>
                  <a:schemeClr val="accent2">
                    <a:lumMod val="75000"/>
                  </a:schemeClr>
                </a:solidFill>
                <a:latin typeface="Abadi" panose="020B0604020104020204" pitchFamily="34" charset="0"/>
              </a:rPr>
              <a:t>: 40ms</a:t>
            </a:r>
            <a:endParaRPr lang="ko-KR" altLang="en-US" sz="1200" dirty="0">
              <a:solidFill>
                <a:schemeClr val="accent2">
                  <a:lumMod val="75000"/>
                </a:schemeClr>
              </a:solidFill>
              <a:latin typeface="Abadi" panose="020B0604020104020204" pitchFamily="34" charset="0"/>
            </a:endParaRPr>
          </a:p>
        </p:txBody>
      </p:sp>
      <p:graphicFrame>
        <p:nvGraphicFramePr>
          <p:cNvPr id="100" name="차트 99">
            <a:extLst>
              <a:ext uri="{FF2B5EF4-FFF2-40B4-BE49-F238E27FC236}">
                <a16:creationId xmlns:a16="http://schemas.microsoft.com/office/drawing/2014/main" id="{EA209D8A-1EF1-4A80-98CC-F045763F1FE8}"/>
              </a:ext>
            </a:extLst>
          </p:cNvPr>
          <p:cNvGraphicFramePr>
            <a:graphicFrameLocks/>
          </p:cNvGraphicFramePr>
          <p:nvPr/>
        </p:nvGraphicFramePr>
        <p:xfrm>
          <a:off x="6605096" y="2525115"/>
          <a:ext cx="4540623" cy="3594331"/>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694402CE-5547-6965-9C68-8BAEA9C8B650}"/>
              </a:ext>
            </a:extLst>
          </p:cNvPr>
          <p:cNvSpPr txBox="1"/>
          <p:nvPr/>
        </p:nvSpPr>
        <p:spPr>
          <a:xfrm>
            <a:off x="693576" y="6196910"/>
            <a:ext cx="5365121" cy="253916"/>
          </a:xfrm>
          <a:prstGeom prst="rect">
            <a:avLst/>
          </a:prstGeom>
          <a:noFill/>
        </p:spPr>
        <p:txBody>
          <a:bodyPr wrap="square" rtlCol="0">
            <a:spAutoFit/>
          </a:bodyPr>
          <a:lstStyle/>
          <a:p>
            <a:r>
              <a:rPr lang="en-US" altLang="ko-KR" sz="1050" dirty="0"/>
              <a:t>** NAS overhead can be reduced if NAS reduction is used</a:t>
            </a:r>
          </a:p>
        </p:txBody>
      </p:sp>
    </p:spTree>
    <p:extLst>
      <p:ext uri="{BB962C8B-B14F-4D97-AF65-F5344CB8AC3E}">
        <p14:creationId xmlns:p14="http://schemas.microsoft.com/office/powerpoint/2010/main" val="3457378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9F821-FC20-7E85-9240-52BC54F7EC6C}"/>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27C75853-4DD2-AED6-5E91-AC90ED72C76A}"/>
              </a:ext>
            </a:extLst>
          </p:cNvPr>
          <p:cNvSpPr>
            <a:spLocks noGrp="1"/>
          </p:cNvSpPr>
          <p:nvPr>
            <p:ph type="title"/>
          </p:nvPr>
        </p:nvSpPr>
        <p:spPr/>
        <p:txBody>
          <a:bodyPr>
            <a:noAutofit/>
          </a:bodyPr>
          <a:lstStyle/>
          <a:p>
            <a:r>
              <a:rPr lang="en-US" altLang="ko-KR" sz="2800" dirty="0"/>
              <a:t>Appendix: 3GPP NAS Protocol Format and Overhead</a:t>
            </a:r>
            <a:endParaRPr lang="ko-KR" altLang="en-US" sz="2800" dirty="0"/>
          </a:p>
        </p:txBody>
      </p:sp>
      <p:sp>
        <p:nvSpPr>
          <p:cNvPr id="5" name="내용 개체 틀 4">
            <a:extLst>
              <a:ext uri="{FF2B5EF4-FFF2-40B4-BE49-F238E27FC236}">
                <a16:creationId xmlns:a16="http://schemas.microsoft.com/office/drawing/2014/main" id="{58D7A230-318B-802E-3754-8645EFBB25A5}"/>
              </a:ext>
            </a:extLst>
          </p:cNvPr>
          <p:cNvSpPr>
            <a:spLocks noGrp="1"/>
          </p:cNvSpPr>
          <p:nvPr>
            <p:ph idx="1"/>
          </p:nvPr>
        </p:nvSpPr>
        <p:spPr>
          <a:xfrm>
            <a:off x="320510" y="912695"/>
            <a:ext cx="11547837" cy="321020"/>
          </a:xfrm>
        </p:spPr>
        <p:txBody>
          <a:bodyPr/>
          <a:lstStyle/>
          <a:p>
            <a:r>
              <a:rPr lang="en-US" altLang="ko-KR" sz="1600" b="0" i="0" dirty="0">
                <a:effectLst/>
                <a:latin typeface="fkGroteskNeue"/>
              </a:rPr>
              <a:t>NAS Message Header Format (as specified in 3GPP TS 24.301 section 8.1)</a:t>
            </a:r>
          </a:p>
        </p:txBody>
      </p:sp>
      <p:graphicFrame>
        <p:nvGraphicFramePr>
          <p:cNvPr id="3" name="Table 2">
            <a:extLst>
              <a:ext uri="{FF2B5EF4-FFF2-40B4-BE49-F238E27FC236}">
                <a16:creationId xmlns:a16="http://schemas.microsoft.com/office/drawing/2014/main" id="{BC134026-7D1A-1046-AAB5-52624DC378B2}"/>
              </a:ext>
            </a:extLst>
          </p:cNvPr>
          <p:cNvGraphicFramePr>
            <a:graphicFrameLocks noGrp="1"/>
          </p:cNvGraphicFramePr>
          <p:nvPr/>
        </p:nvGraphicFramePr>
        <p:xfrm>
          <a:off x="803971" y="1484743"/>
          <a:ext cx="10580914" cy="2225040"/>
        </p:xfrm>
        <a:graphic>
          <a:graphicData uri="http://schemas.openxmlformats.org/drawingml/2006/table">
            <a:tbl>
              <a:tblPr firstRow="1" bandRow="1">
                <a:tableStyleId>{7E9639D4-E3E2-4D34-9284-5A2195B3D0D7}</a:tableStyleId>
              </a:tblPr>
              <a:tblGrid>
                <a:gridCol w="2777429">
                  <a:extLst>
                    <a:ext uri="{9D8B030D-6E8A-4147-A177-3AD203B41FA5}">
                      <a16:colId xmlns:a16="http://schemas.microsoft.com/office/drawing/2014/main" val="1769780143"/>
                    </a:ext>
                  </a:extLst>
                </a:gridCol>
                <a:gridCol w="1009650">
                  <a:extLst>
                    <a:ext uri="{9D8B030D-6E8A-4147-A177-3AD203B41FA5}">
                      <a16:colId xmlns:a16="http://schemas.microsoft.com/office/drawing/2014/main" val="1386286395"/>
                    </a:ext>
                  </a:extLst>
                </a:gridCol>
                <a:gridCol w="6793835">
                  <a:extLst>
                    <a:ext uri="{9D8B030D-6E8A-4147-A177-3AD203B41FA5}">
                      <a16:colId xmlns:a16="http://schemas.microsoft.com/office/drawing/2014/main" val="1819457560"/>
                    </a:ext>
                  </a:extLst>
                </a:gridCol>
              </a:tblGrid>
              <a:tr h="370840">
                <a:tc>
                  <a:txBody>
                    <a:bodyPr/>
                    <a:lstStyle/>
                    <a:p>
                      <a:pPr fontAlgn="t" latinLnBrk="0"/>
                      <a:r>
                        <a:rPr lang="en-US" sz="1200" b="0" dirty="0">
                          <a:effectLst/>
                        </a:rPr>
                        <a:t>Field Name</a:t>
                      </a:r>
                    </a:p>
                  </a:txBody>
                  <a:tcPr marL="33523" marR="33523" marT="33523" marB="33523"/>
                </a:tc>
                <a:tc>
                  <a:txBody>
                    <a:bodyPr/>
                    <a:lstStyle/>
                    <a:p>
                      <a:pPr fontAlgn="t" latinLnBrk="0"/>
                      <a:r>
                        <a:rPr lang="en-US" sz="1200" b="0" dirty="0">
                          <a:effectLst/>
                        </a:rPr>
                        <a:t>Size</a:t>
                      </a:r>
                    </a:p>
                  </a:txBody>
                  <a:tcPr marL="33523" marR="33523" marT="33523" marB="33523"/>
                </a:tc>
                <a:tc>
                  <a:txBody>
                    <a:bodyPr/>
                    <a:lstStyle/>
                    <a:p>
                      <a:pPr fontAlgn="t" latinLnBrk="0"/>
                      <a:r>
                        <a:rPr lang="en-US" sz="1200" b="0">
                          <a:effectLst/>
                        </a:rPr>
                        <a:t>Description</a:t>
                      </a:r>
                    </a:p>
                  </a:txBody>
                  <a:tcPr marL="33523" marR="33523" marT="33523" marB="33523"/>
                </a:tc>
                <a:extLst>
                  <a:ext uri="{0D108BD9-81ED-4DB2-BD59-A6C34878D82A}">
                    <a16:rowId xmlns:a16="http://schemas.microsoft.com/office/drawing/2014/main" val="2953146206"/>
                  </a:ext>
                </a:extLst>
              </a:tr>
              <a:tr h="370840">
                <a:tc>
                  <a:txBody>
                    <a:bodyPr/>
                    <a:lstStyle/>
                    <a:p>
                      <a:pPr fontAlgn="base" latinLnBrk="0"/>
                      <a:r>
                        <a:rPr lang="en-US" sz="1200" dirty="0">
                          <a:effectLst/>
                        </a:rPr>
                        <a:t>Protocol Discriminator</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4 bits</a:t>
                      </a:r>
                    </a:p>
                  </a:txBody>
                  <a:tcPr marL="33523" marR="33523" marT="30171" marB="30171" anchor="ctr">
                    <a:solidFill>
                      <a:schemeClr val="accent5">
                        <a:lumMod val="20000"/>
                        <a:lumOff val="80000"/>
                      </a:schemeClr>
                    </a:solidFill>
                  </a:tcPr>
                </a:tc>
                <a:tc>
                  <a:txBody>
                    <a:bodyPr/>
                    <a:lstStyle/>
                    <a:p>
                      <a:pPr fontAlgn="base" latinLnBrk="0"/>
                      <a:r>
                        <a:rPr lang="en-US" sz="1200">
                          <a:effectLst/>
                        </a:rPr>
                        <a:t>Identifies the NAS message category (e.g., EMM or ESM)</a:t>
                      </a:r>
                    </a:p>
                  </a:txBody>
                  <a:tcPr marL="33523" marR="33523" marT="30171" marB="30171" anchor="ctr">
                    <a:solidFill>
                      <a:schemeClr val="accent5">
                        <a:lumMod val="20000"/>
                        <a:lumOff val="80000"/>
                      </a:schemeClr>
                    </a:solidFill>
                  </a:tcPr>
                </a:tc>
                <a:extLst>
                  <a:ext uri="{0D108BD9-81ED-4DB2-BD59-A6C34878D82A}">
                    <a16:rowId xmlns:a16="http://schemas.microsoft.com/office/drawing/2014/main" val="592560588"/>
                  </a:ext>
                </a:extLst>
              </a:tr>
              <a:tr h="370840">
                <a:tc>
                  <a:txBody>
                    <a:bodyPr/>
                    <a:lstStyle/>
                    <a:p>
                      <a:pPr fontAlgn="base" latinLnBrk="0"/>
                      <a:r>
                        <a:rPr lang="en-US" sz="1200" dirty="0">
                          <a:effectLst/>
                        </a:rPr>
                        <a:t>Security Header Type</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4 bits</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Indicates the presence and type of security protection</a:t>
                      </a:r>
                    </a:p>
                  </a:txBody>
                  <a:tcPr marL="33523" marR="33523" marT="30171" marB="30171" anchor="ctr">
                    <a:solidFill>
                      <a:schemeClr val="accent5">
                        <a:lumMod val="20000"/>
                        <a:lumOff val="80000"/>
                      </a:schemeClr>
                    </a:solidFill>
                  </a:tcPr>
                </a:tc>
                <a:extLst>
                  <a:ext uri="{0D108BD9-81ED-4DB2-BD59-A6C34878D82A}">
                    <a16:rowId xmlns:a16="http://schemas.microsoft.com/office/drawing/2014/main" val="553172726"/>
                  </a:ext>
                </a:extLst>
              </a:tr>
              <a:tr h="370840">
                <a:tc>
                  <a:txBody>
                    <a:bodyPr/>
                    <a:lstStyle/>
                    <a:p>
                      <a:pPr fontAlgn="base" latinLnBrk="0"/>
                      <a:r>
                        <a:rPr lang="en-US" sz="1200" dirty="0">
                          <a:effectLst/>
                        </a:rPr>
                        <a:t>Message Authentication Code</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4 bytes*</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Present if security protection is applied</a:t>
                      </a:r>
                    </a:p>
                  </a:txBody>
                  <a:tcPr marL="33523" marR="33523" marT="30171" marB="30171" anchor="ctr">
                    <a:solidFill>
                      <a:schemeClr val="accent2">
                        <a:lumMod val="20000"/>
                        <a:lumOff val="80000"/>
                      </a:schemeClr>
                    </a:solidFill>
                  </a:tcPr>
                </a:tc>
                <a:extLst>
                  <a:ext uri="{0D108BD9-81ED-4DB2-BD59-A6C34878D82A}">
                    <a16:rowId xmlns:a16="http://schemas.microsoft.com/office/drawing/2014/main" val="1091205036"/>
                  </a:ext>
                </a:extLst>
              </a:tr>
              <a:tr h="370840">
                <a:tc>
                  <a:txBody>
                    <a:bodyPr/>
                    <a:lstStyle/>
                    <a:p>
                      <a:pPr fontAlgn="base" latinLnBrk="0"/>
                      <a:r>
                        <a:rPr lang="en-US" sz="1200" dirty="0">
                          <a:effectLst/>
                        </a:rPr>
                        <a:t>Sequence Number</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1 byte*</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Present if security protection is applied</a:t>
                      </a:r>
                    </a:p>
                  </a:txBody>
                  <a:tcPr marL="33523" marR="33523" marT="30171" marB="30171" anchor="ctr">
                    <a:solidFill>
                      <a:schemeClr val="accent2">
                        <a:lumMod val="20000"/>
                        <a:lumOff val="80000"/>
                      </a:schemeClr>
                    </a:solidFill>
                  </a:tcPr>
                </a:tc>
                <a:extLst>
                  <a:ext uri="{0D108BD9-81ED-4DB2-BD59-A6C34878D82A}">
                    <a16:rowId xmlns:a16="http://schemas.microsoft.com/office/drawing/2014/main" val="1764823404"/>
                  </a:ext>
                </a:extLst>
              </a:tr>
              <a:tr h="370840">
                <a:tc>
                  <a:txBody>
                    <a:bodyPr/>
                    <a:lstStyle/>
                    <a:p>
                      <a:pPr fontAlgn="base" latinLnBrk="0"/>
                      <a:r>
                        <a:rPr lang="en-US" sz="1200" dirty="0">
                          <a:effectLst/>
                        </a:rPr>
                        <a:t>Message Type</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1 byte</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Identifies the specific NAS message</a:t>
                      </a:r>
                    </a:p>
                  </a:txBody>
                  <a:tcPr marL="33523" marR="33523" marT="30171" marB="30171" anchor="ctr">
                    <a:solidFill>
                      <a:schemeClr val="accent5">
                        <a:lumMod val="20000"/>
                        <a:lumOff val="80000"/>
                      </a:schemeClr>
                    </a:solidFill>
                  </a:tcPr>
                </a:tc>
                <a:extLst>
                  <a:ext uri="{0D108BD9-81ED-4DB2-BD59-A6C34878D82A}">
                    <a16:rowId xmlns:a16="http://schemas.microsoft.com/office/drawing/2014/main" val="2354248492"/>
                  </a:ext>
                </a:extLst>
              </a:tr>
            </a:tbl>
          </a:graphicData>
        </a:graphic>
      </p:graphicFrame>
      <p:sp>
        <p:nvSpPr>
          <p:cNvPr id="11" name="내용 개체 틀 4">
            <a:extLst>
              <a:ext uri="{FF2B5EF4-FFF2-40B4-BE49-F238E27FC236}">
                <a16:creationId xmlns:a16="http://schemas.microsoft.com/office/drawing/2014/main" id="{2765AC5C-1352-F7E2-8140-AEBEC76DBB29}"/>
              </a:ext>
            </a:extLst>
          </p:cNvPr>
          <p:cNvSpPr txBox="1">
            <a:spLocks/>
          </p:cNvSpPr>
          <p:nvPr/>
        </p:nvSpPr>
        <p:spPr>
          <a:xfrm>
            <a:off x="320510" y="3960811"/>
            <a:ext cx="11547837" cy="321020"/>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600" b="0" dirty="0">
                <a:latin typeface="fkGroteskNeue"/>
              </a:rPr>
              <a:t>Summary</a:t>
            </a:r>
          </a:p>
        </p:txBody>
      </p:sp>
      <p:graphicFrame>
        <p:nvGraphicFramePr>
          <p:cNvPr id="13" name="Table 12">
            <a:extLst>
              <a:ext uri="{FF2B5EF4-FFF2-40B4-BE49-F238E27FC236}">
                <a16:creationId xmlns:a16="http://schemas.microsoft.com/office/drawing/2014/main" id="{CC507147-01CA-E75D-33A7-6BF4BFE995D6}"/>
              </a:ext>
            </a:extLst>
          </p:cNvPr>
          <p:cNvGraphicFramePr>
            <a:graphicFrameLocks noGrp="1"/>
          </p:cNvGraphicFramePr>
          <p:nvPr/>
        </p:nvGraphicFramePr>
        <p:xfrm>
          <a:off x="803971" y="4532859"/>
          <a:ext cx="10580914" cy="1622058"/>
        </p:xfrm>
        <a:graphic>
          <a:graphicData uri="http://schemas.openxmlformats.org/drawingml/2006/table">
            <a:tbl>
              <a:tblPr firstRow="1" bandRow="1">
                <a:tableStyleId>{7E9639D4-E3E2-4D34-9284-5A2195B3D0D7}</a:tableStyleId>
              </a:tblPr>
              <a:tblGrid>
                <a:gridCol w="2053529">
                  <a:extLst>
                    <a:ext uri="{9D8B030D-6E8A-4147-A177-3AD203B41FA5}">
                      <a16:colId xmlns:a16="http://schemas.microsoft.com/office/drawing/2014/main" val="2841322768"/>
                    </a:ext>
                  </a:extLst>
                </a:gridCol>
                <a:gridCol w="5000414">
                  <a:extLst>
                    <a:ext uri="{9D8B030D-6E8A-4147-A177-3AD203B41FA5}">
                      <a16:colId xmlns:a16="http://schemas.microsoft.com/office/drawing/2014/main" val="323737989"/>
                    </a:ext>
                  </a:extLst>
                </a:gridCol>
                <a:gridCol w="3526971">
                  <a:extLst>
                    <a:ext uri="{9D8B030D-6E8A-4147-A177-3AD203B41FA5}">
                      <a16:colId xmlns:a16="http://schemas.microsoft.com/office/drawing/2014/main" val="241464790"/>
                    </a:ext>
                  </a:extLst>
                </a:gridCol>
              </a:tblGrid>
              <a:tr h="326199">
                <a:tc>
                  <a:txBody>
                    <a:bodyPr/>
                    <a:lstStyle/>
                    <a:p>
                      <a:pPr fontAlgn="t" latinLnBrk="0"/>
                      <a:r>
                        <a:rPr lang="en-US" sz="1200" b="0" kern="1200" dirty="0">
                          <a:solidFill>
                            <a:schemeClr val="bg1"/>
                          </a:solidFill>
                          <a:effectLst/>
                          <a:latin typeface="+mn-lt"/>
                          <a:ea typeface="+mn-ea"/>
                          <a:cs typeface="+mn-cs"/>
                        </a:rPr>
                        <a:t>Security Protection</a:t>
                      </a:r>
                    </a:p>
                  </a:txBody>
                  <a:tcPr marL="50800" marR="50800" marT="50800" marB="50800"/>
                </a:tc>
                <a:tc>
                  <a:txBody>
                    <a:bodyPr/>
                    <a:lstStyle/>
                    <a:p>
                      <a:pPr fontAlgn="t" latinLnBrk="0"/>
                      <a:r>
                        <a:rPr lang="en-US" sz="1200" b="0" kern="1200" dirty="0">
                          <a:solidFill>
                            <a:schemeClr val="bg1"/>
                          </a:solidFill>
                          <a:effectLst/>
                          <a:latin typeface="+mn-lt"/>
                          <a:ea typeface="+mn-ea"/>
                          <a:cs typeface="+mn-cs"/>
                        </a:rPr>
                        <a:t>NAS Header Fields</a:t>
                      </a:r>
                    </a:p>
                  </a:txBody>
                  <a:tcPr marL="50800" marR="50800" marT="50800" marB="50800"/>
                </a:tc>
                <a:tc>
                  <a:txBody>
                    <a:bodyPr/>
                    <a:lstStyle/>
                    <a:p>
                      <a:pPr fontAlgn="t" latinLnBrk="0"/>
                      <a:r>
                        <a:rPr lang="en-US" sz="1200" b="0" kern="1200" dirty="0">
                          <a:solidFill>
                            <a:schemeClr val="bg1"/>
                          </a:solidFill>
                          <a:effectLst/>
                          <a:latin typeface="+mn-lt"/>
                          <a:ea typeface="+mn-ea"/>
                          <a:cs typeface="+mn-cs"/>
                        </a:rPr>
                        <a:t>Header Size</a:t>
                      </a:r>
                    </a:p>
                  </a:txBody>
                  <a:tcPr marL="50800" marR="50800" marT="50800" marB="50800"/>
                </a:tc>
                <a:extLst>
                  <a:ext uri="{0D108BD9-81ED-4DB2-BD59-A6C34878D82A}">
                    <a16:rowId xmlns:a16="http://schemas.microsoft.com/office/drawing/2014/main" val="1263338810"/>
                  </a:ext>
                </a:extLst>
              </a:tr>
              <a:tr h="326199">
                <a:tc>
                  <a:txBody>
                    <a:bodyPr/>
                    <a:lstStyle/>
                    <a:p>
                      <a:pPr fontAlgn="base" latinLnBrk="0"/>
                      <a:r>
                        <a:rPr lang="en-US" sz="1200" b="0" kern="1200" dirty="0">
                          <a:solidFill>
                            <a:schemeClr val="tx1"/>
                          </a:solidFill>
                          <a:effectLst/>
                          <a:latin typeface="+mn-lt"/>
                          <a:ea typeface="+mn-ea"/>
                          <a:cs typeface="+mn-cs"/>
                        </a:rPr>
                        <a:t>Integrity + Ciphering</a:t>
                      </a:r>
                    </a:p>
                  </a:txBody>
                  <a:tcPr marL="50800" marR="50800" anchor="ctr"/>
                </a:tc>
                <a:tc>
                  <a:txBody>
                    <a:bodyPr/>
                    <a:lstStyle/>
                    <a:p>
                      <a:pPr fontAlgn="base" latinLnBrk="0"/>
                      <a:r>
                        <a:rPr lang="en-US" sz="1200" b="0" kern="1200" dirty="0">
                          <a:solidFill>
                            <a:schemeClr val="tx1"/>
                          </a:solidFill>
                          <a:effectLst/>
                          <a:latin typeface="+mn-lt"/>
                          <a:ea typeface="+mn-ea"/>
                          <a:cs typeface="+mn-cs"/>
                        </a:rPr>
                        <a:t>PD (4b) + SHT (4b) + MAC (4B) + SN (1B) + MT (1B)</a:t>
                      </a:r>
                    </a:p>
                  </a:txBody>
                  <a:tcPr marL="50800" marR="50800" anchor="ctr"/>
                </a:tc>
                <a:tc>
                  <a:txBody>
                    <a:bodyPr/>
                    <a:lstStyle/>
                    <a:p>
                      <a:pPr fontAlgn="base" latinLnBrk="0"/>
                      <a:r>
                        <a:rPr lang="en-US" sz="1200" b="0" kern="1200" dirty="0">
                          <a:solidFill>
                            <a:schemeClr val="tx1"/>
                          </a:solidFill>
                          <a:effectLst/>
                          <a:latin typeface="+mn-lt"/>
                          <a:ea typeface="+mn-ea"/>
                          <a:cs typeface="+mn-cs"/>
                        </a:rPr>
                        <a:t>7 bytes</a:t>
                      </a:r>
                    </a:p>
                  </a:txBody>
                  <a:tcPr marL="50800" marR="50800" anchor="ctr"/>
                </a:tc>
                <a:extLst>
                  <a:ext uri="{0D108BD9-81ED-4DB2-BD59-A6C34878D82A}">
                    <a16:rowId xmlns:a16="http://schemas.microsoft.com/office/drawing/2014/main" val="3414563207"/>
                  </a:ext>
                </a:extLst>
              </a:tr>
              <a:tr h="326199">
                <a:tc>
                  <a:txBody>
                    <a:bodyPr/>
                    <a:lstStyle/>
                    <a:p>
                      <a:pPr fontAlgn="base" latinLnBrk="0"/>
                      <a:r>
                        <a:rPr lang="en-US" sz="1200" b="0" kern="1200">
                          <a:solidFill>
                            <a:schemeClr val="tx1"/>
                          </a:solidFill>
                          <a:effectLst/>
                          <a:latin typeface="+mn-lt"/>
                          <a:ea typeface="+mn-ea"/>
                          <a:cs typeface="+mn-cs"/>
                        </a:rPr>
                        <a:t>Ciphering Only</a:t>
                      </a:r>
                    </a:p>
                  </a:txBody>
                  <a:tcPr marL="50800" marR="50800" anchor="ctr"/>
                </a:tc>
                <a:tc>
                  <a:txBody>
                    <a:bodyPr/>
                    <a:lstStyle/>
                    <a:p>
                      <a:pPr fontAlgn="base" latinLnBrk="0"/>
                      <a:r>
                        <a:rPr lang="en-US" sz="1200" b="0" kern="1200" dirty="0">
                          <a:solidFill>
                            <a:schemeClr val="tx1"/>
                          </a:solidFill>
                          <a:effectLst/>
                          <a:latin typeface="+mn-lt"/>
                          <a:ea typeface="+mn-ea"/>
                          <a:cs typeface="+mn-cs"/>
                        </a:rPr>
                        <a:t>PD (4b) + SHT (4b) + SN (1B) + MT (1B)</a:t>
                      </a:r>
                    </a:p>
                  </a:txBody>
                  <a:tcPr marL="50800" marR="50800" anchor="ctr"/>
                </a:tc>
                <a:tc>
                  <a:txBody>
                    <a:bodyPr/>
                    <a:lstStyle/>
                    <a:p>
                      <a:pPr fontAlgn="base" latinLnBrk="0"/>
                      <a:r>
                        <a:rPr lang="en-US" sz="1200" b="0" kern="1200" dirty="0">
                          <a:solidFill>
                            <a:schemeClr val="tx1"/>
                          </a:solidFill>
                          <a:effectLst/>
                          <a:latin typeface="+mn-lt"/>
                          <a:ea typeface="+mn-ea"/>
                          <a:cs typeface="+mn-cs"/>
                        </a:rPr>
                        <a:t>3 bytes</a:t>
                      </a:r>
                    </a:p>
                  </a:txBody>
                  <a:tcPr marL="50800" marR="50800" anchor="ctr"/>
                </a:tc>
                <a:extLst>
                  <a:ext uri="{0D108BD9-81ED-4DB2-BD59-A6C34878D82A}">
                    <a16:rowId xmlns:a16="http://schemas.microsoft.com/office/drawing/2014/main" val="3457598240"/>
                  </a:ext>
                </a:extLst>
              </a:tr>
              <a:tr h="643461">
                <a:tc gridSpan="3">
                  <a:txBody>
                    <a:bodyPr/>
                    <a:lstStyle/>
                    <a:p>
                      <a:pPr fontAlgn="base" latinLnBrk="0"/>
                      <a:r>
                        <a:rPr lang="en-US" sz="1200" b="0" kern="1200" dirty="0">
                          <a:solidFill>
                            <a:schemeClr val="tx1"/>
                          </a:solidFill>
                          <a:effectLst/>
                          <a:latin typeface="+mn-lt"/>
                          <a:ea typeface="+mn-ea"/>
                          <a:cs typeface="+mn-cs"/>
                        </a:rPr>
                        <a:t>According to TS 24.301, integrity protection is mandatory for NAS signaling, while ciphering is optional.</a:t>
                      </a:r>
                    </a:p>
                    <a:p>
                      <a:pPr fontAlgn="base" latinLnBrk="0"/>
                      <a:r>
                        <a:rPr lang="en-US" sz="1200" b="0" kern="1200" dirty="0">
                          <a:solidFill>
                            <a:schemeClr val="tx1"/>
                          </a:solidFill>
                          <a:effectLst/>
                          <a:latin typeface="+mn-lt"/>
                          <a:ea typeface="+mn-ea"/>
                          <a:cs typeface="+mn-cs"/>
                        </a:rPr>
                        <a:t>"Ciphering Only" is not explicitly supported or recommended by the 3GPP standard. Most commercial networks always enable integrity protection.</a:t>
                      </a:r>
                    </a:p>
                  </a:txBody>
                  <a:tcPr marL="50800" marR="50800" anchor="ctr"/>
                </a:tc>
                <a:tc hMerge="1">
                  <a:txBody>
                    <a:bodyPr/>
                    <a:lstStyle/>
                    <a:p>
                      <a:pPr fontAlgn="base" latinLnBrk="0"/>
                      <a:endParaRPr lang="en-US" sz="1400" b="0" kern="1200" dirty="0">
                        <a:solidFill>
                          <a:schemeClr val="tx1"/>
                        </a:solidFill>
                        <a:effectLst/>
                        <a:latin typeface="+mn-lt"/>
                        <a:ea typeface="+mn-ea"/>
                        <a:cs typeface="+mn-cs"/>
                      </a:endParaRPr>
                    </a:p>
                  </a:txBody>
                  <a:tcPr marL="50800" marR="50800" anchor="ctr"/>
                </a:tc>
                <a:tc hMerge="1">
                  <a:txBody>
                    <a:bodyPr/>
                    <a:lstStyle/>
                    <a:p>
                      <a:pPr fontAlgn="base" latinLnBrk="0"/>
                      <a:endParaRPr lang="en-US" sz="1400" b="0" kern="1200" dirty="0">
                        <a:solidFill>
                          <a:schemeClr val="tx1"/>
                        </a:solidFill>
                        <a:effectLst/>
                        <a:latin typeface="+mn-lt"/>
                        <a:ea typeface="+mn-ea"/>
                        <a:cs typeface="+mn-cs"/>
                      </a:endParaRPr>
                    </a:p>
                  </a:txBody>
                  <a:tcPr marL="50800" marR="50800" anchor="ctr"/>
                </a:tc>
                <a:extLst>
                  <a:ext uri="{0D108BD9-81ED-4DB2-BD59-A6C34878D82A}">
                    <a16:rowId xmlns:a16="http://schemas.microsoft.com/office/drawing/2014/main" val="674766495"/>
                  </a:ext>
                </a:extLst>
              </a:tr>
            </a:tbl>
          </a:graphicData>
        </a:graphic>
      </p:graphicFrame>
    </p:spTree>
    <p:extLst>
      <p:ext uri="{BB962C8B-B14F-4D97-AF65-F5344CB8AC3E}">
        <p14:creationId xmlns:p14="http://schemas.microsoft.com/office/powerpoint/2010/main" val="3568419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F1AFB0-F7FE-BEEF-32F8-BC25EAC48409}"/>
              </a:ext>
            </a:extLst>
          </p:cNvPr>
          <p:cNvSpPr>
            <a:spLocks noGrp="1"/>
          </p:cNvSpPr>
          <p:nvPr>
            <p:ph type="title"/>
          </p:nvPr>
        </p:nvSpPr>
        <p:spPr/>
        <p:txBody>
          <a:bodyPr>
            <a:normAutofit/>
          </a:bodyPr>
          <a:lstStyle/>
          <a:p>
            <a:r>
              <a:rPr lang="en-US" altLang="ko-KR" dirty="0"/>
              <a:t>Observation and a way forward</a:t>
            </a:r>
            <a:endParaRPr lang="ko-KR" altLang="en-US" dirty="0"/>
          </a:p>
        </p:txBody>
      </p:sp>
      <p:sp>
        <p:nvSpPr>
          <p:cNvPr id="3" name="내용 개체 틀 2">
            <a:extLst>
              <a:ext uri="{FF2B5EF4-FFF2-40B4-BE49-F238E27FC236}">
                <a16:creationId xmlns:a16="http://schemas.microsoft.com/office/drawing/2014/main" id="{851FB6A0-4AAA-A5F3-E8F7-EF0BC3C3E245}"/>
              </a:ext>
            </a:extLst>
          </p:cNvPr>
          <p:cNvSpPr>
            <a:spLocks noGrp="1"/>
          </p:cNvSpPr>
          <p:nvPr>
            <p:ph idx="1"/>
          </p:nvPr>
        </p:nvSpPr>
        <p:spPr>
          <a:xfrm>
            <a:off x="320509" y="912694"/>
            <a:ext cx="11547835" cy="4827705"/>
          </a:xfrm>
        </p:spPr>
        <p:txBody>
          <a:bodyPr/>
          <a:lstStyle/>
          <a:p>
            <a:r>
              <a:rPr lang="en-US" altLang="ko-KR" sz="2000" b="0" dirty="0"/>
              <a:t>Observations</a:t>
            </a:r>
          </a:p>
          <a:p>
            <a:pPr lvl="1"/>
            <a:r>
              <a:rPr lang="en-US" altLang="ko-KR" sz="1600" b="0" dirty="0"/>
              <a:t>Voice data transmission over User Plane better because UP approach has lesser protocol overhead and requires lesser physical rate to transfer voice data for the same codec rate</a:t>
            </a:r>
          </a:p>
          <a:p>
            <a:pPr lvl="1"/>
            <a:r>
              <a:rPr lang="en-US" altLang="ko-KR" sz="1600" dirty="0"/>
              <a:t>Protocol overhead will impact the requirements for target codec rate also required physical rate</a:t>
            </a:r>
          </a:p>
          <a:p>
            <a:pPr lvl="1"/>
            <a:r>
              <a:rPr lang="en-US" altLang="ko-KR" sz="1600" dirty="0" err="1"/>
              <a:t>ptime</a:t>
            </a:r>
            <a:r>
              <a:rPr lang="en-US" altLang="ko-KR" sz="1600" dirty="0"/>
              <a:t> also can impact to the physical layer rate and codec rate</a:t>
            </a:r>
          </a:p>
          <a:p>
            <a:pPr marL="0" indent="0">
              <a:buNone/>
            </a:pPr>
            <a:endParaRPr lang="en-US" altLang="ko-KR" sz="2000" b="0" dirty="0"/>
          </a:p>
          <a:p>
            <a:endParaRPr lang="en-US" altLang="ko-KR" sz="2000" b="0" dirty="0"/>
          </a:p>
          <a:p>
            <a:r>
              <a:rPr lang="en-US" altLang="ko-KR" sz="2000" b="0" dirty="0"/>
              <a:t>Proposal for SA2#170</a:t>
            </a:r>
          </a:p>
          <a:p>
            <a:pPr lvl="1"/>
            <a:r>
              <a:rPr lang="en-US" altLang="ko-KR" sz="1600" dirty="0"/>
              <a:t>For further analysis, it is proposed have a consensus on protocol overhead for CP and UP solutions in SA2</a:t>
            </a:r>
            <a:endParaRPr lang="en-US" altLang="ko-KR" sz="1600" b="0" dirty="0"/>
          </a:p>
          <a:p>
            <a:pPr lvl="2"/>
            <a:r>
              <a:rPr lang="en-US" altLang="ko-KR" sz="1400" b="0" dirty="0"/>
              <a:t>Agree on ROHC overhead at least (in SO state): 3B or 1B</a:t>
            </a:r>
          </a:p>
          <a:p>
            <a:pPr lvl="2"/>
            <a:r>
              <a:rPr lang="en-US" altLang="ko-KR" sz="1400" dirty="0"/>
              <a:t>Agree on NAS/RRC/RLC/MAC protocol overhead including NAS reduction for CP solution</a:t>
            </a:r>
          </a:p>
          <a:p>
            <a:pPr lvl="2"/>
            <a:r>
              <a:rPr lang="en-US" altLang="ko-KR" sz="1400" b="0" dirty="0"/>
              <a:t>Agree</a:t>
            </a:r>
            <a:r>
              <a:rPr lang="en-US" altLang="ko-KR" sz="1400" dirty="0"/>
              <a:t> on PDCP/RLC/MAC protocol overhead for UP solution</a:t>
            </a:r>
            <a:endParaRPr lang="en-US" altLang="ko-KR" sz="2000" dirty="0"/>
          </a:p>
          <a:p>
            <a:pPr lvl="2"/>
            <a:endParaRPr lang="en-US" altLang="ko-KR" sz="1400" dirty="0"/>
          </a:p>
          <a:p>
            <a:pPr lvl="1"/>
            <a:endParaRPr lang="ko-KR" altLang="en-US" sz="1800" dirty="0"/>
          </a:p>
        </p:txBody>
      </p:sp>
      <p:sp>
        <p:nvSpPr>
          <p:cNvPr id="4" name="슬라이드 번호 개체 틀 3">
            <a:extLst>
              <a:ext uri="{FF2B5EF4-FFF2-40B4-BE49-F238E27FC236}">
                <a16:creationId xmlns:a16="http://schemas.microsoft.com/office/drawing/2014/main" id="{AC787693-B840-F8B4-0AB9-BF791DD31BC9}"/>
              </a:ext>
            </a:extLst>
          </p:cNvPr>
          <p:cNvSpPr>
            <a:spLocks noGrp="1"/>
          </p:cNvSpPr>
          <p:nvPr>
            <p:ph type="sldNum" sz="quarter" idx="12"/>
          </p:nvPr>
        </p:nvSpPr>
        <p:spPr/>
        <p:txBody>
          <a:bodyPr/>
          <a:lstStyle/>
          <a:p>
            <a:fld id="{25F5DF48-2534-4513-BD43-E3E90888DDC1}" type="slidenum">
              <a:rPr lang="ko-KR" altLang="en-US" smtClean="0"/>
              <a:pPr/>
              <a:t>8</a:t>
            </a:fld>
            <a:endParaRPr lang="ko-KR" altLang="en-US" dirty="0"/>
          </a:p>
        </p:txBody>
      </p:sp>
    </p:spTree>
    <p:extLst>
      <p:ext uri="{BB962C8B-B14F-4D97-AF65-F5344CB8AC3E}">
        <p14:creationId xmlns:p14="http://schemas.microsoft.com/office/powerpoint/2010/main" val="270275655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14982</TotalTime>
  <Words>1510</Words>
  <Application>Microsoft Office PowerPoint</Application>
  <PresentationFormat>와이드스크린</PresentationFormat>
  <Paragraphs>327</Paragraphs>
  <Slides>8</Slides>
  <Notes>5</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8</vt:i4>
      </vt:variant>
    </vt:vector>
  </HeadingPairs>
  <TitlesOfParts>
    <vt:vector size="15" baseType="lpstr">
      <vt:lpstr>fkGroteskNeue</vt:lpstr>
      <vt:lpstr>맑은 고딕</vt:lpstr>
      <vt:lpstr>Abadi</vt:lpstr>
      <vt:lpstr>Arial</vt:lpstr>
      <vt:lpstr>Calibri</vt:lpstr>
      <vt:lpstr>Wingdings</vt:lpstr>
      <vt:lpstr>Office 테마</vt:lpstr>
      <vt:lpstr>PowerPoint 프레젠테이션</vt:lpstr>
      <vt:lpstr>Assumptions</vt:lpstr>
      <vt:lpstr>Option 1. Voice data transmission over UP/DRB</vt:lpstr>
      <vt:lpstr>Option 1a. Voice data transmission over UP/DRB (ROHC 1B)</vt:lpstr>
      <vt:lpstr>Option 2. Voice data transmission over NAS/SRB</vt:lpstr>
      <vt:lpstr>Option 2a. Voice data transmission over NAS/SRB (ROHC 1B)</vt:lpstr>
      <vt:lpstr>Appendix: 3GPP NAS Protocol Format and Overhead</vt:lpstr>
      <vt:lpstr>Observation and a way forward</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Jicheol Lee</cp:lastModifiedBy>
  <cp:revision>4617</cp:revision>
  <cp:lastPrinted>2019-04-01T01:13:34Z</cp:lastPrinted>
  <dcterms:created xsi:type="dcterms:W3CDTF">2016-10-31T05:44:52Z</dcterms:created>
  <dcterms:modified xsi:type="dcterms:W3CDTF">2025-05-22T07:01:11Z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FLCMData">
    <vt:lpwstr>14F812E9DC695D2B64234DAB52A4C9D51BD5386AE7947CDF77A1FBB1A6BE2B2778B944C1FEC717D83A0798F462AF3C084E6DD9A7CD124CF97744094BFD48BBD1</vt:lpwstr>
  </property>
</Properties>
</file>