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91" r:id="rId2"/>
  </p:sldMasterIdLst>
  <p:notesMasterIdLst>
    <p:notesMasterId r:id="rId8"/>
  </p:notesMasterIdLst>
  <p:sldIdLst>
    <p:sldId id="434" r:id="rId3"/>
    <p:sldId id="1115" r:id="rId4"/>
    <p:sldId id="1116" r:id="rId5"/>
    <p:sldId id="1117" r:id="rId6"/>
    <p:sldId id="1118" r:id="rId7"/>
  </p:sldIdLst>
  <p:sldSz cx="12192000" cy="6858000"/>
  <p:notesSz cx="7102475" cy="9037638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E9657"/>
    <a:srgbClr val="0066FF"/>
    <a:srgbClr val="92D050"/>
    <a:srgbClr val="C5C5C5"/>
    <a:srgbClr val="C800BE"/>
    <a:srgbClr val="FA7100"/>
    <a:srgbClr val="FFA7A7"/>
    <a:srgbClr val="53FFA1"/>
    <a:srgbClr val="FF5B5B"/>
    <a:srgbClr val="66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563CF63-221A-4D8A-B8AF-104F710276E0}" v="4" dt="2022-11-20T19:48:43.61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59" autoAdjust="0"/>
    <p:restoredTop sz="94660"/>
  </p:normalViewPr>
  <p:slideViewPr>
    <p:cSldViewPr snapToGrid="0">
      <p:cViewPr varScale="1">
        <p:scale>
          <a:sx n="98" d="100"/>
          <a:sy n="98" d="100"/>
        </p:scale>
        <p:origin x="408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microsoft.com/office/2016/11/relationships/changesInfo" Target="changesInfos/changesInfo1.xml"/><Relationship Id="rId7" Type="http://schemas.openxmlformats.org/officeDocument/2006/relationships/slide" Target="slides/slide5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Relationship Id="rId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in, Puneet" userId="75cd3f4f-f229-4449-9d1d-578b6f6df20f" providerId="ADAL" clId="{3563CF63-221A-4D8A-B8AF-104F710276E0}"/>
    <pc:docChg chg="undo custSel modSld">
      <pc:chgData name="Jain, Puneet" userId="75cd3f4f-f229-4449-9d1d-578b6f6df20f" providerId="ADAL" clId="{3563CF63-221A-4D8A-B8AF-104F710276E0}" dt="2022-11-20T19:51:09.470" v="85" actId="20577"/>
      <pc:docMkLst>
        <pc:docMk/>
      </pc:docMkLst>
      <pc:sldChg chg="modSp mod">
        <pc:chgData name="Jain, Puneet" userId="75cd3f4f-f229-4449-9d1d-578b6f6df20f" providerId="ADAL" clId="{3563CF63-221A-4D8A-B8AF-104F710276E0}" dt="2022-11-20T19:51:09.470" v="85" actId="20577"/>
        <pc:sldMkLst>
          <pc:docMk/>
          <pc:sldMk cId="3204802576" sldId="934"/>
        </pc:sldMkLst>
        <pc:spChg chg="mod">
          <ac:chgData name="Jain, Puneet" userId="75cd3f4f-f229-4449-9d1d-578b6f6df20f" providerId="ADAL" clId="{3563CF63-221A-4D8A-B8AF-104F710276E0}" dt="2022-11-20T19:48:43.617" v="59" actId="1076"/>
          <ac:spMkLst>
            <pc:docMk/>
            <pc:sldMk cId="3204802576" sldId="934"/>
            <ac:spMk id="2" creationId="{BD83F52A-3621-4544-9570-67A180D25B1B}"/>
          </ac:spMkLst>
        </pc:spChg>
        <pc:graphicFrameChg chg="mod modGraphic">
          <ac:chgData name="Jain, Puneet" userId="75cd3f4f-f229-4449-9d1d-578b6f6df20f" providerId="ADAL" clId="{3563CF63-221A-4D8A-B8AF-104F710276E0}" dt="2022-11-20T19:51:09.470" v="85" actId="20577"/>
          <ac:graphicFrameMkLst>
            <pc:docMk/>
            <pc:sldMk cId="3204802576" sldId="934"/>
            <ac:graphicFrameMk id="3" creationId="{967DC7A1-6DA2-4BEB-A9C9-BE5C747BEBF9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7739" cy="45345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3092" y="0"/>
            <a:ext cx="3077739" cy="45345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948FFD-DDE0-4E13-8CF4-6D833C916B90}" type="datetimeFigureOut">
              <a:rPr lang="en-US" smtClean="0"/>
              <a:t>5/20/2025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839788" y="1130300"/>
            <a:ext cx="5422900" cy="30495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10248" y="4349363"/>
            <a:ext cx="5681980" cy="355857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584188"/>
            <a:ext cx="3077739" cy="4534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3092" y="8584188"/>
            <a:ext cx="3077739" cy="4534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FD39E0-52DC-4E29-9B33-7D479C89A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4321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839788" y="1130300"/>
            <a:ext cx="5422900" cy="30495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7290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839788" y="1130300"/>
            <a:ext cx="5422900" cy="30495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65114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839788" y="1130300"/>
            <a:ext cx="5422900" cy="30495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290787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839788" y="1130300"/>
            <a:ext cx="5422900" cy="30495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34007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j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951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-1 Nokia Divider Master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18"/>
            <a:ext cx="11078400" cy="84635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769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556804" y="1440000"/>
            <a:ext cx="1107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249511" indent="-249511">
              <a:spcBef>
                <a:spcPts val="0"/>
              </a:spcBef>
              <a:spcAft>
                <a:spcPts val="650"/>
              </a:spcAft>
              <a:buFont typeface="Nokia Pure Text Light" panose="020B0304040602060303" pitchFamily="34" charset="0"/>
              <a:buChar char="‑"/>
              <a:defRPr sz="1733" b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495577" indent="-246068">
              <a:spcBef>
                <a:spcPts val="0"/>
              </a:spcBef>
              <a:spcAft>
                <a:spcPts val="650"/>
              </a:spcAft>
              <a:buFont typeface="Nokia Pure Text Light" panose="020B0304040602060303" pitchFamily="34" charset="0"/>
              <a:buChar char="‑"/>
              <a:defRPr sz="151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687271" indent="-185841">
              <a:spcBef>
                <a:spcPts val="0"/>
              </a:spcBef>
              <a:spcAft>
                <a:spcPts val="650"/>
              </a:spcAft>
              <a:buSzPct val="66000"/>
              <a:buFont typeface="Wingdings" panose="05000000000000000000" pitchFamily="2" charset="2"/>
              <a:buChar char="§"/>
              <a:defRPr sz="13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868982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250650" indent="0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None/>
              <a:defRPr sz="868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500389" indent="0">
              <a:spcBef>
                <a:spcPts val="0"/>
              </a:spcBef>
              <a:spcAft>
                <a:spcPts val="650"/>
              </a:spcAft>
              <a:buNone/>
              <a:defRPr sz="759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750128" indent="0">
              <a:spcBef>
                <a:spcPts val="0"/>
              </a:spcBef>
              <a:spcAft>
                <a:spcPts val="650"/>
              </a:spcAft>
              <a:buNone/>
              <a:defRPr sz="65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01084" y="6198577"/>
            <a:ext cx="1345537" cy="566400"/>
          </a:xfrm>
          <a:prstGeom prst="rect">
            <a:avLst/>
          </a:prstGeom>
        </p:spPr>
      </p:pic>
      <p:sp>
        <p:nvSpPr>
          <p:cNvPr id="10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08483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50"/>
              </a:spcAft>
              <a:defRPr baseline="0"/>
            </a:lvl1pPr>
            <a:lvl2pPr>
              <a:spcAft>
                <a:spcPts val="650"/>
              </a:spcAft>
              <a:defRPr/>
            </a:lvl2pPr>
            <a:lvl3pPr>
              <a:spcAft>
                <a:spcPts val="650"/>
              </a:spcAft>
              <a:defRPr/>
            </a:lvl3pPr>
            <a:lvl4pPr>
              <a:spcAft>
                <a:spcPts val="650"/>
              </a:spcAft>
              <a:defRPr/>
            </a:lvl4pPr>
            <a:lvl5pPr>
              <a:spcAft>
                <a:spcPts val="65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557496" y="372353"/>
            <a:ext cx="10972801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557501" y="717056"/>
            <a:ext cx="10970199" cy="402167"/>
          </a:xfrm>
        </p:spPr>
        <p:txBody>
          <a:bodyPr/>
          <a:lstStyle>
            <a:lvl1pPr marL="0" indent="0">
              <a:buFont typeface="Arial"/>
              <a:buNone/>
              <a:defRPr sz="1951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CDED975-CFE7-49E4-ACAD-F0EA43FC8E8B}"/>
              </a:ext>
            </a:extLst>
          </p:cNvPr>
          <p:cNvSpPr/>
          <p:nvPr userDrawn="1"/>
        </p:nvSpPr>
        <p:spPr>
          <a:xfrm>
            <a:off x="1845582" y="6319707"/>
            <a:ext cx="2046914" cy="335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8052" tIns="78052" rIns="78052" bIns="780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fi-FI" sz="1300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67220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j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2702208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4EB823F2-CD38-4A2C-B19B-02C8CF0FAD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92" y="19"/>
            <a:ext cx="5145615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3" y="2130448"/>
            <a:ext cx="10363201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5" y="3839308"/>
            <a:ext cx="8534401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95577" indent="0" algn="ctr">
              <a:buNone/>
              <a:defRPr/>
            </a:lvl2pPr>
            <a:lvl3pPr marL="991155" indent="0" algn="ctr">
              <a:buNone/>
              <a:defRPr/>
            </a:lvl3pPr>
            <a:lvl4pPr marL="1486731" indent="0" algn="ctr">
              <a:buNone/>
              <a:defRPr/>
            </a:lvl4pPr>
            <a:lvl5pPr marL="1982308" indent="0" algn="ctr">
              <a:buNone/>
              <a:defRPr/>
            </a:lvl5pPr>
            <a:lvl6pPr marL="2477886" indent="0" algn="ctr">
              <a:buNone/>
              <a:defRPr/>
            </a:lvl6pPr>
            <a:lvl7pPr marL="2973463" indent="0" algn="ctr">
              <a:buNone/>
              <a:defRPr/>
            </a:lvl7pPr>
            <a:lvl8pPr marL="3469041" indent="0" algn="ctr">
              <a:buNone/>
              <a:defRPr/>
            </a:lvl8pPr>
            <a:lvl9pPr marL="396461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7" name="Picture 1">
            <a:extLst>
              <a:ext uri="{FF2B5EF4-FFF2-40B4-BE49-F238E27FC236}">
                <a16:creationId xmlns:a16="http://schemas.microsoft.com/office/drawing/2014/main" id="{C5E5EFE4-EEED-4067-9F76-AC2A2D76691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406" y="0"/>
            <a:ext cx="1948374" cy="1492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3759811"/>
      </p:ext>
    </p:extLst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71684" indent="-371684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3555665"/>
      </p:ext>
    </p:extLst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5933555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n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4" y="1440000"/>
            <a:ext cx="1107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+mn-lt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7046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able Placeholder 2"/>
          <p:cNvSpPr>
            <a:spLocks noGrp="1"/>
          </p:cNvSpPr>
          <p:nvPr>
            <p:ph type="tbl" sz="quarter" idx="13"/>
          </p:nvPr>
        </p:nvSpPr>
        <p:spPr>
          <a:xfrm>
            <a:off x="556804" y="1435200"/>
            <a:ext cx="11078400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51572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SmartArt Placeholder 2"/>
          <p:cNvSpPr>
            <a:spLocks noGrp="1"/>
          </p:cNvSpPr>
          <p:nvPr>
            <p:ph type="dgm" sz="quarter" idx="14"/>
          </p:nvPr>
        </p:nvSpPr>
        <p:spPr>
          <a:xfrm>
            <a:off x="556804" y="1435200"/>
            <a:ext cx="11078400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2790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2880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3842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2880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4"/>
          </p:nvPr>
        </p:nvSpPr>
        <p:spPr>
          <a:xfrm>
            <a:off x="556802" y="1440000"/>
            <a:ext cx="5347201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noProof="0"/>
              <a:t>Click icon to add table</a:t>
            </a:r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96453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0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367809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8179200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1699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sz="quarter" idx="15"/>
          </p:nvPr>
        </p:nvSpPr>
        <p:spPr>
          <a:xfrm>
            <a:off x="556415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4" name="Table Placeholder 2"/>
          <p:cNvSpPr>
            <a:spLocks noGrp="1"/>
          </p:cNvSpPr>
          <p:nvPr>
            <p:ph type="tbl" sz="quarter" idx="16"/>
          </p:nvPr>
        </p:nvSpPr>
        <p:spPr>
          <a:xfrm>
            <a:off x="8176563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5" name="Table Placeholder 2"/>
          <p:cNvSpPr>
            <a:spLocks noGrp="1"/>
          </p:cNvSpPr>
          <p:nvPr>
            <p:ph type="tbl" sz="quarter" idx="17"/>
          </p:nvPr>
        </p:nvSpPr>
        <p:spPr>
          <a:xfrm>
            <a:off x="4365173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5285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5 White - four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3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3408005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6259203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9110405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75826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.jpe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/>
          <p:cNvSpPr>
            <a:spLocks noGrp="1"/>
          </p:cNvSpPr>
          <p:nvPr>
            <p:ph type="title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/>
              <a:t>Click</a:t>
            </a:r>
            <a:r>
              <a:rPr lang="en-US"/>
              <a:t> to edit Master title slide</a:t>
            </a:r>
          </a:p>
        </p:txBody>
      </p: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558806" y="6452039"/>
            <a:ext cx="336001" cy="133563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084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5877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2" r:id="rId11"/>
    <p:sldLayoutId id="2147483673" r:id="rId12"/>
  </p:sldLayoutIdLst>
  <p:hf hdr="0" dt="0"/>
  <p:txStyles>
    <p:titleStyle>
      <a:lvl1pPr algn="l" defTabSz="991155" rtl="0" eaLnBrk="1" latinLnBrk="0" hangingPunct="1">
        <a:spcBef>
          <a:spcPct val="0"/>
        </a:spcBef>
        <a:buNone/>
        <a:defRPr sz="2167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71684" indent="-371684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3469" kern="1200">
          <a:solidFill>
            <a:schemeClr val="tx1"/>
          </a:solidFill>
          <a:latin typeface="+mn-lt"/>
          <a:ea typeface="+mn-ea"/>
          <a:cs typeface="+mn-cs"/>
        </a:defRPr>
      </a:lvl1pPr>
      <a:lvl2pPr marL="805312" indent="-309735" algn="l" defTabSz="991155" rtl="0" eaLnBrk="1" latinLnBrk="0" hangingPunct="1">
        <a:spcBef>
          <a:spcPct val="20000"/>
        </a:spcBef>
        <a:buFont typeface="Arial" panose="020B0604020202020204" pitchFamily="34" charset="0"/>
        <a:buChar char="–"/>
        <a:defRPr sz="3034" kern="1200">
          <a:solidFill>
            <a:schemeClr val="tx1"/>
          </a:solidFill>
          <a:latin typeface="+mn-lt"/>
          <a:ea typeface="+mn-ea"/>
          <a:cs typeface="+mn-cs"/>
        </a:defRPr>
      </a:lvl2pPr>
      <a:lvl3pPr marL="1238943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02" kern="1200">
          <a:solidFill>
            <a:schemeClr val="tx1"/>
          </a:solidFill>
          <a:latin typeface="+mn-lt"/>
          <a:ea typeface="+mn-ea"/>
          <a:cs typeface="+mn-cs"/>
        </a:defRPr>
      </a:lvl3pPr>
      <a:lvl4pPr marL="1734520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67" kern="1200">
          <a:solidFill>
            <a:schemeClr val="tx1"/>
          </a:solidFill>
          <a:latin typeface="+mn-lt"/>
          <a:ea typeface="+mn-ea"/>
          <a:cs typeface="+mn-cs"/>
        </a:defRPr>
      </a:lvl4pPr>
      <a:lvl5pPr marL="2230097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»"/>
        <a:defRPr sz="2167" kern="1200">
          <a:solidFill>
            <a:schemeClr val="tx1"/>
          </a:solidFill>
          <a:latin typeface="+mn-lt"/>
          <a:ea typeface="+mn-ea"/>
          <a:cs typeface="+mn-cs"/>
        </a:defRPr>
      </a:lvl5pPr>
      <a:lvl6pPr marL="2725674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6pPr>
      <a:lvl7pPr marL="3221252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7pPr>
      <a:lvl8pPr marL="3716829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8pPr>
      <a:lvl9pPr marL="4212406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1pPr>
      <a:lvl2pPr marL="495577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2pPr>
      <a:lvl3pPr marL="991155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3pPr>
      <a:lvl4pPr marL="148673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4pPr>
      <a:lvl5pPr marL="198230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5pPr>
      <a:lvl6pPr marL="2477886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6pPr>
      <a:lvl7pPr marL="2973463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7pPr>
      <a:lvl8pPr marL="346904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8pPr>
      <a:lvl9pPr marL="396461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F88378C-9D96-42E8-92CD-8526DDBF4F3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1750488" y="228600"/>
            <a:ext cx="800523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49C4EDCB-B938-42B8-9865-939F84368B6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47703" y="1454152"/>
            <a:ext cx="11184467" cy="483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7ECE1BFA-4997-4EE5-ADD7-5FC15788726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448305" y="3304123"/>
            <a:ext cx="1042273" cy="259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84" dirty="0">
                <a:solidFill>
                  <a:schemeClr val="bg1"/>
                </a:solidFill>
              </a:rPr>
              <a:t>© 3GPP 2012</a:t>
            </a:r>
            <a:endParaRPr lang="en-GB" altLang="en-US" sz="1084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E1B2C798-C6B2-4522-A8CF-E337BBB7A7E8}"/>
              </a:ext>
            </a:extLst>
          </p:cNvPr>
          <p:cNvSpPr txBox="1">
            <a:spLocks/>
          </p:cNvSpPr>
          <p:nvPr userDrawn="1"/>
        </p:nvSpPr>
        <p:spPr>
          <a:xfrm>
            <a:off x="11816871" y="6644545"/>
            <a:ext cx="336001" cy="133563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084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 userDrawn="1"/>
        </p:nvSpPr>
        <p:spPr>
          <a:xfrm>
            <a:off x="10026502" y="223284"/>
            <a:ext cx="18394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2400" dirty="0" smtClean="0"/>
              <a:t>S2-2505133</a:t>
            </a: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2430339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5pPr>
      <a:lvl6pPr marL="495577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6pPr>
      <a:lvl7pPr marL="991155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7pPr>
      <a:lvl8pPr marL="1486731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8pPr>
      <a:lvl9pPr marL="1982308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9pPr>
    </p:titleStyle>
    <p:bodyStyle>
      <a:lvl1pPr marL="371684" indent="-371684" algn="l" rtl="0" eaLnBrk="0" fontAlgn="base" hangingPunct="0">
        <a:spcBef>
          <a:spcPct val="20000"/>
        </a:spcBef>
        <a:spcAft>
          <a:spcPct val="0"/>
        </a:spcAft>
        <a:buBlip>
          <a:blip r:embed="rId5"/>
        </a:buBlip>
        <a:defRPr sz="3034">
          <a:solidFill>
            <a:schemeClr val="tx1"/>
          </a:solidFill>
          <a:latin typeface="+mn-lt"/>
          <a:ea typeface="+mn-ea"/>
          <a:cs typeface="+mn-cs"/>
        </a:defRPr>
      </a:lvl1pPr>
      <a:lvl2pPr marL="805312" indent="-309735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602">
          <a:solidFill>
            <a:schemeClr val="tx1"/>
          </a:solidFill>
          <a:latin typeface="+mn-lt"/>
        </a:defRPr>
      </a:lvl2pPr>
      <a:lvl3pPr marL="1238943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67">
          <a:solidFill>
            <a:schemeClr val="tx1"/>
          </a:solidFill>
          <a:latin typeface="+mn-lt"/>
        </a:defRPr>
      </a:lvl3pPr>
      <a:lvl4pPr marL="1734520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67">
          <a:solidFill>
            <a:schemeClr val="tx1"/>
          </a:solidFill>
          <a:latin typeface="+mn-lt"/>
        </a:defRPr>
      </a:lvl4pPr>
      <a:lvl5pPr marL="2230097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733">
          <a:solidFill>
            <a:schemeClr val="tx1"/>
          </a:solidFill>
          <a:latin typeface="+mn-lt"/>
        </a:defRPr>
      </a:lvl5pPr>
      <a:lvl6pPr marL="2725674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6pPr>
      <a:lvl7pPr marL="3221252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7pPr>
      <a:lvl8pPr marL="3716829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8pPr>
      <a:lvl9pPr marL="4212406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1pPr>
      <a:lvl2pPr marL="495577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2pPr>
      <a:lvl3pPr marL="991155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3pPr>
      <a:lvl4pPr marL="148673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4pPr>
      <a:lvl5pPr marL="198230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5pPr>
      <a:lvl6pPr marL="2477886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6pPr>
      <a:lvl7pPr marL="2973463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7pPr>
      <a:lvl8pPr marL="346904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8pPr>
      <a:lvl9pPr marL="396461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Status report </a:t>
            </a:r>
            <a:r>
              <a:rPr lang="en-US" dirty="0" smtClean="0">
                <a:solidFill>
                  <a:schemeClr val="tx1"/>
                </a:solidFill>
              </a:rPr>
              <a:t>template and guidance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0131E32-5769-4333-B8D6-800B757A4D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61410" y="3568414"/>
            <a:ext cx="9669180" cy="1424938"/>
          </a:xfrm>
        </p:spPr>
        <p:txBody>
          <a:bodyPr/>
          <a:lstStyle/>
          <a:p>
            <a:r>
              <a:rPr lang="en-US" dirty="0" smtClean="0"/>
              <a:t>Andy Bennett</a:t>
            </a:r>
            <a:endParaRPr lang="en-US" dirty="0"/>
          </a:p>
          <a:p>
            <a:r>
              <a:rPr lang="en-US" dirty="0"/>
              <a:t>SA2 Chair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D4C07CE-5B29-4702-9D1C-D0C398AA13C3}"/>
              </a:ext>
            </a:extLst>
          </p:cNvPr>
          <p:cNvSpPr txBox="1"/>
          <p:nvPr/>
        </p:nvSpPr>
        <p:spPr>
          <a:xfrm>
            <a:off x="8601740" y="822255"/>
            <a:ext cx="3481216" cy="6323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hangingPunct="0">
              <a:spcAft>
                <a:spcPts val="732"/>
              </a:spcAft>
              <a:tabLst>
                <a:tab pos="4975666" algn="r"/>
              </a:tabLst>
            </a:pP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SA WG2 Meeting #</a:t>
            </a:r>
            <a:r>
              <a:rPr lang="en-GB" sz="1463" b="1" dirty="0" smtClean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169 Fukuoka</a:t>
            </a: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	</a:t>
            </a:r>
            <a:endParaRPr lang="en-GB" sz="1463" b="1" dirty="0" smtClean="0">
              <a:solidFill>
                <a:srgbClr val="000000"/>
              </a:solidFill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 hangingPunct="0">
              <a:spcAft>
                <a:spcPts val="732"/>
              </a:spcAft>
              <a:tabLst>
                <a:tab pos="4975666" algn="r"/>
              </a:tabLst>
            </a:pPr>
            <a:r>
              <a:rPr lang="en-GB" sz="1463" b="1" dirty="0" smtClean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May 19 </a:t>
            </a: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– </a:t>
            </a:r>
            <a:r>
              <a:rPr lang="en-GB" sz="1463" b="1" dirty="0" smtClean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May 23, 2025</a:t>
            </a:r>
            <a:endParaRPr lang="en-US" sz="1463" dirty="0"/>
          </a:p>
        </p:txBody>
      </p:sp>
    </p:spTree>
    <p:extLst>
      <p:ext uri="{BB962C8B-B14F-4D97-AF65-F5344CB8AC3E}">
        <p14:creationId xmlns:p14="http://schemas.microsoft.com/office/powerpoint/2010/main" val="399343419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Status report template and guidance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9" y="1382347"/>
            <a:ext cx="11289846" cy="5063423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2400" dirty="0" smtClean="0"/>
              <a:t>There are two audiences for the status reports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2000" dirty="0" smtClean="0"/>
              <a:t>Directly - the officials and delegates of SA2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2000" dirty="0" smtClean="0"/>
              <a:t>Indirectly – the officials and delegates of TSG SA</a:t>
            </a:r>
          </a:p>
          <a:p>
            <a:pPr>
              <a:lnSpc>
                <a:spcPct val="110000"/>
              </a:lnSpc>
              <a:defRPr/>
            </a:pPr>
            <a:r>
              <a:rPr lang="en-US" sz="2400" dirty="0" smtClean="0"/>
              <a:t>The SA2 audience needs the information after each meeting</a:t>
            </a:r>
          </a:p>
          <a:p>
            <a:pPr>
              <a:lnSpc>
                <a:spcPct val="110000"/>
              </a:lnSpc>
              <a:defRPr/>
            </a:pPr>
            <a:r>
              <a:rPr lang="en-US" sz="2400" dirty="0" smtClean="0"/>
              <a:t>The TSG SA audience needs the information once a quarter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968" dirty="0" smtClean="0"/>
              <a:t>The information is provided to TSG SA in the SA2 report to TSG SA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968" dirty="0" smtClean="0"/>
              <a:t>Each Study + Work Item in the current release has one slide (taken from the rapporteur status reports) and is also included in summary slides based on the information in that slide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968" dirty="0" smtClean="0"/>
              <a:t>Consistency of format and content is important – and should fit on one slide</a:t>
            </a:r>
            <a:endParaRPr lang="en-US" sz="1968" dirty="0"/>
          </a:p>
        </p:txBody>
      </p:sp>
    </p:spTree>
    <p:extLst>
      <p:ext uri="{BB962C8B-B14F-4D97-AF65-F5344CB8AC3E}">
        <p14:creationId xmlns:p14="http://schemas.microsoft.com/office/powerpoint/2010/main" val="2889348978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Status report template and guidance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9" y="1382347"/>
            <a:ext cx="11289846" cy="5063423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1968" dirty="0" smtClean="0"/>
              <a:t>So there needs to be a slide </a:t>
            </a:r>
            <a:r>
              <a:rPr lang="en-US" sz="1968" dirty="0" smtClean="0"/>
              <a:t>in the format below in </a:t>
            </a:r>
            <a:r>
              <a:rPr lang="en-US" sz="1968" dirty="0" smtClean="0"/>
              <a:t>the status report </a:t>
            </a:r>
            <a:r>
              <a:rPr lang="en-US" sz="1968" dirty="0" smtClean="0"/>
              <a:t>for </a:t>
            </a:r>
            <a:r>
              <a:rPr lang="en-US" sz="1968" dirty="0" smtClean="0"/>
              <a:t>the meeting </a:t>
            </a:r>
            <a:r>
              <a:rPr lang="en-US" sz="1968" b="1" dirty="0" smtClean="0"/>
              <a:t>prior</a:t>
            </a:r>
            <a:r>
              <a:rPr lang="en-US" sz="1968" dirty="0" smtClean="0"/>
              <a:t> to the Plenary</a:t>
            </a:r>
          </a:p>
          <a:p>
            <a:pPr>
              <a:lnSpc>
                <a:spcPct val="110000"/>
              </a:lnSpc>
              <a:defRPr/>
            </a:pPr>
            <a:r>
              <a:rPr lang="en-US" sz="1968" dirty="0" smtClean="0"/>
              <a:t>If the target dates have changed then this should be shown on this slide</a:t>
            </a:r>
            <a:endParaRPr lang="en-US" sz="1968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4282" y="2077140"/>
            <a:ext cx="8260796" cy="45784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6044528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Status report template and guidance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9" y="1382347"/>
            <a:ext cx="5127315" cy="5063423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1800" dirty="0" smtClean="0"/>
              <a:t>After each SA2 meeting the status report should include a slide summarizing the status and progress in that meeting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600" dirty="0" smtClean="0"/>
              <a:t>The format should be the same as </a:t>
            </a:r>
            <a:r>
              <a:rPr lang="en-US" sz="1600" dirty="0" smtClean="0"/>
              <a:t>shown in </a:t>
            </a:r>
            <a:r>
              <a:rPr lang="en-US" sz="1600" dirty="0" smtClean="0"/>
              <a:t>the previous slide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600" dirty="0" smtClean="0"/>
              <a:t>The status report from the meeting prior to the Plenary should contain a status slide from each meeting in that quarter, and a slide summarizing the progress in that quarter</a:t>
            </a:r>
          </a:p>
          <a:p>
            <a:pPr>
              <a:lnSpc>
                <a:spcPct val="110000"/>
              </a:lnSpc>
              <a:defRPr/>
            </a:pPr>
            <a:r>
              <a:rPr lang="en-US" sz="1800" dirty="0" smtClean="0"/>
              <a:t>It should also contain a slide showing the work plan (see right)</a:t>
            </a:r>
          </a:p>
          <a:p>
            <a:pPr>
              <a:lnSpc>
                <a:spcPct val="110000"/>
              </a:lnSpc>
              <a:defRPr/>
            </a:pPr>
            <a:r>
              <a:rPr lang="en-US" sz="1800" dirty="0" smtClean="0"/>
              <a:t>It would also be helpful to include as backup slides the status reports from at least 2 previous meetings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98735" y="1382347"/>
            <a:ext cx="6059378" cy="39222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2206276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Status report template and guidance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9" y="1382347"/>
            <a:ext cx="11218572" cy="5063423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2400" dirty="0" smtClean="0"/>
              <a:t>After each SA2 meeting the status report should </a:t>
            </a:r>
            <a:r>
              <a:rPr lang="en-US" sz="2400" dirty="0" smtClean="0"/>
              <a:t>also include slides listing the issues </a:t>
            </a:r>
          </a:p>
          <a:p>
            <a:pPr>
              <a:lnSpc>
                <a:spcPct val="110000"/>
              </a:lnSpc>
              <a:defRPr/>
            </a:pPr>
            <a:r>
              <a:rPr lang="en-US" sz="2400" dirty="0" smtClean="0"/>
              <a:t>As endorsed in the Best Practice for SA2 studies document (S2-2504416):</a:t>
            </a:r>
          </a:p>
          <a:p>
            <a:pPr lvl="2">
              <a:lnSpc>
                <a:spcPct val="110000"/>
              </a:lnSpc>
              <a:defRPr/>
            </a:pPr>
            <a:r>
              <a:rPr lang="en-GB" dirty="0"/>
              <a:t>Substantial issues identified during the work should be included in the report, and any resolutions documented. The record of these issues shall remain in future reports</a:t>
            </a:r>
            <a:r>
              <a:rPr lang="en-GB" dirty="0" smtClean="0"/>
              <a:t>.</a:t>
            </a:r>
          </a:p>
          <a:p>
            <a:pPr>
              <a:lnSpc>
                <a:spcPct val="110000"/>
              </a:lnSpc>
              <a:defRPr/>
            </a:pPr>
            <a:r>
              <a:rPr lang="en-GB" sz="2400" dirty="0" smtClean="0"/>
              <a:t>Tables of these issues are suggested to be used</a:t>
            </a:r>
            <a:endParaRPr lang="en-GB" sz="2400" dirty="0"/>
          </a:p>
          <a:p>
            <a:pPr>
              <a:lnSpc>
                <a:spcPct val="110000"/>
              </a:lnSpc>
              <a:defRPr/>
            </a:pPr>
            <a:endParaRPr lang="en-US" sz="2400" dirty="0" smtClean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95177011"/>
              </p:ext>
            </p:extLst>
          </p:nvPr>
        </p:nvGraphicFramePr>
        <p:xfrm>
          <a:off x="661483" y="3914058"/>
          <a:ext cx="10797700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97666">
                  <a:extLst>
                    <a:ext uri="{9D8B030D-6E8A-4147-A177-3AD203B41FA5}">
                      <a16:colId xmlns:a16="http://schemas.microsoft.com/office/drawing/2014/main" val="1939654529"/>
                    </a:ext>
                  </a:extLst>
                </a:gridCol>
                <a:gridCol w="3521414">
                  <a:extLst>
                    <a:ext uri="{9D8B030D-6E8A-4147-A177-3AD203B41FA5}">
                      <a16:colId xmlns:a16="http://schemas.microsoft.com/office/drawing/2014/main" val="1055116632"/>
                    </a:ext>
                  </a:extLst>
                </a:gridCol>
                <a:gridCol w="1439692">
                  <a:extLst>
                    <a:ext uri="{9D8B030D-6E8A-4147-A177-3AD203B41FA5}">
                      <a16:colId xmlns:a16="http://schemas.microsoft.com/office/drawing/2014/main" val="2032149081"/>
                    </a:ext>
                  </a:extLst>
                </a:gridCol>
                <a:gridCol w="3482502">
                  <a:extLst>
                    <a:ext uri="{9D8B030D-6E8A-4147-A177-3AD203B41FA5}">
                      <a16:colId xmlns:a16="http://schemas.microsoft.com/office/drawing/2014/main" val="3648608020"/>
                    </a:ext>
                  </a:extLst>
                </a:gridCol>
                <a:gridCol w="1556426">
                  <a:extLst>
                    <a:ext uri="{9D8B030D-6E8A-4147-A177-3AD203B41FA5}">
                      <a16:colId xmlns:a16="http://schemas.microsoft.com/office/drawing/2014/main" val="294831565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1600" dirty="0" smtClean="0"/>
                        <a:t>Issue #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dirty="0" smtClean="0"/>
                        <a:t>Description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dirty="0" smtClean="0"/>
                        <a:t>Identified in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dirty="0" smtClean="0"/>
                        <a:t>Resolution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dirty="0" smtClean="0"/>
                        <a:t>Resolved in</a:t>
                      </a:r>
                      <a:endParaRPr lang="en-GB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321367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1600" dirty="0" smtClean="0"/>
                        <a:t>1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dirty="0" smtClean="0"/>
                        <a:t>[Description</a:t>
                      </a:r>
                      <a:r>
                        <a:rPr lang="en-GB" sz="1600" baseline="0" dirty="0" smtClean="0"/>
                        <a:t> of the issue]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dirty="0" err="1" smtClean="0"/>
                        <a:t>Eg</a:t>
                      </a:r>
                      <a:r>
                        <a:rPr lang="en-GB" sz="1600" baseline="0" dirty="0" smtClean="0"/>
                        <a:t> SA2#169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dirty="0" smtClean="0"/>
                        <a:t>[Describe how the issue was resolved]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dirty="0" err="1" smtClean="0"/>
                        <a:t>Eg</a:t>
                      </a:r>
                      <a:r>
                        <a:rPr lang="en-GB" sz="1600" dirty="0" smtClean="0"/>
                        <a:t> SA2#170</a:t>
                      </a:r>
                      <a:endParaRPr lang="en-GB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6379293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21886535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Nokia White Master with headlin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>
          <a:noFill/>
          <a:prstDash val="solid"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defRPr sz="1200" dirty="0" err="1" smtClean="0">
            <a:solidFill>
              <a:schemeClr val="tx2"/>
            </a:solidFill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spAutoFit/>
      </a:bodyPr>
      <a:lstStyle>
        <a:defPPr defTabSz="360000">
          <a:spcAft>
            <a:spcPts val="600"/>
          </a:spcAft>
          <a:tabLst>
            <a:tab pos="360000" algn="l"/>
          </a:tabLst>
          <a:defRPr sz="1200" dirty="0" smtClean="0">
            <a:solidFill>
              <a:schemeClr val="tx2"/>
            </a:solidFill>
            <a:latin typeface="Arial" panose="020B0604020202020204" pitchFamily="34" charset="0"/>
            <a:ea typeface="Nokia Pure Text Light" panose="020B0403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Arial PowerPoint.potx" id="{0E061A61-7E57-432B-907A-AB1A22788084}" vid="{E3207492-1C8E-486E-90C1-42382B5C6009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83306</TotalTime>
  <Words>376</Words>
  <Application>Microsoft Office PowerPoint</Application>
  <PresentationFormat>Widescreen</PresentationFormat>
  <Paragraphs>42</Paragraphs>
  <Slides>5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5</vt:i4>
      </vt:variant>
    </vt:vector>
  </HeadingPairs>
  <TitlesOfParts>
    <vt:vector size="14" baseType="lpstr">
      <vt:lpstr>SimSun</vt:lpstr>
      <vt:lpstr>Arial</vt:lpstr>
      <vt:lpstr>Calibri</vt:lpstr>
      <vt:lpstr>Nokia Pure Headline Ultra Light</vt:lpstr>
      <vt:lpstr>Nokia Pure Text</vt:lpstr>
      <vt:lpstr>Nokia Pure Text Light</vt:lpstr>
      <vt:lpstr>Wingdings</vt:lpstr>
      <vt:lpstr>Nokia White Master with headline</vt:lpstr>
      <vt:lpstr>2_Office Theme</vt:lpstr>
      <vt:lpstr>Status report template and guidance</vt:lpstr>
      <vt:lpstr>Status report template and guidance</vt:lpstr>
      <vt:lpstr>Status report template and guidance</vt:lpstr>
      <vt:lpstr>Status report template and guidance</vt:lpstr>
      <vt:lpstr>Status report template and guidance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balazs.bertenyi@nokia.com</dc:creator>
  <cp:keywords>CTPClassification=CTP_NT</cp:keywords>
  <cp:lastModifiedBy>Andrew Bennett/Communications Research /SRUK/Principal Engineer/Samsung Electronics</cp:lastModifiedBy>
  <cp:revision>1011</cp:revision>
  <cp:lastPrinted>2023-08-02T08:25:48Z</cp:lastPrinted>
  <dcterms:created xsi:type="dcterms:W3CDTF">2018-05-24T11:49:12Z</dcterms:created>
  <dcterms:modified xsi:type="dcterms:W3CDTF">2025-05-20T01:41:19Z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a5af123f-c90f-447d-ba37-4428aae2e3d0</vt:lpwstr>
  </property>
  <property fmtid="{D5CDD505-2E9C-101B-9397-08002B2CF9AE}" pid="3" name="CTP_TimeStamp">
    <vt:lpwstr>2018-06-14 23:21:33Z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</Properties>
</file>