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5"/>
  </p:notesMasterIdLst>
  <p:sldIdLst>
    <p:sldId id="434" r:id="rId3"/>
    <p:sldId id="1100" r:id="rId4"/>
    <p:sldId id="1106" r:id="rId5"/>
    <p:sldId id="1114" r:id="rId6"/>
    <p:sldId id="1127" r:id="rId7"/>
    <p:sldId id="1128" r:id="rId8"/>
    <p:sldId id="1129" r:id="rId9"/>
    <p:sldId id="1130" r:id="rId10"/>
    <p:sldId id="1131" r:id="rId11"/>
    <p:sldId id="1125" r:id="rId12"/>
    <p:sldId id="1121" r:id="rId13"/>
    <p:sldId id="1126" r:id="rId14"/>
  </p:sldIdLst>
  <p:sldSz cx="12192000" cy="6858000"/>
  <p:notesSz cx="7102475" cy="9037638"/>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66FF"/>
    <a:srgbClr val="92D050"/>
    <a:srgbClr val="C5C5C5"/>
    <a:srgbClr val="C800BE"/>
    <a:srgbClr val="FA7100"/>
    <a:srgbClr val="FFA7A7"/>
    <a:srgbClr val="53FFA1"/>
    <a:srgbClr val="FF5B5B"/>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63CF63-221A-4D8A-B8AF-104F710276E0}" v="4" dt="2022-11-20T19:48:43.6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59" autoAdjust="0"/>
    <p:restoredTop sz="94660"/>
  </p:normalViewPr>
  <p:slideViewPr>
    <p:cSldViewPr snapToGrid="0">
      <p:cViewPr varScale="1">
        <p:scale>
          <a:sx n="85" d="100"/>
          <a:sy n="85" d="100"/>
        </p:scale>
        <p:origin x="96" y="50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in, Puneet" userId="75cd3f4f-f229-4449-9d1d-578b6f6df20f" providerId="ADAL" clId="{3563CF63-221A-4D8A-B8AF-104F710276E0}"/>
    <pc:docChg chg="undo custSel modSld">
      <pc:chgData name="Jain, Puneet" userId="75cd3f4f-f229-4449-9d1d-578b6f6df20f" providerId="ADAL" clId="{3563CF63-221A-4D8A-B8AF-104F710276E0}" dt="2022-11-20T19:51:09.470" v="85" actId="20577"/>
      <pc:docMkLst>
        <pc:docMk/>
      </pc:docMkLst>
      <pc:sldChg chg="modSp mod">
        <pc:chgData name="Jain, Puneet" userId="75cd3f4f-f229-4449-9d1d-578b6f6df20f" providerId="ADAL" clId="{3563CF63-221A-4D8A-B8AF-104F710276E0}" dt="2022-11-20T19:51:09.470" v="85" actId="20577"/>
        <pc:sldMkLst>
          <pc:docMk/>
          <pc:sldMk cId="3204802576" sldId="934"/>
        </pc:sldMkLst>
        <pc:spChg chg="mod">
          <ac:chgData name="Jain, Puneet" userId="75cd3f4f-f229-4449-9d1d-578b6f6df20f" providerId="ADAL" clId="{3563CF63-221A-4D8A-B8AF-104F710276E0}" dt="2022-11-20T19:48:43.617" v="59" actId="1076"/>
          <ac:spMkLst>
            <pc:docMk/>
            <pc:sldMk cId="3204802576" sldId="934"/>
            <ac:spMk id="2" creationId="{BD83F52A-3621-4544-9570-67A180D25B1B}"/>
          </ac:spMkLst>
        </pc:spChg>
        <pc:graphicFrameChg chg="mod modGraphic">
          <ac:chgData name="Jain, Puneet" userId="75cd3f4f-f229-4449-9d1d-578b6f6df20f" providerId="ADAL" clId="{3563CF63-221A-4D8A-B8AF-104F710276E0}" dt="2022-11-20T19:51:09.470" v="85" actId="20577"/>
          <ac:graphicFrameMkLst>
            <pc:docMk/>
            <pc:sldMk cId="3204802576" sldId="934"/>
            <ac:graphicFrameMk id="3" creationId="{967DC7A1-6DA2-4BEB-A9C9-BE5C747BEBF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534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092" y="0"/>
            <a:ext cx="3077739" cy="453451"/>
          </a:xfrm>
          <a:prstGeom prst="rect">
            <a:avLst/>
          </a:prstGeom>
        </p:spPr>
        <p:txBody>
          <a:bodyPr vert="horz" lIns="91440" tIns="45720" rIns="91440" bIns="45720" rtlCol="0"/>
          <a:lstStyle>
            <a:lvl1pPr algn="r">
              <a:defRPr sz="1200"/>
            </a:lvl1pPr>
          </a:lstStyle>
          <a:p>
            <a:fld id="{A4948FFD-DDE0-4E13-8CF4-6D833C916B90}" type="datetimeFigureOut">
              <a:rPr lang="en-US" smtClean="0"/>
              <a:t>04-Apr-24</a:t>
            </a:fld>
            <a:endParaRPr lang="en-US"/>
          </a:p>
        </p:txBody>
      </p:sp>
      <p:sp>
        <p:nvSpPr>
          <p:cNvPr id="4" name="Slide Image Placeholder 3"/>
          <p:cNvSpPr>
            <a:spLocks noGrp="1" noRot="1" noChangeAspect="1"/>
          </p:cNvSpPr>
          <p:nvPr>
            <p:ph type="sldImg" idx="2"/>
          </p:nvPr>
        </p:nvSpPr>
        <p:spPr>
          <a:xfrm>
            <a:off x="839788" y="1130300"/>
            <a:ext cx="5422900" cy="30495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248" y="4349363"/>
            <a:ext cx="5681980" cy="355857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84188"/>
            <a:ext cx="3077739" cy="4534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584188"/>
            <a:ext cx="3077739" cy="453450"/>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3</a:t>
            </a:fld>
            <a:endParaRPr lang="en-US"/>
          </a:p>
        </p:txBody>
      </p:sp>
    </p:spTree>
    <p:extLst>
      <p:ext uri="{BB962C8B-B14F-4D97-AF65-F5344CB8AC3E}">
        <p14:creationId xmlns:p14="http://schemas.microsoft.com/office/powerpoint/2010/main" val="2214858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209071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1568783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6</a:t>
            </a:fld>
            <a:endParaRPr lang="en-US"/>
          </a:p>
        </p:txBody>
      </p:sp>
    </p:spTree>
    <p:extLst>
      <p:ext uri="{BB962C8B-B14F-4D97-AF65-F5344CB8AC3E}">
        <p14:creationId xmlns:p14="http://schemas.microsoft.com/office/powerpoint/2010/main" val="1267734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7</a:t>
            </a:fld>
            <a:endParaRPr lang="en-US"/>
          </a:p>
        </p:txBody>
      </p:sp>
    </p:spTree>
    <p:extLst>
      <p:ext uri="{BB962C8B-B14F-4D97-AF65-F5344CB8AC3E}">
        <p14:creationId xmlns:p14="http://schemas.microsoft.com/office/powerpoint/2010/main" val="1917495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8</a:t>
            </a:fld>
            <a:endParaRPr lang="en-US"/>
          </a:p>
        </p:txBody>
      </p:sp>
    </p:spTree>
    <p:extLst>
      <p:ext uri="{BB962C8B-B14F-4D97-AF65-F5344CB8AC3E}">
        <p14:creationId xmlns:p14="http://schemas.microsoft.com/office/powerpoint/2010/main" val="87153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9</a:t>
            </a:fld>
            <a:endParaRPr lang="en-US"/>
          </a:p>
        </p:txBody>
      </p:sp>
    </p:spTree>
    <p:extLst>
      <p:ext uri="{BB962C8B-B14F-4D97-AF65-F5344CB8AC3E}">
        <p14:creationId xmlns:p14="http://schemas.microsoft.com/office/powerpoint/2010/main" val="2661077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4" y="374418"/>
            <a:ext cx="11078400" cy="846355"/>
          </a:xfrm>
          <a:prstGeom prst="rect">
            <a:avLst/>
          </a:prstGeom>
        </p:spPr>
        <p:txBody>
          <a:bodyPr lIns="0" tIns="0" rIns="0" bIns="0"/>
          <a:lstStyle>
            <a:lvl1pPr marL="0" indent="0">
              <a:buNone/>
              <a:defRPr sz="4769"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4" y="1440000"/>
            <a:ext cx="11078400" cy="4747200"/>
          </a:xfrm>
          <a:prstGeom prst="rect">
            <a:avLst/>
          </a:prstGeom>
        </p:spPr>
        <p:txBody>
          <a:bodyPr lIns="0" tIns="0" rIns="0" bIns="0">
            <a:normAutofit/>
          </a:bodyPr>
          <a:lstStyle>
            <a:lvl1pPr marL="249511" indent="-249511">
              <a:spcBef>
                <a:spcPts val="0"/>
              </a:spcBef>
              <a:spcAft>
                <a:spcPts val="650"/>
              </a:spcAft>
              <a:buFont typeface="Nokia Pure Text Light" panose="020B0304040602060303" pitchFamily="34" charset="0"/>
              <a:buChar char="‑"/>
              <a:defRPr sz="1733" b="0">
                <a:solidFill>
                  <a:schemeClr val="bg1"/>
                </a:solidFill>
                <a:latin typeface="Nokia Pure Text Light" panose="020B0403020202020204" pitchFamily="34" charset="0"/>
                <a:ea typeface="Nokia Pure Text Light" panose="020B0403020202020204" pitchFamily="34" charset="0"/>
              </a:defRPr>
            </a:lvl1pPr>
            <a:lvl2pPr marL="495577" indent="-246068">
              <a:spcBef>
                <a:spcPts val="0"/>
              </a:spcBef>
              <a:spcAft>
                <a:spcPts val="650"/>
              </a:spcAft>
              <a:buFont typeface="Nokia Pure Text Light" panose="020B0304040602060303" pitchFamily="34" charset="0"/>
              <a:buChar char="‑"/>
              <a:defRPr sz="1518">
                <a:solidFill>
                  <a:schemeClr val="bg1"/>
                </a:solidFill>
                <a:latin typeface="Nokia Pure Text Light" panose="020B0403020202020204" pitchFamily="34" charset="0"/>
                <a:ea typeface="Nokia Pure Text Light" panose="020B0403020202020204" pitchFamily="34" charset="0"/>
              </a:defRPr>
            </a:lvl2pPr>
            <a:lvl3pPr marL="687271" indent="-185841">
              <a:spcBef>
                <a:spcPts val="0"/>
              </a:spcBef>
              <a:spcAft>
                <a:spcPts val="650"/>
              </a:spcAft>
              <a:buSzPct val="66000"/>
              <a:buFont typeface="Wingdings" panose="05000000000000000000" pitchFamily="2" charset="2"/>
              <a:buChar char="§"/>
              <a:defRPr sz="1300">
                <a:solidFill>
                  <a:schemeClr val="bg1"/>
                </a:solidFill>
                <a:latin typeface="Nokia Pure Text Light" panose="020B0403020202020204" pitchFamily="34" charset="0"/>
                <a:ea typeface="Nokia Pure Text Light" panose="020B0403020202020204" pitchFamily="34" charset="0"/>
              </a:defRPr>
            </a:lvl3pPr>
            <a:lvl4pPr marL="868982" indent="0">
              <a:spcBef>
                <a:spcPts val="0"/>
              </a:spcBef>
              <a:spcAft>
                <a:spcPts val="650"/>
              </a:spcAft>
              <a:buNone/>
              <a:defRPr sz="1084">
                <a:solidFill>
                  <a:schemeClr val="bg1"/>
                </a:solidFill>
                <a:latin typeface="Nokia Pure Text Light" panose="020B0403020202020204" pitchFamily="34" charset="0"/>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bg1"/>
                </a:solidFill>
                <a:latin typeface="Nokia Pure Text Light" panose="020B0403020202020204" pitchFamily="34" charset="0"/>
                <a:ea typeface="Nokia Pure Text Light" panose="020B0403020202020204" pitchFamily="34" charset="0"/>
              </a:defRPr>
            </a:lvl5pPr>
            <a:lvl6pPr marL="1250650" indent="0">
              <a:spcBef>
                <a:spcPts val="0"/>
              </a:spcBef>
              <a:spcAft>
                <a:spcPts val="650"/>
              </a:spcAft>
              <a:buFont typeface="Nokia Pure Text" panose="020B0503020202020204" pitchFamily="34" charset="0"/>
              <a:buNone/>
              <a:defRPr sz="868" baseline="0">
                <a:solidFill>
                  <a:schemeClr val="bg1"/>
                </a:solidFill>
                <a:latin typeface="Nokia Pure Text Light" panose="020B0403020202020204" pitchFamily="34" charset="0"/>
                <a:ea typeface="Nokia Pure Text Light" panose="020B0403020202020204" pitchFamily="34" charset="0"/>
              </a:defRPr>
            </a:lvl6pPr>
            <a:lvl7pPr marL="1500389" indent="0">
              <a:spcBef>
                <a:spcPts val="0"/>
              </a:spcBef>
              <a:spcAft>
                <a:spcPts val="650"/>
              </a:spcAft>
              <a:buNone/>
              <a:defRPr sz="759">
                <a:solidFill>
                  <a:schemeClr val="bg1"/>
                </a:solidFill>
                <a:latin typeface="Nokia Pure Text Light" panose="020B0403020202020204" pitchFamily="34" charset="0"/>
                <a:ea typeface="Nokia Pure Text Light" panose="020B0403020202020204" pitchFamily="34" charset="0"/>
              </a:defRPr>
            </a:lvl7pPr>
            <a:lvl8pPr marL="1750128" indent="0">
              <a:spcBef>
                <a:spcPts val="0"/>
              </a:spcBef>
              <a:spcAft>
                <a:spcPts val="650"/>
              </a:spcAft>
              <a:buNone/>
              <a:defRPr sz="65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7" cy="566400"/>
          </a:xfrm>
          <a:prstGeom prst="rect">
            <a:avLst/>
          </a:prstGeom>
        </p:spPr>
      </p:pic>
      <p:sp>
        <p:nvSpPr>
          <p:cNvPr id="10"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50"/>
              </a:spcAft>
              <a:defRPr baseline="0"/>
            </a:lvl1pPr>
            <a:lvl2pPr>
              <a:spcAft>
                <a:spcPts val="650"/>
              </a:spcAft>
              <a:defRPr/>
            </a:lvl2pPr>
            <a:lvl3pPr>
              <a:spcAft>
                <a:spcPts val="650"/>
              </a:spcAft>
              <a:defRPr/>
            </a:lvl3pPr>
            <a:lvl4pPr>
              <a:spcAft>
                <a:spcPts val="650"/>
              </a:spcAft>
              <a:defRPr/>
            </a:lvl4pPr>
            <a:lvl5pPr>
              <a:spcAft>
                <a:spcPts val="65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6" y="372353"/>
            <a:ext cx="1097280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501" y="717056"/>
            <a:ext cx="10970199" cy="402167"/>
          </a:xfrm>
        </p:spPr>
        <p:txBody>
          <a:bodyPr/>
          <a:lstStyle>
            <a:lvl1pPr marL="0" indent="0">
              <a:buFont typeface="Arial"/>
              <a:buNone/>
              <a:defRPr sz="1951">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xmlns="" id="{DCDED975-CFE7-49E4-ACAD-F0EA43FC8E8B}"/>
              </a:ext>
            </a:extLst>
          </p:cNvPr>
          <p:cNvSpPr/>
          <p:nvPr userDrawn="1"/>
        </p:nvSpPr>
        <p:spPr>
          <a:xfrm>
            <a:off x="1845582" y="6319707"/>
            <a:ext cx="2046914"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8052" tIns="78052" rIns="78052" bIns="78052" numCol="1" spcCol="0" rtlCol="0" fromWordArt="0" anchor="t" anchorCtr="0" forceAA="0" compatLnSpc="1">
            <a:prstTxWarp prst="textNoShape">
              <a:avLst/>
            </a:prstTxWarp>
            <a:noAutofit/>
          </a:bodyPr>
          <a:lstStyle/>
          <a:p>
            <a:pPr algn="l"/>
            <a:endParaRPr lang="fi-FI" sz="13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xmlns="" id="{3A1D69DC-9F16-4CA4-A0E0-1872B8AD5DBC}"/>
              </a:ext>
            </a:extLst>
          </p:cNvPr>
          <p:cNvSpPr>
            <a:spLocks noGrp="1"/>
          </p:cNvSpPr>
          <p:nvPr>
            <p:ph type="ftr" sz="quarter" idx="10"/>
          </p:nvPr>
        </p:nvSpPr>
        <p:spPr>
          <a:xfrm>
            <a:off x="3072005" y="6422400"/>
            <a:ext cx="6048000"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xmlns="" id="{99A4E175-66C0-4DDD-AA07-5D4B03CEA1D0}"/>
              </a:ext>
            </a:extLst>
          </p:cNvPr>
          <p:cNvSpPr>
            <a:spLocks noGrp="1"/>
          </p:cNvSpPr>
          <p:nvPr>
            <p:ph type="body" sz="quarter" idx="11"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xmlns="" id="{F4102E0A-65A1-4E0C-ABCA-2CEBB8D5BF5D}"/>
              </a:ext>
            </a:extLst>
          </p:cNvPr>
          <p:cNvSpPr>
            <a:spLocks noGrp="1"/>
          </p:cNvSpPr>
          <p:nvPr>
            <p:ph type="body" sz="quarter" idx="12"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xmlns=""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xmlns=""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n-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4" y="1440000"/>
            <a:ext cx="110784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mn-lt"/>
                <a:ea typeface="Nokia Pure Text Light" panose="020B0403020202020204" pitchFamily="34" charset="0"/>
              </a:defRPr>
            </a:lvl1pPr>
            <a:lvl2pPr marL="249741" indent="0">
              <a:spcBef>
                <a:spcPts val="0"/>
              </a:spcBef>
              <a:spcAft>
                <a:spcPts val="650"/>
              </a:spcAft>
              <a:buNone/>
              <a:defRPr sz="1518">
                <a:solidFill>
                  <a:schemeClr val="tx2"/>
                </a:solidFill>
                <a:latin typeface="+mn-lt"/>
                <a:ea typeface="Nokia Pure Text Light" panose="020B0403020202020204" pitchFamily="34" charset="0"/>
              </a:defRPr>
            </a:lvl2pPr>
            <a:lvl3pPr marL="501432" indent="0">
              <a:spcBef>
                <a:spcPts val="0"/>
              </a:spcBef>
              <a:spcAft>
                <a:spcPts val="650"/>
              </a:spcAft>
              <a:buNone/>
              <a:defRPr sz="1300">
                <a:solidFill>
                  <a:schemeClr val="tx2"/>
                </a:solidFill>
                <a:latin typeface="+mn-lt"/>
                <a:ea typeface="Nokia Pure Text Light" panose="020B0403020202020204" pitchFamily="34" charset="0"/>
              </a:defRPr>
            </a:lvl3pPr>
            <a:lvl4pPr marL="751170" indent="0">
              <a:spcBef>
                <a:spcPts val="0"/>
              </a:spcBef>
              <a:spcAft>
                <a:spcPts val="650"/>
              </a:spcAft>
              <a:buNone/>
              <a:defRPr sz="1084">
                <a:solidFill>
                  <a:schemeClr val="tx2"/>
                </a:solidFill>
                <a:latin typeface="+mn-lt"/>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mn-lt"/>
                <a:ea typeface="Nokia Pure Text Light" panose="020B0403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latin typeface="Nokia Pure Text Light" panose="020B0403020202020204" pitchFamily="34" charset="0"/>
                <a:ea typeface="Nokia Pure Text Light" panose="020B0403020202020204" pitchFamily="34" charset="0"/>
              </a:defRPr>
            </a:lvl6pPr>
            <a:lvl7pPr marL="1748177">
              <a:spcBef>
                <a:spcPts val="0"/>
              </a:spcBef>
              <a:spcAft>
                <a:spcPts val="650"/>
              </a:spcAft>
              <a:defRPr sz="759">
                <a:solidFill>
                  <a:schemeClr val="tx2"/>
                </a:solidFill>
                <a:latin typeface="Nokia Pure Text Light" panose="020B0403020202020204" pitchFamily="34" charset="0"/>
                <a:ea typeface="Nokia Pure Text Light" panose="020B0403020202020204" pitchFamily="34" charset="0"/>
              </a:defRPr>
            </a:lvl7pPr>
            <a:lvl8pPr marL="1997917">
              <a:spcBef>
                <a:spcPts val="0"/>
              </a:spcBef>
              <a:spcAft>
                <a:spcPts val="650"/>
              </a:spcAft>
              <a:defRPr sz="65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4" y="1435200"/>
            <a:ext cx="11078400" cy="4752000"/>
          </a:xfrm>
          <a:prstGeom prst="rect">
            <a:avLst/>
          </a:prstGeom>
        </p:spPr>
        <p:txBody>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4" y="1435200"/>
            <a:ext cx="11078400" cy="4752000"/>
          </a:xfrm>
          <a:prstGeom prst="rect">
            <a:avLst/>
          </a:prstGeom>
        </p:spPr>
        <p:txBody>
          <a:bodyPr/>
          <a:lstStyle>
            <a:lvl1pPr marL="0" indent="0">
              <a:buNone/>
              <a:defRPr sz="1084">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2" y="1440000"/>
            <a:ext cx="5347201"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9"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5"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4"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6" y="6452039"/>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991155" rtl="0" eaLnBrk="1" latinLnBrk="0" hangingPunct="1">
        <a:spcBef>
          <a:spcPct val="0"/>
        </a:spcBef>
        <a:buNone/>
        <a:defRPr sz="2167" kern="1200" baseline="0">
          <a:solidFill>
            <a:schemeClr val="tx1"/>
          </a:solidFill>
          <a:latin typeface="+mj-lt"/>
          <a:ea typeface="+mj-ea"/>
          <a:cs typeface="+mj-cs"/>
        </a:defRPr>
      </a:lvl1pPr>
    </p:titleStyle>
    <p:bodyStyle>
      <a:lvl1pPr marL="371684" indent="-371684" algn="l" defTabSz="991155" rtl="0" eaLnBrk="1" latinLnBrk="0" hangingPunct="1">
        <a:spcBef>
          <a:spcPct val="20000"/>
        </a:spcBef>
        <a:buFont typeface="Arial" panose="020B0604020202020204" pitchFamily="34" charset="0"/>
        <a:buChar char="•"/>
        <a:defRPr sz="3469" kern="1200">
          <a:solidFill>
            <a:schemeClr val="tx1"/>
          </a:solidFill>
          <a:latin typeface="+mn-lt"/>
          <a:ea typeface="+mn-ea"/>
          <a:cs typeface="+mn-cs"/>
        </a:defRPr>
      </a:lvl1pPr>
      <a:lvl2pPr marL="805312" indent="-309735" algn="l" defTabSz="991155" rtl="0" eaLnBrk="1" latinLnBrk="0" hangingPunct="1">
        <a:spcBef>
          <a:spcPct val="20000"/>
        </a:spcBef>
        <a:buFont typeface="Arial" panose="020B0604020202020204" pitchFamily="34" charset="0"/>
        <a:buChar char="–"/>
        <a:defRPr sz="3034" kern="1200">
          <a:solidFill>
            <a:schemeClr val="tx1"/>
          </a:solidFill>
          <a:latin typeface="+mn-lt"/>
          <a:ea typeface="+mn-ea"/>
          <a:cs typeface="+mn-cs"/>
        </a:defRPr>
      </a:lvl2pPr>
      <a:lvl3pPr marL="1238943" indent="-247788" algn="l" defTabSz="991155" rtl="0" eaLnBrk="1" latinLnBrk="0" hangingPunct="1">
        <a:spcBef>
          <a:spcPct val="20000"/>
        </a:spcBef>
        <a:buFont typeface="Arial" panose="020B0604020202020204" pitchFamily="34" charset="0"/>
        <a:buChar char="•"/>
        <a:defRPr sz="2602" kern="1200">
          <a:solidFill>
            <a:schemeClr val="tx1"/>
          </a:solidFill>
          <a:latin typeface="+mn-lt"/>
          <a:ea typeface="+mn-ea"/>
          <a:cs typeface="+mn-cs"/>
        </a:defRPr>
      </a:lvl3pPr>
      <a:lvl4pPr marL="1734520"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4pPr>
      <a:lvl5pPr marL="2230097"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5pPr>
      <a:lvl6pPr marL="2725674"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6pPr>
      <a:lvl7pPr marL="3221252"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7pPr>
      <a:lvl8pPr marL="3716829"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8pPr>
      <a:lvl9pPr marL="4212406"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xmlns=""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xmlns=""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5F8CA0F-D8F1-4A1D-B054-9C9D5323BB36}"/>
              </a:ext>
            </a:extLst>
          </p:cNvPr>
          <p:cNvSpPr>
            <a:spLocks noGrp="1"/>
          </p:cNvSpPr>
          <p:nvPr>
            <p:ph type="ctrTitle"/>
          </p:nvPr>
        </p:nvSpPr>
        <p:spPr/>
        <p:txBody>
          <a:bodyPr/>
          <a:lstStyle/>
          <a:p>
            <a:r>
              <a:rPr lang="en-US" dirty="0">
                <a:solidFill>
                  <a:schemeClr val="tx1"/>
                </a:solidFill>
              </a:rPr>
              <a:t>SA2 Work Planning</a:t>
            </a:r>
          </a:p>
        </p:txBody>
      </p:sp>
      <p:sp>
        <p:nvSpPr>
          <p:cNvPr id="3" name="Subtitle 2">
            <a:extLst>
              <a:ext uri="{FF2B5EF4-FFF2-40B4-BE49-F238E27FC236}">
                <a16:creationId xmlns:a16="http://schemas.microsoft.com/office/drawing/2014/main" xmlns="" id="{D0131E32-5769-4333-B8D6-800B757A4D6C}"/>
              </a:ext>
            </a:extLst>
          </p:cNvPr>
          <p:cNvSpPr>
            <a:spLocks noGrp="1"/>
          </p:cNvSpPr>
          <p:nvPr>
            <p:ph type="subTitle" idx="1"/>
          </p:nvPr>
        </p:nvSpPr>
        <p:spPr>
          <a:xfrm>
            <a:off x="1261410" y="3568414"/>
            <a:ext cx="9669180" cy="1424938"/>
          </a:xfrm>
        </p:spPr>
        <p:txBody>
          <a:bodyPr/>
          <a:lstStyle/>
          <a:p>
            <a:r>
              <a:rPr lang="en-US" dirty="0" smtClean="0"/>
              <a:t>Andy Bennett</a:t>
            </a:r>
            <a:endParaRPr lang="en-US" dirty="0"/>
          </a:p>
          <a:p>
            <a:r>
              <a:rPr lang="en-US" dirty="0"/>
              <a:t>SA2 Chair</a:t>
            </a:r>
          </a:p>
        </p:txBody>
      </p:sp>
      <p:sp>
        <p:nvSpPr>
          <p:cNvPr id="7" name="TextBox 6">
            <a:extLst>
              <a:ext uri="{FF2B5EF4-FFF2-40B4-BE49-F238E27FC236}">
                <a16:creationId xmlns:a16="http://schemas.microsoft.com/office/drawing/2014/main" xmlns="" id="{BD4C07CE-5B29-4702-9D1C-D0C398AA13C3}"/>
              </a:ext>
            </a:extLst>
          </p:cNvPr>
          <p:cNvSpPr txBox="1"/>
          <p:nvPr/>
        </p:nvSpPr>
        <p:spPr>
          <a:xfrm>
            <a:off x="5622284" y="822255"/>
            <a:ext cx="6460672" cy="632353"/>
          </a:xfrm>
          <a:prstGeom prst="rect">
            <a:avLst/>
          </a:prstGeom>
          <a:noFill/>
        </p:spPr>
        <p:txBody>
          <a:bodyPr wrap="square">
            <a:spAutoFit/>
          </a:bodyPr>
          <a:lstStyle/>
          <a:p>
            <a:pPr hangingPunct="0">
              <a:spcAft>
                <a:spcPts val="732"/>
              </a:spcAft>
              <a:tabLst>
                <a:tab pos="4975666" algn="r"/>
              </a:tabLst>
            </a:pPr>
            <a:r>
              <a:rPr lang="en-GB" sz="1463" b="1" dirty="0">
                <a:solidFill>
                  <a:srgbClr val="000000"/>
                </a:solidFill>
                <a:latin typeface="Arial" panose="020B0604020202020204" pitchFamily="34" charset="0"/>
                <a:ea typeface="SimSun" panose="02010600030101010101" pitchFamily="2" charset="-122"/>
              </a:rPr>
              <a:t>SA WG2 Meeting #</a:t>
            </a:r>
            <a:r>
              <a:rPr lang="en-GB" sz="1463" b="1" dirty="0" smtClean="0">
                <a:solidFill>
                  <a:srgbClr val="000000"/>
                </a:solidFill>
                <a:latin typeface="Arial" panose="020B0604020202020204" pitchFamily="34" charset="0"/>
                <a:ea typeface="SimSun" panose="02010600030101010101" pitchFamily="2" charset="-122"/>
              </a:rPr>
              <a:t>162 Changsha</a:t>
            </a:r>
            <a:r>
              <a:rPr lang="en-GB" sz="1463" b="1" dirty="0">
                <a:solidFill>
                  <a:srgbClr val="000000"/>
                </a:solidFill>
                <a:latin typeface="Arial" panose="020B0604020202020204" pitchFamily="34" charset="0"/>
                <a:ea typeface="SimSun" panose="02010600030101010101" pitchFamily="2" charset="-122"/>
              </a:rPr>
              <a:t>	</a:t>
            </a:r>
            <a:r>
              <a:rPr lang="en-GB" sz="1463" b="1" dirty="0" smtClean="0">
                <a:solidFill>
                  <a:srgbClr val="000000"/>
                </a:solidFill>
                <a:latin typeface="Arial" panose="020B0604020202020204" pitchFamily="34" charset="0"/>
                <a:ea typeface="SimSun" panose="02010600030101010101" pitchFamily="2" charset="-122"/>
              </a:rPr>
              <a:t>S2-2404368</a:t>
            </a:r>
            <a:endParaRPr lang="en-US" sz="976" dirty="0">
              <a:solidFill>
                <a:srgbClr val="000000"/>
              </a:solidFill>
              <a:latin typeface="Times New Roman" panose="02020603050405020304" pitchFamily="18" charset="0"/>
              <a:ea typeface="SimSun" panose="02010600030101010101" pitchFamily="2" charset="-122"/>
            </a:endParaRPr>
          </a:p>
          <a:p>
            <a:r>
              <a:rPr lang="en-GB" sz="1463" b="1" dirty="0">
                <a:solidFill>
                  <a:srgbClr val="000000"/>
                </a:solidFill>
                <a:latin typeface="Arial" panose="020B0604020202020204" pitchFamily="34" charset="0"/>
                <a:ea typeface="SimSun" panose="02010600030101010101" pitchFamily="2" charset="-122"/>
              </a:rPr>
              <a:t>April 15 – April 19, 2024</a:t>
            </a:r>
            <a:endParaRPr lang="en-US" sz="1463" dirty="0"/>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2888" y="2692400"/>
            <a:ext cx="8005233" cy="1143000"/>
          </a:xfrm>
        </p:spPr>
        <p:txBody>
          <a:bodyPr/>
          <a:lstStyle/>
          <a:p>
            <a:r>
              <a:rPr lang="en-US" sz="4400" dirty="0" smtClean="0">
                <a:solidFill>
                  <a:schemeClr val="tx1"/>
                </a:solidFill>
              </a:rPr>
              <a:t>Meetings in Q2 2024</a:t>
            </a:r>
            <a:endParaRPr lang="en-US" sz="4400" dirty="0">
              <a:solidFill>
                <a:schemeClr val="tx1"/>
              </a:solidFill>
            </a:endParaRPr>
          </a:p>
        </p:txBody>
      </p:sp>
    </p:spTree>
    <p:extLst>
      <p:ext uri="{BB962C8B-B14F-4D97-AF65-F5344CB8AC3E}">
        <p14:creationId xmlns:p14="http://schemas.microsoft.com/office/powerpoint/2010/main" val="411335562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AA107368-5183-463D-A752-842B7A9C5A78}"/>
              </a:ext>
            </a:extLst>
          </p:cNvPr>
          <p:cNvSpPr txBox="1">
            <a:spLocks/>
          </p:cNvSpPr>
          <p:nvPr/>
        </p:nvSpPr>
        <p:spPr>
          <a:xfrm>
            <a:off x="2428001" y="319172"/>
            <a:ext cx="6508595" cy="929308"/>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pPr algn="ctr"/>
            <a:r>
              <a:rPr lang="en-US" sz="2800" dirty="0" smtClean="0">
                <a:solidFill>
                  <a:schemeClr val="tx2"/>
                </a:solidFill>
              </a:rPr>
              <a:t>SA2#162 </a:t>
            </a:r>
            <a:r>
              <a:rPr lang="en-US" sz="2800" dirty="0">
                <a:solidFill>
                  <a:schemeClr val="tx2"/>
                </a:solidFill>
              </a:rPr>
              <a:t>Dates/Agenda</a:t>
            </a:r>
          </a:p>
        </p:txBody>
      </p:sp>
      <p:sp>
        <p:nvSpPr>
          <p:cNvPr id="6" name="Content Placeholder 2">
            <a:extLst>
              <a:ext uri="{FF2B5EF4-FFF2-40B4-BE49-F238E27FC236}">
                <a16:creationId xmlns:a16="http://schemas.microsoft.com/office/drawing/2014/main" xmlns="" id="{0B8726E9-E2A7-4EE1-8398-AFAED8E38BCC}"/>
              </a:ext>
            </a:extLst>
          </p:cNvPr>
          <p:cNvSpPr txBox="1">
            <a:spLocks/>
          </p:cNvSpPr>
          <p:nvPr/>
        </p:nvSpPr>
        <p:spPr>
          <a:xfrm>
            <a:off x="585028" y="1424066"/>
            <a:ext cx="5042298" cy="4655906"/>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626" dirty="0" smtClean="0">
                <a:solidFill>
                  <a:schemeClr val="tx2"/>
                </a:solidFill>
              </a:rPr>
              <a:t>SA2#162 </a:t>
            </a:r>
            <a:r>
              <a:rPr lang="en-US" sz="1626" dirty="0">
                <a:solidFill>
                  <a:schemeClr val="tx2"/>
                </a:solidFill>
              </a:rPr>
              <a:t>will be a F2F ordinary meeting</a:t>
            </a:r>
          </a:p>
          <a:p>
            <a:pPr>
              <a:lnSpc>
                <a:spcPct val="110000"/>
              </a:lnSpc>
              <a:defRPr/>
            </a:pPr>
            <a:r>
              <a:rPr lang="en-US" sz="1626" dirty="0">
                <a:solidFill>
                  <a:schemeClr val="tx2"/>
                </a:solidFill>
              </a:rPr>
              <a:t>Preliminary Agenda (subjected to changes): </a:t>
            </a:r>
          </a:p>
          <a:p>
            <a:pPr marL="619491" lvl="1" indent="-247796">
              <a:lnSpc>
                <a:spcPct val="110000"/>
              </a:lnSpc>
              <a:defRPr/>
            </a:pPr>
            <a:r>
              <a:rPr lang="en-US" sz="1626" dirty="0">
                <a:solidFill>
                  <a:schemeClr val="tx2"/>
                </a:solidFill>
              </a:rPr>
              <a:t>AI 4.1: Incoming LSs on all agenda items</a:t>
            </a:r>
          </a:p>
          <a:p>
            <a:pPr marL="619491" lvl="1" indent="-247796">
              <a:lnSpc>
                <a:spcPct val="110000"/>
              </a:lnSpc>
              <a:defRPr/>
            </a:pPr>
            <a:r>
              <a:rPr lang="en-US" sz="1626" dirty="0">
                <a:solidFill>
                  <a:schemeClr val="tx2"/>
                </a:solidFill>
              </a:rPr>
              <a:t>AI 4.2: inclusive language for 2G/3G specs</a:t>
            </a:r>
          </a:p>
          <a:p>
            <a:pPr marL="619491" lvl="1" indent="-247796">
              <a:lnSpc>
                <a:spcPct val="110000"/>
              </a:lnSpc>
              <a:defRPr/>
            </a:pPr>
            <a:r>
              <a:rPr lang="en-US" sz="1626" dirty="0">
                <a:solidFill>
                  <a:schemeClr val="tx2"/>
                </a:solidFill>
              </a:rPr>
              <a:t>AI 5.X, 6.X, </a:t>
            </a:r>
            <a:r>
              <a:rPr lang="en-US" sz="1626" dirty="0" smtClean="0">
                <a:solidFill>
                  <a:schemeClr val="tx2"/>
                </a:solidFill>
              </a:rPr>
              <a:t>7.X, 8.X</a:t>
            </a:r>
            <a:endParaRPr lang="en-US" sz="1626" dirty="0">
              <a:solidFill>
                <a:schemeClr val="tx2"/>
              </a:solidFill>
            </a:endParaRPr>
          </a:p>
          <a:p>
            <a:pPr marL="619491" lvl="1" indent="-247796">
              <a:lnSpc>
                <a:spcPct val="110000"/>
              </a:lnSpc>
              <a:defRPr/>
            </a:pPr>
            <a:r>
              <a:rPr lang="en-US" sz="1626" dirty="0" smtClean="0">
                <a:solidFill>
                  <a:schemeClr val="tx2"/>
                </a:solidFill>
              </a:rPr>
              <a:t>AI </a:t>
            </a:r>
            <a:r>
              <a:rPr lang="en-US" sz="1626" dirty="0">
                <a:solidFill>
                  <a:schemeClr val="tx2"/>
                </a:solidFill>
              </a:rPr>
              <a:t>9.X: Rel-18 Maintenance</a:t>
            </a:r>
          </a:p>
          <a:p>
            <a:pPr marL="619491" lvl="1" indent="-247796">
              <a:lnSpc>
                <a:spcPct val="110000"/>
              </a:lnSpc>
              <a:defRPr/>
            </a:pPr>
            <a:r>
              <a:rPr lang="en-US" sz="1626" dirty="0">
                <a:solidFill>
                  <a:schemeClr val="tx2"/>
                </a:solidFill>
              </a:rPr>
              <a:t>AI 19.X: Rel-19 approved study/work </a:t>
            </a:r>
            <a:r>
              <a:rPr lang="en-US" sz="1626" dirty="0" smtClean="0">
                <a:solidFill>
                  <a:schemeClr val="tx2"/>
                </a:solidFill>
              </a:rPr>
              <a:t>items (including TEI19)</a:t>
            </a:r>
            <a:endParaRPr lang="en-US" sz="1626" dirty="0">
              <a:solidFill>
                <a:schemeClr val="tx2"/>
              </a:solidFill>
            </a:endParaRPr>
          </a:p>
          <a:p>
            <a:pPr marL="371695" lvl="1" indent="0">
              <a:lnSpc>
                <a:spcPct val="110000"/>
              </a:lnSpc>
              <a:buNone/>
              <a:defRPr/>
            </a:pPr>
            <a:endParaRPr lang="en-US" altLang="en-US" sz="1626" dirty="0">
              <a:solidFill>
                <a:schemeClr val="tx2"/>
              </a:solidFill>
            </a:endParaRPr>
          </a:p>
          <a:p>
            <a:pPr marL="371684" lvl="1" indent="-371684">
              <a:lnSpc>
                <a:spcPct val="110000"/>
              </a:lnSpc>
              <a:buFont typeface="Arial" panose="020B0604020202020204" pitchFamily="34" charset="0"/>
              <a:buChar char="•"/>
              <a:defRPr/>
            </a:pPr>
            <a:r>
              <a:rPr lang="en-GB" sz="1626" dirty="0">
                <a:solidFill>
                  <a:schemeClr val="tx2"/>
                </a:solidFill>
              </a:rPr>
              <a:t>Email Approval may be scheduled immediately after the meeting, only if it becomes really necessary. Further details on email approval such as </a:t>
            </a:r>
            <a:r>
              <a:rPr lang="en-GB" sz="1626" dirty="0" err="1">
                <a:solidFill>
                  <a:schemeClr val="tx2"/>
                </a:solidFill>
              </a:rPr>
              <a:t>TDoc</a:t>
            </a:r>
            <a:r>
              <a:rPr lang="en-GB" sz="1626" dirty="0">
                <a:solidFill>
                  <a:schemeClr val="tx2"/>
                </a:solidFill>
              </a:rPr>
              <a:t> list, date/timings will be decided during the meeting</a:t>
            </a:r>
            <a:r>
              <a:rPr lang="en-GB" sz="1626" dirty="0" smtClean="0">
                <a:solidFill>
                  <a:schemeClr val="tx2"/>
                </a:solidFill>
              </a:rPr>
              <a:t>.</a:t>
            </a:r>
            <a:endParaRPr lang="en-US" sz="1626" dirty="0">
              <a:solidFill>
                <a:schemeClr val="tx2"/>
              </a:solidFill>
            </a:endParaRPr>
          </a:p>
          <a:p>
            <a:pPr marL="619491" lvl="1" indent="-247796">
              <a:lnSpc>
                <a:spcPct val="110000"/>
              </a:lnSpc>
              <a:defRPr/>
            </a:pPr>
            <a:endParaRPr lang="en-US" altLang="en-US" sz="1301" dirty="0"/>
          </a:p>
          <a:p>
            <a:pPr marL="619491" lvl="1" indent="-247796">
              <a:lnSpc>
                <a:spcPct val="110000"/>
              </a:lnSpc>
              <a:defRPr/>
            </a:pPr>
            <a:endParaRPr lang="en-US" altLang="en-US" sz="1084" b="1" dirty="0">
              <a:solidFill>
                <a:srgbClr val="FF0000"/>
              </a:solidFill>
            </a:endParaRPr>
          </a:p>
          <a:p>
            <a:pPr marL="619491" lvl="1" indent="-247796">
              <a:lnSpc>
                <a:spcPct val="110000"/>
              </a:lnSpc>
              <a:defRPr/>
            </a:pPr>
            <a:endParaRPr lang="en-US" altLang="en-US" sz="1084" dirty="0"/>
          </a:p>
          <a:p>
            <a:pPr marL="619491" lvl="1" indent="-247796">
              <a:lnSpc>
                <a:spcPct val="110000"/>
              </a:lnSpc>
              <a:defRPr/>
            </a:pPr>
            <a:endParaRPr lang="en-US" altLang="en-US" sz="1084" dirty="0"/>
          </a:p>
          <a:p>
            <a:pPr>
              <a:defRPr/>
            </a:pPr>
            <a:endParaRPr lang="en-US" altLang="en-US" sz="1301" dirty="0"/>
          </a:p>
        </p:txBody>
      </p:sp>
      <p:graphicFrame>
        <p:nvGraphicFramePr>
          <p:cNvPr id="4" name="Table 3"/>
          <p:cNvGraphicFramePr>
            <a:graphicFrameLocks noGrp="1"/>
          </p:cNvGraphicFramePr>
          <p:nvPr>
            <p:extLst>
              <p:ext uri="{D42A27DB-BD31-4B8C-83A1-F6EECF244321}">
                <p14:modId xmlns:p14="http://schemas.microsoft.com/office/powerpoint/2010/main" val="1461949614"/>
              </p:ext>
            </p:extLst>
          </p:nvPr>
        </p:nvGraphicFramePr>
        <p:xfrm>
          <a:off x="5627325" y="1424066"/>
          <a:ext cx="6323339" cy="2743200"/>
        </p:xfrm>
        <a:graphic>
          <a:graphicData uri="http://schemas.openxmlformats.org/drawingml/2006/table">
            <a:tbl>
              <a:tblPr>
                <a:tableStyleId>{073A0DAA-6AF3-43AB-8588-CEC1D06C72B9}</a:tableStyleId>
              </a:tblPr>
              <a:tblGrid>
                <a:gridCol w="1733814"/>
                <a:gridCol w="2077934"/>
                <a:gridCol w="1788143"/>
                <a:gridCol w="723448"/>
              </a:tblGrid>
              <a:tr h="452203">
                <a:tc>
                  <a:txBody>
                    <a:bodyPr/>
                    <a:lstStyle/>
                    <a:p>
                      <a:pPr algn="l" fontAlgn="t"/>
                      <a:r>
                        <a:rPr lang="en-US" sz="1200" b="1" u="none" strike="noStrike" dirty="0">
                          <a:effectLst/>
                        </a:rPr>
                        <a:t>Doc request deadline</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smtClean="0">
                          <a:effectLst/>
                        </a:rPr>
                        <a:t>Friday 5 April </a:t>
                      </a:r>
                      <a:r>
                        <a:rPr lang="en-US" sz="1200" b="1" u="none" strike="noStrike" baseline="0" dirty="0" smtClean="0">
                          <a:effectLst/>
                        </a:rPr>
                        <a:t>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a:effectLst/>
                        </a:rPr>
                        <a:t>2359 UTC</a:t>
                      </a:r>
                      <a:endParaRPr lang="en-US" sz="1200" b="1" i="0" u="none" strike="noStrike">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Doc submission deadline</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smtClean="0">
                          <a:effectLst/>
                        </a:rPr>
                        <a:t>Friday 5 April</a:t>
                      </a:r>
                      <a:r>
                        <a:rPr lang="en-US" sz="1200" b="1" u="none" strike="noStrike" baseline="0" dirty="0" smtClean="0">
                          <a:effectLst/>
                        </a:rPr>
                        <a:t>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a:effectLst/>
                        </a:rPr>
                        <a:t>2359 UTC</a:t>
                      </a:r>
                      <a:endParaRPr lang="en-US" sz="1200" b="1" i="0" u="none" strike="noStrike">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Registration</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a:effectLst/>
                        </a:rPr>
                        <a:t>Monday </a:t>
                      </a:r>
                      <a:r>
                        <a:rPr lang="en-US" sz="1200" b="1" u="none" strike="noStrike" dirty="0" smtClean="0">
                          <a:effectLst/>
                        </a:rPr>
                        <a:t>8 April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a:effectLst/>
                        </a:rPr>
                        <a:t> </a:t>
                      </a:r>
                      <a:endParaRPr lang="en-US" sz="1200" b="1" i="0" u="none" strike="noStrike">
                        <a:solidFill>
                          <a:srgbClr val="000000"/>
                        </a:solidFill>
                        <a:effectLst/>
                        <a:latin typeface="Calibri" panose="020F0502020204030204" pitchFamily="34" charset="0"/>
                      </a:endParaRPr>
                    </a:p>
                  </a:txBody>
                  <a:tcPr anchor="ctr"/>
                </a:tc>
                <a:tc>
                  <a:txBody>
                    <a:bodyPr/>
                    <a:lstStyle/>
                    <a:p>
                      <a:pPr algn="ctr" fontAlgn="t"/>
                      <a:r>
                        <a:rPr lang="en-US" sz="1200" b="1" u="none" strike="noStrike">
                          <a:effectLst/>
                        </a:rPr>
                        <a:t>0800 UTC</a:t>
                      </a:r>
                      <a:endParaRPr lang="en-US" sz="1200" b="1" i="0" u="none" strike="noStrike">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Start of meeting</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a:effectLst/>
                        </a:rPr>
                        <a:t>Monday </a:t>
                      </a:r>
                      <a:r>
                        <a:rPr lang="en-US" sz="1200" b="1" u="none" strike="noStrike" dirty="0" smtClean="0">
                          <a:effectLst/>
                        </a:rPr>
                        <a:t>15</a:t>
                      </a:r>
                      <a:r>
                        <a:rPr lang="en-US" sz="1200" b="1" u="none" strike="noStrike" baseline="0" dirty="0" smtClean="0">
                          <a:effectLst/>
                        </a:rPr>
                        <a:t> April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a:effectLst/>
                        </a:rPr>
                        <a:t>0900 Local time</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dirty="0" smtClean="0">
                          <a:effectLst/>
                        </a:rPr>
                        <a:t>0100 </a:t>
                      </a:r>
                      <a:r>
                        <a:rPr lang="en-US" sz="1200" b="1" u="none" strike="noStrike" dirty="0">
                          <a:effectLst/>
                        </a:rPr>
                        <a:t>UTC</a:t>
                      </a:r>
                      <a:endParaRPr lang="en-US" sz="1200" b="1" i="0" u="none" strike="noStrike" dirty="0">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Close of meeting</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a:effectLst/>
                        </a:rPr>
                        <a:t>Friday </a:t>
                      </a:r>
                      <a:r>
                        <a:rPr lang="en-US" sz="1200" b="1" u="none" strike="noStrike" dirty="0" smtClean="0">
                          <a:effectLst/>
                        </a:rPr>
                        <a:t>19 April</a:t>
                      </a:r>
                      <a:r>
                        <a:rPr lang="en-US" sz="1200" b="1" u="none" strike="noStrike" baseline="0" dirty="0" smtClean="0">
                          <a:effectLst/>
                        </a:rPr>
                        <a:t>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smtClean="0">
                          <a:effectLst/>
                        </a:rPr>
                        <a:t>1630 </a:t>
                      </a:r>
                      <a:r>
                        <a:rPr lang="en-US" sz="1200" b="1" u="none" strike="noStrike" dirty="0">
                          <a:effectLst/>
                        </a:rPr>
                        <a:t>Local time (or earlier)</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dirty="0" smtClean="0">
                          <a:effectLst/>
                        </a:rPr>
                        <a:t>0830 </a:t>
                      </a:r>
                      <a:r>
                        <a:rPr lang="en-US" sz="1200" b="1" u="none" strike="noStrike" dirty="0">
                          <a:effectLst/>
                        </a:rPr>
                        <a:t>UTC</a:t>
                      </a:r>
                      <a:endParaRPr lang="en-US" sz="1200" b="1" i="0" u="none" strike="noStrike" dirty="0">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Upload approved documents</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smtClean="0">
                          <a:effectLst/>
                        </a:rPr>
                        <a:t>Friday 19 April </a:t>
                      </a:r>
                      <a:r>
                        <a:rPr lang="en-US" sz="1200" b="1" u="none" strike="noStrike" baseline="0" dirty="0" smtClean="0">
                          <a:effectLst/>
                        </a:rPr>
                        <a:t>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smtClean="0">
                          <a:effectLst/>
                        </a:rPr>
                        <a:t>1730 </a:t>
                      </a:r>
                      <a:r>
                        <a:rPr lang="en-US" sz="1200" b="1" u="none" strike="noStrike" dirty="0">
                          <a:effectLst/>
                        </a:rPr>
                        <a:t>Local time</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dirty="0" smtClean="0">
                          <a:effectLst/>
                        </a:rPr>
                        <a:t>0930 </a:t>
                      </a:r>
                      <a:r>
                        <a:rPr lang="en-US" sz="1200" b="1" u="none" strike="noStrike" dirty="0">
                          <a:effectLst/>
                        </a:rPr>
                        <a:t>UTC</a:t>
                      </a:r>
                      <a:endParaRPr lang="en-US" sz="1200" b="1" i="0" u="none" strike="noStrike" dirty="0">
                        <a:solidFill>
                          <a:srgbClr val="000000"/>
                        </a:solidFill>
                        <a:effectLst/>
                        <a:latin typeface="Calibri" panose="020F0502020204030204" pitchFamily="34" charset="0"/>
                      </a:endParaRPr>
                    </a:p>
                  </a:txBody>
                  <a:tcPr anchor="ctr"/>
                </a:tc>
              </a:tr>
            </a:tbl>
          </a:graphicData>
        </a:graphic>
      </p:graphicFrame>
    </p:spTree>
    <p:extLst>
      <p:ext uri="{BB962C8B-B14F-4D97-AF65-F5344CB8AC3E}">
        <p14:creationId xmlns:p14="http://schemas.microsoft.com/office/powerpoint/2010/main" val="3363780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AA107368-5183-463D-A752-842B7A9C5A78}"/>
              </a:ext>
            </a:extLst>
          </p:cNvPr>
          <p:cNvSpPr txBox="1">
            <a:spLocks/>
          </p:cNvSpPr>
          <p:nvPr/>
        </p:nvSpPr>
        <p:spPr>
          <a:xfrm>
            <a:off x="2428001" y="319172"/>
            <a:ext cx="6508595" cy="929308"/>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pPr algn="ctr"/>
            <a:r>
              <a:rPr lang="en-US" sz="2800" dirty="0" smtClean="0">
                <a:solidFill>
                  <a:schemeClr val="tx2"/>
                </a:solidFill>
              </a:rPr>
              <a:t>SA2#163 </a:t>
            </a:r>
            <a:r>
              <a:rPr lang="en-US" sz="2800" dirty="0">
                <a:solidFill>
                  <a:schemeClr val="tx2"/>
                </a:solidFill>
              </a:rPr>
              <a:t>Dates/Agenda</a:t>
            </a:r>
          </a:p>
        </p:txBody>
      </p:sp>
      <p:sp>
        <p:nvSpPr>
          <p:cNvPr id="6" name="Content Placeholder 2">
            <a:extLst>
              <a:ext uri="{FF2B5EF4-FFF2-40B4-BE49-F238E27FC236}">
                <a16:creationId xmlns:a16="http://schemas.microsoft.com/office/drawing/2014/main" xmlns="" id="{0B8726E9-E2A7-4EE1-8398-AFAED8E38BCC}"/>
              </a:ext>
            </a:extLst>
          </p:cNvPr>
          <p:cNvSpPr txBox="1">
            <a:spLocks/>
          </p:cNvSpPr>
          <p:nvPr/>
        </p:nvSpPr>
        <p:spPr>
          <a:xfrm>
            <a:off x="585028" y="1424066"/>
            <a:ext cx="5042298" cy="4655906"/>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626" dirty="0" smtClean="0">
                <a:solidFill>
                  <a:schemeClr val="tx2"/>
                </a:solidFill>
              </a:rPr>
              <a:t>SA2#163 </a:t>
            </a:r>
            <a:r>
              <a:rPr lang="en-US" sz="1626" dirty="0">
                <a:solidFill>
                  <a:schemeClr val="tx2"/>
                </a:solidFill>
              </a:rPr>
              <a:t>will be a F2F ordinary meeting</a:t>
            </a:r>
          </a:p>
          <a:p>
            <a:pPr>
              <a:lnSpc>
                <a:spcPct val="110000"/>
              </a:lnSpc>
              <a:defRPr/>
            </a:pPr>
            <a:r>
              <a:rPr lang="en-US" sz="1626" dirty="0">
                <a:solidFill>
                  <a:schemeClr val="tx2"/>
                </a:solidFill>
              </a:rPr>
              <a:t>Preliminary Agenda (subjected to changes): </a:t>
            </a:r>
          </a:p>
          <a:p>
            <a:pPr marL="619491" lvl="1" indent="-247796">
              <a:lnSpc>
                <a:spcPct val="110000"/>
              </a:lnSpc>
              <a:defRPr/>
            </a:pPr>
            <a:r>
              <a:rPr lang="en-US" sz="1626" dirty="0">
                <a:solidFill>
                  <a:schemeClr val="tx2"/>
                </a:solidFill>
              </a:rPr>
              <a:t>AI 4.1: Incoming LSs on all agenda items</a:t>
            </a:r>
          </a:p>
          <a:p>
            <a:pPr marL="619491" lvl="1" indent="-247796">
              <a:lnSpc>
                <a:spcPct val="110000"/>
              </a:lnSpc>
              <a:defRPr/>
            </a:pPr>
            <a:r>
              <a:rPr lang="en-US" sz="1626" dirty="0">
                <a:solidFill>
                  <a:schemeClr val="tx2"/>
                </a:solidFill>
              </a:rPr>
              <a:t>AI 4.2: inclusive language for 2G/3G specs</a:t>
            </a:r>
          </a:p>
          <a:p>
            <a:pPr marL="619491" lvl="1" indent="-247796">
              <a:lnSpc>
                <a:spcPct val="110000"/>
              </a:lnSpc>
              <a:defRPr/>
            </a:pPr>
            <a:r>
              <a:rPr lang="en-US" sz="1626" dirty="0">
                <a:solidFill>
                  <a:schemeClr val="tx2"/>
                </a:solidFill>
              </a:rPr>
              <a:t>AI 5.X, 6.X, </a:t>
            </a:r>
            <a:r>
              <a:rPr lang="en-US" sz="1626" dirty="0" smtClean="0">
                <a:solidFill>
                  <a:schemeClr val="tx2"/>
                </a:solidFill>
              </a:rPr>
              <a:t>7.X, 8.X</a:t>
            </a:r>
            <a:endParaRPr lang="en-US" sz="1626" dirty="0">
              <a:solidFill>
                <a:schemeClr val="tx2"/>
              </a:solidFill>
            </a:endParaRPr>
          </a:p>
          <a:p>
            <a:pPr marL="619491" lvl="1" indent="-247796">
              <a:lnSpc>
                <a:spcPct val="110000"/>
              </a:lnSpc>
              <a:defRPr/>
            </a:pPr>
            <a:r>
              <a:rPr lang="en-US" sz="1626" dirty="0" smtClean="0">
                <a:solidFill>
                  <a:schemeClr val="tx2"/>
                </a:solidFill>
              </a:rPr>
              <a:t>AI </a:t>
            </a:r>
            <a:r>
              <a:rPr lang="en-US" sz="1626" dirty="0">
                <a:solidFill>
                  <a:schemeClr val="tx2"/>
                </a:solidFill>
              </a:rPr>
              <a:t>9.X: Rel-18 Maintenance</a:t>
            </a:r>
          </a:p>
          <a:p>
            <a:pPr marL="619491" lvl="1" indent="-247796">
              <a:lnSpc>
                <a:spcPct val="110000"/>
              </a:lnSpc>
              <a:defRPr/>
            </a:pPr>
            <a:r>
              <a:rPr lang="en-US" sz="1626" dirty="0">
                <a:solidFill>
                  <a:schemeClr val="tx2"/>
                </a:solidFill>
              </a:rPr>
              <a:t>AI 19.X: Rel-19 approved study/work </a:t>
            </a:r>
            <a:r>
              <a:rPr lang="en-US" sz="1626" dirty="0" smtClean="0">
                <a:solidFill>
                  <a:schemeClr val="tx2"/>
                </a:solidFill>
              </a:rPr>
              <a:t>items (including TEI19)</a:t>
            </a:r>
            <a:endParaRPr lang="en-US" sz="1626" dirty="0">
              <a:solidFill>
                <a:schemeClr val="tx2"/>
              </a:solidFill>
            </a:endParaRPr>
          </a:p>
          <a:p>
            <a:pPr marL="619491" lvl="1" indent="-247796">
              <a:lnSpc>
                <a:spcPct val="110000"/>
              </a:lnSpc>
              <a:defRPr/>
            </a:pPr>
            <a:endParaRPr lang="en-US" altLang="en-US" sz="1626" dirty="0">
              <a:solidFill>
                <a:schemeClr val="tx2"/>
              </a:solidFill>
            </a:endParaRPr>
          </a:p>
          <a:p>
            <a:pPr marL="371684" lvl="1" indent="-371684">
              <a:lnSpc>
                <a:spcPct val="110000"/>
              </a:lnSpc>
              <a:buFont typeface="Arial" panose="020B0604020202020204" pitchFamily="34" charset="0"/>
              <a:buChar char="•"/>
              <a:defRPr/>
            </a:pPr>
            <a:r>
              <a:rPr lang="en-GB" sz="1626" dirty="0">
                <a:solidFill>
                  <a:schemeClr val="tx2"/>
                </a:solidFill>
              </a:rPr>
              <a:t>Email Approval may be scheduled immediately after the meeting, only if it becomes really necessary. Further details on email approval such as </a:t>
            </a:r>
            <a:r>
              <a:rPr lang="en-GB" sz="1626" dirty="0" err="1">
                <a:solidFill>
                  <a:schemeClr val="tx2"/>
                </a:solidFill>
              </a:rPr>
              <a:t>TDoc</a:t>
            </a:r>
            <a:r>
              <a:rPr lang="en-GB" sz="1626" dirty="0">
                <a:solidFill>
                  <a:schemeClr val="tx2"/>
                </a:solidFill>
              </a:rPr>
              <a:t> list, date/timings will be decided during the meeting</a:t>
            </a:r>
            <a:r>
              <a:rPr lang="en-GB" sz="1626" dirty="0" smtClean="0">
                <a:solidFill>
                  <a:schemeClr val="tx2"/>
                </a:solidFill>
              </a:rPr>
              <a:t>.</a:t>
            </a:r>
            <a:endParaRPr lang="en-US" sz="1626" dirty="0">
              <a:solidFill>
                <a:schemeClr val="tx2"/>
              </a:solidFill>
            </a:endParaRPr>
          </a:p>
          <a:p>
            <a:pPr marL="619491" lvl="1" indent="-247796">
              <a:lnSpc>
                <a:spcPct val="110000"/>
              </a:lnSpc>
              <a:defRPr/>
            </a:pPr>
            <a:endParaRPr lang="en-US" altLang="en-US" sz="1301" dirty="0"/>
          </a:p>
          <a:p>
            <a:pPr marL="619491" lvl="1" indent="-247796">
              <a:lnSpc>
                <a:spcPct val="110000"/>
              </a:lnSpc>
              <a:defRPr/>
            </a:pPr>
            <a:endParaRPr lang="en-US" altLang="en-US" sz="1084" b="1" dirty="0">
              <a:solidFill>
                <a:srgbClr val="FF0000"/>
              </a:solidFill>
            </a:endParaRPr>
          </a:p>
          <a:p>
            <a:pPr marL="619491" lvl="1" indent="-247796">
              <a:lnSpc>
                <a:spcPct val="110000"/>
              </a:lnSpc>
              <a:defRPr/>
            </a:pPr>
            <a:endParaRPr lang="en-US" altLang="en-US" sz="1084" dirty="0"/>
          </a:p>
          <a:p>
            <a:pPr marL="619491" lvl="1" indent="-247796">
              <a:lnSpc>
                <a:spcPct val="110000"/>
              </a:lnSpc>
              <a:defRPr/>
            </a:pPr>
            <a:endParaRPr lang="en-US" altLang="en-US" sz="1084" dirty="0"/>
          </a:p>
          <a:p>
            <a:pPr>
              <a:defRPr/>
            </a:pPr>
            <a:endParaRPr lang="en-US" altLang="en-US" sz="1301" dirty="0"/>
          </a:p>
        </p:txBody>
      </p:sp>
      <p:graphicFrame>
        <p:nvGraphicFramePr>
          <p:cNvPr id="4" name="Table 3"/>
          <p:cNvGraphicFramePr>
            <a:graphicFrameLocks noGrp="1"/>
          </p:cNvGraphicFramePr>
          <p:nvPr>
            <p:extLst>
              <p:ext uri="{D42A27DB-BD31-4B8C-83A1-F6EECF244321}">
                <p14:modId xmlns:p14="http://schemas.microsoft.com/office/powerpoint/2010/main" val="2777102982"/>
              </p:ext>
            </p:extLst>
          </p:nvPr>
        </p:nvGraphicFramePr>
        <p:xfrm>
          <a:off x="5627327" y="1424066"/>
          <a:ext cx="6323337" cy="2743200"/>
        </p:xfrm>
        <a:graphic>
          <a:graphicData uri="http://schemas.openxmlformats.org/drawingml/2006/table">
            <a:tbl>
              <a:tblPr>
                <a:tableStyleId>{073A0DAA-6AF3-43AB-8588-CEC1D06C72B9}</a:tableStyleId>
              </a:tblPr>
              <a:tblGrid>
                <a:gridCol w="1733814"/>
                <a:gridCol w="2077933"/>
                <a:gridCol w="1788142"/>
                <a:gridCol w="723448"/>
              </a:tblGrid>
              <a:tr h="452203">
                <a:tc>
                  <a:txBody>
                    <a:bodyPr/>
                    <a:lstStyle/>
                    <a:p>
                      <a:pPr algn="l" fontAlgn="t"/>
                      <a:r>
                        <a:rPr lang="en-US" sz="1200" b="1" u="none" strike="noStrike" dirty="0">
                          <a:effectLst/>
                        </a:rPr>
                        <a:t>Doc request deadline</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smtClean="0">
                          <a:effectLst/>
                        </a:rPr>
                        <a:t>Friday 17 May</a:t>
                      </a:r>
                      <a:r>
                        <a:rPr lang="en-US" sz="1200" b="1" u="none" strike="noStrike" baseline="0" dirty="0" smtClean="0">
                          <a:effectLst/>
                        </a:rPr>
                        <a:t>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a:effectLst/>
                        </a:rPr>
                        <a:t>2359 UTC</a:t>
                      </a:r>
                      <a:endParaRPr lang="en-US" sz="1200" b="1" i="0" u="none" strike="noStrike">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Doc submission deadline</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smtClean="0">
                          <a:effectLst/>
                        </a:rPr>
                        <a:t>Friday 17 May</a:t>
                      </a:r>
                      <a:r>
                        <a:rPr lang="en-US" sz="1200" b="1" u="none" strike="noStrike" baseline="0" dirty="0" smtClean="0">
                          <a:effectLst/>
                        </a:rPr>
                        <a:t>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a:effectLst/>
                        </a:rPr>
                        <a:t>2359 UTC</a:t>
                      </a:r>
                      <a:endParaRPr lang="en-US" sz="1200" b="1" i="0" u="none" strike="noStrike">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a:effectLst/>
                        </a:rPr>
                        <a:t>Registration</a:t>
                      </a:r>
                      <a:endParaRPr lang="en-US" sz="1200" b="1" i="0" u="none" strike="noStrike">
                        <a:solidFill>
                          <a:srgbClr val="000000"/>
                        </a:solidFill>
                        <a:effectLst/>
                        <a:latin typeface="Calibri" panose="020F0502020204030204" pitchFamily="34" charset="0"/>
                      </a:endParaRPr>
                    </a:p>
                  </a:txBody>
                  <a:tcPr anchor="ctr"/>
                </a:tc>
                <a:tc>
                  <a:txBody>
                    <a:bodyPr/>
                    <a:lstStyle/>
                    <a:p>
                      <a:pPr algn="r" fontAlgn="t"/>
                      <a:r>
                        <a:rPr lang="en-US" sz="1200" b="1" u="none" strike="noStrike" dirty="0">
                          <a:effectLst/>
                        </a:rPr>
                        <a:t>Monday </a:t>
                      </a:r>
                      <a:r>
                        <a:rPr lang="en-US" sz="1200" b="1" u="none" strike="noStrike" dirty="0" smtClean="0">
                          <a:effectLst/>
                        </a:rPr>
                        <a:t>20 May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a:effectLst/>
                        </a:rPr>
                        <a:t> </a:t>
                      </a:r>
                      <a:endParaRPr lang="en-US" sz="1200" b="1" i="0" u="none" strike="noStrike">
                        <a:solidFill>
                          <a:srgbClr val="000000"/>
                        </a:solidFill>
                        <a:effectLst/>
                        <a:latin typeface="Calibri" panose="020F0502020204030204" pitchFamily="34" charset="0"/>
                      </a:endParaRPr>
                    </a:p>
                  </a:txBody>
                  <a:tcPr anchor="ctr"/>
                </a:tc>
                <a:tc>
                  <a:txBody>
                    <a:bodyPr/>
                    <a:lstStyle/>
                    <a:p>
                      <a:pPr algn="ctr" fontAlgn="t"/>
                      <a:r>
                        <a:rPr lang="en-US" sz="1200" b="1" u="none" strike="noStrike">
                          <a:effectLst/>
                        </a:rPr>
                        <a:t>0800 UTC</a:t>
                      </a:r>
                      <a:endParaRPr lang="en-US" sz="1200" b="1" i="0" u="none" strike="noStrike">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Start of meeting</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a:effectLst/>
                        </a:rPr>
                        <a:t>Monday </a:t>
                      </a:r>
                      <a:r>
                        <a:rPr lang="en-US" sz="1200" b="1" u="none" strike="noStrike" dirty="0" smtClean="0">
                          <a:effectLst/>
                        </a:rPr>
                        <a:t>27 May</a:t>
                      </a:r>
                      <a:r>
                        <a:rPr lang="en-US" sz="1200" b="1" u="none" strike="noStrike" baseline="0" dirty="0" smtClean="0">
                          <a:effectLst/>
                        </a:rPr>
                        <a:t>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a:effectLst/>
                        </a:rPr>
                        <a:t>0900 Local time</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dirty="0" smtClean="0">
                          <a:effectLst/>
                        </a:rPr>
                        <a:t>0000 </a:t>
                      </a:r>
                      <a:r>
                        <a:rPr lang="en-US" sz="1200" b="1" u="none" strike="noStrike" dirty="0">
                          <a:effectLst/>
                        </a:rPr>
                        <a:t>UTC</a:t>
                      </a:r>
                      <a:endParaRPr lang="en-US" sz="1200" b="1" i="0" u="none" strike="noStrike" dirty="0">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a:effectLst/>
                        </a:rPr>
                        <a:t>Close of meeting</a:t>
                      </a:r>
                      <a:endParaRPr lang="en-US" sz="1200" b="1" i="0" u="none" strike="noStrike">
                        <a:solidFill>
                          <a:srgbClr val="000000"/>
                        </a:solidFill>
                        <a:effectLst/>
                        <a:latin typeface="Calibri" panose="020F0502020204030204" pitchFamily="34" charset="0"/>
                      </a:endParaRPr>
                    </a:p>
                  </a:txBody>
                  <a:tcPr anchor="ctr"/>
                </a:tc>
                <a:tc>
                  <a:txBody>
                    <a:bodyPr/>
                    <a:lstStyle/>
                    <a:p>
                      <a:pPr algn="r" fontAlgn="t"/>
                      <a:r>
                        <a:rPr lang="en-US" sz="1200" b="1" u="none" strike="noStrike" dirty="0">
                          <a:effectLst/>
                        </a:rPr>
                        <a:t>Friday </a:t>
                      </a:r>
                      <a:r>
                        <a:rPr lang="en-US" sz="1200" b="1" u="none" strike="noStrike" dirty="0" smtClean="0">
                          <a:effectLst/>
                        </a:rPr>
                        <a:t>31 May</a:t>
                      </a:r>
                      <a:r>
                        <a:rPr lang="en-US" sz="1200" b="1" u="none" strike="noStrike" baseline="0" dirty="0" smtClean="0">
                          <a:effectLst/>
                        </a:rPr>
                        <a:t>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smtClean="0">
                          <a:effectLst/>
                        </a:rPr>
                        <a:t>1630 </a:t>
                      </a:r>
                      <a:r>
                        <a:rPr lang="en-US" sz="1200" b="1" u="none" strike="noStrike" dirty="0">
                          <a:effectLst/>
                        </a:rPr>
                        <a:t>Local time (or earlier)</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dirty="0" smtClean="0">
                          <a:effectLst/>
                        </a:rPr>
                        <a:t>0730 </a:t>
                      </a:r>
                      <a:r>
                        <a:rPr lang="en-US" sz="1200" b="1" u="none" strike="noStrike" dirty="0">
                          <a:effectLst/>
                        </a:rPr>
                        <a:t>UTC</a:t>
                      </a:r>
                      <a:endParaRPr lang="en-US" sz="1200" b="1" i="0" u="none" strike="noStrike" dirty="0">
                        <a:solidFill>
                          <a:srgbClr val="000000"/>
                        </a:solidFill>
                        <a:effectLst/>
                        <a:latin typeface="Calibri" panose="020F0502020204030204" pitchFamily="34" charset="0"/>
                      </a:endParaRPr>
                    </a:p>
                  </a:txBody>
                  <a:tcPr anchor="ctr"/>
                </a:tc>
              </a:tr>
              <a:tr h="452203">
                <a:tc>
                  <a:txBody>
                    <a:bodyPr/>
                    <a:lstStyle/>
                    <a:p>
                      <a:pPr algn="l" fontAlgn="t"/>
                      <a:r>
                        <a:rPr lang="en-US" sz="1200" b="1" u="none" strike="noStrike" dirty="0">
                          <a:effectLst/>
                        </a:rPr>
                        <a:t>Upload approved documents</a:t>
                      </a:r>
                      <a:endParaRPr lang="en-US" sz="1200" b="1" i="0" u="none" strike="noStrike" dirty="0">
                        <a:solidFill>
                          <a:srgbClr val="000000"/>
                        </a:solidFill>
                        <a:effectLst/>
                        <a:latin typeface="Calibri" panose="020F0502020204030204" pitchFamily="34" charset="0"/>
                      </a:endParaRPr>
                    </a:p>
                  </a:txBody>
                  <a:tcPr anchor="ctr"/>
                </a:tc>
                <a:tc>
                  <a:txBody>
                    <a:bodyPr/>
                    <a:lstStyle/>
                    <a:p>
                      <a:pPr algn="r" fontAlgn="t"/>
                      <a:r>
                        <a:rPr lang="en-US" sz="1200" b="1" u="none" strike="noStrike" dirty="0" smtClean="0">
                          <a:effectLst/>
                        </a:rPr>
                        <a:t>Friday 31 May</a:t>
                      </a:r>
                      <a:r>
                        <a:rPr lang="en-US" sz="1200" b="1" u="none" strike="noStrike" baseline="0" dirty="0" smtClean="0">
                          <a:effectLst/>
                        </a:rPr>
                        <a:t> 2024</a:t>
                      </a:r>
                      <a:endParaRPr lang="en-US" sz="1200" b="1" i="0" u="none" strike="noStrike" dirty="0">
                        <a:solidFill>
                          <a:srgbClr val="000000"/>
                        </a:solidFill>
                        <a:effectLst/>
                        <a:latin typeface="Calibri" panose="020F0502020204030204" pitchFamily="34" charset="0"/>
                      </a:endParaRPr>
                    </a:p>
                  </a:txBody>
                  <a:tcPr anchor="ctr"/>
                </a:tc>
                <a:tc>
                  <a:txBody>
                    <a:bodyPr/>
                    <a:lstStyle/>
                    <a:p>
                      <a:pPr algn="l" fontAlgn="t"/>
                      <a:r>
                        <a:rPr lang="en-US" sz="1200" b="1" u="none" strike="noStrike" dirty="0" smtClean="0">
                          <a:effectLst/>
                        </a:rPr>
                        <a:t>1730 </a:t>
                      </a:r>
                      <a:r>
                        <a:rPr lang="en-US" sz="1200" b="1" u="none" strike="noStrike" dirty="0">
                          <a:effectLst/>
                        </a:rPr>
                        <a:t>Local time</a:t>
                      </a:r>
                      <a:endParaRPr lang="en-US" sz="1200" b="1" i="0" u="none" strike="noStrike" dirty="0">
                        <a:solidFill>
                          <a:srgbClr val="000000"/>
                        </a:solidFill>
                        <a:effectLst/>
                        <a:latin typeface="Calibri" panose="020F0502020204030204" pitchFamily="34" charset="0"/>
                      </a:endParaRPr>
                    </a:p>
                  </a:txBody>
                  <a:tcPr anchor="ctr"/>
                </a:tc>
                <a:tc>
                  <a:txBody>
                    <a:bodyPr/>
                    <a:lstStyle/>
                    <a:p>
                      <a:pPr algn="ctr" fontAlgn="t"/>
                      <a:r>
                        <a:rPr lang="en-US" sz="1200" b="1" u="none" strike="noStrike" dirty="0" smtClean="0">
                          <a:effectLst/>
                        </a:rPr>
                        <a:t>0830</a:t>
                      </a:r>
                    </a:p>
                    <a:p>
                      <a:pPr algn="ctr" fontAlgn="t"/>
                      <a:r>
                        <a:rPr lang="en-US" sz="1200" b="1" u="none" strike="noStrike" dirty="0" smtClean="0">
                          <a:effectLst/>
                        </a:rPr>
                        <a:t>UTC</a:t>
                      </a:r>
                      <a:endParaRPr lang="en-US" sz="1200" b="1" i="0" u="none" strike="noStrike" dirty="0">
                        <a:solidFill>
                          <a:srgbClr val="000000"/>
                        </a:solidFill>
                        <a:effectLst/>
                        <a:latin typeface="Calibri" panose="020F0502020204030204" pitchFamily="34" charset="0"/>
                      </a:endParaRPr>
                    </a:p>
                  </a:txBody>
                  <a:tcPr anchor="ctr"/>
                </a:tc>
              </a:tr>
            </a:tbl>
          </a:graphicData>
        </a:graphic>
      </p:graphicFrame>
    </p:spTree>
    <p:extLst>
      <p:ext uri="{BB962C8B-B14F-4D97-AF65-F5344CB8AC3E}">
        <p14:creationId xmlns:p14="http://schemas.microsoft.com/office/powerpoint/2010/main" val="1142415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2DD0395-6E2A-4D67-A1A6-3A5C1DB567C4}"/>
              </a:ext>
            </a:extLst>
          </p:cNvPr>
          <p:cNvSpPr>
            <a:spLocks noGrp="1"/>
          </p:cNvSpPr>
          <p:nvPr>
            <p:ph type="title"/>
          </p:nvPr>
        </p:nvSpPr>
        <p:spPr>
          <a:xfrm>
            <a:off x="1550254" y="370682"/>
            <a:ext cx="9517514" cy="519931"/>
          </a:xfrm>
        </p:spPr>
        <p:txBody>
          <a:bodyPr/>
          <a:lstStyle/>
          <a:p>
            <a:r>
              <a:rPr lang="en-US" dirty="0" smtClean="0">
                <a:solidFill>
                  <a:schemeClr val="tx1"/>
                </a:solidFill>
              </a:rPr>
              <a:t>Rel-19 timelines</a:t>
            </a:r>
            <a:endParaRPr lang="en-US" dirty="0">
              <a:solidFill>
                <a:schemeClr val="tx1"/>
              </a:solidFill>
            </a:endParaRPr>
          </a:p>
        </p:txBody>
      </p:sp>
      <p:grpSp>
        <p:nvGrpSpPr>
          <p:cNvPr id="3" name="Group 2"/>
          <p:cNvGrpSpPr/>
          <p:nvPr/>
        </p:nvGrpSpPr>
        <p:grpSpPr>
          <a:xfrm>
            <a:off x="1136021" y="1382802"/>
            <a:ext cx="9572131" cy="4804865"/>
            <a:chOff x="40410" y="785284"/>
            <a:chExt cx="11773222" cy="5909734"/>
          </a:xfrm>
        </p:grpSpPr>
        <p:cxnSp>
          <p:nvCxnSpPr>
            <p:cNvPr id="74" name="Straight Connector 114"/>
            <p:cNvCxnSpPr>
              <a:cxnSpLocks noChangeShapeType="1"/>
            </p:cNvCxnSpPr>
            <p:nvPr/>
          </p:nvCxnSpPr>
          <p:spPr bwMode="auto">
            <a:xfrm>
              <a:off x="9988551" y="1576918"/>
              <a:ext cx="0" cy="4832349"/>
            </a:xfrm>
            <a:prstGeom prst="line">
              <a:avLst/>
            </a:prstGeom>
            <a:noFill/>
            <a:ln w="28575" algn="ctr">
              <a:solidFill>
                <a:schemeClr val="accent3"/>
              </a:solidFill>
              <a:round/>
              <a:headEnd/>
              <a:tailEnd/>
            </a:ln>
          </p:spPr>
        </p:cxnSp>
        <p:cxnSp>
          <p:nvCxnSpPr>
            <p:cNvPr id="75" name="Straight Connector 114"/>
            <p:cNvCxnSpPr>
              <a:cxnSpLocks noChangeShapeType="1"/>
            </p:cNvCxnSpPr>
            <p:nvPr/>
          </p:nvCxnSpPr>
          <p:spPr bwMode="auto">
            <a:xfrm>
              <a:off x="6362700" y="1524000"/>
              <a:ext cx="0" cy="4885267"/>
            </a:xfrm>
            <a:prstGeom prst="line">
              <a:avLst/>
            </a:prstGeom>
            <a:noFill/>
            <a:ln w="28575" algn="ctr">
              <a:solidFill>
                <a:schemeClr val="accent3"/>
              </a:solidFill>
              <a:round/>
              <a:headEnd/>
              <a:tailEnd/>
            </a:ln>
          </p:spPr>
        </p:cxnSp>
        <p:cxnSp>
          <p:nvCxnSpPr>
            <p:cNvPr id="80" name="Straight Connector 114"/>
            <p:cNvCxnSpPr>
              <a:cxnSpLocks noChangeShapeType="1"/>
            </p:cNvCxnSpPr>
            <p:nvPr/>
          </p:nvCxnSpPr>
          <p:spPr bwMode="auto">
            <a:xfrm flipH="1">
              <a:off x="2705100" y="1526118"/>
              <a:ext cx="19051" cy="4883149"/>
            </a:xfrm>
            <a:prstGeom prst="line">
              <a:avLst/>
            </a:prstGeom>
            <a:noFill/>
            <a:ln w="28575" algn="ctr">
              <a:solidFill>
                <a:schemeClr val="accent3"/>
              </a:solidFill>
              <a:round/>
              <a:headEnd/>
              <a:tailEnd/>
            </a:ln>
          </p:spPr>
        </p:cxnSp>
        <p:sp>
          <p:nvSpPr>
            <p:cNvPr id="81" name="TextBox 86"/>
            <p:cNvSpPr txBox="1">
              <a:spLocks noChangeArrowheads="1"/>
            </p:cNvSpPr>
            <p:nvPr/>
          </p:nvSpPr>
          <p:spPr bwMode="auto">
            <a:xfrm>
              <a:off x="1564758"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TSG#101</a:t>
              </a:r>
            </a:p>
          </p:txBody>
        </p:sp>
        <p:cxnSp>
          <p:nvCxnSpPr>
            <p:cNvPr id="82" name="Straight Connector 115"/>
            <p:cNvCxnSpPr>
              <a:cxnSpLocks noChangeShapeType="1"/>
            </p:cNvCxnSpPr>
            <p:nvPr/>
          </p:nvCxnSpPr>
          <p:spPr bwMode="auto">
            <a:xfrm>
              <a:off x="3621617" y="1576918"/>
              <a:ext cx="0" cy="4965700"/>
            </a:xfrm>
            <a:prstGeom prst="line">
              <a:avLst/>
            </a:prstGeom>
            <a:noFill/>
            <a:ln w="9525" algn="ctr">
              <a:solidFill>
                <a:schemeClr val="accent3"/>
              </a:solidFill>
              <a:prstDash val="dash"/>
              <a:round/>
              <a:headEnd/>
              <a:tailEnd/>
            </a:ln>
          </p:spPr>
        </p:cxnSp>
        <p:cxnSp>
          <p:nvCxnSpPr>
            <p:cNvPr id="83" name="Straight Connector 114"/>
            <p:cNvCxnSpPr>
              <a:cxnSpLocks noChangeShapeType="1"/>
            </p:cNvCxnSpPr>
            <p:nvPr/>
          </p:nvCxnSpPr>
          <p:spPr bwMode="auto">
            <a:xfrm>
              <a:off x="391584" y="1608667"/>
              <a:ext cx="0" cy="5071533"/>
            </a:xfrm>
            <a:prstGeom prst="line">
              <a:avLst/>
            </a:prstGeom>
            <a:noFill/>
            <a:ln w="9525" algn="ctr">
              <a:solidFill>
                <a:schemeClr val="accent3"/>
              </a:solidFill>
              <a:prstDash val="dash"/>
              <a:round/>
              <a:headEnd/>
              <a:tailEnd/>
            </a:ln>
          </p:spPr>
        </p:cxnSp>
        <p:cxnSp>
          <p:nvCxnSpPr>
            <p:cNvPr id="84" name="Straight Connector 114"/>
            <p:cNvCxnSpPr>
              <a:cxnSpLocks noChangeShapeType="1"/>
            </p:cNvCxnSpPr>
            <p:nvPr/>
          </p:nvCxnSpPr>
          <p:spPr bwMode="auto">
            <a:xfrm>
              <a:off x="1900767" y="1576918"/>
              <a:ext cx="0" cy="4965700"/>
            </a:xfrm>
            <a:prstGeom prst="line">
              <a:avLst/>
            </a:prstGeom>
            <a:noFill/>
            <a:ln w="9525" algn="ctr">
              <a:solidFill>
                <a:schemeClr val="accent3"/>
              </a:solidFill>
              <a:prstDash val="dash"/>
              <a:round/>
              <a:headEnd/>
              <a:tailEnd/>
            </a:ln>
          </p:spPr>
        </p:cxnSp>
        <p:cxnSp>
          <p:nvCxnSpPr>
            <p:cNvPr id="85" name="Straight Connector 114"/>
            <p:cNvCxnSpPr>
              <a:cxnSpLocks noChangeShapeType="1"/>
            </p:cNvCxnSpPr>
            <p:nvPr/>
          </p:nvCxnSpPr>
          <p:spPr bwMode="auto">
            <a:xfrm>
              <a:off x="10759017" y="1576918"/>
              <a:ext cx="0" cy="5075767"/>
            </a:xfrm>
            <a:prstGeom prst="line">
              <a:avLst/>
            </a:prstGeom>
            <a:noFill/>
            <a:ln w="9525" algn="ctr">
              <a:solidFill>
                <a:schemeClr val="accent3"/>
              </a:solidFill>
              <a:prstDash val="dash"/>
              <a:round/>
              <a:headEnd/>
              <a:tailEnd/>
            </a:ln>
          </p:spPr>
        </p:cxnSp>
        <p:cxnSp>
          <p:nvCxnSpPr>
            <p:cNvPr id="86" name="Straight Connector 114"/>
            <p:cNvCxnSpPr>
              <a:cxnSpLocks noChangeShapeType="1"/>
            </p:cNvCxnSpPr>
            <p:nvPr/>
          </p:nvCxnSpPr>
          <p:spPr bwMode="auto">
            <a:xfrm>
              <a:off x="9101667" y="1576917"/>
              <a:ext cx="0" cy="5003800"/>
            </a:xfrm>
            <a:prstGeom prst="line">
              <a:avLst/>
            </a:prstGeom>
            <a:noFill/>
            <a:ln w="9525" algn="ctr">
              <a:solidFill>
                <a:schemeClr val="accent3"/>
              </a:solidFill>
              <a:prstDash val="dash"/>
              <a:round/>
              <a:headEnd/>
              <a:tailEnd/>
            </a:ln>
          </p:spPr>
        </p:cxnSp>
        <p:cxnSp>
          <p:nvCxnSpPr>
            <p:cNvPr id="87" name="Straight Connector 114"/>
            <p:cNvCxnSpPr>
              <a:cxnSpLocks noChangeShapeType="1"/>
            </p:cNvCxnSpPr>
            <p:nvPr/>
          </p:nvCxnSpPr>
          <p:spPr bwMode="auto">
            <a:xfrm>
              <a:off x="7245351" y="1576918"/>
              <a:ext cx="0" cy="4965700"/>
            </a:xfrm>
            <a:prstGeom prst="line">
              <a:avLst/>
            </a:prstGeom>
            <a:noFill/>
            <a:ln w="9525" algn="ctr">
              <a:solidFill>
                <a:schemeClr val="accent3"/>
              </a:solidFill>
              <a:prstDash val="dash"/>
              <a:round/>
              <a:headEnd/>
              <a:tailEnd/>
            </a:ln>
          </p:spPr>
        </p:cxnSp>
        <p:cxnSp>
          <p:nvCxnSpPr>
            <p:cNvPr id="88" name="Straight Connector 114"/>
            <p:cNvCxnSpPr>
              <a:cxnSpLocks noChangeShapeType="1"/>
            </p:cNvCxnSpPr>
            <p:nvPr/>
          </p:nvCxnSpPr>
          <p:spPr bwMode="auto">
            <a:xfrm>
              <a:off x="8174567" y="1576918"/>
              <a:ext cx="0" cy="4965700"/>
            </a:xfrm>
            <a:prstGeom prst="line">
              <a:avLst/>
            </a:prstGeom>
            <a:noFill/>
            <a:ln w="9525" algn="ctr">
              <a:solidFill>
                <a:schemeClr val="accent3"/>
              </a:solidFill>
              <a:prstDash val="dash"/>
              <a:round/>
              <a:headEnd/>
              <a:tailEnd/>
            </a:ln>
          </p:spPr>
        </p:cxnSp>
        <p:cxnSp>
          <p:nvCxnSpPr>
            <p:cNvPr id="89" name="Straight Connector 114"/>
            <p:cNvCxnSpPr>
              <a:cxnSpLocks noChangeShapeType="1"/>
            </p:cNvCxnSpPr>
            <p:nvPr/>
          </p:nvCxnSpPr>
          <p:spPr bwMode="auto">
            <a:xfrm>
              <a:off x="5568951" y="1576918"/>
              <a:ext cx="0" cy="4965700"/>
            </a:xfrm>
            <a:prstGeom prst="line">
              <a:avLst/>
            </a:prstGeom>
            <a:noFill/>
            <a:ln w="9525" algn="ctr">
              <a:solidFill>
                <a:schemeClr val="accent3"/>
              </a:solidFill>
              <a:prstDash val="dash"/>
              <a:round/>
              <a:headEnd/>
              <a:tailEnd/>
            </a:ln>
          </p:spPr>
        </p:cxnSp>
        <p:cxnSp>
          <p:nvCxnSpPr>
            <p:cNvPr id="90" name="Straight Connector 114"/>
            <p:cNvCxnSpPr>
              <a:cxnSpLocks noChangeShapeType="1"/>
            </p:cNvCxnSpPr>
            <p:nvPr/>
          </p:nvCxnSpPr>
          <p:spPr bwMode="auto">
            <a:xfrm>
              <a:off x="4548717" y="1576918"/>
              <a:ext cx="0" cy="4965700"/>
            </a:xfrm>
            <a:prstGeom prst="line">
              <a:avLst/>
            </a:prstGeom>
            <a:noFill/>
            <a:ln w="9525" algn="ctr">
              <a:solidFill>
                <a:schemeClr val="accent3"/>
              </a:solidFill>
              <a:prstDash val="dash"/>
              <a:round/>
              <a:headEnd/>
              <a:tailEnd/>
            </a:ln>
          </p:spPr>
        </p:cxnSp>
        <p:cxnSp>
          <p:nvCxnSpPr>
            <p:cNvPr id="91" name="Straight Connector 114"/>
            <p:cNvCxnSpPr>
              <a:cxnSpLocks noChangeShapeType="1"/>
            </p:cNvCxnSpPr>
            <p:nvPr/>
          </p:nvCxnSpPr>
          <p:spPr bwMode="auto">
            <a:xfrm>
              <a:off x="11470217" y="1581151"/>
              <a:ext cx="0" cy="5071533"/>
            </a:xfrm>
            <a:prstGeom prst="line">
              <a:avLst/>
            </a:prstGeom>
            <a:noFill/>
            <a:ln w="9525" algn="ctr">
              <a:solidFill>
                <a:schemeClr val="accent3"/>
              </a:solidFill>
              <a:prstDash val="dash"/>
              <a:round/>
              <a:headEnd/>
              <a:tailEnd/>
            </a:ln>
          </p:spPr>
        </p:cxnSp>
        <p:sp>
          <p:nvSpPr>
            <p:cNvPr id="92" name="TextBox 1"/>
            <p:cNvSpPr txBox="1">
              <a:spLocks noChangeArrowheads="1"/>
            </p:cNvSpPr>
            <p:nvPr/>
          </p:nvSpPr>
          <p:spPr bwMode="auto">
            <a:xfrm>
              <a:off x="1011766" y="5973233"/>
              <a:ext cx="2226342" cy="216168"/>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defTabSz="991185" eaLnBrk="0" fontAlgn="base" hangingPunct="0">
                <a:spcBef>
                  <a:spcPct val="0"/>
                </a:spcBef>
                <a:spcAft>
                  <a:spcPct val="0"/>
                </a:spcAft>
                <a:defRPr/>
              </a:pPr>
              <a:r>
                <a:rPr lang="en-GB" altLang="en-US" sz="542" b="1" dirty="0">
                  <a:solidFill>
                    <a:prstClr val="black"/>
                  </a:solidFill>
                  <a:latin typeface="Montserrat" panose="00000500000000000000" pitchFamily="50" charset="0"/>
                </a:rPr>
                <a:t>Note</a:t>
              </a:r>
              <a:r>
                <a:rPr lang="en-GB" altLang="en-US" sz="542" dirty="0">
                  <a:solidFill>
                    <a:prstClr val="black"/>
                  </a:solidFill>
                  <a:latin typeface="Montserrat" panose="00000500000000000000" pitchFamily="50" charset="0"/>
                </a:rPr>
                <a:t>: All starting dates are indicative</a:t>
              </a:r>
            </a:p>
          </p:txBody>
        </p:sp>
        <p:sp>
          <p:nvSpPr>
            <p:cNvPr id="93" name="TextBox 86"/>
            <p:cNvSpPr txBox="1">
              <a:spLocks noChangeArrowheads="1"/>
            </p:cNvSpPr>
            <p:nvPr/>
          </p:nvSpPr>
          <p:spPr bwMode="auto">
            <a:xfrm>
              <a:off x="2306651"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TSG#102</a:t>
              </a:r>
              <a:endParaRPr lang="en-GB" altLang="en-US" sz="433">
                <a:solidFill>
                  <a:prstClr val="black"/>
                </a:solidFill>
                <a:latin typeface="Montserrat"/>
              </a:endParaRPr>
            </a:p>
          </p:txBody>
        </p:sp>
        <p:sp>
          <p:nvSpPr>
            <p:cNvPr id="94" name="TextBox 86"/>
            <p:cNvSpPr txBox="1">
              <a:spLocks noChangeArrowheads="1"/>
            </p:cNvSpPr>
            <p:nvPr/>
          </p:nvSpPr>
          <p:spPr bwMode="auto">
            <a:xfrm>
              <a:off x="3205176"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TSG#103</a:t>
              </a:r>
              <a:endParaRPr lang="en-GB" altLang="en-US" sz="433">
                <a:solidFill>
                  <a:prstClr val="black"/>
                </a:solidFill>
                <a:latin typeface="Montserrat"/>
              </a:endParaRPr>
            </a:p>
          </p:txBody>
        </p:sp>
        <p:sp>
          <p:nvSpPr>
            <p:cNvPr id="95" name="TextBox 86"/>
            <p:cNvSpPr txBox="1">
              <a:spLocks noChangeArrowheads="1"/>
            </p:cNvSpPr>
            <p:nvPr/>
          </p:nvSpPr>
          <p:spPr bwMode="auto">
            <a:xfrm>
              <a:off x="4164026"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TSG#104</a:t>
              </a:r>
              <a:endParaRPr lang="en-GB" altLang="en-US" sz="433">
                <a:solidFill>
                  <a:prstClr val="black"/>
                </a:solidFill>
                <a:latin typeface="Montserrat"/>
              </a:endParaRPr>
            </a:p>
          </p:txBody>
        </p:sp>
        <p:sp>
          <p:nvSpPr>
            <p:cNvPr id="96" name="TextBox 86"/>
            <p:cNvSpPr txBox="1">
              <a:spLocks noChangeArrowheads="1"/>
            </p:cNvSpPr>
            <p:nvPr/>
          </p:nvSpPr>
          <p:spPr bwMode="auto">
            <a:xfrm>
              <a:off x="5199076"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TSG#105</a:t>
              </a:r>
              <a:endParaRPr lang="en-GB" altLang="en-US" sz="433">
                <a:solidFill>
                  <a:prstClr val="black"/>
                </a:solidFill>
                <a:latin typeface="Montserrat"/>
              </a:endParaRPr>
            </a:p>
          </p:txBody>
        </p:sp>
        <p:sp>
          <p:nvSpPr>
            <p:cNvPr id="97" name="TextBox 86"/>
            <p:cNvSpPr txBox="1">
              <a:spLocks noChangeArrowheads="1"/>
            </p:cNvSpPr>
            <p:nvPr/>
          </p:nvSpPr>
          <p:spPr bwMode="auto">
            <a:xfrm>
              <a:off x="5963193"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TSG#106</a:t>
              </a:r>
              <a:endParaRPr lang="en-GB" altLang="en-US" sz="433">
                <a:solidFill>
                  <a:prstClr val="black"/>
                </a:solidFill>
                <a:latin typeface="Montserrat"/>
              </a:endParaRPr>
            </a:p>
          </p:txBody>
        </p:sp>
        <p:sp>
          <p:nvSpPr>
            <p:cNvPr id="98" name="TextBox 86"/>
            <p:cNvSpPr txBox="1">
              <a:spLocks noChangeArrowheads="1"/>
            </p:cNvSpPr>
            <p:nvPr/>
          </p:nvSpPr>
          <p:spPr bwMode="auto">
            <a:xfrm>
              <a:off x="6861718"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TSG#107</a:t>
              </a:r>
              <a:endParaRPr lang="en-GB" altLang="en-US" sz="433">
                <a:solidFill>
                  <a:prstClr val="black"/>
                </a:solidFill>
                <a:latin typeface="Montserrat"/>
              </a:endParaRPr>
            </a:p>
          </p:txBody>
        </p:sp>
        <p:sp>
          <p:nvSpPr>
            <p:cNvPr id="99" name="TextBox 86"/>
            <p:cNvSpPr txBox="1">
              <a:spLocks noChangeArrowheads="1"/>
            </p:cNvSpPr>
            <p:nvPr/>
          </p:nvSpPr>
          <p:spPr bwMode="auto">
            <a:xfrm>
              <a:off x="7741191"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TSG#108</a:t>
              </a:r>
              <a:endParaRPr lang="en-GB" altLang="en-US" sz="433">
                <a:solidFill>
                  <a:prstClr val="black"/>
                </a:solidFill>
                <a:latin typeface="Montserrat"/>
              </a:endParaRPr>
            </a:p>
          </p:txBody>
        </p:sp>
        <p:sp>
          <p:nvSpPr>
            <p:cNvPr id="100" name="TextBox 86"/>
            <p:cNvSpPr txBox="1">
              <a:spLocks noChangeArrowheads="1"/>
            </p:cNvSpPr>
            <p:nvPr/>
          </p:nvSpPr>
          <p:spPr bwMode="auto">
            <a:xfrm>
              <a:off x="8712743"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TSG#109</a:t>
              </a:r>
              <a:endParaRPr lang="en-GB" altLang="en-US" sz="433">
                <a:solidFill>
                  <a:prstClr val="black"/>
                </a:solidFill>
                <a:latin typeface="Montserrat"/>
              </a:endParaRPr>
            </a:p>
          </p:txBody>
        </p:sp>
        <p:sp>
          <p:nvSpPr>
            <p:cNvPr id="101" name="TextBox 86"/>
            <p:cNvSpPr txBox="1">
              <a:spLocks noChangeArrowheads="1"/>
            </p:cNvSpPr>
            <p:nvPr/>
          </p:nvSpPr>
          <p:spPr bwMode="auto">
            <a:xfrm>
              <a:off x="9550943"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TSG#110</a:t>
              </a:r>
              <a:endParaRPr lang="en-GB" altLang="en-US" sz="433">
                <a:solidFill>
                  <a:prstClr val="black"/>
                </a:solidFill>
                <a:latin typeface="Montserrat"/>
              </a:endParaRPr>
            </a:p>
          </p:txBody>
        </p:sp>
        <p:sp>
          <p:nvSpPr>
            <p:cNvPr id="102" name="TextBox 86"/>
            <p:cNvSpPr txBox="1">
              <a:spLocks noChangeArrowheads="1"/>
            </p:cNvSpPr>
            <p:nvPr/>
          </p:nvSpPr>
          <p:spPr bwMode="auto">
            <a:xfrm>
              <a:off x="10283310"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TSG#111</a:t>
              </a:r>
              <a:endParaRPr lang="en-GB" altLang="en-US" sz="433">
                <a:solidFill>
                  <a:prstClr val="black"/>
                </a:solidFill>
                <a:latin typeface="Montserrat"/>
              </a:endParaRPr>
            </a:p>
          </p:txBody>
        </p:sp>
        <p:sp>
          <p:nvSpPr>
            <p:cNvPr id="103" name="TextBox 86"/>
            <p:cNvSpPr txBox="1">
              <a:spLocks noChangeArrowheads="1"/>
            </p:cNvSpPr>
            <p:nvPr/>
          </p:nvSpPr>
          <p:spPr bwMode="auto">
            <a:xfrm>
              <a:off x="11073884" y="1126067"/>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TSG#112</a:t>
              </a:r>
              <a:endParaRPr lang="en-GB" altLang="en-US" sz="433">
                <a:solidFill>
                  <a:prstClr val="black"/>
                </a:solidFill>
                <a:latin typeface="Montserrat"/>
              </a:endParaRPr>
            </a:p>
          </p:txBody>
        </p:sp>
        <p:sp>
          <p:nvSpPr>
            <p:cNvPr id="104" name="TextBox 86"/>
            <p:cNvSpPr txBox="1">
              <a:spLocks noChangeArrowheads="1"/>
            </p:cNvSpPr>
            <p:nvPr/>
          </p:nvSpPr>
          <p:spPr bwMode="auto">
            <a:xfrm>
              <a:off x="40410" y="1145118"/>
              <a:ext cx="672715"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TSG#99</a:t>
              </a:r>
              <a:endParaRPr lang="en-GB" altLang="en-US" sz="433">
                <a:solidFill>
                  <a:prstClr val="black"/>
                </a:solidFill>
                <a:latin typeface="Montserrat"/>
              </a:endParaRPr>
            </a:p>
          </p:txBody>
        </p:sp>
        <p:sp>
          <p:nvSpPr>
            <p:cNvPr id="105" name="Chevron 60"/>
            <p:cNvSpPr>
              <a:spLocks noChangeArrowheads="1"/>
            </p:cNvSpPr>
            <p:nvPr/>
          </p:nvSpPr>
          <p:spPr bwMode="auto">
            <a:xfrm>
              <a:off x="2529417" y="2038352"/>
              <a:ext cx="1092200" cy="374649"/>
            </a:xfrm>
            <a:prstGeom prst="chevron">
              <a:avLst>
                <a:gd name="adj" fmla="val 50086"/>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defTabSz="991185" eaLnBrk="0" fontAlgn="base" hangingPunct="0">
                <a:spcBef>
                  <a:spcPct val="0"/>
                </a:spcBef>
                <a:spcAft>
                  <a:spcPct val="0"/>
                </a:spcAft>
              </a:pPr>
              <a:r>
                <a:rPr lang="fr-FR" altLang="en-US" sz="650">
                  <a:solidFill>
                    <a:prstClr val="black"/>
                  </a:solidFill>
                  <a:latin typeface="Montserrat"/>
                  <a:ea typeface="MS PGothic" panose="020B0600070205080204" pitchFamily="34" charset="-128"/>
                  <a:cs typeface="Arial" panose="020B0604020202020204" pitchFamily="34" charset="0"/>
                </a:rPr>
                <a:t>RAN4 </a:t>
              </a:r>
            </a:p>
            <a:p>
              <a:pPr algn="ctr" defTabSz="991185" eaLnBrk="0" fontAlgn="base" hangingPunct="0">
                <a:spcBef>
                  <a:spcPct val="0"/>
                </a:spcBef>
                <a:spcAft>
                  <a:spcPct val="0"/>
                </a:spcAft>
              </a:pPr>
              <a:r>
                <a:rPr lang="fr-FR" altLang="en-US" sz="650">
                  <a:solidFill>
                    <a:prstClr val="black"/>
                  </a:solidFill>
                  <a:latin typeface="Montserrat"/>
                  <a:ea typeface="MS PGothic" panose="020B0600070205080204" pitchFamily="34" charset="-128"/>
                  <a:cs typeface="Arial" panose="020B0604020202020204" pitchFamily="34" charset="0"/>
                </a:rPr>
                <a:t>content def.</a:t>
              </a:r>
            </a:p>
          </p:txBody>
        </p:sp>
        <p:sp>
          <p:nvSpPr>
            <p:cNvPr id="106" name="Chevron 60"/>
            <p:cNvSpPr>
              <a:spLocks noChangeArrowheads="1"/>
            </p:cNvSpPr>
            <p:nvPr/>
          </p:nvSpPr>
          <p:spPr bwMode="auto">
            <a:xfrm>
              <a:off x="1316567" y="2038352"/>
              <a:ext cx="1583267"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defTabSz="991185" eaLnBrk="0" fontAlgn="base" hangingPunct="0">
                <a:spcBef>
                  <a:spcPct val="0"/>
                </a:spcBef>
                <a:spcAft>
                  <a:spcPct val="0"/>
                </a:spcAft>
                <a:defRPr/>
              </a:pPr>
              <a:r>
                <a:rPr lang="fr-FR" altLang="en-US" sz="867" b="1" dirty="0">
                  <a:solidFill>
                    <a:prstClr val="black"/>
                  </a:solidFill>
                  <a:latin typeface="Montserrat" panose="00000500000000000000" pitchFamily="50" charset="0"/>
                  <a:ea typeface="MS PGothic" panose="020B0600070205080204" pitchFamily="34" charset="-128"/>
                  <a:cs typeface="Arial" panose="020B0604020202020204" pitchFamily="34" charset="0"/>
                </a:rPr>
                <a:t> </a:t>
              </a:r>
              <a:r>
                <a:rPr lang="fr-FR" altLang="en-US" sz="867" dirty="0">
                  <a:solidFill>
                    <a:prstClr val="black"/>
                  </a:solidFill>
                  <a:latin typeface="Montserrat" panose="00000500000000000000" pitchFamily="50" charset="0"/>
                  <a:ea typeface="MS PGothic" panose="020B0600070205080204" pitchFamily="34" charset="-128"/>
                  <a:cs typeface="Arial" panose="020B0604020202020204" pitchFamily="34" charset="0"/>
                </a:rPr>
                <a:t>RAN Content </a:t>
              </a:r>
              <a:r>
                <a:rPr lang="fr-FR" altLang="en-US" sz="867" dirty="0" err="1">
                  <a:solidFill>
                    <a:prstClr val="black"/>
                  </a:solidFill>
                  <a:latin typeface="Montserrat" panose="00000500000000000000" pitchFamily="50" charset="0"/>
                  <a:ea typeface="MS PGothic" panose="020B0600070205080204" pitchFamily="34" charset="-128"/>
                  <a:cs typeface="Arial" panose="020B0604020202020204" pitchFamily="34" charset="0"/>
                </a:rPr>
                <a:t>def</a:t>
              </a:r>
              <a:r>
                <a:rPr lang="fr-FR" altLang="en-US" sz="867" dirty="0">
                  <a:solidFill>
                    <a:prstClr val="black"/>
                  </a:solidFill>
                  <a:latin typeface="Montserrat" panose="00000500000000000000" pitchFamily="50" charset="0"/>
                  <a:ea typeface="MS PGothic" panose="020B0600070205080204" pitchFamily="34" charset="-128"/>
                  <a:cs typeface="Arial" panose="020B0604020202020204" pitchFamily="34" charset="0"/>
                </a:rPr>
                <a:t>.</a:t>
              </a:r>
            </a:p>
          </p:txBody>
        </p:sp>
        <p:sp>
          <p:nvSpPr>
            <p:cNvPr id="107" name="TextBox 106"/>
            <p:cNvSpPr txBox="1"/>
            <p:nvPr/>
          </p:nvSpPr>
          <p:spPr>
            <a:xfrm>
              <a:off x="4216402" y="810684"/>
              <a:ext cx="637225" cy="31877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991185" eaLnBrk="0" fontAlgn="base" hangingPunct="0">
                <a:spcBef>
                  <a:spcPct val="0"/>
                </a:spcBef>
                <a:spcAft>
                  <a:spcPct val="0"/>
                </a:spcAft>
                <a:defRPr/>
              </a:pPr>
              <a:r>
                <a:rPr lang="en-GB" sz="1084" dirty="0">
                  <a:solidFill>
                    <a:prstClr val="white"/>
                  </a:solidFill>
                  <a:latin typeface="Montserrat" panose="00000500000000000000" pitchFamily="50" charset="0"/>
                </a:rPr>
                <a:t>2024</a:t>
              </a:r>
            </a:p>
          </p:txBody>
        </p:sp>
        <p:sp>
          <p:nvSpPr>
            <p:cNvPr id="108" name="TextBox 107"/>
            <p:cNvSpPr txBox="1"/>
            <p:nvPr/>
          </p:nvSpPr>
          <p:spPr>
            <a:xfrm>
              <a:off x="7821085" y="810684"/>
              <a:ext cx="637225" cy="31877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991185" eaLnBrk="0" fontAlgn="base" hangingPunct="0">
                <a:spcBef>
                  <a:spcPct val="0"/>
                </a:spcBef>
                <a:spcAft>
                  <a:spcPct val="0"/>
                </a:spcAft>
                <a:defRPr/>
              </a:pPr>
              <a:r>
                <a:rPr lang="en-GB" sz="1084" dirty="0">
                  <a:solidFill>
                    <a:prstClr val="white"/>
                  </a:solidFill>
                  <a:latin typeface="Montserrat" panose="00000500000000000000" pitchFamily="50" charset="0"/>
                </a:rPr>
                <a:t>2025</a:t>
              </a:r>
            </a:p>
          </p:txBody>
        </p:sp>
        <p:sp>
          <p:nvSpPr>
            <p:cNvPr id="109" name="TextBox 2"/>
            <p:cNvSpPr txBox="1">
              <a:spLocks noChangeArrowheads="1"/>
            </p:cNvSpPr>
            <p:nvPr/>
          </p:nvSpPr>
          <p:spPr bwMode="auto">
            <a:xfrm>
              <a:off x="1676401" y="1263651"/>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Sep.</a:t>
              </a:r>
            </a:p>
          </p:txBody>
        </p:sp>
        <p:sp>
          <p:nvSpPr>
            <p:cNvPr id="110" name="TextBox 59"/>
            <p:cNvSpPr txBox="1">
              <a:spLocks noChangeArrowheads="1"/>
            </p:cNvSpPr>
            <p:nvPr/>
          </p:nvSpPr>
          <p:spPr bwMode="auto">
            <a:xfrm>
              <a:off x="3401484" y="1246717"/>
              <a:ext cx="396688"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Mar.</a:t>
              </a:r>
            </a:p>
          </p:txBody>
        </p:sp>
        <p:sp>
          <p:nvSpPr>
            <p:cNvPr id="111" name="TextBox 60"/>
            <p:cNvSpPr txBox="1">
              <a:spLocks noChangeArrowheads="1"/>
            </p:cNvSpPr>
            <p:nvPr/>
          </p:nvSpPr>
          <p:spPr bwMode="auto">
            <a:xfrm>
              <a:off x="10505017" y="1263651"/>
              <a:ext cx="396688"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Mar.</a:t>
              </a:r>
            </a:p>
          </p:txBody>
        </p:sp>
        <p:sp>
          <p:nvSpPr>
            <p:cNvPr id="112" name="TextBox 61"/>
            <p:cNvSpPr txBox="1">
              <a:spLocks noChangeArrowheads="1"/>
            </p:cNvSpPr>
            <p:nvPr/>
          </p:nvSpPr>
          <p:spPr bwMode="auto">
            <a:xfrm>
              <a:off x="6955367" y="1263651"/>
              <a:ext cx="396688"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Mar.</a:t>
              </a:r>
            </a:p>
          </p:txBody>
        </p:sp>
        <p:sp>
          <p:nvSpPr>
            <p:cNvPr id="113" name="TextBox 62"/>
            <p:cNvSpPr txBox="1">
              <a:spLocks noChangeArrowheads="1"/>
            </p:cNvSpPr>
            <p:nvPr/>
          </p:nvSpPr>
          <p:spPr bwMode="auto">
            <a:xfrm>
              <a:off x="4318000" y="1263651"/>
              <a:ext cx="388801"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Jun.</a:t>
              </a:r>
            </a:p>
          </p:txBody>
        </p:sp>
        <p:sp>
          <p:nvSpPr>
            <p:cNvPr id="114" name="TextBox 63"/>
            <p:cNvSpPr txBox="1">
              <a:spLocks noChangeArrowheads="1"/>
            </p:cNvSpPr>
            <p:nvPr/>
          </p:nvSpPr>
          <p:spPr bwMode="auto">
            <a:xfrm>
              <a:off x="7935384" y="1263651"/>
              <a:ext cx="388801"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Jun.</a:t>
              </a:r>
            </a:p>
          </p:txBody>
        </p:sp>
        <p:sp>
          <p:nvSpPr>
            <p:cNvPr id="115" name="TextBox 64"/>
            <p:cNvSpPr txBox="1">
              <a:spLocks noChangeArrowheads="1"/>
            </p:cNvSpPr>
            <p:nvPr/>
          </p:nvSpPr>
          <p:spPr bwMode="auto">
            <a:xfrm>
              <a:off x="11271251" y="1263651"/>
              <a:ext cx="388801"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Jun.</a:t>
              </a:r>
            </a:p>
          </p:txBody>
        </p:sp>
        <p:sp>
          <p:nvSpPr>
            <p:cNvPr id="116" name="TextBox 65"/>
            <p:cNvSpPr txBox="1">
              <a:spLocks noChangeArrowheads="1"/>
            </p:cNvSpPr>
            <p:nvPr/>
          </p:nvSpPr>
          <p:spPr bwMode="auto">
            <a:xfrm>
              <a:off x="5350932" y="1263651"/>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Sep.</a:t>
              </a:r>
            </a:p>
          </p:txBody>
        </p:sp>
        <p:sp>
          <p:nvSpPr>
            <p:cNvPr id="117" name="TextBox 66"/>
            <p:cNvSpPr txBox="1">
              <a:spLocks noChangeArrowheads="1"/>
            </p:cNvSpPr>
            <p:nvPr/>
          </p:nvSpPr>
          <p:spPr bwMode="auto">
            <a:xfrm>
              <a:off x="8883651" y="1263651"/>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Sep.</a:t>
              </a:r>
            </a:p>
          </p:txBody>
        </p:sp>
        <p:sp>
          <p:nvSpPr>
            <p:cNvPr id="118" name="TextBox 67"/>
            <p:cNvSpPr txBox="1">
              <a:spLocks noChangeArrowheads="1"/>
            </p:cNvSpPr>
            <p:nvPr/>
          </p:nvSpPr>
          <p:spPr bwMode="auto">
            <a:xfrm>
              <a:off x="146051" y="1291167"/>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Sep.</a:t>
              </a:r>
            </a:p>
          </p:txBody>
        </p:sp>
        <p:sp>
          <p:nvSpPr>
            <p:cNvPr id="119" name="TextBox 69"/>
            <p:cNvSpPr txBox="1">
              <a:spLocks noChangeArrowheads="1"/>
            </p:cNvSpPr>
            <p:nvPr/>
          </p:nvSpPr>
          <p:spPr bwMode="auto">
            <a:xfrm>
              <a:off x="2472267" y="1263651"/>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Dec.</a:t>
              </a:r>
            </a:p>
          </p:txBody>
        </p:sp>
        <p:sp>
          <p:nvSpPr>
            <p:cNvPr id="120" name="TextBox 70"/>
            <p:cNvSpPr txBox="1">
              <a:spLocks noChangeArrowheads="1"/>
            </p:cNvSpPr>
            <p:nvPr/>
          </p:nvSpPr>
          <p:spPr bwMode="auto">
            <a:xfrm>
              <a:off x="6140451" y="1263651"/>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Dec.</a:t>
              </a:r>
            </a:p>
          </p:txBody>
        </p:sp>
        <p:sp>
          <p:nvSpPr>
            <p:cNvPr id="121" name="TextBox 71"/>
            <p:cNvSpPr txBox="1">
              <a:spLocks noChangeArrowheads="1"/>
            </p:cNvSpPr>
            <p:nvPr/>
          </p:nvSpPr>
          <p:spPr bwMode="auto">
            <a:xfrm>
              <a:off x="9738784" y="1263651"/>
              <a:ext cx="402604"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Dec.</a:t>
              </a:r>
            </a:p>
          </p:txBody>
        </p:sp>
        <p:sp>
          <p:nvSpPr>
            <p:cNvPr id="122" name="TextBox 121"/>
            <p:cNvSpPr txBox="1"/>
            <p:nvPr/>
          </p:nvSpPr>
          <p:spPr>
            <a:xfrm>
              <a:off x="11146367" y="785284"/>
              <a:ext cx="637225" cy="31877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991185" eaLnBrk="0" fontAlgn="base" hangingPunct="0">
                <a:spcBef>
                  <a:spcPct val="0"/>
                </a:spcBef>
                <a:spcAft>
                  <a:spcPct val="0"/>
                </a:spcAft>
                <a:defRPr/>
              </a:pPr>
              <a:r>
                <a:rPr lang="en-GB" sz="1084" dirty="0">
                  <a:solidFill>
                    <a:prstClr val="white"/>
                  </a:solidFill>
                  <a:latin typeface="Montserrat" panose="00000500000000000000" pitchFamily="50" charset="0"/>
                </a:rPr>
                <a:t>2026</a:t>
              </a:r>
            </a:p>
          </p:txBody>
        </p:sp>
        <p:sp>
          <p:nvSpPr>
            <p:cNvPr id="123" name="Diamond 3"/>
            <p:cNvSpPr>
              <a:spLocks noChangeArrowheads="1"/>
            </p:cNvSpPr>
            <p:nvPr/>
          </p:nvSpPr>
          <p:spPr bwMode="auto">
            <a:xfrm>
              <a:off x="582085" y="1979084"/>
              <a:ext cx="1195916" cy="522816"/>
            </a:xfrm>
            <a:prstGeom prst="diamond">
              <a:avLst/>
            </a:prstGeom>
            <a:solidFill>
              <a:srgbClr val="92D050"/>
            </a:solidFill>
            <a:ln w="9525" algn="ctr">
              <a:solidFill>
                <a:schemeClr val="tx1"/>
              </a:solidFill>
              <a:round/>
              <a:headEnd/>
              <a:tailEnd/>
            </a:ln>
          </p:spPr>
          <p:txBody>
            <a:bodyPr/>
            <a:lstStyle/>
            <a:p>
              <a:pPr algn="ctr" defTabSz="991185" eaLnBrk="0" fontAlgn="base" hangingPunct="0">
                <a:spcBef>
                  <a:spcPct val="0"/>
                </a:spcBef>
                <a:spcAft>
                  <a:spcPct val="0"/>
                </a:spcAft>
              </a:pPr>
              <a:endParaRPr lang="en-US" altLang="en-US" sz="650">
                <a:solidFill>
                  <a:prstClr val="black"/>
                </a:solidFill>
                <a:latin typeface="Arial" panose="020B0604020202020204" pitchFamily="34" charset="0"/>
                <a:ea typeface="MS PGothic" panose="020B0600070205080204" pitchFamily="34" charset="-128"/>
              </a:endParaRPr>
            </a:p>
          </p:txBody>
        </p:sp>
        <p:sp>
          <p:nvSpPr>
            <p:cNvPr id="124" name="TextBox 6"/>
            <p:cNvSpPr txBox="1">
              <a:spLocks noChangeArrowheads="1"/>
            </p:cNvSpPr>
            <p:nvPr/>
          </p:nvSpPr>
          <p:spPr bwMode="auto">
            <a:xfrm>
              <a:off x="721784" y="2089151"/>
              <a:ext cx="878416" cy="35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91185" eaLnBrk="0" fontAlgn="base" hangingPunct="0">
                <a:spcBef>
                  <a:spcPct val="0"/>
                </a:spcBef>
                <a:spcAft>
                  <a:spcPct val="0"/>
                </a:spcAft>
              </a:pPr>
              <a:r>
                <a:rPr lang="fr-FR" altLang="en-US" sz="650" b="1">
                  <a:solidFill>
                    <a:prstClr val="black"/>
                  </a:solidFill>
                  <a:latin typeface="Montserrat"/>
                  <a:ea typeface="MS PGothic" panose="020B0600070205080204" pitchFamily="34" charset="-128"/>
                  <a:cs typeface="Arial" panose="020B0604020202020204" pitchFamily="34" charset="0"/>
                </a:rPr>
                <a:t> </a:t>
              </a:r>
              <a:r>
                <a:rPr lang="fr-FR" altLang="en-US" sz="650">
                  <a:solidFill>
                    <a:prstClr val="black"/>
                  </a:solidFill>
                  <a:latin typeface="Montserrat"/>
                  <a:ea typeface="MS PGothic" panose="020B0600070205080204" pitchFamily="34" charset="-128"/>
                  <a:cs typeface="Arial" panose="020B0604020202020204" pitchFamily="34" charset="0"/>
                </a:rPr>
                <a:t>RAN Rel-19 workshop</a:t>
              </a:r>
            </a:p>
          </p:txBody>
        </p:sp>
        <p:sp>
          <p:nvSpPr>
            <p:cNvPr id="125" name="Diamond 16"/>
            <p:cNvSpPr>
              <a:spLocks noChangeArrowheads="1"/>
            </p:cNvSpPr>
            <p:nvPr/>
          </p:nvSpPr>
          <p:spPr bwMode="auto">
            <a:xfrm>
              <a:off x="560918" y="2622551"/>
              <a:ext cx="1155700" cy="491067"/>
            </a:xfrm>
            <a:prstGeom prst="diamond">
              <a:avLst/>
            </a:prstGeom>
            <a:solidFill>
              <a:srgbClr val="31859C">
                <a:alpha val="50195"/>
              </a:srgbClr>
            </a:solidFill>
            <a:ln w="9525" algn="ctr">
              <a:solidFill>
                <a:schemeClr val="tx1"/>
              </a:solidFill>
              <a:round/>
              <a:headEnd/>
              <a:tailEnd/>
            </a:ln>
          </p:spPr>
          <p:txBody>
            <a:bodyPr/>
            <a:lstStyle/>
            <a:p>
              <a:pPr defTabSz="991185" eaLnBrk="0" fontAlgn="base" hangingPunct="0">
                <a:spcBef>
                  <a:spcPct val="0"/>
                </a:spcBef>
                <a:spcAft>
                  <a:spcPct val="0"/>
                </a:spcAft>
              </a:pPr>
              <a:endParaRPr lang="en-US" altLang="en-US" sz="1084">
                <a:solidFill>
                  <a:prstClr val="black"/>
                </a:solidFill>
                <a:latin typeface="Arial" panose="020B0604020202020204" pitchFamily="34" charset="0"/>
                <a:ea typeface="MS PGothic" panose="020B0600070205080204" pitchFamily="34" charset="-128"/>
              </a:endParaRPr>
            </a:p>
          </p:txBody>
        </p:sp>
        <p:sp>
          <p:nvSpPr>
            <p:cNvPr id="126" name="Chevron 79"/>
            <p:cNvSpPr>
              <a:spLocks noChangeArrowheads="1"/>
            </p:cNvSpPr>
            <p:nvPr/>
          </p:nvSpPr>
          <p:spPr bwMode="auto">
            <a:xfrm>
              <a:off x="8911168" y="3911600"/>
              <a:ext cx="994833" cy="279400"/>
            </a:xfrm>
            <a:prstGeom prst="chevron">
              <a:avLst>
                <a:gd name="adj" fmla="val 50046"/>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defTabSz="991185" eaLnBrk="0" fontAlgn="base" hangingPunct="0">
                <a:spcBef>
                  <a:spcPct val="0"/>
                </a:spcBef>
                <a:spcAft>
                  <a:spcPct val="0"/>
                </a:spcAft>
              </a:pPr>
              <a:r>
                <a:rPr lang="fr-FR" altLang="en-US" sz="759">
                  <a:solidFill>
                    <a:prstClr val="black"/>
                  </a:solidFill>
                  <a:latin typeface="Montserrat"/>
                  <a:ea typeface="MS PGothic" panose="020B0600070205080204" pitchFamily="34" charset="-128"/>
                  <a:cs typeface="Arial" panose="020B0604020202020204" pitchFamily="34" charset="0"/>
                </a:rPr>
                <a:t>RAN4_Perf </a:t>
              </a:r>
              <a:endParaRPr lang="fr-FR" altLang="en-US" sz="542">
                <a:solidFill>
                  <a:prstClr val="black"/>
                </a:solidFill>
                <a:latin typeface="Montserrat"/>
                <a:ea typeface="MS PGothic" panose="020B0600070205080204" pitchFamily="34" charset="-128"/>
                <a:cs typeface="Arial" panose="020B0604020202020204" pitchFamily="34" charset="0"/>
              </a:endParaRPr>
            </a:p>
          </p:txBody>
        </p:sp>
        <p:sp>
          <p:nvSpPr>
            <p:cNvPr id="127" name="Chevron 58"/>
            <p:cNvSpPr/>
            <p:nvPr/>
          </p:nvSpPr>
          <p:spPr bwMode="auto">
            <a:xfrm>
              <a:off x="4013201" y="4243918"/>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867" dirty="0">
                  <a:solidFill>
                    <a:prstClr val="black"/>
                  </a:solidFill>
                  <a:latin typeface="Montserrat" panose="00000500000000000000" pitchFamily="50" charset="0"/>
                  <a:ea typeface="ＭＳ Ｐゴシック" charset="-128"/>
                  <a:cs typeface="Arial" pitchFamily="34" charset="0"/>
                </a:rPr>
                <a:t>Stage 3 (CT &amp; SA) </a:t>
              </a:r>
            </a:p>
          </p:txBody>
        </p:sp>
        <p:sp>
          <p:nvSpPr>
            <p:cNvPr id="128" name="Chevron 60"/>
            <p:cNvSpPr/>
            <p:nvPr/>
          </p:nvSpPr>
          <p:spPr bwMode="auto">
            <a:xfrm>
              <a:off x="2808818" y="35475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976" dirty="0">
                  <a:solidFill>
                    <a:prstClr val="black"/>
                  </a:solidFill>
                  <a:latin typeface="Montserrat" panose="00000500000000000000" pitchFamily="50" charset="0"/>
                  <a:ea typeface="ＭＳ Ｐゴシック" charset="-128"/>
                  <a:cs typeface="Arial" pitchFamily="34" charset="0"/>
                </a:rPr>
                <a:t>RAN1</a:t>
              </a:r>
            </a:p>
          </p:txBody>
        </p:sp>
        <p:sp>
          <p:nvSpPr>
            <p:cNvPr id="129" name="Chevron 60"/>
            <p:cNvSpPr/>
            <p:nvPr/>
          </p:nvSpPr>
          <p:spPr bwMode="auto">
            <a:xfrm>
              <a:off x="2180167" y="3162300"/>
              <a:ext cx="42227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976" dirty="0">
                  <a:solidFill>
                    <a:prstClr val="black"/>
                  </a:solidFill>
                  <a:latin typeface="Montserrat" panose="00000500000000000000" pitchFamily="50" charset="0"/>
                  <a:ea typeface="ＭＳ Ｐゴシック" charset="-128"/>
                  <a:cs typeface="Arial" pitchFamily="34" charset="0"/>
                </a:rPr>
                <a:t>Stage 2 (SA2, SA6,…)</a:t>
              </a:r>
            </a:p>
          </p:txBody>
        </p:sp>
        <p:sp>
          <p:nvSpPr>
            <p:cNvPr id="130" name="Chevron 60"/>
            <p:cNvSpPr/>
            <p:nvPr/>
          </p:nvSpPr>
          <p:spPr bwMode="auto">
            <a:xfrm>
              <a:off x="3634318" y="39158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976" dirty="0">
                  <a:solidFill>
                    <a:prstClr val="black"/>
                  </a:solidFill>
                  <a:latin typeface="Montserrat" panose="00000500000000000000" pitchFamily="50" charset="0"/>
                  <a:ea typeface="ＭＳ Ｐゴシック" charset="-128"/>
                  <a:cs typeface="Arial" pitchFamily="34" charset="0"/>
                </a:rPr>
                <a:t>RAN </a:t>
              </a:r>
              <a:r>
                <a:rPr lang="fr-FR" sz="976" dirty="0" err="1">
                  <a:solidFill>
                    <a:prstClr val="black"/>
                  </a:solidFill>
                  <a:latin typeface="Montserrat" panose="00000500000000000000" pitchFamily="50" charset="0"/>
                  <a:ea typeface="ＭＳ Ｐゴシック" charset="-128"/>
                  <a:cs typeface="Arial" pitchFamily="34" charset="0"/>
                </a:rPr>
                <a:t>Completion</a:t>
              </a:r>
              <a:r>
                <a:rPr lang="fr-FR" sz="976" dirty="0">
                  <a:solidFill>
                    <a:prstClr val="black"/>
                  </a:solidFill>
                  <a:latin typeface="Montserrat" panose="00000500000000000000" pitchFamily="50" charset="0"/>
                  <a:ea typeface="ＭＳ Ｐゴシック" charset="-128"/>
                  <a:cs typeface="Arial" pitchFamily="34" charset="0"/>
                </a:rPr>
                <a:t> (RAN2/3/4core)</a:t>
              </a:r>
            </a:p>
          </p:txBody>
        </p:sp>
        <p:sp>
          <p:nvSpPr>
            <p:cNvPr id="131" name="Chevron 58"/>
            <p:cNvSpPr/>
            <p:nvPr/>
          </p:nvSpPr>
          <p:spPr bwMode="auto">
            <a:xfrm>
              <a:off x="6855884" y="4656668"/>
              <a:ext cx="3181349"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867" dirty="0">
                  <a:solidFill>
                    <a:prstClr val="black"/>
                  </a:solidFill>
                  <a:latin typeface="Montserrat" panose="00000500000000000000" pitchFamily="50" charset="0"/>
                  <a:ea typeface="ＭＳ Ｐゴシック" charset="-128"/>
                  <a:cs typeface="Arial" pitchFamily="34" charset="0"/>
                </a:rPr>
                <a:t>ASN.1 &amp; Open APIs </a:t>
              </a:r>
            </a:p>
          </p:txBody>
        </p:sp>
        <p:sp>
          <p:nvSpPr>
            <p:cNvPr id="132" name="Chevron 60"/>
            <p:cNvSpPr>
              <a:spLocks noChangeArrowheads="1"/>
            </p:cNvSpPr>
            <p:nvPr/>
          </p:nvSpPr>
          <p:spPr bwMode="auto">
            <a:xfrm>
              <a:off x="1420284" y="2669118"/>
              <a:ext cx="1397000"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defTabSz="991185" eaLnBrk="0" fontAlgn="base" hangingPunct="0">
                <a:spcBef>
                  <a:spcPct val="0"/>
                </a:spcBef>
                <a:spcAft>
                  <a:spcPct val="0"/>
                </a:spcAft>
                <a:defRPr/>
              </a:pPr>
              <a:r>
                <a:rPr lang="fr-FR" altLang="en-US" sz="867" dirty="0">
                  <a:solidFill>
                    <a:prstClr val="black"/>
                  </a:solidFill>
                  <a:latin typeface="Montserrat" panose="00000500000000000000" pitchFamily="50" charset="0"/>
                  <a:ea typeface="MS PGothic" panose="020B0600070205080204" pitchFamily="34" charset="-128"/>
                  <a:cs typeface="Arial" panose="020B0604020202020204" pitchFamily="34" charset="0"/>
                </a:rPr>
                <a:t>St.2 Content </a:t>
              </a:r>
              <a:r>
                <a:rPr lang="fr-FR" altLang="en-US" sz="867" dirty="0" err="1">
                  <a:solidFill>
                    <a:prstClr val="black"/>
                  </a:solidFill>
                  <a:latin typeface="Montserrat" panose="00000500000000000000" pitchFamily="50" charset="0"/>
                  <a:ea typeface="MS PGothic" panose="020B0600070205080204" pitchFamily="34" charset="-128"/>
                  <a:cs typeface="Arial" panose="020B0604020202020204" pitchFamily="34" charset="0"/>
                </a:rPr>
                <a:t>approval</a:t>
              </a:r>
              <a:endParaRPr lang="fr-FR" altLang="en-US" sz="867" dirty="0">
                <a:solidFill>
                  <a:prstClr val="black"/>
                </a:solidFill>
                <a:latin typeface="Montserrat" panose="00000500000000000000" pitchFamily="50" charset="0"/>
                <a:ea typeface="MS PGothic" panose="020B0600070205080204" pitchFamily="34" charset="-128"/>
                <a:cs typeface="Arial" panose="020B0604020202020204" pitchFamily="34" charset="0"/>
              </a:endParaRPr>
            </a:p>
          </p:txBody>
        </p:sp>
        <p:sp>
          <p:nvSpPr>
            <p:cNvPr id="133" name="TextBox 7"/>
            <p:cNvSpPr txBox="1">
              <a:spLocks noChangeArrowheads="1"/>
            </p:cNvSpPr>
            <p:nvPr/>
          </p:nvSpPr>
          <p:spPr bwMode="auto">
            <a:xfrm>
              <a:off x="782072" y="2660651"/>
              <a:ext cx="723977" cy="35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91185" eaLnBrk="0" fontAlgn="base" hangingPunct="0">
                <a:spcBef>
                  <a:spcPct val="0"/>
                </a:spcBef>
                <a:spcAft>
                  <a:spcPct val="0"/>
                </a:spcAft>
              </a:pPr>
              <a:r>
                <a:rPr lang="fr-FR" altLang="en-US" sz="650">
                  <a:solidFill>
                    <a:prstClr val="black"/>
                  </a:solidFill>
                  <a:latin typeface="Montserrat"/>
                  <a:ea typeface="MS PGothic" panose="020B0600070205080204" pitchFamily="34" charset="-128"/>
                  <a:cs typeface="Arial" panose="020B0604020202020204" pitchFamily="34" charset="0"/>
                </a:rPr>
                <a:t>SA Rel-19 </a:t>
              </a:r>
            </a:p>
            <a:p>
              <a:pPr algn="ctr" defTabSz="991185" eaLnBrk="0" fontAlgn="base" hangingPunct="0">
                <a:spcBef>
                  <a:spcPct val="0"/>
                </a:spcBef>
                <a:spcAft>
                  <a:spcPct val="0"/>
                </a:spcAft>
              </a:pPr>
              <a:r>
                <a:rPr lang="fr-FR" altLang="en-US" sz="650">
                  <a:solidFill>
                    <a:prstClr val="black"/>
                  </a:solidFill>
                  <a:latin typeface="Montserrat"/>
                  <a:ea typeface="MS PGothic" panose="020B0600070205080204" pitchFamily="34" charset="-128"/>
                  <a:cs typeface="Arial" panose="020B0604020202020204" pitchFamily="34" charset="0"/>
                </a:rPr>
                <a:t>Workshop</a:t>
              </a:r>
            </a:p>
          </p:txBody>
        </p:sp>
        <p:sp>
          <p:nvSpPr>
            <p:cNvPr id="134" name="TextBox 86"/>
            <p:cNvSpPr txBox="1">
              <a:spLocks noChangeArrowheads="1"/>
            </p:cNvSpPr>
            <p:nvPr/>
          </p:nvSpPr>
          <p:spPr bwMode="auto">
            <a:xfrm>
              <a:off x="777359" y="1149351"/>
              <a:ext cx="739748" cy="2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defTabSz="991185" eaLnBrk="0" fontAlgn="base" hangingPunct="0">
                <a:spcBef>
                  <a:spcPct val="0"/>
                </a:spcBef>
                <a:spcAft>
                  <a:spcPct val="0"/>
                </a:spcAft>
                <a:buNone/>
              </a:pPr>
              <a:r>
                <a:rPr lang="en-GB" altLang="en-US" sz="759">
                  <a:solidFill>
                    <a:prstClr val="black"/>
                  </a:solidFill>
                  <a:latin typeface="Montserrat"/>
                </a:rPr>
                <a:t>TSG#100</a:t>
              </a:r>
              <a:endParaRPr lang="en-GB" altLang="en-US" sz="433">
                <a:solidFill>
                  <a:prstClr val="black"/>
                </a:solidFill>
                <a:latin typeface="Montserrat"/>
              </a:endParaRPr>
            </a:p>
          </p:txBody>
        </p:sp>
        <p:sp>
          <p:nvSpPr>
            <p:cNvPr id="135" name="TextBox 60"/>
            <p:cNvSpPr txBox="1">
              <a:spLocks noChangeArrowheads="1"/>
            </p:cNvSpPr>
            <p:nvPr/>
          </p:nvSpPr>
          <p:spPr bwMode="auto">
            <a:xfrm>
              <a:off x="999067" y="1286933"/>
              <a:ext cx="412461" cy="21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91185" eaLnBrk="0" fontAlgn="base" hangingPunct="0">
                <a:spcBef>
                  <a:spcPct val="0"/>
                </a:spcBef>
                <a:spcAft>
                  <a:spcPct val="0"/>
                </a:spcAft>
              </a:pPr>
              <a:r>
                <a:rPr lang="en-GB" altLang="en-US" sz="542">
                  <a:solidFill>
                    <a:prstClr val="black"/>
                  </a:solidFill>
                  <a:latin typeface="Montserrat"/>
                  <a:ea typeface="MS PGothic" panose="020B0600070205080204" pitchFamily="34" charset="-128"/>
                </a:rPr>
                <a:t>June</a:t>
              </a:r>
            </a:p>
          </p:txBody>
        </p:sp>
        <p:cxnSp>
          <p:nvCxnSpPr>
            <p:cNvPr id="136" name="Straight Connector 114"/>
            <p:cNvCxnSpPr>
              <a:cxnSpLocks noChangeShapeType="1"/>
            </p:cNvCxnSpPr>
            <p:nvPr/>
          </p:nvCxnSpPr>
          <p:spPr bwMode="auto">
            <a:xfrm>
              <a:off x="1153584" y="1437218"/>
              <a:ext cx="0" cy="5075767"/>
            </a:xfrm>
            <a:prstGeom prst="line">
              <a:avLst/>
            </a:prstGeom>
            <a:noFill/>
            <a:ln w="9525" algn="ctr">
              <a:solidFill>
                <a:schemeClr val="accent3"/>
              </a:solidFill>
              <a:prstDash val="dash"/>
              <a:round/>
              <a:headEnd/>
              <a:tailEnd/>
            </a:ln>
          </p:spPr>
        </p:cxnSp>
        <p:sp>
          <p:nvSpPr>
            <p:cNvPr id="137" name="TextBox 136"/>
            <p:cNvSpPr txBox="1"/>
            <p:nvPr/>
          </p:nvSpPr>
          <p:spPr>
            <a:xfrm>
              <a:off x="1204385" y="814918"/>
              <a:ext cx="637225" cy="31877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defTabSz="991185" eaLnBrk="0" fontAlgn="base" hangingPunct="0">
                <a:spcBef>
                  <a:spcPct val="0"/>
                </a:spcBef>
                <a:spcAft>
                  <a:spcPct val="0"/>
                </a:spcAft>
                <a:defRPr/>
              </a:pPr>
              <a:r>
                <a:rPr lang="en-GB" sz="1084" dirty="0">
                  <a:solidFill>
                    <a:prstClr val="white"/>
                  </a:solidFill>
                  <a:latin typeface="Montserrat" panose="00000500000000000000" pitchFamily="50" charset="0"/>
                </a:rPr>
                <a:t>2023</a:t>
              </a:r>
            </a:p>
          </p:txBody>
        </p:sp>
        <p:sp>
          <p:nvSpPr>
            <p:cNvPr id="138" name="Chevron 60"/>
            <p:cNvSpPr/>
            <p:nvPr/>
          </p:nvSpPr>
          <p:spPr bwMode="auto">
            <a:xfrm>
              <a:off x="1761067" y="157903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976" dirty="0">
                  <a:solidFill>
                    <a:prstClr val="black"/>
                  </a:solidFill>
                  <a:latin typeface="Montserrat" panose="00000500000000000000" pitchFamily="50" charset="0"/>
                  <a:ea typeface="ＭＳ Ｐゴシック" charset="-128"/>
                  <a:cs typeface="Arial" pitchFamily="34" charset="0"/>
                </a:rPr>
                <a:t>100%</a:t>
              </a:r>
            </a:p>
          </p:txBody>
        </p:sp>
        <p:sp>
          <p:nvSpPr>
            <p:cNvPr id="139" name="Chevron 60"/>
            <p:cNvSpPr/>
            <p:nvPr/>
          </p:nvSpPr>
          <p:spPr bwMode="auto">
            <a:xfrm>
              <a:off x="71967" y="1574800"/>
              <a:ext cx="18605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defTabSz="991185" eaLnBrk="0" fontAlgn="base" hangingPunct="0">
                <a:spcBef>
                  <a:spcPct val="0"/>
                </a:spcBef>
                <a:spcAft>
                  <a:spcPct val="0"/>
                </a:spcAft>
                <a:defRPr/>
              </a:pPr>
              <a:r>
                <a:rPr lang="fr-FR" sz="976" dirty="0">
                  <a:solidFill>
                    <a:prstClr val="black"/>
                  </a:solidFill>
                  <a:latin typeface="Montserrat" panose="00000500000000000000" pitchFamily="50" charset="0"/>
                  <a:ea typeface="ＭＳ Ｐゴシック" charset="-128"/>
                  <a:cs typeface="Arial" pitchFamily="34" charset="0"/>
                </a:rPr>
                <a:t>SA1 Stage 1        80%</a:t>
              </a:r>
            </a:p>
          </p:txBody>
        </p:sp>
        <p:sp>
          <p:nvSpPr>
            <p:cNvPr id="140" name="AutoShape 14"/>
            <p:cNvSpPr>
              <a:spLocks noChangeArrowheads="1"/>
            </p:cNvSpPr>
            <p:nvPr/>
          </p:nvSpPr>
          <p:spPr bwMode="auto">
            <a:xfrm>
              <a:off x="742951" y="6318252"/>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9116" tIns="49557" rIns="99116" bIns="49557"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991185" eaLnBrk="0" fontAlgn="base" hangingPunct="0">
                <a:spcBef>
                  <a:spcPct val="0"/>
                </a:spcBef>
                <a:spcAft>
                  <a:spcPct val="0"/>
                </a:spcAft>
                <a:buNone/>
              </a:pPr>
              <a:endParaRPr lang="en-US" altLang="en-US" sz="1084">
                <a:solidFill>
                  <a:prstClr val="black"/>
                </a:solidFill>
                <a:latin typeface="Arial" panose="020B0604020202020204" pitchFamily="34" charset="0"/>
              </a:endParaRPr>
            </a:p>
          </p:txBody>
        </p:sp>
        <p:sp>
          <p:nvSpPr>
            <p:cNvPr id="141" name="TextBox 8"/>
            <p:cNvSpPr txBox="1">
              <a:spLocks noChangeArrowheads="1"/>
            </p:cNvSpPr>
            <p:nvPr/>
          </p:nvSpPr>
          <p:spPr bwMode="auto">
            <a:xfrm>
              <a:off x="734485" y="6309785"/>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116" tIns="49557" rIns="99116" bIns="49557"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991185" eaLnBrk="0" fontAlgn="base" hangingPunct="0">
                <a:spcBef>
                  <a:spcPct val="0"/>
                </a:spcBef>
                <a:spcAft>
                  <a:spcPct val="0"/>
                </a:spcAft>
                <a:buNone/>
              </a:pPr>
              <a:r>
                <a:rPr lang="en-GB" altLang="en-US" sz="1084">
                  <a:solidFill>
                    <a:prstClr val="white"/>
                  </a:solidFill>
                  <a:latin typeface="Arial" panose="020B0604020202020204" pitchFamily="34" charset="0"/>
                </a:rPr>
                <a:t>SP-230390 </a:t>
              </a:r>
              <a:r>
                <a:rPr lang="en-GB" altLang="en-US" sz="867">
                  <a:solidFill>
                    <a:prstClr val="white"/>
                  </a:solidFill>
                  <a:latin typeface="Arial" panose="020B0604020202020204" pitchFamily="34" charset="0"/>
                </a:rPr>
                <a:t>-  3GPP TSG#99, 20 -24 March 2023, Rotterdam, The Netherlands</a:t>
              </a:r>
            </a:p>
          </p:txBody>
        </p:sp>
      </p:grpSp>
    </p:spTree>
    <p:extLst>
      <p:ext uri="{BB962C8B-B14F-4D97-AF65-F5344CB8AC3E}">
        <p14:creationId xmlns:p14="http://schemas.microsoft.com/office/powerpoint/2010/main" val="401173505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BD9587-4CE1-4E26-97DF-12424B01B26F}"/>
              </a:ext>
            </a:extLst>
          </p:cNvPr>
          <p:cNvSpPr>
            <a:spLocks noGrp="1"/>
          </p:cNvSpPr>
          <p:nvPr>
            <p:ph type="title"/>
          </p:nvPr>
        </p:nvSpPr>
        <p:spPr>
          <a:xfrm>
            <a:off x="2365193" y="281200"/>
            <a:ext cx="6975177" cy="929308"/>
          </a:xfrm>
        </p:spPr>
        <p:txBody>
          <a:bodyPr wrap="square" anchor="ctr">
            <a:normAutofit/>
          </a:bodyPr>
          <a:lstStyle/>
          <a:p>
            <a:r>
              <a:rPr lang="en-US" dirty="0" smtClean="0">
                <a:solidFill>
                  <a:schemeClr val="tx1"/>
                </a:solidFill>
              </a:rPr>
              <a:t>SA2 and SA </a:t>
            </a:r>
            <a:r>
              <a:rPr lang="en-US" dirty="0">
                <a:solidFill>
                  <a:schemeClr val="tx1"/>
                </a:solidFill>
              </a:rPr>
              <a:t>meeting dates for </a:t>
            </a:r>
            <a:r>
              <a:rPr lang="en-US" dirty="0" smtClean="0">
                <a:solidFill>
                  <a:schemeClr val="tx1"/>
                </a:solidFill>
              </a:rPr>
              <a:t>2024</a:t>
            </a:r>
            <a:endParaRPr lang="en-US" dirty="0">
              <a:solidFill>
                <a:schemeClr val="tx1"/>
              </a:solidFill>
            </a:endParaRPr>
          </a:p>
        </p:txBody>
      </p:sp>
      <p:graphicFrame>
        <p:nvGraphicFramePr>
          <p:cNvPr id="14" name="Table 13"/>
          <p:cNvGraphicFramePr>
            <a:graphicFrameLocks noGrp="1"/>
          </p:cNvGraphicFramePr>
          <p:nvPr>
            <p:extLst>
              <p:ext uri="{D42A27DB-BD31-4B8C-83A1-F6EECF244321}">
                <p14:modId xmlns:p14="http://schemas.microsoft.com/office/powerpoint/2010/main" val="2767501885"/>
              </p:ext>
            </p:extLst>
          </p:nvPr>
        </p:nvGraphicFramePr>
        <p:xfrm>
          <a:off x="1019331" y="1581562"/>
          <a:ext cx="9998439" cy="4474459"/>
        </p:xfrm>
        <a:graphic>
          <a:graphicData uri="http://schemas.openxmlformats.org/drawingml/2006/table">
            <a:tbl>
              <a:tblPr>
                <a:tableStyleId>{5C22544A-7EE6-4342-B048-85BDC9FD1C3A}</a:tableStyleId>
              </a:tblPr>
              <a:tblGrid>
                <a:gridCol w="1079292"/>
                <a:gridCol w="1358344"/>
                <a:gridCol w="2892110"/>
                <a:gridCol w="2685530"/>
                <a:gridCol w="1983163"/>
              </a:tblGrid>
              <a:tr h="406769">
                <a:tc rowSpan="3">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Q1</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solidFill>
                            <a:schemeClr val="bg1">
                              <a:lumMod val="50000"/>
                            </a:schemeClr>
                          </a:solidFill>
                          <a:effectLst/>
                          <a:latin typeface="Arial" panose="020B0604020202020204" pitchFamily="34" charset="0"/>
                          <a:cs typeface="Arial" panose="020B0604020202020204" pitchFamily="34" charset="0"/>
                        </a:rPr>
                        <a:t>SA2-Ad Hoc</a:t>
                      </a:r>
                      <a:endParaRPr lang="en-US" sz="1600" b="1"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solidFill>
                            <a:schemeClr val="bg1">
                              <a:lumMod val="50000"/>
                            </a:schemeClr>
                          </a:solidFill>
                          <a:effectLst/>
                          <a:latin typeface="Arial" panose="020B0604020202020204" pitchFamily="34" charset="0"/>
                          <a:cs typeface="Arial" panose="020B0604020202020204" pitchFamily="34" charset="0"/>
                        </a:rPr>
                        <a:t>Monday, January 22, 2024</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smtClean="0">
                          <a:solidFill>
                            <a:schemeClr val="bg1">
                              <a:lumMod val="50000"/>
                            </a:schemeClr>
                          </a:solidFill>
                          <a:effectLst/>
                          <a:latin typeface="Arial" panose="020B0604020202020204" pitchFamily="34" charset="0"/>
                          <a:cs typeface="Arial" panose="020B0604020202020204" pitchFamily="34" charset="0"/>
                        </a:rPr>
                        <a:t>Monday, </a:t>
                      </a:r>
                      <a:r>
                        <a:rPr lang="en-US" sz="1600" u="none" strike="noStrike" dirty="0">
                          <a:solidFill>
                            <a:schemeClr val="bg1">
                              <a:lumMod val="50000"/>
                            </a:schemeClr>
                          </a:solidFill>
                          <a:effectLst/>
                          <a:latin typeface="Arial" panose="020B0604020202020204" pitchFamily="34" charset="0"/>
                          <a:cs typeface="Arial" panose="020B0604020202020204" pitchFamily="34" charset="0"/>
                        </a:rPr>
                        <a:t>January </a:t>
                      </a:r>
                      <a:r>
                        <a:rPr lang="en-US" sz="1600" u="none" strike="noStrike" dirty="0" smtClean="0">
                          <a:solidFill>
                            <a:schemeClr val="bg1">
                              <a:lumMod val="50000"/>
                            </a:schemeClr>
                          </a:solidFill>
                          <a:effectLst/>
                          <a:latin typeface="Arial" panose="020B0604020202020204" pitchFamily="34" charset="0"/>
                          <a:cs typeface="Arial" panose="020B0604020202020204" pitchFamily="34" charset="0"/>
                        </a:rPr>
                        <a:t>29, </a:t>
                      </a:r>
                      <a:r>
                        <a:rPr lang="en-US" sz="1600" u="none" strike="noStrike" dirty="0">
                          <a:solidFill>
                            <a:schemeClr val="bg1">
                              <a:lumMod val="50000"/>
                            </a:schemeClr>
                          </a:solidFill>
                          <a:effectLst/>
                          <a:latin typeface="Arial" panose="020B0604020202020204" pitchFamily="34" charset="0"/>
                          <a:cs typeface="Arial" panose="020B0604020202020204" pitchFamily="34" charset="0"/>
                        </a:rPr>
                        <a:t>2024</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smtClean="0">
                          <a:solidFill>
                            <a:schemeClr val="bg1">
                              <a:lumMod val="50000"/>
                            </a:schemeClr>
                          </a:solidFill>
                          <a:effectLst/>
                          <a:latin typeface="Arial" panose="020B0604020202020204" pitchFamily="34" charset="0"/>
                          <a:cs typeface="Arial" panose="020B0604020202020204" pitchFamily="34" charset="0"/>
                        </a:rPr>
                        <a:t>Electronic</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solidFill>
                            <a:schemeClr val="bg1">
                              <a:lumMod val="50000"/>
                            </a:schemeClr>
                          </a:solidFill>
                          <a:effectLst/>
                          <a:latin typeface="Arial" panose="020B0604020202020204" pitchFamily="34" charset="0"/>
                          <a:cs typeface="Arial" panose="020B0604020202020204" pitchFamily="34" charset="0"/>
                        </a:rPr>
                        <a:t>SA2#161</a:t>
                      </a:r>
                      <a:endParaRPr lang="en-US" sz="1600" b="1"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solidFill>
                            <a:schemeClr val="bg1">
                              <a:lumMod val="50000"/>
                            </a:schemeClr>
                          </a:solidFill>
                          <a:effectLst/>
                          <a:latin typeface="Arial" panose="020B0604020202020204" pitchFamily="34" charset="0"/>
                          <a:cs typeface="Arial" panose="020B0604020202020204" pitchFamily="34" charset="0"/>
                        </a:rPr>
                        <a:t>Monday, February 26, 2024</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solidFill>
                            <a:schemeClr val="bg1">
                              <a:lumMod val="50000"/>
                            </a:schemeClr>
                          </a:solidFill>
                          <a:effectLst/>
                          <a:latin typeface="Arial" panose="020B0604020202020204" pitchFamily="34" charset="0"/>
                          <a:cs typeface="Arial" panose="020B0604020202020204" pitchFamily="34" charset="0"/>
                        </a:rPr>
                        <a:t>Friday, March 1, 2024</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smtClean="0">
                          <a:solidFill>
                            <a:schemeClr val="bg1">
                              <a:lumMod val="50000"/>
                            </a:schemeClr>
                          </a:solidFill>
                          <a:effectLst/>
                          <a:latin typeface="Arial" panose="020B0604020202020204" pitchFamily="34" charset="0"/>
                          <a:cs typeface="Arial" panose="020B0604020202020204" pitchFamily="34" charset="0"/>
                        </a:rPr>
                        <a:t>Athens, Greece</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i="0" u="none" strike="noStrike" dirty="0" smtClean="0">
                          <a:solidFill>
                            <a:schemeClr val="bg1">
                              <a:lumMod val="50000"/>
                            </a:schemeClr>
                          </a:solidFill>
                          <a:effectLst/>
                          <a:latin typeface="Arial" panose="020B0604020202020204" pitchFamily="34" charset="0"/>
                          <a:cs typeface="Arial" panose="020B0604020202020204" pitchFamily="34" charset="0"/>
                        </a:rPr>
                        <a:t>SA#103</a:t>
                      </a:r>
                      <a:endParaRPr lang="en-US" sz="1600" b="1"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chemeClr val="bg1">
                              <a:lumMod val="50000"/>
                            </a:schemeClr>
                          </a:solidFill>
                          <a:effectLst/>
                          <a:latin typeface="Arial" panose="020B0604020202020204" pitchFamily="34" charset="0"/>
                          <a:cs typeface="Arial" panose="020B0604020202020204" pitchFamily="34" charset="0"/>
                        </a:rPr>
                        <a:t>Tuesday,</a:t>
                      </a:r>
                      <a:r>
                        <a:rPr lang="en-US" sz="1600" b="0" i="0" u="none" strike="noStrike" baseline="0" dirty="0" smtClean="0">
                          <a:solidFill>
                            <a:schemeClr val="bg1">
                              <a:lumMod val="50000"/>
                            </a:schemeClr>
                          </a:solidFill>
                          <a:effectLst/>
                          <a:latin typeface="Arial" panose="020B0604020202020204" pitchFamily="34" charset="0"/>
                          <a:cs typeface="Arial" panose="020B0604020202020204" pitchFamily="34" charset="0"/>
                        </a:rPr>
                        <a:t> March 19, 2024</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lang="en-US" sz="1600" b="0" i="0" u="none" strike="noStrike" dirty="0" smtClean="0">
                          <a:solidFill>
                            <a:schemeClr val="bg1">
                              <a:lumMod val="50000"/>
                            </a:schemeClr>
                          </a:solidFill>
                          <a:effectLst/>
                          <a:latin typeface="Arial" panose="020B0604020202020204" pitchFamily="34" charset="0"/>
                          <a:cs typeface="Arial" panose="020B0604020202020204" pitchFamily="34" charset="0"/>
                        </a:rPr>
                        <a:t>Friday,</a:t>
                      </a:r>
                      <a:r>
                        <a:rPr lang="en-US" sz="1600" b="0" i="0" u="none" strike="noStrike" baseline="0" dirty="0" smtClean="0">
                          <a:solidFill>
                            <a:schemeClr val="bg1">
                              <a:lumMod val="50000"/>
                            </a:schemeClr>
                          </a:solidFill>
                          <a:effectLst/>
                          <a:latin typeface="Arial" panose="020B0604020202020204" pitchFamily="34" charset="0"/>
                          <a:cs typeface="Arial" panose="020B0604020202020204" pitchFamily="34" charset="0"/>
                        </a:rPr>
                        <a:t> March 22, 2024</a:t>
                      </a:r>
                      <a:endParaRPr lang="en-US" sz="1600" b="0" i="0" u="none" strike="noStrike" dirty="0" smtClean="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chemeClr val="bg1">
                              <a:lumMod val="50000"/>
                            </a:schemeClr>
                          </a:solidFill>
                          <a:effectLst/>
                          <a:latin typeface="Arial" panose="020B0604020202020204" pitchFamily="34" charset="0"/>
                          <a:cs typeface="Arial" panose="020B0604020202020204" pitchFamily="34" charset="0"/>
                        </a:rPr>
                        <a:t>Maastricht, NL</a:t>
                      </a:r>
                      <a:endParaRPr lang="en-US" sz="1600" b="0" i="0" u="none" strike="noStrike" dirty="0">
                        <a:solidFill>
                          <a:schemeClr val="bg1">
                            <a:lumMod val="50000"/>
                          </a:schemeClr>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406769">
                <a:tc rowSpan="3">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Q2</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effectLst/>
                          <a:latin typeface="Arial" panose="020B0604020202020204" pitchFamily="34" charset="0"/>
                          <a:cs typeface="Arial" panose="020B0604020202020204" pitchFamily="34" charset="0"/>
                        </a:rPr>
                        <a:t>SA2#162</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Monday, April 15,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Friday, April 19,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smtClean="0">
                          <a:effectLst/>
                          <a:latin typeface="Arial" panose="020B0604020202020204" pitchFamily="34" charset="0"/>
                          <a:cs typeface="Arial" panose="020B0604020202020204" pitchFamily="34" charset="0"/>
                        </a:rPr>
                        <a:t>Changsha, China</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effectLst/>
                          <a:latin typeface="Arial" panose="020B0604020202020204" pitchFamily="34" charset="0"/>
                          <a:cs typeface="Arial" panose="020B0604020202020204" pitchFamily="34" charset="0"/>
                        </a:rPr>
                        <a:t>SA2#163</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Monday, May 27,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Friday, May 31,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err="1" smtClean="0">
                          <a:effectLst/>
                          <a:latin typeface="Arial" panose="020B0604020202020204" pitchFamily="34" charset="0"/>
                          <a:cs typeface="Arial" panose="020B0604020202020204" pitchFamily="34" charset="0"/>
                        </a:rPr>
                        <a:t>Jeju</a:t>
                      </a:r>
                      <a:r>
                        <a:rPr lang="en-US" sz="1600" u="none" strike="noStrike" dirty="0" smtClean="0">
                          <a:effectLst/>
                          <a:latin typeface="Arial" panose="020B0604020202020204" pitchFamily="34" charset="0"/>
                          <a:cs typeface="Arial" panose="020B0604020202020204" pitchFamily="34" charset="0"/>
                        </a:rPr>
                        <a:t>, Korea</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SA#104</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rgbClr val="000000"/>
                          </a:solidFill>
                          <a:effectLst/>
                          <a:latin typeface="Arial" panose="020B0604020202020204" pitchFamily="34" charset="0"/>
                          <a:cs typeface="Arial" panose="020B0604020202020204" pitchFamily="34" charset="0"/>
                        </a:rPr>
                        <a:t>Tuesday,</a:t>
                      </a:r>
                      <a:r>
                        <a:rPr lang="en-US" sz="1600" b="0" i="0" u="none" strike="noStrike" baseline="0" dirty="0" smtClean="0">
                          <a:solidFill>
                            <a:srgbClr val="000000"/>
                          </a:solidFill>
                          <a:effectLst/>
                          <a:latin typeface="Arial" panose="020B0604020202020204" pitchFamily="34" charset="0"/>
                          <a:cs typeface="Arial" panose="020B0604020202020204" pitchFamily="34" charset="0"/>
                        </a:rPr>
                        <a:t> June 18,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effectLst/>
                          <a:latin typeface="Arial" panose="020B0604020202020204" pitchFamily="34" charset="0"/>
                          <a:cs typeface="Arial" panose="020B0604020202020204" pitchFamily="34" charset="0"/>
                        </a:rPr>
                        <a:t>Friday,</a:t>
                      </a:r>
                      <a:r>
                        <a:rPr lang="en-US" sz="1600" b="0" i="0" u="none" strike="noStrike" baseline="0" dirty="0" smtClean="0">
                          <a:solidFill>
                            <a:srgbClr val="000000"/>
                          </a:solidFill>
                          <a:effectLst/>
                          <a:latin typeface="Arial" panose="020B0604020202020204" pitchFamily="34" charset="0"/>
                          <a:cs typeface="Arial" panose="020B0604020202020204" pitchFamily="34" charset="0"/>
                        </a:rPr>
                        <a:t> June 21, 2024</a:t>
                      </a:r>
                      <a:endParaRPr lang="en-US" sz="1600" b="0" i="0" u="none" strike="noStrike" dirty="0" smtClean="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rgbClr val="000000"/>
                          </a:solidFill>
                          <a:effectLst/>
                          <a:latin typeface="Arial" panose="020B0604020202020204" pitchFamily="34" charset="0"/>
                          <a:cs typeface="Arial" panose="020B0604020202020204" pitchFamily="34" charset="0"/>
                        </a:rPr>
                        <a:t>China (TBC)</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406769">
                <a:tc rowSpan="2">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Q3</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effectLst/>
                          <a:latin typeface="Arial" panose="020B0604020202020204" pitchFamily="34" charset="0"/>
                          <a:cs typeface="Arial" panose="020B0604020202020204" pitchFamily="34" charset="0"/>
                        </a:rPr>
                        <a:t>SA2#164</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Monday, August 19,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Friday, August 23,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baseline="0" dirty="0" smtClean="0">
                          <a:effectLst/>
                          <a:latin typeface="Arial" panose="020B0604020202020204" pitchFamily="34" charset="0"/>
                          <a:cs typeface="Arial" panose="020B0604020202020204" pitchFamily="34" charset="0"/>
                        </a:rPr>
                        <a:t>Maastricht, NL</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SA#105</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rgbClr val="000000"/>
                          </a:solidFill>
                          <a:effectLst/>
                          <a:latin typeface="Arial" panose="020B0604020202020204" pitchFamily="34" charset="0"/>
                          <a:cs typeface="Arial" panose="020B0604020202020204" pitchFamily="34" charset="0"/>
                        </a:rPr>
                        <a:t>Tuesday,</a:t>
                      </a:r>
                      <a:r>
                        <a:rPr lang="en-US" sz="1600" b="0" i="0" u="none" strike="noStrike" baseline="0" dirty="0" smtClean="0">
                          <a:solidFill>
                            <a:srgbClr val="000000"/>
                          </a:solidFill>
                          <a:effectLst/>
                          <a:latin typeface="Arial" panose="020B0604020202020204" pitchFamily="34" charset="0"/>
                          <a:cs typeface="Arial" panose="020B0604020202020204" pitchFamily="34" charset="0"/>
                        </a:rPr>
                        <a:t> September 10,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effectLst/>
                          <a:latin typeface="Arial" panose="020B0604020202020204" pitchFamily="34" charset="0"/>
                          <a:cs typeface="Arial" panose="020B0604020202020204" pitchFamily="34" charset="0"/>
                        </a:rPr>
                        <a:t>Friday,</a:t>
                      </a:r>
                      <a:r>
                        <a:rPr lang="en-US" sz="1600" b="0" i="0" u="none" strike="noStrike" baseline="0" dirty="0" smtClean="0">
                          <a:solidFill>
                            <a:srgbClr val="000000"/>
                          </a:solidFill>
                          <a:effectLst/>
                          <a:latin typeface="Arial" panose="020B0604020202020204" pitchFamily="34" charset="0"/>
                          <a:cs typeface="Arial" panose="020B0604020202020204" pitchFamily="34" charset="0"/>
                        </a:rPr>
                        <a:t> September 13, 2024</a:t>
                      </a:r>
                      <a:endParaRPr lang="en-US" sz="1600" b="0" i="0" u="none" strike="noStrike" dirty="0" smtClean="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rgbClr val="000000"/>
                          </a:solidFill>
                          <a:effectLst/>
                          <a:latin typeface="Arial" panose="020B0604020202020204" pitchFamily="34" charset="0"/>
                          <a:cs typeface="Arial" panose="020B0604020202020204" pitchFamily="34" charset="0"/>
                        </a:rPr>
                        <a:t>Melbourne, </a:t>
                      </a:r>
                      <a:r>
                        <a:rPr lang="en-US" sz="1600" b="0" i="0" u="none" strike="noStrike" dirty="0" err="1" smtClean="0">
                          <a:solidFill>
                            <a:srgbClr val="000000"/>
                          </a:solidFill>
                          <a:effectLst/>
                          <a:latin typeface="Arial" panose="020B0604020202020204" pitchFamily="34" charset="0"/>
                          <a:cs typeface="Arial" panose="020B0604020202020204" pitchFamily="34" charset="0"/>
                        </a:rPr>
                        <a:t>Aus</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406769">
                <a:tc rowSpan="3">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Q4</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effectLst/>
                          <a:latin typeface="Arial" panose="020B0604020202020204" pitchFamily="34" charset="0"/>
                          <a:cs typeface="Arial" panose="020B0604020202020204" pitchFamily="34" charset="0"/>
                        </a:rPr>
                        <a:t>SA2#165</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Monday, October 14,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Friday, October 18,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smtClean="0">
                          <a:effectLst/>
                          <a:latin typeface="Arial" panose="020B0604020202020204" pitchFamily="34" charset="0"/>
                          <a:cs typeface="Arial" panose="020B0604020202020204" pitchFamily="34" charset="0"/>
                        </a:rPr>
                        <a:t>India</a:t>
                      </a:r>
                      <a:r>
                        <a:rPr lang="en-US" sz="1600" u="none" strike="noStrike" baseline="0" dirty="0" smtClean="0">
                          <a:effectLst/>
                          <a:latin typeface="Arial" panose="020B0604020202020204" pitchFamily="34" charset="0"/>
                          <a:cs typeface="Arial" panose="020B0604020202020204" pitchFamily="34" charset="0"/>
                        </a:rPr>
                        <a:t> (TBC)</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u="none" strike="noStrike" dirty="0">
                          <a:effectLst/>
                          <a:latin typeface="Arial" panose="020B0604020202020204" pitchFamily="34" charset="0"/>
                          <a:cs typeface="Arial" panose="020B0604020202020204" pitchFamily="34" charset="0"/>
                        </a:rPr>
                        <a:t>SA2#166</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Monday, November 18,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u="none" strike="noStrike" dirty="0">
                          <a:effectLst/>
                          <a:latin typeface="Arial" panose="020B0604020202020204" pitchFamily="34" charset="0"/>
                          <a:cs typeface="Arial" panose="020B0604020202020204" pitchFamily="34" charset="0"/>
                        </a:rPr>
                        <a:t>Friday, November 22,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fontAlgn="t"/>
                      <a:r>
                        <a:rPr lang="en-US" sz="1600" b="0" i="0" u="none" strike="noStrike" dirty="0" smtClean="0">
                          <a:solidFill>
                            <a:schemeClr val="dk1"/>
                          </a:solidFill>
                          <a:effectLst/>
                          <a:latin typeface="Arial" panose="020B0604020202020204" pitchFamily="34" charset="0"/>
                          <a:cs typeface="Arial" panose="020B0604020202020204" pitchFamily="34" charset="0"/>
                        </a:rPr>
                        <a:t>Orlando</a:t>
                      </a:r>
                      <a:r>
                        <a:rPr lang="en-US" sz="1600" b="0" i="0" u="none" strike="noStrike" baseline="0" dirty="0" smtClean="0">
                          <a:solidFill>
                            <a:schemeClr val="dk1"/>
                          </a:solidFill>
                          <a:effectLst/>
                          <a:latin typeface="Arial" panose="020B0604020202020204" pitchFamily="34" charset="0"/>
                          <a:cs typeface="Arial" panose="020B0604020202020204" pitchFamily="34" charset="0"/>
                        </a:rPr>
                        <a:t>, USA</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406769">
                <a:tc vMerge="1">
                  <a:txBody>
                    <a:bodyPr/>
                    <a:lstStyle/>
                    <a:p>
                      <a:pPr algn="ctr" fontAlgn="t"/>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US" sz="1600" b="1" i="0" u="none" strike="noStrike" dirty="0" smtClean="0">
                          <a:solidFill>
                            <a:srgbClr val="000000"/>
                          </a:solidFill>
                          <a:effectLst/>
                          <a:latin typeface="Arial" panose="020B0604020202020204" pitchFamily="34" charset="0"/>
                          <a:cs typeface="Arial" panose="020B0604020202020204" pitchFamily="34" charset="0"/>
                        </a:rPr>
                        <a:t>SA#106</a:t>
                      </a: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rgbClr val="000000"/>
                          </a:solidFill>
                          <a:effectLst/>
                          <a:latin typeface="Arial" panose="020B0604020202020204" pitchFamily="34" charset="0"/>
                          <a:cs typeface="Arial" panose="020B0604020202020204" pitchFamily="34" charset="0"/>
                        </a:rPr>
                        <a:t>Tuesday,</a:t>
                      </a:r>
                      <a:r>
                        <a:rPr lang="en-US" sz="1600" b="0" i="0" u="none" strike="noStrike" baseline="0" dirty="0" smtClean="0">
                          <a:solidFill>
                            <a:srgbClr val="000000"/>
                          </a:solidFill>
                          <a:effectLst/>
                          <a:latin typeface="Arial" panose="020B0604020202020204" pitchFamily="34" charset="0"/>
                          <a:cs typeface="Arial" panose="020B0604020202020204" pitchFamily="34" charset="0"/>
                        </a:rPr>
                        <a:t> December 10, 2024</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effectLst/>
                          <a:latin typeface="Arial" panose="020B0604020202020204" pitchFamily="34" charset="0"/>
                          <a:cs typeface="Arial" panose="020B0604020202020204" pitchFamily="34" charset="0"/>
                        </a:rPr>
                        <a:t>Friday,</a:t>
                      </a:r>
                      <a:r>
                        <a:rPr lang="en-US" sz="1600" b="0" i="0" u="none" strike="noStrike" baseline="0" dirty="0" smtClean="0">
                          <a:solidFill>
                            <a:srgbClr val="000000"/>
                          </a:solidFill>
                          <a:effectLst/>
                          <a:latin typeface="Arial" panose="020B0604020202020204" pitchFamily="34" charset="0"/>
                          <a:cs typeface="Arial" panose="020B0604020202020204" pitchFamily="34" charset="0"/>
                        </a:rPr>
                        <a:t> December 13, 2024</a:t>
                      </a:r>
                      <a:endParaRPr lang="en-US" sz="1600" b="0" i="0" u="none" strike="noStrike" dirty="0" smtClean="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fontAlgn="t"/>
                      <a:r>
                        <a:rPr lang="en-US" sz="1600" b="0" i="0" u="none" strike="noStrike" dirty="0" smtClean="0">
                          <a:solidFill>
                            <a:srgbClr val="000000"/>
                          </a:solidFill>
                          <a:effectLst/>
                          <a:latin typeface="Arial" panose="020B0604020202020204" pitchFamily="34" charset="0"/>
                          <a:cs typeface="Arial" panose="020B0604020202020204" pitchFamily="34" charset="0"/>
                        </a:rPr>
                        <a:t>Madrid (TBC)</a:t>
                      </a:r>
                      <a:endParaRPr lang="en-US" sz="1600" b="0" i="0"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bl>
          </a:graphicData>
        </a:graphic>
      </p:graphicFrame>
    </p:spTree>
    <p:extLst>
      <p:ext uri="{BB962C8B-B14F-4D97-AF65-F5344CB8AC3E}">
        <p14:creationId xmlns:p14="http://schemas.microsoft.com/office/powerpoint/2010/main" val="22995905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Rel-19 planning for SA2 - General</a:t>
            </a:r>
            <a:endParaRPr lang="en-US" dirty="0">
              <a:solidFill>
                <a:schemeClr val="tx1"/>
              </a:solidFill>
            </a:endParaRPr>
          </a:p>
        </p:txBody>
      </p:sp>
      <p:sp>
        <p:nvSpPr>
          <p:cNvPr id="5" name="Content Placeholder 2">
            <a:extLst>
              <a:ext uri="{FF2B5EF4-FFF2-40B4-BE49-F238E27FC236}">
                <a16:creationId xmlns:a16="http://schemas.microsoft.com/office/drawing/2014/main" xmlns="" id="{B1B7A073-5C24-464D-A363-9847CF618387}"/>
              </a:ext>
            </a:extLst>
          </p:cNvPr>
          <p:cNvSpPr>
            <a:spLocks noGrp="1"/>
          </p:cNvSpPr>
          <p:nvPr>
            <p:ph idx="1"/>
          </p:nvPr>
        </p:nvSpPr>
        <p:spPr>
          <a:xfrm>
            <a:off x="454619" y="1382347"/>
            <a:ext cx="11289846" cy="5063423"/>
          </a:xfrm>
        </p:spPr>
        <p:txBody>
          <a:bodyPr/>
          <a:lstStyle/>
          <a:p>
            <a:pPr>
              <a:lnSpc>
                <a:spcPct val="110000"/>
              </a:lnSpc>
              <a:defRPr/>
            </a:pPr>
            <a:r>
              <a:rPr lang="en-US" sz="2000" b="1" dirty="0" smtClean="0"/>
              <a:t>Rel-19 </a:t>
            </a:r>
            <a:r>
              <a:rPr lang="en-US" sz="2000" b="1" dirty="0"/>
              <a:t>studies </a:t>
            </a:r>
            <a:r>
              <a:rPr lang="en-US" sz="2000" b="1" dirty="0" smtClean="0"/>
              <a:t>expected to complete </a:t>
            </a:r>
            <a:r>
              <a:rPr lang="en-US" sz="2000" b="1" dirty="0"/>
              <a:t>no later than SA2#163 (May 2024)</a:t>
            </a:r>
          </a:p>
          <a:p>
            <a:pPr lvl="1">
              <a:lnSpc>
                <a:spcPct val="110000"/>
              </a:lnSpc>
              <a:defRPr/>
            </a:pPr>
            <a:r>
              <a:rPr lang="en-US" sz="1800" dirty="0"/>
              <a:t>In general it is not expected that study work on any KI’s will continue beyond this </a:t>
            </a:r>
            <a:r>
              <a:rPr lang="en-US" sz="1800" dirty="0" smtClean="0"/>
              <a:t>date, but there will be some exceptions to this due to dependencies on other TSGs/WGs </a:t>
            </a:r>
            <a:endParaRPr lang="en-US" sz="1800" dirty="0"/>
          </a:p>
          <a:p>
            <a:pPr lvl="1">
              <a:lnSpc>
                <a:spcPct val="110000"/>
              </a:lnSpc>
              <a:defRPr/>
            </a:pPr>
            <a:r>
              <a:rPr lang="en-US" sz="1800" dirty="0"/>
              <a:t>WIDs based on the outcomes of the studies to be agreed by SA2 in SA2#163 </a:t>
            </a:r>
            <a:r>
              <a:rPr lang="en-US" sz="1800" dirty="0" smtClean="0"/>
              <a:t>(May 2024) and </a:t>
            </a:r>
            <a:r>
              <a:rPr lang="en-US" sz="1800" dirty="0"/>
              <a:t>submitted to SA#104 (June 2024</a:t>
            </a:r>
            <a:r>
              <a:rPr lang="en-US" sz="1800" dirty="0" smtClean="0"/>
              <a:t>)</a:t>
            </a:r>
          </a:p>
          <a:p>
            <a:pPr lvl="1">
              <a:lnSpc>
                <a:spcPct val="110000"/>
              </a:lnSpc>
              <a:defRPr/>
            </a:pPr>
            <a:r>
              <a:rPr lang="en-US" sz="1800" dirty="0" smtClean="0"/>
              <a:t>Study-only items will not follow these targets</a:t>
            </a:r>
            <a:endParaRPr lang="en-US" sz="1800" dirty="0"/>
          </a:p>
          <a:p>
            <a:pPr>
              <a:lnSpc>
                <a:spcPct val="110000"/>
              </a:lnSpc>
              <a:defRPr/>
            </a:pPr>
            <a:r>
              <a:rPr lang="en-US" sz="2000" b="1" dirty="0" smtClean="0"/>
              <a:t>Some checkpoints have been identified related to RAN dependencies</a:t>
            </a:r>
          </a:p>
          <a:p>
            <a:pPr lvl="1">
              <a:lnSpc>
                <a:spcPct val="110000"/>
              </a:lnSpc>
              <a:defRPr/>
            </a:pPr>
            <a:r>
              <a:rPr lang="en-US" sz="1800" dirty="0" err="1" smtClean="0"/>
              <a:t>FS_AmbientIoT</a:t>
            </a:r>
            <a:r>
              <a:rPr lang="en-US" sz="1800" dirty="0"/>
              <a:t>: Check in TSG#106 </a:t>
            </a:r>
            <a:r>
              <a:rPr lang="en-US" sz="1800" dirty="0" smtClean="0"/>
              <a:t>(December 2024) for </a:t>
            </a:r>
            <a:r>
              <a:rPr lang="en-US" sz="1800" dirty="0"/>
              <a:t>further Ambient IOT work taking into account RAN </a:t>
            </a:r>
            <a:r>
              <a:rPr lang="en-US" sz="1800" dirty="0" smtClean="0"/>
              <a:t>progress</a:t>
            </a:r>
          </a:p>
          <a:p>
            <a:pPr lvl="1">
              <a:lnSpc>
                <a:spcPct val="110000"/>
              </a:lnSpc>
              <a:defRPr/>
            </a:pPr>
            <a:r>
              <a:rPr lang="en-US" sz="1800" dirty="0" smtClean="0"/>
              <a:t>FS_AIML_CN: Check in TSG#105 (September 2024</a:t>
            </a:r>
            <a:r>
              <a:rPr lang="en-US" sz="1800" dirty="0"/>
              <a:t>) related to WT1.1, 1.2, </a:t>
            </a:r>
            <a:r>
              <a:rPr lang="en-US" sz="1800" dirty="0" smtClean="0"/>
              <a:t>1.3</a:t>
            </a:r>
          </a:p>
          <a:p>
            <a:pPr lvl="1">
              <a:lnSpc>
                <a:spcPct val="110000"/>
              </a:lnSpc>
              <a:defRPr/>
            </a:pPr>
            <a:r>
              <a:rPr lang="en-US" sz="1800" dirty="0" smtClean="0"/>
              <a:t>FS_ISAC_ARC: Check in TSG#105 (September 2024) to determine the scope, and when to start </a:t>
            </a:r>
            <a:endParaRPr lang="en-US" sz="1800" dirty="0"/>
          </a:p>
          <a:p>
            <a:pPr>
              <a:lnSpc>
                <a:spcPct val="110000"/>
              </a:lnSpc>
              <a:defRPr/>
            </a:pPr>
            <a:r>
              <a:rPr lang="en-US" sz="2000" b="1" dirty="0" smtClean="0"/>
              <a:t>Normative </a:t>
            </a:r>
            <a:r>
              <a:rPr lang="en-US" sz="2000" b="1" dirty="0"/>
              <a:t>work </a:t>
            </a:r>
            <a:r>
              <a:rPr lang="en-US" sz="2000" b="1" dirty="0" smtClean="0"/>
              <a:t>to </a:t>
            </a:r>
            <a:r>
              <a:rPr lang="en-US" sz="2000" b="1" dirty="0"/>
              <a:t>complete </a:t>
            </a:r>
            <a:r>
              <a:rPr lang="en-US" sz="2000" b="1" dirty="0" smtClean="0"/>
              <a:t>by SA2#166 </a:t>
            </a:r>
            <a:r>
              <a:rPr lang="en-US" sz="2000" b="1" dirty="0"/>
              <a:t>(November 2024</a:t>
            </a:r>
            <a:r>
              <a:rPr lang="en-US" sz="2000" b="1" dirty="0" smtClean="0"/>
              <a:t>)</a:t>
            </a:r>
          </a:p>
          <a:p>
            <a:pPr lvl="1">
              <a:lnSpc>
                <a:spcPct val="110000"/>
              </a:lnSpc>
              <a:defRPr/>
            </a:pPr>
            <a:r>
              <a:rPr lang="en-US" sz="1800" dirty="0"/>
              <a:t>Exception sheets (for submission to SA) to request continuation of Work Items beyond the end of 2024 will be discussed in November</a:t>
            </a:r>
          </a:p>
        </p:txBody>
      </p:sp>
    </p:spTree>
    <p:extLst>
      <p:ext uri="{BB962C8B-B14F-4D97-AF65-F5344CB8AC3E}">
        <p14:creationId xmlns:p14="http://schemas.microsoft.com/office/powerpoint/2010/main" val="321285678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Rel-20 planning</a:t>
            </a:r>
            <a:endParaRPr lang="en-US" dirty="0">
              <a:solidFill>
                <a:schemeClr val="tx1"/>
              </a:solidFill>
            </a:endParaRPr>
          </a:p>
        </p:txBody>
      </p:sp>
      <p:sp>
        <p:nvSpPr>
          <p:cNvPr id="5" name="Content Placeholder 2">
            <a:extLst>
              <a:ext uri="{FF2B5EF4-FFF2-40B4-BE49-F238E27FC236}">
                <a16:creationId xmlns:a16="http://schemas.microsoft.com/office/drawing/2014/main" xmlns="" id="{B1B7A073-5C24-464D-A363-9847CF618387}"/>
              </a:ext>
            </a:extLst>
          </p:cNvPr>
          <p:cNvSpPr>
            <a:spLocks noGrp="1"/>
          </p:cNvSpPr>
          <p:nvPr>
            <p:ph idx="1"/>
          </p:nvPr>
        </p:nvSpPr>
        <p:spPr>
          <a:xfrm>
            <a:off x="454619" y="1382347"/>
            <a:ext cx="11289846" cy="5063423"/>
          </a:xfrm>
        </p:spPr>
        <p:txBody>
          <a:bodyPr/>
          <a:lstStyle/>
          <a:p>
            <a:pPr>
              <a:lnSpc>
                <a:spcPct val="110000"/>
              </a:lnSpc>
              <a:defRPr/>
            </a:pPr>
            <a:r>
              <a:rPr lang="en-US" sz="2400" dirty="0" smtClean="0"/>
              <a:t>(See SP-240458 endorsed in SA#103 Maastricht)</a:t>
            </a:r>
          </a:p>
          <a:p>
            <a:pPr>
              <a:lnSpc>
                <a:spcPct val="110000"/>
              </a:lnSpc>
              <a:defRPr/>
            </a:pPr>
            <a:r>
              <a:rPr lang="en-US" sz="2400" dirty="0"/>
              <a:t>Studies for 6G in 3GPP are expected to start from Release 20</a:t>
            </a:r>
          </a:p>
          <a:p>
            <a:pPr lvl="1">
              <a:lnSpc>
                <a:spcPct val="110000"/>
              </a:lnSpc>
              <a:defRPr/>
            </a:pPr>
            <a:r>
              <a:rPr lang="en-US" sz="1968" dirty="0" smtClean="0"/>
              <a:t>First </a:t>
            </a:r>
            <a:r>
              <a:rPr lang="en-US" sz="1968" dirty="0"/>
              <a:t>TSG-wide 6G workshop is expected to be in March 2025</a:t>
            </a:r>
          </a:p>
          <a:p>
            <a:pPr lvl="1">
              <a:lnSpc>
                <a:spcPct val="110000"/>
              </a:lnSpc>
              <a:defRPr/>
            </a:pPr>
            <a:r>
              <a:rPr lang="en-US" sz="1968" dirty="0" smtClean="0"/>
              <a:t>SA1 </a:t>
            </a:r>
            <a:r>
              <a:rPr lang="en-US" sz="1968" dirty="0"/>
              <a:t>SID is expected to be approved in Sept’2024</a:t>
            </a:r>
          </a:p>
          <a:p>
            <a:pPr lvl="1">
              <a:lnSpc>
                <a:spcPct val="110000"/>
              </a:lnSpc>
              <a:defRPr/>
            </a:pPr>
            <a:r>
              <a:rPr lang="en-US" sz="1968" dirty="0" smtClean="0"/>
              <a:t>SA2 SID is expected to be approved in June’2025</a:t>
            </a:r>
          </a:p>
          <a:p>
            <a:pPr lvl="1">
              <a:lnSpc>
                <a:spcPct val="110000"/>
              </a:lnSpc>
              <a:defRPr/>
            </a:pPr>
            <a:r>
              <a:rPr lang="en-US" sz="2000" dirty="0" smtClean="0"/>
              <a:t>SA2 6G SI completion: Dec. 2026 or Mar 2027 (To be confirmed at future TSG meeting)</a:t>
            </a:r>
            <a:endParaRPr lang="en-US" sz="1968" dirty="0" smtClean="0"/>
          </a:p>
          <a:p>
            <a:pPr>
              <a:lnSpc>
                <a:spcPct val="110000"/>
              </a:lnSpc>
              <a:defRPr/>
            </a:pPr>
            <a:r>
              <a:rPr lang="en-US" sz="2400" dirty="0" smtClean="0"/>
              <a:t>For 5G-Advanced</a:t>
            </a:r>
          </a:p>
          <a:p>
            <a:pPr lvl="1">
              <a:lnSpc>
                <a:spcPct val="110000"/>
              </a:lnSpc>
              <a:defRPr/>
            </a:pPr>
            <a:r>
              <a:rPr lang="en-US" sz="1968" dirty="0"/>
              <a:t>18-month. Assuming no delay of Rel-19</a:t>
            </a:r>
          </a:p>
          <a:p>
            <a:pPr lvl="1">
              <a:lnSpc>
                <a:spcPct val="110000"/>
              </a:lnSpc>
              <a:defRPr/>
            </a:pPr>
            <a:r>
              <a:rPr lang="en-US" sz="1968" dirty="0"/>
              <a:t>Stage-2 freeze : Jun 2026 (&gt;=80%); Sep 2026 (100</a:t>
            </a:r>
            <a:r>
              <a:rPr lang="en-US" sz="1968" dirty="0" smtClean="0"/>
              <a:t>%)</a:t>
            </a:r>
            <a:endParaRPr lang="en-US" sz="1968" dirty="0"/>
          </a:p>
        </p:txBody>
      </p:sp>
    </p:spTree>
    <p:extLst>
      <p:ext uri="{BB962C8B-B14F-4D97-AF65-F5344CB8AC3E}">
        <p14:creationId xmlns:p14="http://schemas.microsoft.com/office/powerpoint/2010/main" val="221597087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Rel-19 planning for </a:t>
            </a:r>
            <a:r>
              <a:rPr lang="en-US" dirty="0" smtClean="0">
                <a:solidFill>
                  <a:schemeClr val="tx1"/>
                </a:solidFill>
              </a:rPr>
              <a:t>SA2 – Q2 2024</a:t>
            </a:r>
            <a:endParaRPr lang="en-US" dirty="0">
              <a:solidFill>
                <a:schemeClr val="tx1"/>
              </a:solidFill>
            </a:endParaRPr>
          </a:p>
        </p:txBody>
      </p:sp>
      <p:sp>
        <p:nvSpPr>
          <p:cNvPr id="5" name="Content Placeholder 2">
            <a:extLst>
              <a:ext uri="{FF2B5EF4-FFF2-40B4-BE49-F238E27FC236}">
                <a16:creationId xmlns:a16="http://schemas.microsoft.com/office/drawing/2014/main" xmlns="" id="{B1B7A073-5C24-464D-A363-9847CF618387}"/>
              </a:ext>
            </a:extLst>
          </p:cNvPr>
          <p:cNvSpPr>
            <a:spLocks noGrp="1"/>
          </p:cNvSpPr>
          <p:nvPr>
            <p:ph idx="1"/>
          </p:nvPr>
        </p:nvSpPr>
        <p:spPr>
          <a:xfrm>
            <a:off x="454619" y="1382347"/>
            <a:ext cx="11289846" cy="5063423"/>
          </a:xfrm>
        </p:spPr>
        <p:txBody>
          <a:bodyPr/>
          <a:lstStyle/>
          <a:p>
            <a:pPr lvl="0"/>
            <a:r>
              <a:rPr lang="en-US" sz="1800" dirty="0"/>
              <a:t>This guidance applies to the Study Items with a completion date of June 2024</a:t>
            </a:r>
            <a:endParaRPr lang="en-US" sz="2400" dirty="0"/>
          </a:p>
          <a:p>
            <a:pPr lvl="0"/>
            <a:r>
              <a:rPr lang="en-US" sz="1800" b="1" dirty="0"/>
              <a:t>Changsha (April)</a:t>
            </a:r>
            <a:endParaRPr lang="en-US" sz="2400" dirty="0"/>
          </a:p>
          <a:p>
            <a:pPr lvl="1"/>
            <a:r>
              <a:rPr lang="en-US" sz="1600" dirty="0"/>
              <a:t>Guidance for rapporteurs</a:t>
            </a:r>
            <a:endParaRPr lang="en-US" sz="2000" dirty="0"/>
          </a:p>
          <a:p>
            <a:pPr lvl="2"/>
            <a:r>
              <a:rPr lang="en-US" sz="1400" dirty="0"/>
              <a:t>As previously indicated in an email on 11</a:t>
            </a:r>
            <a:r>
              <a:rPr lang="en-US" sz="1400" baseline="30000" dirty="0"/>
              <a:t>th</a:t>
            </a:r>
            <a:r>
              <a:rPr lang="en-US" sz="1400" dirty="0"/>
              <a:t> March:</a:t>
            </a:r>
            <a:endParaRPr lang="en-US" sz="1800" dirty="0"/>
          </a:p>
          <a:p>
            <a:pPr lvl="3"/>
            <a:r>
              <a:rPr lang="en-US" sz="1400" dirty="0"/>
              <a:t>New solutions will not be handled after the April meeting</a:t>
            </a:r>
            <a:endParaRPr lang="en-US" sz="1800" dirty="0"/>
          </a:p>
          <a:p>
            <a:pPr lvl="3"/>
            <a:r>
              <a:rPr lang="en-US" sz="1400" dirty="0"/>
              <a:t>In April rapporteurs need to focus on </a:t>
            </a:r>
            <a:r>
              <a:rPr lang="en-US" sz="1400" dirty="0" err="1"/>
              <a:t>tdocs</a:t>
            </a:r>
            <a:r>
              <a:rPr lang="en-US" sz="1400" dirty="0"/>
              <a:t> of the following types (a </a:t>
            </a:r>
            <a:r>
              <a:rPr lang="en-US" sz="1400" dirty="0" err="1"/>
              <a:t>tdoc</a:t>
            </a:r>
            <a:r>
              <a:rPr lang="en-US" sz="1400" dirty="0"/>
              <a:t> could have multiple criteria types)</a:t>
            </a:r>
            <a:endParaRPr lang="en-US" sz="1800" dirty="0"/>
          </a:p>
          <a:p>
            <a:pPr lvl="4"/>
            <a:r>
              <a:rPr lang="en-US" sz="1100" dirty="0"/>
              <a:t>Solutions that apply to a KI with no/few existing solutions in the TR</a:t>
            </a:r>
            <a:endParaRPr lang="en-US" sz="1400" dirty="0"/>
          </a:p>
          <a:p>
            <a:pPr lvl="4"/>
            <a:r>
              <a:rPr lang="en-US" sz="1100" dirty="0"/>
              <a:t>The number of new solutions for key issues that already have many solutions in the TR needs to be limited</a:t>
            </a:r>
            <a:endParaRPr lang="en-US" sz="1400" dirty="0"/>
          </a:p>
          <a:p>
            <a:pPr lvl="4"/>
            <a:r>
              <a:rPr lang="en-US" sz="1100" dirty="0"/>
              <a:t>New solutions significantly different to existing one and proposed in a previous meeting but not handled</a:t>
            </a:r>
            <a:endParaRPr lang="en-US" sz="1400" dirty="0"/>
          </a:p>
          <a:p>
            <a:pPr lvl="3"/>
            <a:r>
              <a:rPr lang="en-US" sz="1400" dirty="0"/>
              <a:t>Time needs also to be given to papers that propose conclusions/solution principles</a:t>
            </a:r>
            <a:endParaRPr lang="en-US" sz="1800" dirty="0"/>
          </a:p>
          <a:p>
            <a:pPr lvl="2"/>
            <a:r>
              <a:rPr lang="en-US" sz="1400" dirty="0"/>
              <a:t>Be prepared to report progress during Wednesday Work Planning session</a:t>
            </a:r>
            <a:endParaRPr lang="en-US" sz="1800" dirty="0"/>
          </a:p>
          <a:p>
            <a:pPr lvl="3"/>
            <a:r>
              <a:rPr lang="en-US" sz="1400" dirty="0"/>
              <a:t>Identify key issues and work tasks that might have conclusions by the end of the meeting (if related revisions will be approved by the end of the meeting).</a:t>
            </a:r>
            <a:endParaRPr lang="en-US" sz="1800" dirty="0"/>
          </a:p>
          <a:p>
            <a:pPr lvl="3"/>
            <a:r>
              <a:rPr lang="en-US" sz="1400" dirty="0"/>
              <a:t>Identify key issues and work tasks that will not have conclusions by the end of the meeting</a:t>
            </a:r>
            <a:endParaRPr lang="en-US" sz="1800" dirty="0"/>
          </a:p>
          <a:p>
            <a:pPr lvl="1"/>
            <a:r>
              <a:rPr lang="en-US" sz="1600" dirty="0"/>
              <a:t>Post-meeting:</a:t>
            </a:r>
            <a:endParaRPr lang="en-US" sz="2000" dirty="0"/>
          </a:p>
          <a:p>
            <a:pPr lvl="2"/>
            <a:r>
              <a:rPr lang="en-US" sz="1400" dirty="0"/>
              <a:t>Provide draft status report by Monday 23:59 UTC for review</a:t>
            </a:r>
            <a:endParaRPr lang="en-US" sz="1800" dirty="0"/>
          </a:p>
          <a:p>
            <a:pPr lvl="3"/>
            <a:r>
              <a:rPr lang="en-US" sz="1400" dirty="0"/>
              <a:t>Highlighting the outcome of the meeting, focused on the status of conclusions</a:t>
            </a:r>
            <a:endParaRPr lang="en-US" sz="1800" dirty="0"/>
          </a:p>
          <a:p>
            <a:pPr lvl="3"/>
            <a:r>
              <a:rPr lang="en-US" sz="1400" dirty="0"/>
              <a:t>Include a plan for how to complete the conclusions by end of the May meeting</a:t>
            </a:r>
            <a:endParaRPr lang="en-US" sz="1800" dirty="0"/>
          </a:p>
          <a:p>
            <a:pPr lvl="2"/>
            <a:r>
              <a:rPr lang="en-US" sz="1400" dirty="0"/>
              <a:t>Reviewed until Wednesday 23:59 </a:t>
            </a:r>
            <a:r>
              <a:rPr lang="en-US" sz="1400" dirty="0" smtClean="0"/>
              <a:t>UTC</a:t>
            </a:r>
            <a:endParaRPr lang="en-US" sz="1800" dirty="0"/>
          </a:p>
        </p:txBody>
      </p:sp>
    </p:spTree>
    <p:extLst>
      <p:ext uri="{BB962C8B-B14F-4D97-AF65-F5344CB8AC3E}">
        <p14:creationId xmlns:p14="http://schemas.microsoft.com/office/powerpoint/2010/main" val="159304902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Rel-19 planning for </a:t>
            </a:r>
            <a:r>
              <a:rPr lang="en-US" dirty="0" smtClean="0">
                <a:solidFill>
                  <a:schemeClr val="tx1"/>
                </a:solidFill>
              </a:rPr>
              <a:t>SA2 – Q2 2024</a:t>
            </a:r>
            <a:endParaRPr lang="en-US" dirty="0">
              <a:solidFill>
                <a:schemeClr val="tx1"/>
              </a:solidFill>
            </a:endParaRPr>
          </a:p>
        </p:txBody>
      </p:sp>
      <p:sp>
        <p:nvSpPr>
          <p:cNvPr id="5" name="Content Placeholder 2">
            <a:extLst>
              <a:ext uri="{FF2B5EF4-FFF2-40B4-BE49-F238E27FC236}">
                <a16:creationId xmlns:a16="http://schemas.microsoft.com/office/drawing/2014/main" xmlns="" id="{B1B7A073-5C24-464D-A363-9847CF618387}"/>
              </a:ext>
            </a:extLst>
          </p:cNvPr>
          <p:cNvSpPr>
            <a:spLocks noGrp="1"/>
          </p:cNvSpPr>
          <p:nvPr>
            <p:ph idx="1"/>
          </p:nvPr>
        </p:nvSpPr>
        <p:spPr>
          <a:xfrm>
            <a:off x="454619" y="1382347"/>
            <a:ext cx="11289846" cy="5063423"/>
          </a:xfrm>
        </p:spPr>
        <p:txBody>
          <a:bodyPr/>
          <a:lstStyle/>
          <a:p>
            <a:pPr lvl="0"/>
            <a:r>
              <a:rPr lang="en-US" sz="1800" b="1" dirty="0"/>
              <a:t>Between the meetings</a:t>
            </a:r>
            <a:endParaRPr lang="en-US" sz="2400" dirty="0"/>
          </a:p>
          <a:p>
            <a:pPr lvl="1"/>
            <a:r>
              <a:rPr lang="en-US" sz="1600" dirty="0"/>
              <a:t>Conference calls will be planned to progress completion of the conclusions for each study</a:t>
            </a:r>
            <a:endParaRPr lang="en-US" sz="2000" dirty="0"/>
          </a:p>
          <a:p>
            <a:pPr lvl="1"/>
            <a:r>
              <a:rPr lang="en-US" sz="1600" dirty="0"/>
              <a:t>Use of NWM is encouraged for rapporteurs to draft proposed solution principles and conclusions for input to the May meeting</a:t>
            </a:r>
            <a:endParaRPr lang="en-US" sz="2000" dirty="0"/>
          </a:p>
          <a:p>
            <a:pPr lvl="1"/>
            <a:r>
              <a:rPr lang="en-US" sz="1600" dirty="0"/>
              <a:t>Rapporteurs should draft WIDs for input to the May meeting – these will be updated during the meeting</a:t>
            </a:r>
            <a:endParaRPr lang="en-US" sz="2000" dirty="0"/>
          </a:p>
        </p:txBody>
      </p:sp>
    </p:spTree>
    <p:extLst>
      <p:ext uri="{BB962C8B-B14F-4D97-AF65-F5344CB8AC3E}">
        <p14:creationId xmlns:p14="http://schemas.microsoft.com/office/powerpoint/2010/main" val="232572496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Rel-19 planning for </a:t>
            </a:r>
            <a:r>
              <a:rPr lang="en-US" dirty="0" smtClean="0">
                <a:solidFill>
                  <a:schemeClr val="tx1"/>
                </a:solidFill>
              </a:rPr>
              <a:t>SA2 – Q2 2024</a:t>
            </a:r>
            <a:endParaRPr lang="en-US" dirty="0">
              <a:solidFill>
                <a:schemeClr val="tx1"/>
              </a:solidFill>
            </a:endParaRPr>
          </a:p>
        </p:txBody>
      </p:sp>
      <p:sp>
        <p:nvSpPr>
          <p:cNvPr id="5" name="Content Placeholder 2">
            <a:extLst>
              <a:ext uri="{FF2B5EF4-FFF2-40B4-BE49-F238E27FC236}">
                <a16:creationId xmlns:a16="http://schemas.microsoft.com/office/drawing/2014/main" xmlns="" id="{B1B7A073-5C24-464D-A363-9847CF618387}"/>
              </a:ext>
            </a:extLst>
          </p:cNvPr>
          <p:cNvSpPr>
            <a:spLocks noGrp="1"/>
          </p:cNvSpPr>
          <p:nvPr>
            <p:ph idx="1"/>
          </p:nvPr>
        </p:nvSpPr>
        <p:spPr>
          <a:xfrm>
            <a:off x="454619" y="1382347"/>
            <a:ext cx="11289846" cy="5063423"/>
          </a:xfrm>
        </p:spPr>
        <p:txBody>
          <a:bodyPr/>
          <a:lstStyle/>
          <a:p>
            <a:pPr lvl="0"/>
            <a:r>
              <a:rPr lang="en-US" sz="1800" b="1" dirty="0" err="1"/>
              <a:t>Jeju</a:t>
            </a:r>
            <a:r>
              <a:rPr lang="en-US" sz="1800" b="1" dirty="0"/>
              <a:t> (May)</a:t>
            </a:r>
            <a:endParaRPr lang="en-US" sz="2400" dirty="0"/>
          </a:p>
          <a:p>
            <a:pPr lvl="1"/>
            <a:r>
              <a:rPr lang="en-US" sz="1600" dirty="0"/>
              <a:t>As previously indicated on 11</a:t>
            </a:r>
            <a:r>
              <a:rPr lang="en-US" sz="1600" baseline="30000" dirty="0"/>
              <a:t>th</a:t>
            </a:r>
            <a:r>
              <a:rPr lang="en-US" sz="1600" dirty="0"/>
              <a:t> March:</a:t>
            </a:r>
            <a:endParaRPr lang="en-US" sz="2000" dirty="0"/>
          </a:p>
          <a:p>
            <a:pPr lvl="2"/>
            <a:r>
              <a:rPr lang="en-US" sz="1400" dirty="0"/>
              <a:t>The focus for May will be on conclusions/solution principles, evaluation can be considered in the discussion part of the </a:t>
            </a:r>
            <a:r>
              <a:rPr lang="en-US" sz="1400" dirty="0" err="1"/>
              <a:t>tdocs</a:t>
            </a:r>
            <a:r>
              <a:rPr lang="en-US" sz="1400" dirty="0"/>
              <a:t>, but it is not necessary to capture detailed evaluation in the TR</a:t>
            </a:r>
            <a:endParaRPr lang="en-US" sz="1800" dirty="0"/>
          </a:p>
          <a:p>
            <a:pPr lvl="1"/>
            <a:r>
              <a:rPr lang="en-US" sz="1600" dirty="0"/>
              <a:t>For before Wednesday work planning</a:t>
            </a:r>
            <a:endParaRPr lang="en-US" sz="2000" dirty="0"/>
          </a:p>
          <a:p>
            <a:pPr lvl="2"/>
            <a:r>
              <a:rPr lang="en-US" sz="1400" b="1" dirty="0"/>
              <a:t>Rapporteurs to identify if show of hands for unresolved/controversial issues are required, and to draft the necessary slides to support them</a:t>
            </a:r>
            <a:endParaRPr lang="en-US" sz="1800" dirty="0"/>
          </a:p>
          <a:p>
            <a:pPr lvl="1"/>
            <a:r>
              <a:rPr lang="en-US" sz="1600" dirty="0"/>
              <a:t>For Wednesday work planning</a:t>
            </a:r>
            <a:endParaRPr lang="en-US" sz="2000" dirty="0"/>
          </a:p>
          <a:p>
            <a:pPr lvl="2"/>
            <a:r>
              <a:rPr lang="en-US" sz="1400" dirty="0"/>
              <a:t>Rapporteurs to identify key issues and work tasks that they expect </a:t>
            </a:r>
            <a:r>
              <a:rPr lang="en-US" sz="1400" b="1" dirty="0"/>
              <a:t>will have</a:t>
            </a:r>
            <a:r>
              <a:rPr lang="en-US" sz="1400" dirty="0"/>
              <a:t> conclusions by the end of the meeting (if related revisions will be approved by the end of the meeting).</a:t>
            </a:r>
            <a:endParaRPr lang="en-US" sz="1800" dirty="0"/>
          </a:p>
          <a:p>
            <a:pPr lvl="2"/>
            <a:r>
              <a:rPr lang="en-US" sz="1400" dirty="0"/>
              <a:t>Rapporteurs to identify key issues and work tasks that they </a:t>
            </a:r>
            <a:r>
              <a:rPr lang="en-US" sz="1400" b="1" dirty="0"/>
              <a:t>expect will not have</a:t>
            </a:r>
            <a:r>
              <a:rPr lang="en-US" sz="1400" dirty="0"/>
              <a:t> conclusions by the end of the meeting (since there will be no related revisions in the meeting).</a:t>
            </a:r>
            <a:endParaRPr lang="en-US" sz="1800" dirty="0"/>
          </a:p>
          <a:p>
            <a:pPr lvl="2"/>
            <a:r>
              <a:rPr lang="en-US" sz="1400" dirty="0"/>
              <a:t>For those that will not have conclusions by the end of the May meeting, SA2 will need to decide if they can continue to be worked on for one additional meeting</a:t>
            </a:r>
            <a:endParaRPr lang="en-US" sz="1800" dirty="0"/>
          </a:p>
          <a:p>
            <a:pPr lvl="2"/>
            <a:r>
              <a:rPr lang="en-US" sz="1400" dirty="0"/>
              <a:t>(Rapporteurs should prepare TR coversheets during this meeting)</a:t>
            </a:r>
            <a:endParaRPr lang="en-US" sz="1800" dirty="0"/>
          </a:p>
          <a:p>
            <a:pPr lvl="1"/>
            <a:r>
              <a:rPr lang="en-US" sz="1600" dirty="0"/>
              <a:t>Friday</a:t>
            </a:r>
            <a:endParaRPr lang="en-US" sz="2000" dirty="0"/>
          </a:p>
          <a:p>
            <a:pPr lvl="2"/>
            <a:r>
              <a:rPr lang="en-US" sz="1400" dirty="0"/>
              <a:t>For each study</a:t>
            </a:r>
            <a:endParaRPr lang="en-US" sz="1800" dirty="0"/>
          </a:p>
          <a:p>
            <a:pPr lvl="3"/>
            <a:r>
              <a:rPr lang="en-US" sz="1400" dirty="0"/>
              <a:t>Decide whether unconcluded WT’s/KI’s should continue to be studied</a:t>
            </a:r>
            <a:endParaRPr lang="en-US" sz="1800" dirty="0"/>
          </a:p>
          <a:p>
            <a:pPr lvl="3"/>
            <a:r>
              <a:rPr lang="en-US" sz="1400" dirty="0"/>
              <a:t>Approve WIDs containing WT’s for concluded key issues</a:t>
            </a:r>
            <a:endParaRPr lang="en-US" sz="1800" dirty="0"/>
          </a:p>
          <a:p>
            <a:pPr lvl="3"/>
            <a:r>
              <a:rPr lang="en-US" sz="1400" dirty="0"/>
              <a:t>Agree coversheets for the TR’s to be sent to Plenary for </a:t>
            </a:r>
            <a:r>
              <a:rPr lang="en-US" sz="1400" dirty="0" smtClean="0"/>
              <a:t>Information/Approval</a:t>
            </a:r>
            <a:endParaRPr lang="en-US" sz="1800" dirty="0"/>
          </a:p>
        </p:txBody>
      </p:sp>
    </p:spTree>
    <p:extLst>
      <p:ext uri="{BB962C8B-B14F-4D97-AF65-F5344CB8AC3E}">
        <p14:creationId xmlns:p14="http://schemas.microsoft.com/office/powerpoint/2010/main" val="125463626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Rel-19 planning for </a:t>
            </a:r>
            <a:r>
              <a:rPr lang="en-US" dirty="0" smtClean="0">
                <a:solidFill>
                  <a:schemeClr val="tx1"/>
                </a:solidFill>
              </a:rPr>
              <a:t>SA2 – Q2 2024</a:t>
            </a:r>
            <a:endParaRPr lang="en-US" dirty="0">
              <a:solidFill>
                <a:schemeClr val="tx1"/>
              </a:solidFill>
            </a:endParaRPr>
          </a:p>
        </p:txBody>
      </p:sp>
      <p:sp>
        <p:nvSpPr>
          <p:cNvPr id="5" name="Content Placeholder 2">
            <a:extLst>
              <a:ext uri="{FF2B5EF4-FFF2-40B4-BE49-F238E27FC236}">
                <a16:creationId xmlns:a16="http://schemas.microsoft.com/office/drawing/2014/main" xmlns="" id="{B1B7A073-5C24-464D-A363-9847CF618387}"/>
              </a:ext>
            </a:extLst>
          </p:cNvPr>
          <p:cNvSpPr>
            <a:spLocks noGrp="1"/>
          </p:cNvSpPr>
          <p:nvPr>
            <p:ph idx="1"/>
          </p:nvPr>
        </p:nvSpPr>
        <p:spPr>
          <a:xfrm>
            <a:off x="454619" y="1382347"/>
            <a:ext cx="11289846" cy="5063423"/>
          </a:xfrm>
        </p:spPr>
        <p:txBody>
          <a:bodyPr/>
          <a:lstStyle/>
          <a:p>
            <a:pPr lvl="0"/>
            <a:r>
              <a:rPr lang="en-US" sz="1800" b="1" dirty="0" err="1"/>
              <a:t>Jeju</a:t>
            </a:r>
            <a:r>
              <a:rPr lang="en-US" sz="1800" b="1" dirty="0"/>
              <a:t> (May</a:t>
            </a:r>
            <a:r>
              <a:rPr lang="en-US" sz="1800" b="1" dirty="0" smtClean="0"/>
              <a:t>) - continued</a:t>
            </a:r>
            <a:endParaRPr lang="en-US" sz="2400" dirty="0"/>
          </a:p>
          <a:p>
            <a:pPr lvl="1"/>
            <a:r>
              <a:rPr lang="en-US" sz="1600" dirty="0" smtClean="0"/>
              <a:t>Post-meeting</a:t>
            </a:r>
            <a:r>
              <a:rPr lang="en-US" sz="1600" dirty="0"/>
              <a:t>: </a:t>
            </a:r>
            <a:endParaRPr lang="en-US" sz="2000" dirty="0"/>
          </a:p>
          <a:p>
            <a:pPr lvl="2"/>
            <a:r>
              <a:rPr lang="en-US" sz="1400" dirty="0"/>
              <a:t>Provide draft status report by Monday 23:59 UTC for review</a:t>
            </a:r>
            <a:endParaRPr lang="en-US" sz="1800" dirty="0"/>
          </a:p>
          <a:p>
            <a:pPr lvl="3"/>
            <a:r>
              <a:rPr lang="en-US" sz="1400" dirty="0"/>
              <a:t>Highlighting the outcome of the meeting, focused on the status of conclusions</a:t>
            </a:r>
            <a:endParaRPr lang="en-US" sz="1800" dirty="0"/>
          </a:p>
          <a:p>
            <a:pPr lvl="2"/>
            <a:r>
              <a:rPr lang="en-US" sz="1400" dirty="0"/>
              <a:t>Reviewed until Wednesday 23:59 UTC</a:t>
            </a:r>
            <a:endParaRPr lang="en-US" sz="1800" dirty="0"/>
          </a:p>
          <a:p>
            <a:pPr lvl="1"/>
            <a:r>
              <a:rPr lang="en-US" sz="1600" dirty="0"/>
              <a:t>Expected outputs</a:t>
            </a:r>
            <a:endParaRPr lang="en-US" sz="2000" dirty="0"/>
          </a:p>
          <a:p>
            <a:pPr lvl="2"/>
            <a:r>
              <a:rPr lang="en-US" sz="1400" dirty="0"/>
              <a:t>WIDs based on conclusions reached</a:t>
            </a:r>
            <a:endParaRPr lang="en-US" sz="1800" dirty="0"/>
          </a:p>
          <a:p>
            <a:pPr lvl="2"/>
            <a:r>
              <a:rPr lang="en-US" sz="1400" dirty="0"/>
              <a:t>If needed, updated SIDs for those study items that will continue after May</a:t>
            </a:r>
            <a:endParaRPr lang="en-US" sz="1800" dirty="0"/>
          </a:p>
          <a:p>
            <a:pPr lvl="2"/>
            <a:r>
              <a:rPr lang="en-US" sz="1400" dirty="0"/>
              <a:t>Coversheets for TR presentation</a:t>
            </a:r>
            <a:endParaRPr lang="en-US" sz="1800" dirty="0"/>
          </a:p>
          <a:p>
            <a:pPr lvl="2"/>
            <a:r>
              <a:rPr lang="en-US" sz="1400" dirty="0"/>
              <a:t>Status reports</a:t>
            </a:r>
          </a:p>
        </p:txBody>
      </p:sp>
    </p:spTree>
    <p:extLst>
      <p:ext uri="{BB962C8B-B14F-4D97-AF65-F5344CB8AC3E}">
        <p14:creationId xmlns:p14="http://schemas.microsoft.com/office/powerpoint/2010/main" val="1240506519"/>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80970</TotalTime>
  <Words>1509</Words>
  <Application>Microsoft Office PowerPoint</Application>
  <PresentationFormat>Widescreen</PresentationFormat>
  <Paragraphs>259</Paragraphs>
  <Slides>12</Slides>
  <Notes>7</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12</vt:i4>
      </vt:variant>
    </vt:vector>
  </HeadingPairs>
  <TitlesOfParts>
    <vt:vector size="25" baseType="lpstr">
      <vt:lpstr>Montserrat</vt:lpstr>
      <vt:lpstr>MS PGothic</vt:lpstr>
      <vt:lpstr>MS PGothic</vt:lpstr>
      <vt:lpstr>Nokia Pure Headline Ultra Light</vt:lpstr>
      <vt:lpstr>Nokia Pure Text</vt:lpstr>
      <vt:lpstr>Nokia Pure Text Light</vt:lpstr>
      <vt:lpstr>SimSun</vt:lpstr>
      <vt:lpstr>Arial</vt:lpstr>
      <vt:lpstr>Calibri</vt:lpstr>
      <vt:lpstr>Times New Roman</vt:lpstr>
      <vt:lpstr>Wingdings</vt:lpstr>
      <vt:lpstr>Nokia White Master with headline</vt:lpstr>
      <vt:lpstr>2_Office Theme</vt:lpstr>
      <vt:lpstr>SA2 Work Planning</vt:lpstr>
      <vt:lpstr>Rel-19 timelines</vt:lpstr>
      <vt:lpstr>SA2 and SA meeting dates for 2024</vt:lpstr>
      <vt:lpstr>Rel-19 planning for SA2 - General</vt:lpstr>
      <vt:lpstr>Rel-20 planning</vt:lpstr>
      <vt:lpstr>Rel-19 planning for SA2 – Q2 2024</vt:lpstr>
      <vt:lpstr>Rel-19 planning for SA2 – Q2 2024</vt:lpstr>
      <vt:lpstr>Rel-19 planning for SA2 – Q2 2024</vt:lpstr>
      <vt:lpstr>Rel-19 planning for SA2 – Q2 2024</vt:lpstr>
      <vt:lpstr>Meetings in Q2 2024</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Andy Bennett</cp:lastModifiedBy>
  <cp:revision>938</cp:revision>
  <cp:lastPrinted>2023-08-02T08:25:48Z</cp:lastPrinted>
  <dcterms:created xsi:type="dcterms:W3CDTF">2018-05-24T11:49:12Z</dcterms:created>
  <dcterms:modified xsi:type="dcterms:W3CDTF">2024-04-04T10:39:08Z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