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1"/>
  </p:notesMasterIdLst>
  <p:handoutMasterIdLst>
    <p:handoutMasterId r:id="rId12"/>
  </p:handoutMasterIdLst>
  <p:sldIdLst>
    <p:sldId id="303" r:id="rId5"/>
    <p:sldId id="966" r:id="rId6"/>
    <p:sldId id="795" r:id="rId7"/>
    <p:sldId id="909" r:id="rId8"/>
    <p:sldId id="810" r:id="rId9"/>
    <p:sldId id="910" r:id="rId10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D9D9D9"/>
    <a:srgbClr val="FFCCFF"/>
    <a:srgbClr val="FF3300"/>
    <a:srgbClr val="FF33CC"/>
    <a:srgbClr val="FF6699"/>
    <a:srgbClr val="62A14D"/>
    <a:srgbClr val="000000"/>
    <a:srgbClr val="C6D254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139" d="100"/>
          <a:sy n="139" d="100"/>
        </p:scale>
        <p:origin x="498" y="13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commentAuthors" Target="comment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3/8/2024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3/8/2024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5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220878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>
                <a:effectLst/>
              </a:rPr>
              <a:t>S2-2401909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</a:t>
            </a:r>
            <a:r>
              <a:rPr lang="de-DE" sz="14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#161</a:t>
            </a:r>
            <a:endParaRPr lang="de-DE" sz="1400" b="1" kern="1200" dirty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r>
              <a:rPr lang="en-US" altLang="zh-CN" sz="1400" b="1" kern="120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February 26 – March 01, 2024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</a:t>
            </a:r>
            <a:r>
              <a:rPr lang="en-GB" altLang="de-DE" sz="1200">
                <a:solidFill>
                  <a:schemeClr val="bg1"/>
                </a:solidFill>
              </a:rPr>
              <a:t>SA WG2#161</a:t>
            </a:r>
            <a:r>
              <a:rPr lang="en-GB" altLang="de-DE" sz="1200" baseline="0">
                <a:solidFill>
                  <a:schemeClr val="bg1"/>
                </a:solidFill>
              </a:rPr>
              <a:t>  February 26 – March 01, </a:t>
            </a:r>
            <a:r>
              <a:rPr lang="en-GB" altLang="de-DE" sz="1200" baseline="0" dirty="0">
                <a:solidFill>
                  <a:schemeClr val="bg1"/>
                </a:solidFill>
              </a:rPr>
              <a:t>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GB" altLang="ko-KR" sz="4000">
                <a:solidFill>
                  <a:srgbClr val="FF00FF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🛩</a:t>
            </a:r>
            <a:r>
              <a:rPr lang="en-GB" altLang="ko-KR" sz="4000">
                <a:solidFill>
                  <a:srgbClr val="00B050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🛩</a:t>
            </a:r>
            <a:r>
              <a:rPr lang="en-GB" altLang="ko-KR" sz="4000">
                <a:solidFill>
                  <a:srgbClr val="FF00FF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 </a:t>
            </a:r>
            <a:r>
              <a:rPr lang="en-US" altLang="de-DE" sz="3600" b="1" kern="0"/>
              <a:t>FS_UAS_Ph3 Status Report </a:t>
            </a:r>
            <a:r>
              <a:rPr lang="en-GB" altLang="ko-KR" sz="4000">
                <a:solidFill>
                  <a:srgbClr val="0099FF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🛩</a:t>
            </a:r>
            <a:r>
              <a:rPr lang="en-GB" altLang="ko-KR" sz="4000">
                <a:solidFill>
                  <a:srgbClr val="9933FF"/>
                </a:solidFill>
                <a:effectLst/>
                <a:latin typeface="Segoe UI Symbol" panose="020B0502040204020203" pitchFamily="34" charset="0"/>
                <a:ea typeface="맑은 고딕" panose="020B0503020000020004" pitchFamily="50" charset="-127"/>
                <a:cs typeface="Segoe UI Symbol" panose="020B0502040204020203" pitchFamily="34" charset="0"/>
              </a:rPr>
              <a:t>🛩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/>
            </a:br>
            <a:r>
              <a:rPr lang="en-US" altLang="en-US" sz="2000">
                <a:latin typeface="Calibri" panose="020F0502020204030204" pitchFamily="34" charset="0"/>
                <a:cs typeface="Calibri" panose="020F0502020204030204" pitchFamily="34" charset="0"/>
              </a:rPr>
              <a:t>LaeYoung Kim (</a:t>
            </a:r>
            <a:r>
              <a:rPr lang="en-GB" sz="2000">
                <a:latin typeface="Calibri" panose="020F0502020204030204" pitchFamily="34" charset="0"/>
                <a:cs typeface="Calibri" panose="020F0502020204030204" pitchFamily="34" charset="0"/>
              </a:rPr>
              <a:t>LG Electronics), </a:t>
            </a:r>
            <a:r>
              <a:rPr lang="en-US" sz="2000">
                <a:latin typeface="Calibri" panose="020F0502020204030204" pitchFamily="34" charset="0"/>
                <a:cs typeface="Calibri" panose="020F0502020204030204" pitchFamily="34" charset="0"/>
              </a:rPr>
              <a:t>Shabnam Sultana (Ericsson)</a:t>
            </a:r>
          </a:p>
          <a:p>
            <a:pPr>
              <a:lnSpc>
                <a:spcPct val="80000"/>
              </a:lnSpc>
            </a:pPr>
            <a:r>
              <a:rPr lang="en-US" altLang="en-US" sz="2000"/>
              <a:t>(Rapporteurs)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 descr="Drone flying over tulip fields">
            <a:extLst>
              <a:ext uri="{FF2B5EF4-FFF2-40B4-BE49-F238E27FC236}">
                <a16:creationId xmlns:a16="http://schemas.microsoft.com/office/drawing/2014/main" id="{399744A5-0941-F76F-8B31-C3E17B0501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518" y="1434436"/>
            <a:ext cx="1527048" cy="1017784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 eaLnBrk="1" hangingPunct="1"/>
            <a:r>
              <a:rPr lang="en-US" altLang="de-DE" b="1"/>
              <a:t>FS_UAS_Ph3 Status at SA#103</a:t>
            </a:r>
            <a:endParaRPr lang="de-DE" altLang="de-DE" b="1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386848" y="2072954"/>
            <a:ext cx="8554481" cy="4320970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Progress since SA#102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Study started with SA2#160AH-e.</a:t>
            </a:r>
            <a:endParaRPr lang="en-US" altLang="de-DE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23.700-59 v0.2.0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cs typeface="+mn-ea"/>
              </a:rPr>
              <a:t>At SA2#160AH-e: </a:t>
            </a:r>
            <a:r>
              <a:rPr lang="en-US" altLang="de-DE" sz="1400" dirty="0"/>
              <a:t>TR skeleton, Scope, Terms, Architecture Assumptions/Requirements, </a:t>
            </a:r>
            <a:r>
              <a:rPr lang="en-US" altLang="zh-CN" sz="1400" dirty="0">
                <a:cs typeface="+mn-ea"/>
              </a:rPr>
              <a:t>3 Key Issues </a:t>
            </a:r>
            <a:r>
              <a:rPr lang="en-US" altLang="zh-CN" sz="1400" dirty="0">
                <a:cs typeface="+mn-ea"/>
                <a:sym typeface="+mn-ea"/>
              </a:rPr>
              <a:t>to cover the WTs in the SID and Annex including background information about </a:t>
            </a:r>
            <a:r>
              <a:rPr lang="en-US" altLang="de-DE" sz="1400" dirty="0"/>
              <a:t>No-Transmit Zones</a:t>
            </a:r>
            <a:r>
              <a:rPr lang="en-US" altLang="zh-CN" sz="1400" dirty="0">
                <a:cs typeface="+mn-ea"/>
                <a:sym typeface="+mn-ea"/>
              </a:rPr>
              <a:t> </a:t>
            </a:r>
            <a:r>
              <a:rPr lang="en-US" altLang="zh-CN" sz="1400" dirty="0">
                <a:cs typeface="+mn-ea"/>
              </a:rPr>
              <a:t>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cs typeface="+mn-ea"/>
              </a:rPr>
              <a:t>At SA2#161: </a:t>
            </a:r>
            <a:r>
              <a:rPr lang="en-US" altLang="de-DE" sz="1400" dirty="0"/>
              <a:t>New solutions </a:t>
            </a:r>
            <a:r>
              <a:rPr lang="en-US" altLang="zh-CN" sz="1400" dirty="0">
                <a:cs typeface="+mn-ea"/>
              </a:rPr>
              <a:t>agreed (</a:t>
            </a:r>
            <a:r>
              <a:rPr lang="en-US" altLang="de-DE" sz="1400" dirty="0"/>
              <a:t>3 solutions for KI#1 on flight planning/monitoring, 3 solutions for KI#2, 3 solutions for KI#3).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Outgoing LSs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Reply LS sent to SA6 on Coordination of work for UAS_Ph3.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LS sent to ETSI TC MSG/TFES on No-Transmit Zones according to ECC decision 22(07).</a:t>
            </a:r>
          </a:p>
          <a:p>
            <a:pPr marL="893763" lvl="2" indent="-179388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LS sent to RAN and RAN2 to clarify the requirements for </a:t>
            </a:r>
            <a:r>
              <a:rPr lang="en-US" altLang="zh-CN" sz="1200" dirty="0">
                <a:solidFill>
                  <a:prstClr val="black"/>
                </a:solidFill>
                <a:sym typeface="+mn-ea"/>
              </a:rPr>
              <a:t>No-Transmit Zones</a:t>
            </a:r>
            <a:r>
              <a:rPr lang="en-US" altLang="de-DE" sz="1200" dirty="0"/>
              <a:t>.</a:t>
            </a:r>
            <a:endParaRPr lang="en-US" altLang="de-DE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9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sz="1600" b="1" dirty="0"/>
              <a:t>RAN impacts and dependencies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No-Transmit Zones (KI#3) has RAN dependency, timely feedback/input needed to resolve differing views </a:t>
            </a:r>
            <a:endParaRPr lang="en-US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sz="900" kern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/>
              <a:t>Contentious </a:t>
            </a:r>
            <a:r>
              <a:rPr lang="de-DE" sz="1600" b="1" kern="0" dirty="0"/>
              <a:t>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de-DE" altLang="ko-KR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KI</a:t>
            </a:r>
            <a:r>
              <a:rPr kumimoji="0" lang="de-DE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#</a:t>
            </a:r>
            <a:r>
              <a:rPr kumimoji="0" lang="de-DE" altLang="ko-KR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3 may </a:t>
            </a:r>
            <a:r>
              <a:rPr kumimoji="0" lang="de-DE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be at risk not to complete by May, </a:t>
            </a:r>
            <a:r>
              <a:rPr kumimoji="0" lang="de-DE" altLang="ko-KR" sz="14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2024 if </a:t>
            </a:r>
            <a:r>
              <a:rPr lang="de-DE" altLang="ko-KR" sz="1400" kern="0"/>
              <a:t>common understanding cannot be reached</a:t>
            </a:r>
            <a:endParaRPr kumimoji="0" lang="de-DE" altLang="ko-KR" sz="14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lang="de-DE" sz="900" b="1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Solution discussions,</a:t>
            </a: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Evaluations, Conclusions, TR sent to SA for one-step Approval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endParaRPr lang="en-US" altLang="ko-KR" sz="1200" kern="0" dirty="0"/>
          </a:p>
        </p:txBody>
      </p:sp>
      <p:graphicFrame>
        <p:nvGraphicFramePr>
          <p:cNvPr id="2" name="Content Placeholder 8">
            <a:extLst>
              <a:ext uri="{FF2B5EF4-FFF2-40B4-BE49-F238E27FC236}">
                <a16:creationId xmlns:a16="http://schemas.microsoft.com/office/drawing/2014/main" id="{E2E599F1-C3F3-A57E-9CD9-ACA5DDC4CB4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08776567"/>
              </p:ext>
            </p:extLst>
          </p:nvPr>
        </p:nvGraphicFramePr>
        <p:xfrm>
          <a:off x="348566" y="135403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</a:t>
                      </a: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102992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err="1"/>
              <a:t>FS</a:t>
            </a:r>
            <a:r>
              <a:rPr lang="en-US" altLang="de-DE" b="1"/>
              <a:t>_UAS_Ph3 </a:t>
            </a:r>
            <a:r>
              <a:rPr lang="en-US" altLang="de-DE" b="1" dirty="0"/>
              <a:t>Status </a:t>
            </a:r>
            <a:r>
              <a:rPr lang="en-US" altLang="de-DE" b="1"/>
              <a:t>after SA2#161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89" y="1983579"/>
            <a:ext cx="8810067" cy="434159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1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SA2#161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kern="0" dirty="0"/>
              <a:t>TR 23.700-59 v0.2.0 is available.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dirty="0"/>
              <a:t>25 Tdocs were submitted: 24 Tdocs are for new solution and 1 Tdoc is for new terms.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dirty="0"/>
              <a:t>12 Tdocs were handled about: KI#1 on flight planning/monitoring, KI#1 on C2 reliability, KI#2 and KI#3.</a:t>
            </a:r>
          </a:p>
          <a:p>
            <a:pPr marL="893763" lvl="2" indent="-179388">
              <a:spcBef>
                <a:spcPts val="0"/>
              </a:spcBef>
              <a:spcAft>
                <a:spcPts val="100"/>
              </a:spcAft>
            </a:pPr>
            <a:r>
              <a:rPr lang="en-US" altLang="de-DE" sz="1200" dirty="0"/>
              <a:t>New solutions agreed regarding KI#1 on flight planning/monitoring (3 solutions), KI#2 (3 solutions), KI#3 (3 solutions).</a:t>
            </a:r>
          </a:p>
          <a:p>
            <a:pPr marL="893763" lvl="2" indent="-179388">
              <a:spcBef>
                <a:spcPts val="0"/>
              </a:spcBef>
              <a:spcAft>
                <a:spcPts val="100"/>
              </a:spcAft>
            </a:pPr>
            <a:r>
              <a:rPr lang="en-US" altLang="de-DE" sz="1200" dirty="0"/>
              <a:t>Cf.) No solution yet regarding KI#1 on C2 reliability, KI#1 on multiple USS.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dirty="0"/>
              <a:t>Due to TU budget/quota, 13 Tdocs could not be handled about KI#1 on multiple USS and KI#3.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de-DE" sz="1400" dirty="0"/>
              <a:t>LS sent to RAN and RAN2 to clarify the requirements for </a:t>
            </a: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No-Transmit Zones</a:t>
            </a:r>
            <a:r>
              <a:rPr lang="en-US" altLang="de-DE" sz="1400" dirty="0"/>
              <a:t>.</a:t>
            </a:r>
          </a:p>
          <a:p>
            <a:pPr marL="457200" lvl="1" indent="-457200">
              <a:spcBef>
                <a:spcPts val="0"/>
              </a:spcBef>
              <a:spcAft>
                <a:spcPts val="100"/>
              </a:spcAft>
              <a:buBlip>
                <a:blip r:embed="rId2"/>
              </a:buBlip>
            </a:pPr>
            <a:r>
              <a:rPr lang="en-US" altLang="ko-KR" sz="1600" b="1">
                <a:solidFill>
                  <a:prstClr val="black"/>
                </a:solidFill>
              </a:rPr>
              <a:t>RAN </a:t>
            </a:r>
            <a:r>
              <a:rPr lang="en-US" altLang="ko-KR" sz="1600" b="1" dirty="0">
                <a:solidFill>
                  <a:prstClr val="black"/>
                </a:solidFill>
              </a:rPr>
              <a:t>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No-Transmit Zones (KI#3) has RAN dependency/requires RAN input to be able to </a:t>
            </a:r>
            <a:r>
              <a:rPr lang="en-US" altLang="zh-CN" sz="1400">
                <a:solidFill>
                  <a:prstClr val="black"/>
                </a:solidFill>
                <a:sym typeface="+mn-ea"/>
              </a:rPr>
              <a:t>make progress/finalization in SA2. 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de-DE" altLang="ko-KR" sz="1400" kern="0"/>
              <a:t>KI</a:t>
            </a:r>
            <a:r>
              <a:rPr lang="de-DE" altLang="ko-KR" sz="1400" kern="0" dirty="0"/>
              <a:t>#3 needs clarification in regards to scope and some technical aspects, without common understanding, this KI may be at risk not to complete by May</a:t>
            </a:r>
            <a:r>
              <a:rPr lang="de-DE" altLang="ko-KR" sz="1400" kern="0"/>
              <a:t>, 2024.</a:t>
            </a: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ko-KR" sz="1600" b="1" kern="0"/>
              <a:t>Next </a:t>
            </a:r>
            <a:r>
              <a:rPr lang="de-DE" altLang="ko-KR" sz="1600" b="1" kern="0" dirty="0"/>
              <a:t>steps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400" kern="0" dirty="0"/>
              <a:t>At SA2#162, continue solution discussions and s</a:t>
            </a: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tart evaluations (if possible)</a:t>
            </a:r>
            <a:r>
              <a:rPr lang="en-US" altLang="ko-KR" sz="1400" kern="0" dirty="0"/>
              <a:t>.</a:t>
            </a:r>
          </a:p>
          <a:p>
            <a:pPr marL="893763" lvl="2" indent="-179388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200" b="0" dirty="0"/>
              <a:t>Tdocs unhandled at SA2#161 will be prioritized (if </a:t>
            </a:r>
            <a:r>
              <a:rPr lang="en-US" altLang="ko-KR" sz="1200" b="0"/>
              <a:t>not covered by the existing </a:t>
            </a:r>
            <a:r>
              <a:rPr lang="en-US" altLang="ko-KR" sz="1200" b="0" dirty="0"/>
              <a:t>solutions) for handling if re-submitted. </a:t>
            </a:r>
          </a:p>
          <a:p>
            <a:pPr marL="893763" lvl="2" indent="-179388">
              <a:spcBef>
                <a:spcPts val="0"/>
              </a:spcBef>
              <a:spcAft>
                <a:spcPts val="100"/>
              </a:spcAft>
              <a:defRPr/>
            </a:pPr>
            <a:r>
              <a:rPr lang="en-US" altLang="ko-KR" sz="1200" dirty="0"/>
              <a:t>N</a:t>
            </a:r>
            <a:r>
              <a:rPr lang="en-US" altLang="ko-KR" sz="1200" b="0" dirty="0"/>
              <a:t>ew solutions </a:t>
            </a:r>
            <a:r>
              <a:rPr lang="en-US" altLang="ko-KR" sz="1200" b="0"/>
              <a:t>and resolving ENs considered critical will </a:t>
            </a:r>
            <a:r>
              <a:rPr lang="en-US" altLang="ko-KR" sz="1200" b="0" dirty="0"/>
              <a:t>be prioritized than solution updates.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36935178"/>
              </p:ext>
            </p:extLst>
          </p:nvPr>
        </p:nvGraphicFramePr>
        <p:xfrm>
          <a:off x="348566" y="128528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15% -&gt; </a:t>
                      </a: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DF1840B9-5A65-4E28-9D05-6670B7583CB2}"/>
              </a:ext>
            </a:extLst>
          </p:cNvPr>
          <p:cNvSpPr txBox="1">
            <a:spLocks/>
          </p:cNvSpPr>
          <p:nvPr/>
        </p:nvSpPr>
        <p:spPr>
          <a:xfrm>
            <a:off x="422359" y="5266678"/>
            <a:ext cx="8554481" cy="883919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zh-CN" sz="2000" kern="0"/>
              <a:t>Total 6.5 </a:t>
            </a:r>
            <a:r>
              <a:rPr lang="en-US" altLang="zh-CN" sz="2000" kern="0" dirty="0"/>
              <a:t>TUs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/>
              <a:t>3.5 </a:t>
            </a:r>
            <a:r>
              <a:rPr lang="en-US" altLang="zh-CN" sz="1600" kern="0" dirty="0"/>
              <a:t>TUs for Study Phase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/>
              <a:t>3 </a:t>
            </a:r>
            <a:r>
              <a:rPr lang="en-US" altLang="zh-CN" sz="1600" kern="0" dirty="0"/>
              <a:t>TUs for Normative Work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9F54C7A-8190-69C7-1325-6C27553C398B}"/>
              </a:ext>
            </a:extLst>
          </p:cNvPr>
          <p:cNvSpPr txBox="1">
            <a:spLocks/>
          </p:cNvSpPr>
          <p:nvPr/>
        </p:nvSpPr>
        <p:spPr bwMode="auto">
          <a:xfrm>
            <a:off x="294758" y="184635"/>
            <a:ext cx="7721777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de-DE" sz="2800" b="1" kern="0"/>
              <a:t>FS_UAS_</a:t>
            </a:r>
            <a:r>
              <a:rPr lang="en-US" altLang="de-DE" sz="2800" b="1" kern="0" dirty="0"/>
              <a:t>Ph3 Work plan</a:t>
            </a:r>
            <a:endParaRPr lang="en-US" kern="0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2684827"/>
              </p:ext>
            </p:extLst>
          </p:nvPr>
        </p:nvGraphicFramePr>
        <p:xfrm>
          <a:off x="307522" y="1324894"/>
          <a:ext cx="8669318" cy="389331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4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99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39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752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7460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b="1" dirty="0"/>
                        <a:t>Meeting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Date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Planned</a:t>
                      </a:r>
                      <a:r>
                        <a:rPr lang="en-US" sz="1400" b="1" baseline="0" dirty="0"/>
                        <a:t> </a:t>
                      </a:r>
                    </a:p>
                    <a:p>
                      <a:pPr algn="ctr"/>
                      <a:r>
                        <a:rPr lang="en-US" sz="1400" b="1" baseline="0" dirty="0"/>
                        <a:t>TU’s</a:t>
                      </a:r>
                      <a:endParaRPr lang="en-US" sz="1400" b="1" dirty="0"/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/>
                        <a:t>Actual TU’s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/>
                        <a:t>Action plan</a:t>
                      </a:r>
                    </a:p>
                  </a:txBody>
                  <a:tcPr>
                    <a:solidFill>
                      <a:srgbClr val="FFCC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</a:t>
                      </a:r>
                      <a:r>
                        <a:rPr lang="en-US" sz="1400" b="0" baseline="0" dirty="0"/>
                        <a:t> #160AH-e</a:t>
                      </a:r>
                      <a:endParaRPr lang="en-US" sz="1400" b="0" dirty="0"/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Jan 2024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0.5</a:t>
                      </a:r>
                    </a:p>
                  </a:txBody>
                  <a:tcP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TR 23.700-59 Skeleton, Scope, Arch Assumptions, Key Issues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SA2#161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Feb 2024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solutions discussion, Attempt to close new Key Issue</a:t>
                      </a:r>
                      <a:endParaRPr lang="en-US" sz="1400" kern="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rgbClr val="D9D9D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24851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Apr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Solution Updates, Final meeting for new solutions, if time permits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resolve ENs considered critical,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prioritize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solutions</a:t>
                      </a:r>
                      <a:r>
                        <a:rPr lang="en-US" sz="1400" strike="sngStrike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issues not </a:t>
                      </a:r>
                      <a:r>
                        <a:rPr lang="en-US" sz="1400" kern="10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yet addressed or not covered by the existing solutions, </a:t>
                      </a: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Start evaluations (if possible);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 KI#3, attempt to send LS to RAN WGs to check/get feedback on solutions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0783">
                <a:tc>
                  <a:txBody>
                    <a:bodyPr/>
                    <a:lstStyle/>
                    <a:p>
                      <a:r>
                        <a:rPr lang="en-US" sz="1400" b="0" dirty="0"/>
                        <a:t>SA2#163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/>
                        <a:t>May 2024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/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Evaluations, Attempt to make Conclusions, goal is for TR sent to SA for one-step Approval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For KI#3, attempt to send LS to RAN WGs to check/get feedback on solutions, if not possible during SA2#162 or if needed</a:t>
                      </a: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Total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/>
                        <a:t>3.5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46657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95032" y="2194370"/>
            <a:ext cx="5566488" cy="257293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3600" b="1" i="1">
                <a:effectLst>
                  <a:outerShdw blurRad="38100" dist="38100" dir="2700000" algn="tl">
                    <a:srgbClr val="C0C0C0"/>
                  </a:outerShdw>
                </a:effectLst>
              </a:rPr>
              <a:t>BACKUP</a:t>
            </a:r>
            <a:endParaRPr lang="en-GB" sz="2400" b="1" dirty="0"/>
          </a:p>
        </p:txBody>
      </p:sp>
    </p:spTree>
    <p:extLst>
      <p:ext uri="{BB962C8B-B14F-4D97-AF65-F5344CB8AC3E}">
        <p14:creationId xmlns:p14="http://schemas.microsoft.com/office/powerpoint/2010/main" val="656168095"/>
      </p:ext>
    </p:ext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AA0C41-FB2F-832F-E9DD-D50426349E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DC979-F3CA-CC63-176E-6FF77955F5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err="1"/>
              <a:t>FS</a:t>
            </a:r>
            <a:r>
              <a:rPr lang="en-US" altLang="de-DE" b="1"/>
              <a:t>_UAS_Ph3 </a:t>
            </a:r>
            <a:r>
              <a:rPr lang="en-US" altLang="de-DE" b="1" dirty="0"/>
              <a:t>Status </a:t>
            </a:r>
            <a:r>
              <a:rPr lang="en-US" altLang="de-DE" b="1"/>
              <a:t>after SA2#160AH-e</a:t>
            </a:r>
            <a:endParaRPr lang="en-US" dirty="0"/>
          </a:p>
        </p:txBody>
      </p:sp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8124E0F5-2A58-3249-5924-2B9181D2DE96}"/>
              </a:ext>
            </a:extLst>
          </p:cNvPr>
          <p:cNvSpPr>
            <a:spLocks noGrp="1"/>
          </p:cNvSpPr>
          <p:nvPr>
            <p:ph sz="half" idx="4294967295"/>
          </p:nvPr>
        </p:nvSpPr>
        <p:spPr>
          <a:xfrm>
            <a:off x="231689" y="2086704"/>
            <a:ext cx="8810067" cy="4155447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SA2#160AH-e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Study started with SA2#160AH-e.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kern="0" dirty="0"/>
              <a:t>TR 23.700-59 v0.1.0 is available.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22 </a:t>
            </a:r>
            <a:r>
              <a:rPr lang="en-US" altLang="de-DE" sz="1400" dirty="0" err="1"/>
              <a:t>TDocs</a:t>
            </a:r>
            <a:r>
              <a:rPr lang="en-US" altLang="de-DE" sz="1400" dirty="0"/>
              <a:t> were submitted and 2 Tdocs proposing new KIs could not be handled due to TU budget/quota.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200" dirty="0"/>
              <a:t>The contents of the not handled Tdocs were also considered when discussing the related new Key Issues.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pCRs for TR skeleton, Scope, Terms, Architecture Assumptions/Requirements, </a:t>
            </a:r>
            <a:r>
              <a:rPr lang="en-US" altLang="zh-CN" sz="1400" dirty="0">
                <a:cs typeface="+mn-ea"/>
              </a:rPr>
              <a:t>3 Key Issues </a:t>
            </a:r>
            <a:r>
              <a:rPr lang="en-US" altLang="zh-CN" sz="1400" dirty="0">
                <a:cs typeface="+mn-ea"/>
                <a:sym typeface="+mn-ea"/>
              </a:rPr>
              <a:t>to cover the WTs in the SID and Annex including background information about </a:t>
            </a:r>
            <a:r>
              <a:rPr lang="en-US" altLang="de-DE" sz="1400" dirty="0"/>
              <a:t>No-Transmit Zones</a:t>
            </a:r>
            <a:r>
              <a:rPr lang="en-US" altLang="zh-CN" sz="1400" dirty="0">
                <a:cs typeface="+mn-ea"/>
                <a:sym typeface="+mn-ea"/>
              </a:rPr>
              <a:t> </a:t>
            </a:r>
            <a:r>
              <a:rPr lang="en-US" altLang="zh-CN" sz="1400" dirty="0">
                <a:cs typeface="+mn-ea"/>
              </a:rPr>
              <a:t>have been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cs typeface="+mn-ea"/>
              </a:rPr>
              <a:t>Key Issue related to No-Transmit </a:t>
            </a:r>
            <a:r>
              <a:rPr lang="en-US" altLang="zh-CN" sz="1400">
                <a:cs typeface="+mn-ea"/>
              </a:rPr>
              <a:t>Zones has pending EN </a:t>
            </a:r>
            <a:r>
              <a:rPr lang="en-US" altLang="zh-CN" sz="1400" dirty="0">
                <a:cs typeface="+mn-ea"/>
              </a:rPr>
              <a:t>to be resolved.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Reply LS sent to SA6 on Coordination of work for UAS_Ph3.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LS sent to ETSI TC MSG/TFES on No-Transmit Zones according to ECC decision 22(07).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/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RAN impacts and dependencies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RAN dependency is expected related to No-Transmit Zones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ko-KR" sz="1400" kern="0" dirty="0"/>
              <a:t>None</a:t>
            </a:r>
            <a:endParaRPr lang="de-DE" altLang="ko-KR" sz="11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400" kern="0" dirty="0"/>
              <a:t>Start solution discussions for agreed Key Issues in next meeting</a:t>
            </a:r>
            <a:endParaRPr lang="en-US" altLang="de-DE" sz="1800" dirty="0"/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94FE58E5-31FD-A96F-0F0F-1EF26337430C}"/>
              </a:ext>
            </a:extLst>
          </p:cNvPr>
          <p:cNvGraphicFramePr>
            <a:graphicFrameLocks/>
          </p:cNvGraphicFramePr>
          <p:nvPr/>
        </p:nvGraphicFramePr>
        <p:xfrm>
          <a:off x="348566" y="135403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FS_UAS_Ph3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/>
                        <a:t>Study on Phase 3 for UAS, UAV and UAM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0% </a:t>
                      </a:r>
                      <a:r>
                        <a:rPr lang="en-US" sz="1200" b="1" kern="120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-&gt; 15%</a:t>
                      </a:r>
                      <a:endParaRPr lang="en-US" sz="1200" b="1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/>
                        <a:t>June 2024</a:t>
                      </a:r>
                      <a:endParaRPr lang="en-GB" sz="1200" b="1" dirty="0"/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/>
                        <a:t>SP-231801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7221494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dcc30912-d230-4cc2-b11f-bb5ca2a6b6f5"/>
    <ds:schemaRef ds:uri="09cef1fd-e61b-4dbf-b745-21988b13f978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2973</TotalTime>
  <Words>940</Words>
  <Application>Microsoft Office PowerPoint</Application>
  <PresentationFormat>화면 슬라이드 쇼(4:3)</PresentationFormat>
  <Paragraphs>123</Paragraphs>
  <Slides>6</Slides>
  <Notes>2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1" baseType="lpstr">
      <vt:lpstr>Arial</vt:lpstr>
      <vt:lpstr>Calibri</vt:lpstr>
      <vt:lpstr>Segoe UI Symbol</vt:lpstr>
      <vt:lpstr>Times New Roman</vt:lpstr>
      <vt:lpstr>Office Theme</vt:lpstr>
      <vt:lpstr> 🛩🛩 FS_UAS_Ph3 Status Report 🛩🛩</vt:lpstr>
      <vt:lpstr>FS_UAS_Ph3 Status at SA#103</vt:lpstr>
      <vt:lpstr>FS_UAS_Ph3 Status after SA2#161</vt:lpstr>
      <vt:lpstr>PowerPoint 프레젠테이션</vt:lpstr>
      <vt:lpstr>BACKUP</vt:lpstr>
      <vt:lpstr>FS_UAS_Ph3 Status after SA2#160AH-e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LaeYoung (LG Electronics)</cp:lastModifiedBy>
  <cp:revision>2077</cp:revision>
  <dcterms:created xsi:type="dcterms:W3CDTF">2008-08-30T09:32:10Z</dcterms:created>
  <dcterms:modified xsi:type="dcterms:W3CDTF">2024-03-08T05:41:53Z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</Properties>
</file>