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6"/>
  </p:sldMasterIdLst>
  <p:notesMasterIdLst>
    <p:notesMasterId r:id="rId15"/>
  </p:notesMasterIdLst>
  <p:handoutMasterIdLst>
    <p:handoutMasterId r:id="rId16"/>
  </p:handoutMasterIdLst>
  <p:sldIdLst>
    <p:sldId id="303" r:id="rId7"/>
    <p:sldId id="1448943282" r:id="rId8"/>
    <p:sldId id="1448943286" r:id="rId9"/>
    <p:sldId id="1448943284" r:id="rId10"/>
    <p:sldId id="1448943285" r:id="rId11"/>
    <p:sldId id="1448943287" r:id="rId12"/>
    <p:sldId id="1448943283" r:id="rId13"/>
    <p:sldId id="1448943288" r:id="rId14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porteur" initials="SS" lastIdx="1" clrIdx="0">
    <p:extLst>
      <p:ext uri="{19B8F6BF-5375-455C-9EA6-DF929625EA0E}">
        <p15:presenceInfo xmlns:p15="http://schemas.microsoft.com/office/powerpoint/2012/main" userId="rappor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CC"/>
    <a:srgbClr val="FF6699"/>
    <a:srgbClr val="FF99FF"/>
    <a:srgbClr val="62A14D"/>
    <a:srgbClr val="000000"/>
    <a:srgbClr val="C6D254"/>
    <a:srgbClr val="B1D254"/>
    <a:srgbClr val="72AF2F"/>
    <a:srgbClr val="5C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25" autoAdjust="0"/>
  </p:normalViewPr>
  <p:slideViewPr>
    <p:cSldViewPr snapToGrid="0"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30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436C27-80EF-4A0D-A875-AA5301B61E12}" type="datetime1">
              <a:rPr lang="en-US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896699-8EAF-425A-91DC-02EF736CA5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66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FBF7EF-8678-4E88-BD87-1D3EF3670A8E}" type="datetime1">
              <a:rPr lang="en-US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E0B2C6-996E-45E1-BA1D-CBDA9768A2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6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WG2 Meeting #160</a:t>
            </a:r>
          </a:p>
          <a:p>
            <a:r>
              <a:rPr lang="it-IT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Chicago, IL, USA, 13-17 November 2023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179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546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526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590550" y="6373813"/>
            <a:ext cx="6169025" cy="323850"/>
          </a:xfrm>
          <a:prstGeom prst="homePlate">
            <a:avLst>
              <a:gd name="adj" fmla="val 91541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8950" y="228600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775" y="1454150"/>
            <a:ext cx="83883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38163" y="6462713"/>
            <a:ext cx="5473170" cy="242887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dirty="0">
                <a:solidFill>
                  <a:schemeClr val="bg1"/>
                </a:solidFill>
              </a:rPr>
              <a:t>TSG SA WG2#1</a:t>
            </a:r>
            <a:r>
              <a:rPr lang="en-US" altLang="de-DE" sz="1200" dirty="0">
                <a:solidFill>
                  <a:schemeClr val="bg1"/>
                </a:solidFill>
              </a:rPr>
              <a:t>60, </a:t>
            </a:r>
            <a:r>
              <a:rPr lang="it-IT" altLang="de-DE" sz="1200" dirty="0">
                <a:solidFill>
                  <a:schemeClr val="bg1"/>
                </a:solidFill>
              </a:rPr>
              <a:t>Chicago, IL, USA, 13-17 November 2023</a:t>
            </a:r>
            <a:r>
              <a:rPr lang="en-US" altLang="de-DE" sz="1200" baseline="0" dirty="0">
                <a:solidFill>
                  <a:schemeClr val="bg1"/>
                </a:solidFill>
              </a:rPr>
              <a:t>	</a:t>
            </a:r>
            <a:endParaRPr lang="en-GB" altLang="ko-KR" sz="1200" spc="3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8318500" y="6383338"/>
            <a:ext cx="511175" cy="29686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E10F64A-668A-451F-BD49-32A860AAC750}" type="slidenum">
              <a:rPr lang="en-GB" altLang="en-US" b="1" smtClean="0"/>
              <a:pPr algn="ctr">
                <a:defRPr/>
              </a:pPr>
              <a:t>‹#›</a:t>
            </a:fld>
            <a:endParaRPr lang="en-GB" altLang="en-US" b="1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4086225" y="3303588"/>
            <a:ext cx="971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</a:rPr>
              <a:t>© 3GPP 2012</a:t>
            </a:r>
            <a:endParaRPr lang="en-GB" altLang="en-US" dirty="0"/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7439025" y="6462713"/>
            <a:ext cx="8242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© 3GPP 2023</a:t>
            </a:r>
          </a:p>
        </p:txBody>
      </p:sp>
      <p:pic>
        <p:nvPicPr>
          <p:cNvPr id="1033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15925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518" y="2194370"/>
            <a:ext cx="8452437" cy="11013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b="1" dirty="0"/>
              <a:t>Working now on important topics</a:t>
            </a:r>
            <a:endParaRPr lang="en-GB" sz="2400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541243" y="4006360"/>
            <a:ext cx="6400800" cy="131445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1800" dirty="0"/>
            </a:br>
            <a:r>
              <a:rPr lang="en-US" altLang="en-US" sz="1800" dirty="0"/>
              <a:t>J</a:t>
            </a:r>
            <a:r>
              <a:rPr lang="en-US" altLang="en-US" sz="1800" dirty="0">
                <a:latin typeface="Arial" panose="020B0604020202020204" pitchFamily="34" charset="0"/>
              </a:rPr>
              <a:t>ustification for a release independent WID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2249" y="372446"/>
            <a:ext cx="165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70C0"/>
                </a:solidFill>
              </a:rPr>
              <a:t>S2-24A3F2D</a:t>
            </a:r>
            <a:endParaRPr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2829-CC38-F269-76FF-C24CBE87EF17}"/>
              </a:ext>
            </a:extLst>
          </p:cNvPr>
          <p:cNvSpPr txBox="1"/>
          <p:nvPr/>
        </p:nvSpPr>
        <p:spPr>
          <a:xfrm>
            <a:off x="4189031" y="680223"/>
            <a:ext cx="314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Due to the constant </a:t>
            </a:r>
            <a:r>
              <a:rPr lang="fr-FR" dirty="0" err="1"/>
              <a:t>increase</a:t>
            </a:r>
            <a:r>
              <a:rPr lang="fr-FR" dirty="0"/>
              <a:t> of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Tdocs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has been </a:t>
            </a:r>
            <a:r>
              <a:rPr lang="fr-FR" dirty="0" err="1"/>
              <a:t>decided</a:t>
            </a:r>
            <a:r>
              <a:rPr lang="fr-FR" dirty="0"/>
              <a:t> to go to </a:t>
            </a:r>
            <a:r>
              <a:rPr lang="fr-FR" dirty="0" err="1"/>
              <a:t>hexadecimal</a:t>
            </a:r>
            <a:r>
              <a:rPr lang="fr-FR" dirty="0"/>
              <a:t> </a:t>
            </a:r>
            <a:r>
              <a:rPr lang="fr-FR" dirty="0" err="1"/>
              <a:t>Tdoc</a:t>
            </a:r>
            <a:r>
              <a:rPr lang="fr-FR" dirty="0"/>
              <a:t> Numbers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D2AD-8D4C-2B59-BEA3-860E3C44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1147-847F-A5E3-DF49-9B0E7174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51114"/>
            <a:ext cx="4939665" cy="1143000"/>
          </a:xfrm>
        </p:spPr>
        <p:txBody>
          <a:bodyPr/>
          <a:lstStyle/>
          <a:p>
            <a:r>
              <a:rPr lang="fr-FR" dirty="0"/>
              <a:t>This has been </a:t>
            </a:r>
            <a:r>
              <a:rPr lang="fr-FR" dirty="0" err="1"/>
              <a:t>Hannu’s</a:t>
            </a:r>
            <a:r>
              <a:rPr lang="fr-FR" dirty="0"/>
              <a:t> life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endParaRPr lang="en-US" dirty="0"/>
          </a:p>
        </p:txBody>
      </p:sp>
      <p:pic>
        <p:nvPicPr>
          <p:cNvPr id="6" name="Picture 5" descr="A person drinking from a cup&#10;&#10;Description automatically generated">
            <a:extLst>
              <a:ext uri="{FF2B5EF4-FFF2-40B4-BE49-F238E27FC236}">
                <a16:creationId xmlns:a16="http://schemas.microsoft.com/office/drawing/2014/main" id="{4C3949CF-9427-297A-44B2-3FDCEC527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3" y="2668390"/>
            <a:ext cx="5288280" cy="35117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2345CE-1EE2-B0F3-5F8B-E95BA3E2D113}"/>
              </a:ext>
            </a:extLst>
          </p:cNvPr>
          <p:cNvGrpSpPr/>
          <p:nvPr/>
        </p:nvGrpSpPr>
        <p:grpSpPr>
          <a:xfrm>
            <a:off x="5764623" y="1731343"/>
            <a:ext cx="3115110" cy="4448796"/>
            <a:chOff x="5803812" y="1729341"/>
            <a:chExt cx="3115110" cy="4448796"/>
          </a:xfrm>
        </p:grpSpPr>
        <p:pic>
          <p:nvPicPr>
            <p:cNvPr id="4" name="Picture 3" descr="A picture containing text, fabric&#10;&#10;Description automatically generated">
              <a:extLst>
                <a:ext uri="{FF2B5EF4-FFF2-40B4-BE49-F238E27FC236}">
                  <a16:creationId xmlns:a16="http://schemas.microsoft.com/office/drawing/2014/main" id="{36C51064-A50D-DC16-AC4B-3E38AD66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12" y="1729341"/>
              <a:ext cx="3115110" cy="44487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6D1880-A4ED-9512-CAB3-AEF2CD9B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797195">
              <a:off x="6141729" y="2182370"/>
              <a:ext cx="1014815" cy="46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4947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85A6-BC74-5894-3125-791FB632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3GPP had some good aspects…</a:t>
            </a:r>
          </a:p>
        </p:txBody>
      </p:sp>
      <p:pic>
        <p:nvPicPr>
          <p:cNvPr id="5" name="Content Placeholder 4" descr="A person in a green shirt&#10;&#10;Description automatically generated">
            <a:extLst>
              <a:ext uri="{FF2B5EF4-FFF2-40B4-BE49-F238E27FC236}">
                <a16:creationId xmlns:a16="http://schemas.microsoft.com/office/drawing/2014/main" id="{34537BCF-77B5-B82C-F232-2183023E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23891"/>
          <a:stretch/>
        </p:blipFill>
        <p:spPr>
          <a:xfrm>
            <a:off x="511297" y="1425263"/>
            <a:ext cx="2219203" cy="2135818"/>
          </a:xfrm>
        </p:spPr>
      </p:pic>
      <p:pic>
        <p:nvPicPr>
          <p:cNvPr id="4" name="Picture 3" descr="A group of men eating at a table&#10;&#10;Description automatically generated">
            <a:extLst>
              <a:ext uri="{FF2B5EF4-FFF2-40B4-BE49-F238E27FC236}">
                <a16:creationId xmlns:a16="http://schemas.microsoft.com/office/drawing/2014/main" id="{757995ED-1D19-83E3-B74A-1CBBA90A5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7" r="2609"/>
          <a:stretch/>
        </p:blipFill>
        <p:spPr>
          <a:xfrm>
            <a:off x="5854700" y="1465580"/>
            <a:ext cx="2997200" cy="4605020"/>
          </a:xfrm>
          <a:prstGeom prst="rect">
            <a:avLst/>
          </a:prstGeom>
        </p:spPr>
      </p:pic>
      <p:pic>
        <p:nvPicPr>
          <p:cNvPr id="7" name="Picture 6" descr="A person eating a piece of food&#10;&#10;Description automatically generated">
            <a:extLst>
              <a:ext uri="{FF2B5EF4-FFF2-40B4-BE49-F238E27FC236}">
                <a16:creationId xmlns:a16="http://schemas.microsoft.com/office/drawing/2014/main" id="{AFB782DC-A780-F266-118D-6F85F1E23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5083" r="15973"/>
          <a:stretch/>
        </p:blipFill>
        <p:spPr>
          <a:xfrm>
            <a:off x="457200" y="3695700"/>
            <a:ext cx="2301239" cy="2377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D0B7A-2E5D-51FC-C2FE-1EF3401CE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13027" r="17222"/>
          <a:stretch/>
        </p:blipFill>
        <p:spPr>
          <a:xfrm>
            <a:off x="3048000" y="1422092"/>
            <a:ext cx="2603500" cy="46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76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B1-A95F-B7C7-E1C8-49CF5F2B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… and some more dangerous!</a:t>
            </a:r>
          </a:p>
        </p:txBody>
      </p:sp>
      <p:pic>
        <p:nvPicPr>
          <p:cNvPr id="4" name="Picture 3" descr="A person pouring liquid into a person's head&#10;&#10;Description automatically generated">
            <a:extLst>
              <a:ext uri="{FF2B5EF4-FFF2-40B4-BE49-F238E27FC236}">
                <a16:creationId xmlns:a16="http://schemas.microsoft.com/office/drawing/2014/main" id="{66BFD959-E6F5-C1C8-21CC-3A7787818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38" y="1388852"/>
            <a:ext cx="6157322" cy="46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4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fr-FR" dirty="0"/>
              <a:t>But Hannu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defend</a:t>
            </a:r>
            <a:r>
              <a:rPr lang="fr-FR" dirty="0"/>
              <a:t> </a:t>
            </a:r>
            <a:r>
              <a:rPr lang="fr-FR" dirty="0" err="1"/>
              <a:t>himself</a:t>
            </a:r>
            <a:endParaRPr lang="en-US" dirty="0"/>
          </a:p>
        </p:txBody>
      </p:sp>
      <p:pic>
        <p:nvPicPr>
          <p:cNvPr id="5" name="Content Placeholder 4" descr="A person standing next to a cannon&#10;&#10;Description automatically generated">
            <a:extLst>
              <a:ext uri="{FF2B5EF4-FFF2-40B4-BE49-F238E27FC236}">
                <a16:creationId xmlns:a16="http://schemas.microsoft.com/office/drawing/2014/main" id="{31DB5C33-28BD-1FB2-0D73-E39FA291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1314598"/>
            <a:ext cx="6727371" cy="446739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005D5-ECBF-AE4B-8A3F-76A3B2E72188}"/>
              </a:ext>
            </a:extLst>
          </p:cNvPr>
          <p:cNvSpPr txBox="1">
            <a:spLocks/>
          </p:cNvSpPr>
          <p:nvPr/>
        </p:nvSpPr>
        <p:spPr bwMode="auto">
          <a:xfrm>
            <a:off x="1555432" y="5519056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fr-FR" kern="0" dirty="0"/>
              <a:t>So </a:t>
            </a:r>
            <a:r>
              <a:rPr lang="fr-FR" kern="0" dirty="0" err="1"/>
              <a:t>beware</a:t>
            </a:r>
            <a:r>
              <a:rPr lang="fr-FR" kern="0" dirty="0"/>
              <a:t> !!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75513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52DF-0C2A-6288-C6B0-E5DB771D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none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41889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600E-4C5D-C51D-9F74-B914E3C4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"/>
            <a:ext cx="6827838" cy="1143000"/>
          </a:xfrm>
        </p:spPr>
        <p:txBody>
          <a:bodyPr/>
          <a:lstStyle/>
          <a:p>
            <a:r>
              <a:rPr lang="en-US" dirty="0"/>
              <a:t>Motivation: </a:t>
            </a:r>
            <a:r>
              <a:rPr lang="fr-FR" dirty="0"/>
              <a:t>Time to move to </a:t>
            </a:r>
            <a:endParaRPr lang="en-US" dirty="0"/>
          </a:p>
        </p:txBody>
      </p:sp>
      <p:pic>
        <p:nvPicPr>
          <p:cNvPr id="5" name="Picture 4" descr="Green lights in the sky&#10;&#10;Description automatically generated">
            <a:extLst>
              <a:ext uri="{FF2B5EF4-FFF2-40B4-BE49-F238E27FC236}">
                <a16:creationId xmlns:a16="http://schemas.microsoft.com/office/drawing/2014/main" id="{97B1CD1B-F497-5056-376A-3D6A598E3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6792755" y="3762645"/>
            <a:ext cx="2025000" cy="2507526"/>
          </a:xfrm>
          <a:prstGeom prst="rect">
            <a:avLst/>
          </a:prstGeom>
        </p:spPr>
      </p:pic>
      <p:pic>
        <p:nvPicPr>
          <p:cNvPr id="6" name="Picture 5" descr="A person taking a picture of a group of people&#10;&#10;Description automatically generated">
            <a:extLst>
              <a:ext uri="{FF2B5EF4-FFF2-40B4-BE49-F238E27FC236}">
                <a16:creationId xmlns:a16="http://schemas.microsoft.com/office/drawing/2014/main" id="{DBE15669-5B0F-60E9-AE2D-A950E56FA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5897525" y="1246943"/>
            <a:ext cx="3142336" cy="2088000"/>
          </a:xfrm>
          <a:prstGeom prst="rect">
            <a:avLst/>
          </a:prstGeom>
        </p:spPr>
      </p:pic>
      <p:pic>
        <p:nvPicPr>
          <p:cNvPr id="8" name="Picture 7" descr="A bicycle leaning against a sign&#10;&#10;Description automatically generated">
            <a:extLst>
              <a:ext uri="{FF2B5EF4-FFF2-40B4-BE49-F238E27FC236}">
                <a16:creationId xmlns:a16="http://schemas.microsoft.com/office/drawing/2014/main" id="{A346DCA6-FB5F-4FDA-89F6-CCA9220BAA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24517"/>
          <a:stretch/>
        </p:blipFill>
        <p:spPr>
          <a:xfrm>
            <a:off x="393811" y="3948055"/>
            <a:ext cx="2547255" cy="2340000"/>
          </a:xfrm>
          <a:prstGeom prst="rect">
            <a:avLst/>
          </a:prstGeom>
        </p:spPr>
      </p:pic>
      <p:pic>
        <p:nvPicPr>
          <p:cNvPr id="10" name="Picture 9" descr="A bicycle parked on a bench in the snow&#10;&#10;Description automatically generated">
            <a:extLst>
              <a:ext uri="{FF2B5EF4-FFF2-40B4-BE49-F238E27FC236}">
                <a16:creationId xmlns:a16="http://schemas.microsoft.com/office/drawing/2014/main" id="{207CB644-B135-B45B-03D5-5AB02C3D8E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6004"/>
          <a:stretch/>
        </p:blipFill>
        <p:spPr>
          <a:xfrm>
            <a:off x="3241511" y="3921568"/>
            <a:ext cx="2971800" cy="2340000"/>
          </a:xfrm>
          <a:prstGeom prst="rect">
            <a:avLst/>
          </a:prstGeom>
        </p:spPr>
      </p:pic>
      <p:pic>
        <p:nvPicPr>
          <p:cNvPr id="12" name="Picture 11" descr="A car covered in snow&#10;&#10;Description automatically generated">
            <a:extLst>
              <a:ext uri="{FF2B5EF4-FFF2-40B4-BE49-F238E27FC236}">
                <a16:creationId xmlns:a16="http://schemas.microsoft.com/office/drawing/2014/main" id="{47F4A0DA-9BF0-F6F5-B17A-FE9A381165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3" y="1134258"/>
            <a:ext cx="4097995" cy="2304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9DBAFC-6AF7-37D2-C511-9983C7CD3083}"/>
              </a:ext>
            </a:extLst>
          </p:cNvPr>
          <p:cNvSpPr txBox="1">
            <a:spLocks/>
          </p:cNvSpPr>
          <p:nvPr/>
        </p:nvSpPr>
        <p:spPr bwMode="auto">
          <a:xfrm>
            <a:off x="114958" y="3510896"/>
            <a:ext cx="6403408" cy="2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rgbClr val="00B050"/>
                </a:solidFill>
              </a:rPr>
              <a:t>Something </a:t>
            </a:r>
            <a:r>
              <a:rPr lang="fr-FR" sz="1800" kern="0" dirty="0" err="1">
                <a:solidFill>
                  <a:srgbClr val="00B050"/>
                </a:solidFill>
              </a:rPr>
              <a:t>going</a:t>
            </a:r>
            <a:r>
              <a:rPr lang="fr-FR" sz="1800" kern="0" dirty="0">
                <a:solidFill>
                  <a:srgbClr val="00B050"/>
                </a:solidFill>
              </a:rPr>
              <a:t> </a:t>
            </a:r>
            <a:r>
              <a:rPr lang="fr-FR" sz="1800" kern="0" dirty="0" err="1">
                <a:solidFill>
                  <a:srgbClr val="00B050"/>
                </a:solidFill>
              </a:rPr>
              <a:t>faster</a:t>
            </a:r>
            <a:r>
              <a:rPr lang="fr-FR" sz="1800" kern="0" dirty="0">
                <a:solidFill>
                  <a:srgbClr val="00B050"/>
                </a:solidFill>
              </a:rPr>
              <a:t> </a:t>
            </a:r>
            <a:r>
              <a:rPr lang="fr-FR" sz="1800" kern="0" dirty="0" err="1">
                <a:solidFill>
                  <a:srgbClr val="00B050"/>
                </a:solidFill>
              </a:rPr>
              <a:t>than</a:t>
            </a:r>
            <a:r>
              <a:rPr lang="fr-FR" sz="1800" kern="0" dirty="0">
                <a:solidFill>
                  <a:srgbClr val="00B050"/>
                </a:solidFill>
              </a:rPr>
              <a:t> 3GPP: cars on </a:t>
            </a:r>
            <a:r>
              <a:rPr lang="fr-FR" sz="1800" kern="0" dirty="0" err="1">
                <a:solidFill>
                  <a:srgbClr val="00B050"/>
                </a:solidFill>
              </a:rPr>
              <a:t>ice</a:t>
            </a:r>
            <a:r>
              <a:rPr lang="fr-FR" sz="1800" kern="0" dirty="0">
                <a:solidFill>
                  <a:srgbClr val="00B050"/>
                </a:solidFill>
              </a:rPr>
              <a:t>? or more </a:t>
            </a:r>
            <a:r>
              <a:rPr lang="fr-FR" sz="1800" kern="0" dirty="0" err="1">
                <a:solidFill>
                  <a:srgbClr val="00B050"/>
                </a:solidFill>
              </a:rPr>
              <a:t>biking</a:t>
            </a:r>
            <a:r>
              <a:rPr lang="fr-FR" sz="1800" kern="0" dirty="0">
                <a:solidFill>
                  <a:srgbClr val="00B050"/>
                </a:solidFill>
              </a:rPr>
              <a:t>?</a:t>
            </a:r>
            <a:endParaRPr lang="en-US" sz="1800" kern="0" dirty="0">
              <a:solidFill>
                <a:srgbClr val="00B05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FAA29E-F968-C1EC-C771-60F3722D92A3}"/>
              </a:ext>
            </a:extLst>
          </p:cNvPr>
          <p:cNvSpPr txBox="1">
            <a:spLocks/>
          </p:cNvSpPr>
          <p:nvPr/>
        </p:nvSpPr>
        <p:spPr bwMode="auto">
          <a:xfrm>
            <a:off x="7014754" y="3362850"/>
            <a:ext cx="1685109" cy="2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chemeClr val="accent2"/>
                </a:solidFill>
              </a:rPr>
              <a:t>More photos?</a:t>
            </a:r>
            <a:endParaRPr lang="en-US" sz="18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51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70BE-2F75-23FE-FFE3-28115FB5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09" y="2394676"/>
            <a:ext cx="8388350" cy="1955256"/>
          </a:xfrm>
        </p:spPr>
        <p:txBody>
          <a:bodyPr/>
          <a:lstStyle/>
          <a:p>
            <a:pPr marL="0" indent="0" algn="ctr">
              <a:buNone/>
            </a:pPr>
            <a:r>
              <a:rPr lang="fr-FR" sz="54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fr-FR" sz="5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fr-FR" sz="5400" b="0" i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V</a:t>
            </a:r>
            <a:r>
              <a:rPr lang="fr-FR" sz="5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5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fr-FR" sz="5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U</a:t>
            </a:r>
            <a:r>
              <a:rPr lang="fr-FR" sz="5400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fr-FR" sz="66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HANNU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2786508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c5aaf6-e6ce-465b-b873-5148d2a4c105" xsi:nil="true"/>
    <Information xmlns="3b34c8f0-1ef5-4d1e-bb66-517ce7fe7356" xsi:nil="true"/>
    <HideFromDelve xmlns="71c5aaf6-e6ce-465b-b873-5148d2a4c105">false</HideFromDelve>
    <Associated_x0020_Task xmlns="3b34c8f0-1ef5-4d1e-bb66-517ce7fe7356" xsi:nil="true"/>
    <lcf76f155ced4ddcb4097134ff3c332f xmlns="f659f8e2-1f61-4f73-8f5e-1b768c00d15a">
      <Terms xmlns="http://schemas.microsoft.com/office/infopath/2007/PartnerControls"/>
    </lcf76f155ced4ddcb4097134ff3c332f>
    <_dlc_DocId xmlns="71c5aaf6-e6ce-465b-b873-5148d2a4c105">5AIRPNAIUNRU-2028481721-10463</_dlc_DocId>
    <_dlc_DocIdUrl xmlns="71c5aaf6-e6ce-465b-b873-5148d2a4c105">
      <Url>https://nokia.sharepoint.com/sites/c5g/e2earch/_layouts/15/DocIdRedir.aspx?ID=5AIRPNAIUNRU-2028481721-10463</Url>
      <Description>5AIRPNAIUNRU-2028481721-10463</Description>
    </_dlc_DocIdUrl>
  </documentManagement>
</p:propertie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721952339BD4AA67475AA1B500C36" ma:contentTypeVersion="36" ma:contentTypeDescription="Create a new document." ma:contentTypeScope="" ma:versionID="d0494b9ffd005a373b93e74e61d45615">
  <xsd:schema xmlns:xsd="http://www.w3.org/2001/XMLSchema" xmlns:xs="http://www.w3.org/2001/XMLSchema" xmlns:p="http://schemas.microsoft.com/office/2006/metadata/properties" xmlns:ns2="71c5aaf6-e6ce-465b-b873-5148d2a4c105" xmlns:ns3="3b34c8f0-1ef5-4d1e-bb66-517ce7fe7356" xmlns:ns4="f659f8e2-1f61-4f73-8f5e-1b768c00d15a" xmlns:ns5="a3840f4f-04be-43d1-b2ef-6ff1382503c7" targetNamespace="http://schemas.microsoft.com/office/2006/metadata/properties" ma:root="true" ma:fieldsID="0eb0243b1e908ce80dab3553670bca78" ns2:_="" ns3:_="" ns4:_="" ns5:_="">
    <xsd:import namespace="71c5aaf6-e6ce-465b-b873-5148d2a4c105"/>
    <xsd:import namespace="3b34c8f0-1ef5-4d1e-bb66-517ce7fe7356"/>
    <xsd:import namespace="f659f8e2-1f61-4f73-8f5e-1b768c00d15a"/>
    <xsd:import namespace="a3840f4f-04be-43d1-b2ef-6ff1382503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Information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3:Associated_x0020_Task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2:TaxCatchAll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  <xsd:element name="TaxCatchAll" ma:index="23" nillable="true" ma:displayName="Taxonomy Catch All Column" ma:hidden="true" ma:list="{5e7e0358-ff3a-47d0-9dac-4f7f999c176b}" ma:internalName="TaxCatchAll" ma:showField="CatchAllData" ma:web="3b34c8f0-1ef5-4d1e-bb66-517ce7fe7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c8f0-1ef5-4d1e-bb66-517ce7fe7356" elementFormDefault="qualified">
    <xsd:import namespace="http://schemas.microsoft.com/office/2006/documentManagement/types"/>
    <xsd:import namespace="http://schemas.microsoft.com/office/infopath/2007/PartnerControls"/>
    <xsd:element name="Information" ma:index="12" nillable="true" ma:displayName="Information" ma:description="Add here comments or additional information about the file" ma:internalName="Information">
      <xsd:simpleType>
        <xsd:restriction base="dms:Note">
          <xsd:maxLength value="255"/>
        </xsd:restriction>
      </xsd:simpleType>
    </xsd:element>
    <xsd:element name="Associated_x0020_Task" ma:index="17" nillable="true" ma:displayName="C5G Task" ma:description="Task working on topic" ma:internalName="Associated_x0020_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2E Arch and Prot"/>
                    <xsd:enumeration value="5G Radio"/>
                    <xsd:enumeration value="LTE Radio"/>
                    <xsd:enumeration value="E2E CIoT"/>
                    <xsd:enumeration value="E2E Verticals"/>
                    <xsd:enumeration value="EPC"/>
                    <xsd:enumeration value="IMS"/>
                    <xsd:enumeration value="SEC"/>
                    <xsd:enumeration value="Network Management"/>
                    <xsd:enumeration value="Virtualization"/>
                    <xsd:enumeration value="MEC"/>
                    <xsd:enumeration value="None (handled in delegation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f8e2-1f61-4f73-8f5e-1b768c00d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0f4f-04be-43d1-b2ef-6ff138250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E10A3-DB35-414F-83C1-BF5FB8647349}">
  <ds:schemaRefs>
    <ds:schemaRef ds:uri="09cef1fd-e61b-4dbf-b745-21988b13f978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cc30912-d230-4cc2-b11f-bb5ca2a6b6f5"/>
    <ds:schemaRef ds:uri="http://www.w3.org/XML/1998/namespace"/>
    <ds:schemaRef ds:uri="71c5aaf6-e6ce-465b-b873-5148d2a4c105"/>
    <ds:schemaRef ds:uri="3b34c8f0-1ef5-4d1e-bb66-517ce7fe7356"/>
    <ds:schemaRef ds:uri="f659f8e2-1f61-4f73-8f5e-1b768c00d15a"/>
  </ds:schemaRefs>
</ds:datastoreItem>
</file>

<file path=customXml/itemProps2.xml><?xml version="1.0" encoding="utf-8"?>
<ds:datastoreItem xmlns:ds="http://schemas.openxmlformats.org/officeDocument/2006/customXml" ds:itemID="{4D4C41D9-4FA8-4E33-99AC-854B15F5C6A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1A7F6DB-5E62-4C09-820D-4E98397F5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3b34c8f0-1ef5-4d1e-bb66-517ce7fe7356"/>
    <ds:schemaRef ds:uri="f659f8e2-1f61-4f73-8f5e-1b768c00d15a"/>
    <ds:schemaRef ds:uri="a3840f4f-04be-43d1-b2ef-6ff138250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A2B5B23-65D6-4C4E-BFDB-F8367F6326C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FB747E2-E6AD-4495-A381-6244FA11EF8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50724</TotalTime>
  <Words>95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Times New Roman</vt:lpstr>
      <vt:lpstr>Office Theme</vt:lpstr>
      <vt:lpstr>Working now on important topics</vt:lpstr>
      <vt:lpstr>Background</vt:lpstr>
      <vt:lpstr>3GPP had some good aspects…</vt:lpstr>
      <vt:lpstr>… and some more dangerous!</vt:lpstr>
      <vt:lpstr>But Hannu could well defend himself</vt:lpstr>
      <vt:lpstr>RAN impacts</vt:lpstr>
      <vt:lpstr>Motivation: Time to move to </vt:lpstr>
      <vt:lpstr>PowerPoint Presentation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Scrase</dc:creator>
  <cp:keywords>CTPClassification=CTP_NT</cp:keywords>
  <dc:description>© 2009  All rights reserved</dc:description>
  <cp:lastModifiedBy>Yannick</cp:lastModifiedBy>
  <cp:revision>1944</cp:revision>
  <dcterms:created xsi:type="dcterms:W3CDTF">2008-08-30T09:32:10Z</dcterms:created>
  <dcterms:modified xsi:type="dcterms:W3CDTF">2023-11-13T17:20:16Z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1559122847</vt:lpwstr>
  </property>
  <property fmtid="{D5CDD505-2E9C-101B-9397-08002B2CF9AE}" pid="6" name="TitusGUID">
    <vt:lpwstr>2c7635f8-94c0-4125-af53-3ffb066031e5</vt:lpwstr>
  </property>
  <property fmtid="{D5CDD505-2E9C-101B-9397-08002B2CF9AE}" pid="7" name="CTP_TimeStamp">
    <vt:lpwstr>2020-01-29 20:41:49Z</vt:lpwstr>
  </property>
  <property fmtid="{D5CDD505-2E9C-101B-9397-08002B2CF9AE}" pid="8" name="CTP_BU">
    <vt:lpwstr>NA</vt:lpwstr>
  </property>
  <property fmtid="{D5CDD505-2E9C-101B-9397-08002B2CF9AE}" pid="9" name="CTP_IDSID">
    <vt:lpwstr>NA</vt:lpwstr>
  </property>
  <property fmtid="{D5CDD505-2E9C-101B-9397-08002B2CF9AE}" pid="10" name="CTP_WWID">
    <vt:lpwstr>NA</vt:lpwstr>
  </property>
  <property fmtid="{D5CDD505-2E9C-101B-9397-08002B2CF9AE}" pid="11" name="CTPClassification">
    <vt:lpwstr>CTP_NT</vt:lpwstr>
  </property>
  <property fmtid="{D5CDD505-2E9C-101B-9397-08002B2CF9AE}" pid="12" name="ContentTypeId">
    <vt:lpwstr>0x010100B82721952339BD4AA67475AA1B500C36</vt:lpwstr>
  </property>
  <property fmtid="{D5CDD505-2E9C-101B-9397-08002B2CF9AE}" pid="13" name="CWM2b1af9d7d32943b4a6156c93e97c7caf">
    <vt:lpwstr>CWMsGmh1IMWLHZz1Unugf6WAQJcmS+M21KyAfhWuiS0qp/i2XDl7aTGb+OOvZJkAzcbZlrBBoav5GyF7OnjPjLt2g==</vt:lpwstr>
  </property>
  <property fmtid="{D5CDD505-2E9C-101B-9397-08002B2CF9AE}" pid="14" name="_dlc_DocIdItemGuid">
    <vt:lpwstr>f32714c3-8dd5-43eb-af16-7b502d30adb1</vt:lpwstr>
  </property>
  <property fmtid="{D5CDD505-2E9C-101B-9397-08002B2CF9AE}" pid="15" name="MediaServiceImageTags">
    <vt:lpwstr/>
  </property>
</Properties>
</file>