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8" r:id="rId3"/>
    <p:sldId id="259" r:id="rId4"/>
    <p:sldId id="260" r:id="rId5"/>
    <p:sldId id="261" r:id="rId6"/>
    <p:sldId id="262" r:id="rId7"/>
    <p:sldId id="263" r:id="rId8"/>
    <p:sldId id="264" r:id="rId9"/>
    <p:sldId id="265" r:id="rId10"/>
    <p:sldId id="266" r:id="rId11"/>
    <p:sldId id="267" r:id="rId12"/>
    <p:sldId id="270"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41" autoAdjust="0"/>
    <p:restoredTop sz="94660"/>
  </p:normalViewPr>
  <p:slideViewPr>
    <p:cSldViewPr snapToGrid="0">
      <p:cViewPr varScale="1">
        <p:scale>
          <a:sx n="120" d="100"/>
          <a:sy n="120" d="100"/>
        </p:scale>
        <p:origin x="30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0977DA-5409-4EFD-86E5-5664AB67E088}" type="datetimeFigureOut">
              <a:rPr lang="zh-CN" altLang="en-US" smtClean="0"/>
              <a:t>2023/9/21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D916DF-741F-480E-9A14-8F632C0BD740}" type="slidenum">
              <a:rPr lang="zh-CN" altLang="en-US" smtClean="0"/>
              <a:t>‹#›</a:t>
            </a:fld>
            <a:endParaRPr lang="zh-CN" altLang="en-US"/>
          </a:p>
        </p:txBody>
      </p:sp>
    </p:spTree>
    <p:extLst>
      <p:ext uri="{BB962C8B-B14F-4D97-AF65-F5344CB8AC3E}">
        <p14:creationId xmlns:p14="http://schemas.microsoft.com/office/powerpoint/2010/main" val="2458498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 is</a:t>
            </a:r>
            <a:endParaRPr lang="zh-CN" altLang="en-US" dirty="0"/>
          </a:p>
        </p:txBody>
      </p:sp>
      <p:sp>
        <p:nvSpPr>
          <p:cNvPr id="4" name="灯片编号占位符 3"/>
          <p:cNvSpPr>
            <a:spLocks noGrp="1"/>
          </p:cNvSpPr>
          <p:nvPr>
            <p:ph type="sldNum" sz="quarter" idx="10"/>
          </p:nvPr>
        </p:nvSpPr>
        <p:spPr/>
        <p:txBody>
          <a:bodyPr/>
          <a:lstStyle/>
          <a:p>
            <a:fld id="{E6D916DF-741F-480E-9A14-8F632C0BD740}" type="slidenum">
              <a:rPr lang="zh-CN" altLang="en-US" smtClean="0"/>
              <a:t>6</a:t>
            </a:fld>
            <a:endParaRPr lang="zh-CN" altLang="en-US"/>
          </a:p>
        </p:txBody>
      </p:sp>
    </p:spTree>
    <p:extLst>
      <p:ext uri="{BB962C8B-B14F-4D97-AF65-F5344CB8AC3E}">
        <p14:creationId xmlns:p14="http://schemas.microsoft.com/office/powerpoint/2010/main" val="132795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574681D-31D1-4340-952E-15D9F277D240}" type="slidenum">
              <a:rPr kumimoji="1" lang="zh-CN" altLang="en-US" smtClean="0"/>
              <a:t>10</a:t>
            </a:fld>
            <a:endParaRPr kumimoji="1" lang="zh-CN" altLang="en-US"/>
          </a:p>
        </p:txBody>
      </p:sp>
    </p:spTree>
    <p:extLst>
      <p:ext uri="{BB962C8B-B14F-4D97-AF65-F5344CB8AC3E}">
        <p14:creationId xmlns:p14="http://schemas.microsoft.com/office/powerpoint/2010/main" val="2993124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574681D-31D1-4340-952E-15D9F277D240}" type="slidenum">
              <a:rPr kumimoji="1" lang="zh-CN" altLang="en-US" smtClean="0"/>
              <a:t>11</a:t>
            </a:fld>
            <a:endParaRPr kumimoji="1" lang="zh-CN" altLang="en-US"/>
          </a:p>
        </p:txBody>
      </p:sp>
    </p:spTree>
    <p:extLst>
      <p:ext uri="{BB962C8B-B14F-4D97-AF65-F5344CB8AC3E}">
        <p14:creationId xmlns:p14="http://schemas.microsoft.com/office/powerpoint/2010/main" val="3764160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B6D4D84-3F6D-4574-98D2-1D83468FC1DA}" type="datetimeFigureOut">
              <a:rPr lang="zh-CN" altLang="en-US" smtClean="0"/>
              <a:t>2023/9/21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B6A735A-F89C-4CC5-BE90-58E4EB1F6FBE}" type="slidenum">
              <a:rPr lang="zh-CN" altLang="en-US" smtClean="0"/>
              <a:t>‹#›</a:t>
            </a:fld>
            <a:endParaRPr lang="zh-CN" altLang="en-US"/>
          </a:p>
        </p:txBody>
      </p:sp>
    </p:spTree>
    <p:extLst>
      <p:ext uri="{BB962C8B-B14F-4D97-AF65-F5344CB8AC3E}">
        <p14:creationId xmlns:p14="http://schemas.microsoft.com/office/powerpoint/2010/main" val="3684140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B6D4D84-3F6D-4574-98D2-1D83468FC1DA}" type="datetimeFigureOut">
              <a:rPr lang="zh-CN" altLang="en-US" smtClean="0"/>
              <a:t>2023/9/21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B6A735A-F89C-4CC5-BE90-58E4EB1F6FBE}" type="slidenum">
              <a:rPr lang="zh-CN" altLang="en-US" smtClean="0"/>
              <a:t>‹#›</a:t>
            </a:fld>
            <a:endParaRPr lang="zh-CN" altLang="en-US"/>
          </a:p>
        </p:txBody>
      </p:sp>
    </p:spTree>
    <p:extLst>
      <p:ext uri="{BB962C8B-B14F-4D97-AF65-F5344CB8AC3E}">
        <p14:creationId xmlns:p14="http://schemas.microsoft.com/office/powerpoint/2010/main" val="323736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B6D4D84-3F6D-4574-98D2-1D83468FC1DA}" type="datetimeFigureOut">
              <a:rPr lang="zh-CN" altLang="en-US" smtClean="0"/>
              <a:t>2023/9/21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B6A735A-F89C-4CC5-BE90-58E4EB1F6FBE}" type="slidenum">
              <a:rPr lang="zh-CN" altLang="en-US" smtClean="0"/>
              <a:t>‹#›</a:t>
            </a:fld>
            <a:endParaRPr lang="zh-CN" altLang="en-US"/>
          </a:p>
        </p:txBody>
      </p:sp>
    </p:spTree>
    <p:extLst>
      <p:ext uri="{BB962C8B-B14F-4D97-AF65-F5344CB8AC3E}">
        <p14:creationId xmlns:p14="http://schemas.microsoft.com/office/powerpoint/2010/main" val="23124660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空白页">
    <p:spTree>
      <p:nvGrpSpPr>
        <p:cNvPr id="1" name=""/>
        <p:cNvGrpSpPr/>
        <p:nvPr/>
      </p:nvGrpSpPr>
      <p:grpSpPr>
        <a:xfrm>
          <a:off x="0" y="0"/>
          <a:ext cx="0" cy="0"/>
          <a:chOff x="0" y="0"/>
          <a:chExt cx="0" cy="0"/>
        </a:xfrm>
      </p:grpSpPr>
      <p:sp>
        <p:nvSpPr>
          <p:cNvPr id="64" name="标题文本"/>
          <p:cNvSpPr txBox="1">
            <a:spLocks noGrp="1"/>
          </p:cNvSpPr>
          <p:nvPr>
            <p:ph type="title"/>
          </p:nvPr>
        </p:nvSpPr>
        <p:spPr>
          <a:prstGeom prst="rect">
            <a:avLst/>
          </a:prstGeom>
        </p:spPr>
        <p:txBody>
          <a:bodyPr/>
          <a:lstStyle/>
          <a:p>
            <a:r>
              <a:t>标题文本</a:t>
            </a:r>
          </a:p>
        </p:txBody>
      </p:sp>
      <p:sp>
        <p:nvSpPr>
          <p:cNvPr id="65" name="正文级别 1…"/>
          <p:cNvSpPr txBox="1">
            <a:spLocks noGrp="1"/>
          </p:cNvSpPr>
          <p:nvPr>
            <p:ph type="body" idx="1"/>
          </p:nvPr>
        </p:nvSpPr>
        <p:spPr>
          <a:prstGeom prst="rect">
            <a:avLst/>
          </a:prstGeom>
        </p:spPr>
        <p:txBody>
          <a:bodyPr/>
          <a:lstStyle/>
          <a:p>
            <a:r>
              <a:t>正文级别 1</a:t>
            </a:r>
          </a:p>
          <a:p>
            <a:pPr lvl="1"/>
            <a:r>
              <a:t>正文级别 2</a:t>
            </a:r>
          </a:p>
          <a:p>
            <a:pPr lvl="2"/>
            <a:r>
              <a:t>正文级别 3</a:t>
            </a:r>
          </a:p>
          <a:p>
            <a:pPr lvl="3"/>
            <a:r>
              <a:t>正文级别 4</a:t>
            </a:r>
          </a:p>
          <a:p>
            <a:pPr lvl="4"/>
            <a:r>
              <a:t>正文级别 5</a:t>
            </a:r>
          </a:p>
        </p:txBody>
      </p:sp>
      <p:sp>
        <p:nvSpPr>
          <p:cNvPr id="66" name="幻灯片编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30102322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B6D4D84-3F6D-4574-98D2-1D83468FC1DA}" type="datetimeFigureOut">
              <a:rPr lang="zh-CN" altLang="en-US" smtClean="0"/>
              <a:t>2023/9/21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B6A735A-F89C-4CC5-BE90-58E4EB1F6FBE}" type="slidenum">
              <a:rPr lang="zh-CN" altLang="en-US" smtClean="0"/>
              <a:t>‹#›</a:t>
            </a:fld>
            <a:endParaRPr lang="zh-CN" altLang="en-US"/>
          </a:p>
        </p:txBody>
      </p:sp>
    </p:spTree>
    <p:extLst>
      <p:ext uri="{BB962C8B-B14F-4D97-AF65-F5344CB8AC3E}">
        <p14:creationId xmlns:p14="http://schemas.microsoft.com/office/powerpoint/2010/main" val="2764053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B6D4D84-3F6D-4574-98D2-1D83468FC1DA}" type="datetimeFigureOut">
              <a:rPr lang="zh-CN" altLang="en-US" smtClean="0"/>
              <a:t>2023/9/21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B6A735A-F89C-4CC5-BE90-58E4EB1F6FBE}" type="slidenum">
              <a:rPr lang="zh-CN" altLang="en-US" smtClean="0"/>
              <a:t>‹#›</a:t>
            </a:fld>
            <a:endParaRPr lang="zh-CN" altLang="en-US"/>
          </a:p>
        </p:txBody>
      </p:sp>
    </p:spTree>
    <p:extLst>
      <p:ext uri="{BB962C8B-B14F-4D97-AF65-F5344CB8AC3E}">
        <p14:creationId xmlns:p14="http://schemas.microsoft.com/office/powerpoint/2010/main" val="2763760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B6D4D84-3F6D-4574-98D2-1D83468FC1DA}" type="datetimeFigureOut">
              <a:rPr lang="zh-CN" altLang="en-US" smtClean="0"/>
              <a:t>2023/9/21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B6A735A-F89C-4CC5-BE90-58E4EB1F6FBE}" type="slidenum">
              <a:rPr lang="zh-CN" altLang="en-US" smtClean="0"/>
              <a:t>‹#›</a:t>
            </a:fld>
            <a:endParaRPr lang="zh-CN" altLang="en-US"/>
          </a:p>
        </p:txBody>
      </p:sp>
    </p:spTree>
    <p:extLst>
      <p:ext uri="{BB962C8B-B14F-4D97-AF65-F5344CB8AC3E}">
        <p14:creationId xmlns:p14="http://schemas.microsoft.com/office/powerpoint/2010/main" val="3702380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B6D4D84-3F6D-4574-98D2-1D83468FC1DA}" type="datetimeFigureOut">
              <a:rPr lang="zh-CN" altLang="en-US" smtClean="0"/>
              <a:t>2023/9/21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B6A735A-F89C-4CC5-BE90-58E4EB1F6FBE}" type="slidenum">
              <a:rPr lang="zh-CN" altLang="en-US" smtClean="0"/>
              <a:t>‹#›</a:t>
            </a:fld>
            <a:endParaRPr lang="zh-CN" altLang="en-US"/>
          </a:p>
        </p:txBody>
      </p:sp>
    </p:spTree>
    <p:extLst>
      <p:ext uri="{BB962C8B-B14F-4D97-AF65-F5344CB8AC3E}">
        <p14:creationId xmlns:p14="http://schemas.microsoft.com/office/powerpoint/2010/main" val="1378526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B6D4D84-3F6D-4574-98D2-1D83468FC1DA}" type="datetimeFigureOut">
              <a:rPr lang="zh-CN" altLang="en-US" smtClean="0"/>
              <a:t>2023/9/21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B6A735A-F89C-4CC5-BE90-58E4EB1F6FBE}" type="slidenum">
              <a:rPr lang="zh-CN" altLang="en-US" smtClean="0"/>
              <a:t>‹#›</a:t>
            </a:fld>
            <a:endParaRPr lang="zh-CN" altLang="en-US"/>
          </a:p>
        </p:txBody>
      </p:sp>
    </p:spTree>
    <p:extLst>
      <p:ext uri="{BB962C8B-B14F-4D97-AF65-F5344CB8AC3E}">
        <p14:creationId xmlns:p14="http://schemas.microsoft.com/office/powerpoint/2010/main" val="1014824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B6D4D84-3F6D-4574-98D2-1D83468FC1DA}" type="datetimeFigureOut">
              <a:rPr lang="zh-CN" altLang="en-US" smtClean="0"/>
              <a:t>2023/9/21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B6A735A-F89C-4CC5-BE90-58E4EB1F6FBE}" type="slidenum">
              <a:rPr lang="zh-CN" altLang="en-US" smtClean="0"/>
              <a:t>‹#›</a:t>
            </a:fld>
            <a:endParaRPr lang="zh-CN" altLang="en-US"/>
          </a:p>
        </p:txBody>
      </p:sp>
    </p:spTree>
    <p:extLst>
      <p:ext uri="{BB962C8B-B14F-4D97-AF65-F5344CB8AC3E}">
        <p14:creationId xmlns:p14="http://schemas.microsoft.com/office/powerpoint/2010/main" val="3775084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B6D4D84-3F6D-4574-98D2-1D83468FC1DA}" type="datetimeFigureOut">
              <a:rPr lang="zh-CN" altLang="en-US" smtClean="0"/>
              <a:t>2023/9/21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B6A735A-F89C-4CC5-BE90-58E4EB1F6FBE}" type="slidenum">
              <a:rPr lang="zh-CN" altLang="en-US" smtClean="0"/>
              <a:t>‹#›</a:t>
            </a:fld>
            <a:endParaRPr lang="zh-CN" altLang="en-US"/>
          </a:p>
        </p:txBody>
      </p:sp>
    </p:spTree>
    <p:extLst>
      <p:ext uri="{BB962C8B-B14F-4D97-AF65-F5344CB8AC3E}">
        <p14:creationId xmlns:p14="http://schemas.microsoft.com/office/powerpoint/2010/main" val="1770675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B6D4D84-3F6D-4574-98D2-1D83468FC1DA}" type="datetimeFigureOut">
              <a:rPr lang="zh-CN" altLang="en-US" smtClean="0"/>
              <a:t>2023/9/21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B6A735A-F89C-4CC5-BE90-58E4EB1F6FBE}" type="slidenum">
              <a:rPr lang="zh-CN" altLang="en-US" smtClean="0"/>
              <a:t>‹#›</a:t>
            </a:fld>
            <a:endParaRPr lang="zh-CN" altLang="en-US"/>
          </a:p>
        </p:txBody>
      </p:sp>
    </p:spTree>
    <p:extLst>
      <p:ext uri="{BB962C8B-B14F-4D97-AF65-F5344CB8AC3E}">
        <p14:creationId xmlns:p14="http://schemas.microsoft.com/office/powerpoint/2010/main" val="661979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6D4D84-3F6D-4574-98D2-1D83468FC1DA}" type="datetimeFigureOut">
              <a:rPr lang="zh-CN" altLang="en-US" smtClean="0"/>
              <a:t>2023/9/21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6A735A-F89C-4CC5-BE90-58E4EB1F6FBE}" type="slidenum">
              <a:rPr lang="zh-CN" altLang="en-US" smtClean="0"/>
              <a:t>‹#›</a:t>
            </a:fld>
            <a:endParaRPr lang="zh-CN" altLang="en-US"/>
          </a:p>
        </p:txBody>
      </p:sp>
    </p:spTree>
    <p:extLst>
      <p:ext uri="{BB962C8B-B14F-4D97-AF65-F5344CB8AC3E}">
        <p14:creationId xmlns:p14="http://schemas.microsoft.com/office/powerpoint/2010/main" val="465581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en-US" altLang="zh-CN" dirty="0" smtClean="0"/>
              <a:t>ISAC Open Issues</a:t>
            </a:r>
            <a:endParaRPr lang="zh-CN" altLang="en-US" dirty="0"/>
          </a:p>
        </p:txBody>
      </p:sp>
      <p:sp>
        <p:nvSpPr>
          <p:cNvPr id="3" name="副标题 2"/>
          <p:cNvSpPr>
            <a:spLocks noGrp="1"/>
          </p:cNvSpPr>
          <p:nvPr>
            <p:ph type="subTitle" idx="1"/>
          </p:nvPr>
        </p:nvSpPr>
        <p:spPr/>
        <p:txBody>
          <a:bodyPr/>
          <a:lstStyle/>
          <a:p>
            <a:endParaRPr lang="en-US" altLang="zh-CN" dirty="0"/>
          </a:p>
          <a:p>
            <a:r>
              <a:rPr lang="en-US" altLang="zh-CN" dirty="0"/>
              <a:t>Sherry </a:t>
            </a:r>
            <a:r>
              <a:rPr lang="en-US" altLang="zh-CN" dirty="0" smtClean="0"/>
              <a:t>Shen (Moderator)</a:t>
            </a:r>
            <a:endParaRPr lang="zh-CN" altLang="en-US" dirty="0"/>
          </a:p>
        </p:txBody>
      </p:sp>
    </p:spTree>
    <p:extLst>
      <p:ext uri="{BB962C8B-B14F-4D97-AF65-F5344CB8AC3E}">
        <p14:creationId xmlns:p14="http://schemas.microsoft.com/office/powerpoint/2010/main" val="16015484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3200" dirty="0" smtClean="0"/>
              <a:t>SA1 requirements mapped to SA2 functionalities</a:t>
            </a:r>
            <a:endParaRPr lang="zh-CN" altLang="en-US" sz="3200" dirty="0"/>
          </a:p>
        </p:txBody>
      </p:sp>
      <p:sp>
        <p:nvSpPr>
          <p:cNvPr id="4" name="文本框 3"/>
          <p:cNvSpPr txBox="1"/>
          <p:nvPr/>
        </p:nvSpPr>
        <p:spPr>
          <a:xfrm>
            <a:off x="414068" y="1643759"/>
            <a:ext cx="4986068" cy="4662815"/>
          </a:xfrm>
          <a:prstGeom prst="rect">
            <a:avLst/>
          </a:prstGeom>
          <a:noFill/>
        </p:spPr>
        <p:txBody>
          <a:bodyPr wrap="square" rtlCol="0">
            <a:spAutoFit/>
          </a:bodyPr>
          <a:lstStyle/>
          <a:p>
            <a:pPr marL="285750" indent="-285750">
              <a:buClr>
                <a:schemeClr val="accent2"/>
              </a:buClr>
              <a:buFont typeface="Arial" panose="020B0604020202020204" pitchFamily="34" charset="0"/>
              <a:buChar char="•"/>
            </a:pPr>
            <a:r>
              <a:rPr lang="en-US" altLang="zh-CN" sz="1200" b="1" dirty="0">
                <a:latin typeface="+mn-ea"/>
              </a:rPr>
              <a:t>Configuration &amp; </a:t>
            </a:r>
            <a:r>
              <a:rPr lang="en-US" altLang="zh-CN" sz="1200" b="1" dirty="0" smtClean="0">
                <a:latin typeface="+mn-ea"/>
              </a:rPr>
              <a:t>authorization</a:t>
            </a:r>
          </a:p>
          <a:p>
            <a:pPr marL="742950" lvl="1" indent="-285750">
              <a:buClr>
                <a:schemeClr val="accent2"/>
              </a:buClr>
              <a:buFont typeface="Wingdings" panose="05000000000000000000" pitchFamily="2" charset="2"/>
              <a:buChar char="p"/>
            </a:pPr>
            <a:r>
              <a:rPr lang="en-GB" altLang="zh-CN" sz="1100" dirty="0"/>
              <a:t>Configuration parameters </a:t>
            </a:r>
            <a:r>
              <a:rPr lang="en-GB" altLang="zh-CN" sz="1100" dirty="0" smtClean="0"/>
              <a:t>are configured or provisioned to UE or </a:t>
            </a:r>
            <a:r>
              <a:rPr lang="en-GB" altLang="zh-CN" sz="1100" dirty="0" err="1" smtClean="0"/>
              <a:t>gNB</a:t>
            </a:r>
            <a:r>
              <a:rPr lang="en-GB" altLang="zh-CN" sz="1100" dirty="0" smtClean="0"/>
              <a:t> for the authorization of using ISAC services, e.g. PLMN, location area, frequency, …</a:t>
            </a:r>
          </a:p>
          <a:p>
            <a:pPr marL="742950" lvl="1" indent="-285750">
              <a:buClr>
                <a:schemeClr val="accent2"/>
              </a:buClr>
              <a:buFont typeface="Wingdings" panose="05000000000000000000" pitchFamily="2" charset="2"/>
              <a:buChar char="p"/>
            </a:pPr>
            <a:endParaRPr lang="en-US" altLang="zh-CN" sz="1100" dirty="0"/>
          </a:p>
          <a:p>
            <a:pPr marL="285750" indent="-285750">
              <a:buClr>
                <a:schemeClr val="accent2"/>
              </a:buClr>
              <a:buFont typeface="Arial" panose="020B0604020202020204" pitchFamily="34" charset="0"/>
              <a:buChar char="•"/>
            </a:pPr>
            <a:endParaRPr lang="en-US" altLang="zh-CN" sz="1200" b="1" dirty="0">
              <a:latin typeface="+mn-ea"/>
            </a:endParaRPr>
          </a:p>
          <a:p>
            <a:pPr marL="285750" indent="-285750">
              <a:buClr>
                <a:schemeClr val="accent2"/>
              </a:buClr>
              <a:buFont typeface="Arial" panose="020B0604020202020204" pitchFamily="34" charset="0"/>
              <a:buChar char="•"/>
            </a:pPr>
            <a:r>
              <a:rPr lang="en-GB" altLang="zh-CN" sz="1200" b="1" dirty="0">
                <a:latin typeface="+mn-ea"/>
              </a:rPr>
              <a:t>Discovery and selection of sensing devices/entities</a:t>
            </a:r>
            <a:endParaRPr lang="en-US" altLang="zh-CN" sz="1200" b="1" dirty="0">
              <a:latin typeface="+mn-ea"/>
            </a:endParaRPr>
          </a:p>
          <a:p>
            <a:pPr marL="742950" lvl="1" indent="-285750">
              <a:buClr>
                <a:schemeClr val="accent2"/>
              </a:buClr>
              <a:buFont typeface="Wingdings" panose="05000000000000000000" pitchFamily="2" charset="2"/>
              <a:buChar char="p"/>
            </a:pPr>
            <a:r>
              <a:rPr lang="en-US" altLang="zh-CN" sz="1100" dirty="0" smtClean="0"/>
              <a:t>One or multiple UEs/</a:t>
            </a:r>
            <a:r>
              <a:rPr lang="en-US" altLang="zh-CN" sz="1100" dirty="0" err="1" smtClean="0"/>
              <a:t>gNBs</a:t>
            </a:r>
            <a:r>
              <a:rPr lang="en-US" altLang="zh-CN" sz="1100" dirty="0" smtClean="0"/>
              <a:t> are discovered and selected to perform sensing</a:t>
            </a:r>
            <a:endParaRPr lang="en-US" altLang="zh-CN" sz="1100" dirty="0"/>
          </a:p>
          <a:p>
            <a:pPr marL="285750" indent="-285750">
              <a:buClr>
                <a:schemeClr val="accent2"/>
              </a:buClr>
              <a:buFont typeface="Arial" panose="020B0604020202020204" pitchFamily="34" charset="0"/>
              <a:buChar char="•"/>
            </a:pPr>
            <a:endParaRPr lang="en-US" altLang="zh-CN" sz="1200" b="1" dirty="0" smtClean="0">
              <a:latin typeface="+mn-ea"/>
            </a:endParaRPr>
          </a:p>
          <a:p>
            <a:pPr marL="285750" indent="-285750">
              <a:buClr>
                <a:schemeClr val="accent2"/>
              </a:buClr>
              <a:buFont typeface="Arial" panose="020B0604020202020204" pitchFamily="34" charset="0"/>
              <a:buChar char="•"/>
            </a:pPr>
            <a:endParaRPr lang="en-US" altLang="zh-CN" sz="1200" b="1" dirty="0" smtClean="0">
              <a:latin typeface="+mn-ea"/>
            </a:endParaRPr>
          </a:p>
          <a:p>
            <a:pPr marL="285750" indent="-285750">
              <a:buClr>
                <a:schemeClr val="accent2"/>
              </a:buClr>
              <a:buFont typeface="Arial" panose="020B0604020202020204" pitchFamily="34" charset="0"/>
              <a:buChar char="•"/>
            </a:pPr>
            <a:r>
              <a:rPr lang="en-US" altLang="zh-CN" sz="1200" b="1" dirty="0" smtClean="0">
                <a:latin typeface="+mn-ea"/>
              </a:rPr>
              <a:t>Service </a:t>
            </a:r>
            <a:r>
              <a:rPr lang="en-US" altLang="zh-CN" sz="1200" b="1" dirty="0">
                <a:latin typeface="+mn-ea"/>
              </a:rPr>
              <a:t>invocation &amp; exposure</a:t>
            </a:r>
          </a:p>
          <a:p>
            <a:pPr marL="742950" lvl="1" indent="-285750">
              <a:buClr>
                <a:schemeClr val="accent2"/>
              </a:buClr>
              <a:buFont typeface="Wingdings" panose="05000000000000000000" pitchFamily="2" charset="2"/>
              <a:buChar char="p"/>
            </a:pPr>
            <a:r>
              <a:rPr lang="en-US" altLang="zh-CN" sz="1100" dirty="0" smtClean="0"/>
              <a:t>Sensing result can be requested and exposed to 3</a:t>
            </a:r>
            <a:r>
              <a:rPr lang="en-US" altLang="zh-CN" sz="1100" baseline="30000" dirty="0" smtClean="0"/>
              <a:t>rd</a:t>
            </a:r>
            <a:r>
              <a:rPr lang="en-US" altLang="zh-CN" sz="1100" dirty="0" smtClean="0"/>
              <a:t> party App or UE</a:t>
            </a:r>
          </a:p>
          <a:p>
            <a:pPr marL="742950" lvl="1" indent="-285750">
              <a:buClr>
                <a:schemeClr val="accent2"/>
              </a:buClr>
              <a:buFont typeface="Wingdings" panose="05000000000000000000" pitchFamily="2" charset="2"/>
              <a:buChar char="p"/>
            </a:pPr>
            <a:r>
              <a:rPr lang="en-US" altLang="zh-CN" sz="1100" dirty="0" smtClean="0"/>
              <a:t>Sensing result may include the final result or the processed sensing data per request of service consumer</a:t>
            </a:r>
          </a:p>
          <a:p>
            <a:pPr marL="742950" lvl="1" indent="-285750">
              <a:buClr>
                <a:schemeClr val="accent2"/>
              </a:buClr>
              <a:buFont typeface="Wingdings" panose="05000000000000000000" pitchFamily="2" charset="2"/>
              <a:buChar char="p"/>
            </a:pPr>
            <a:endParaRPr lang="en-US" altLang="zh-CN" sz="1100" dirty="0" smtClean="0"/>
          </a:p>
          <a:p>
            <a:pPr marL="285750" indent="-285750">
              <a:buClr>
                <a:schemeClr val="accent2"/>
              </a:buClr>
              <a:buFont typeface="Arial" panose="020B0604020202020204" pitchFamily="34" charset="0"/>
              <a:buChar char="•"/>
            </a:pPr>
            <a:endParaRPr lang="en-US" altLang="zh-CN" sz="1200" b="1" dirty="0" smtClean="0">
              <a:latin typeface="+mn-ea"/>
            </a:endParaRPr>
          </a:p>
          <a:p>
            <a:pPr marL="285750" indent="-285750">
              <a:buClr>
                <a:schemeClr val="accent2"/>
              </a:buClr>
              <a:buFont typeface="Arial" panose="020B0604020202020204" pitchFamily="34" charset="0"/>
              <a:buChar char="•"/>
            </a:pPr>
            <a:r>
              <a:rPr lang="en-US" altLang="zh-CN" sz="1200" b="1" dirty="0" smtClean="0">
                <a:latin typeface="+mn-ea"/>
              </a:rPr>
              <a:t>Sensing </a:t>
            </a:r>
            <a:r>
              <a:rPr lang="en-US" altLang="zh-CN" sz="1200" b="1" dirty="0">
                <a:latin typeface="+mn-ea"/>
              </a:rPr>
              <a:t>data (3GPP/non-3GPP) </a:t>
            </a:r>
            <a:r>
              <a:rPr lang="en-US" altLang="zh-CN" sz="1200" b="1" dirty="0" smtClean="0">
                <a:latin typeface="+mn-ea"/>
              </a:rPr>
              <a:t>processing &amp; collection</a:t>
            </a:r>
            <a:endParaRPr lang="en-US" altLang="zh-CN" sz="1200" b="1" dirty="0">
              <a:latin typeface="+mn-ea"/>
            </a:endParaRPr>
          </a:p>
          <a:p>
            <a:pPr marL="742950" lvl="1" indent="-285750">
              <a:buClr>
                <a:schemeClr val="accent2"/>
              </a:buClr>
              <a:buFont typeface="Wingdings" panose="05000000000000000000" pitchFamily="2" charset="2"/>
              <a:buChar char="p"/>
            </a:pPr>
            <a:r>
              <a:rPr lang="en-US" altLang="zh-CN" sz="1100" dirty="0" smtClean="0"/>
              <a:t>UE based calculation and 5GC NF based calculation: new </a:t>
            </a:r>
            <a:r>
              <a:rPr lang="en-US" altLang="zh-CN" sz="1100" dirty="0"/>
              <a:t>NF or </a:t>
            </a:r>
            <a:r>
              <a:rPr lang="en-US" altLang="zh-CN" sz="1100" dirty="0" smtClean="0"/>
              <a:t>existing NF</a:t>
            </a:r>
          </a:p>
          <a:p>
            <a:pPr marL="742950" lvl="1" indent="-285750">
              <a:buClr>
                <a:schemeClr val="accent2"/>
              </a:buClr>
              <a:buFont typeface="Wingdings" panose="05000000000000000000" pitchFamily="2" charset="2"/>
              <a:buChar char="p"/>
            </a:pPr>
            <a:r>
              <a:rPr lang="en-US" altLang="zh-CN" sz="1100" dirty="0" smtClean="0"/>
              <a:t>Collection from </a:t>
            </a:r>
            <a:r>
              <a:rPr lang="en-US" altLang="zh-CN" sz="1100" dirty="0" err="1" smtClean="0"/>
              <a:t>gNB</a:t>
            </a:r>
            <a:r>
              <a:rPr lang="en-US" altLang="zh-CN" sz="1100" dirty="0" smtClean="0"/>
              <a:t> and/or UE</a:t>
            </a:r>
            <a:endParaRPr lang="en-US" altLang="zh-CN" sz="1100" dirty="0"/>
          </a:p>
          <a:p>
            <a:pPr marL="285750" indent="-285750">
              <a:buClr>
                <a:schemeClr val="accent2"/>
              </a:buClr>
              <a:buFont typeface="Arial" panose="020B0604020202020204" pitchFamily="34" charset="0"/>
              <a:buChar char="•"/>
            </a:pPr>
            <a:endParaRPr lang="en-US" altLang="zh-CN" sz="1100" dirty="0" smtClean="0">
              <a:latin typeface="+mn-ea"/>
            </a:endParaRPr>
          </a:p>
          <a:p>
            <a:pPr marL="285750" indent="-285750">
              <a:buClr>
                <a:schemeClr val="accent2"/>
              </a:buClr>
              <a:buFont typeface="Arial" panose="020B0604020202020204" pitchFamily="34" charset="0"/>
              <a:buChar char="•"/>
            </a:pPr>
            <a:endParaRPr lang="en-US" altLang="zh-CN" sz="1100" dirty="0" smtClean="0">
              <a:latin typeface="+mn-ea"/>
            </a:endParaRPr>
          </a:p>
          <a:p>
            <a:pPr marL="285750" indent="-285750">
              <a:buClr>
                <a:schemeClr val="accent2"/>
              </a:buClr>
              <a:buFont typeface="Arial" panose="020B0604020202020204" pitchFamily="34" charset="0"/>
              <a:buChar char="•"/>
            </a:pPr>
            <a:r>
              <a:rPr lang="en-US" altLang="zh-CN" sz="1200" b="1" dirty="0" smtClean="0">
                <a:latin typeface="+mn-ea"/>
              </a:rPr>
              <a:t>Service continuity</a:t>
            </a:r>
          </a:p>
          <a:p>
            <a:pPr marL="742950" lvl="1" indent="-285750">
              <a:buClr>
                <a:schemeClr val="accent2"/>
              </a:buClr>
              <a:buFont typeface="Wingdings" panose="05000000000000000000" pitchFamily="2" charset="2"/>
              <a:buChar char="p"/>
            </a:pPr>
            <a:r>
              <a:rPr lang="en-US" altLang="zh-CN" sz="1100" dirty="0"/>
              <a:t>Transmitter/receiver mobility</a:t>
            </a:r>
          </a:p>
          <a:p>
            <a:pPr marL="742950" lvl="1" indent="-285750">
              <a:buClr>
                <a:schemeClr val="accent2"/>
              </a:buClr>
              <a:buFont typeface="Wingdings" panose="05000000000000000000" pitchFamily="2" charset="2"/>
              <a:buChar char="p"/>
            </a:pPr>
            <a:r>
              <a:rPr lang="en-US" altLang="zh-CN" sz="1100" dirty="0"/>
              <a:t>Object mobility</a:t>
            </a:r>
          </a:p>
        </p:txBody>
      </p:sp>
      <p:sp>
        <p:nvSpPr>
          <p:cNvPr id="3" name="左箭头标注 2"/>
          <p:cNvSpPr/>
          <p:nvPr/>
        </p:nvSpPr>
        <p:spPr>
          <a:xfrm>
            <a:off x="5400136" y="1560392"/>
            <a:ext cx="6296606" cy="1236124"/>
          </a:xfrm>
          <a:prstGeom prst="leftArrowCallout">
            <a:avLst>
              <a:gd name="adj1" fmla="val 25000"/>
              <a:gd name="adj2" fmla="val 25000"/>
              <a:gd name="adj3" fmla="val 25000"/>
              <a:gd name="adj4" fmla="val 93269"/>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altLang="zh-CN" sz="800" dirty="0"/>
              <a:t>Subject to regulation and operator’s policies, the 5G network shall be able to configure and/or authorize or revoke authorization of sensing transmitter(s) and sensing receiver(s) for 5G wireless sensing service.</a:t>
            </a:r>
          </a:p>
          <a:p>
            <a:pPr marL="171450" indent="-171450">
              <a:buFont typeface="Arial" panose="020B0604020202020204" pitchFamily="34" charset="0"/>
              <a:buChar char="•"/>
            </a:pPr>
            <a:r>
              <a:rPr lang="en-GB" altLang="zh-CN" sz="800" dirty="0"/>
              <a:t>The 5G network shall be able to provide a mechanism for an MNO to configure UEs supporting V2X applications to support 5G Wireless sensing service when not served by RAN.</a:t>
            </a:r>
          </a:p>
          <a:p>
            <a:pPr marL="171450" indent="-171450">
              <a:buFont typeface="Arial" panose="020B0604020202020204" pitchFamily="34" charset="0"/>
              <a:buChar char="•"/>
            </a:pPr>
            <a:r>
              <a:rPr lang="en-GB" altLang="zh-CN" sz="800" dirty="0"/>
              <a:t>Subject to regulation and operator policy, the 5G network shall be able to activate, configure, and deactivate 5G wireless sensing based on parameters such as location and network conditions (e.g., network load</a:t>
            </a:r>
            <a:r>
              <a:rPr lang="en-GB" altLang="zh-CN" sz="800" dirty="0" smtClean="0"/>
              <a:t>).</a:t>
            </a:r>
          </a:p>
          <a:p>
            <a:pPr marL="171450" indent="-171450">
              <a:buFont typeface="Arial" panose="020B0604020202020204" pitchFamily="34" charset="0"/>
              <a:buChar char="•"/>
            </a:pPr>
            <a:r>
              <a:rPr lang="en-GB" altLang="zh-CN" sz="800" dirty="0" smtClean="0"/>
              <a:t>The </a:t>
            </a:r>
            <a:r>
              <a:rPr lang="en-GB" altLang="zh-CN" sz="800" dirty="0"/>
              <a:t>5G network shall enable UEs without 5G coverage to use unlicensed spectrum to provide 5G wireless sensing service</a:t>
            </a:r>
            <a:r>
              <a:rPr lang="en-GB" altLang="zh-CN" sz="800" dirty="0" smtClean="0"/>
              <a:t>. </a:t>
            </a:r>
          </a:p>
          <a:p>
            <a:pPr marL="171450" indent="-171450">
              <a:buFont typeface="Arial" panose="020B0604020202020204" pitchFamily="34" charset="0"/>
              <a:buChar char="•"/>
            </a:pPr>
            <a:r>
              <a:rPr lang="en-GB" altLang="zh-CN" sz="800" dirty="0" smtClean="0"/>
              <a:t>Subject </a:t>
            </a:r>
            <a:r>
              <a:rPr lang="en-GB" altLang="zh-CN" sz="800" dirty="0"/>
              <a:t>to regulation, the 5G network shall enable UEs supporting V2X application to perform 5G Wireless sensing when not served by RAN using the allowed ITS spectrum and unlicensed spectrum</a:t>
            </a:r>
            <a:r>
              <a:rPr lang="en-GB" altLang="zh-CN" sz="800" dirty="0" smtClean="0"/>
              <a:t>.</a:t>
            </a:r>
            <a:endParaRPr lang="zh-CN" altLang="zh-CN" sz="800" dirty="0"/>
          </a:p>
        </p:txBody>
      </p:sp>
      <p:sp>
        <p:nvSpPr>
          <p:cNvPr id="6" name="左箭头标注 5"/>
          <p:cNvSpPr/>
          <p:nvPr/>
        </p:nvSpPr>
        <p:spPr>
          <a:xfrm>
            <a:off x="5400136" y="2827591"/>
            <a:ext cx="6296606" cy="331036"/>
          </a:xfrm>
          <a:prstGeom prst="leftArrowCallout">
            <a:avLst>
              <a:gd name="adj1" fmla="val 25000"/>
              <a:gd name="adj2" fmla="val 25000"/>
              <a:gd name="adj3" fmla="val 25000"/>
              <a:gd name="adj4" fmla="val 93269"/>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altLang="zh-CN" sz="800" dirty="0"/>
              <a:t>NOTE 2: Such configuration and authorization can also include the selection of multiple sensing transmitters/receivers for 5G wireless sensing services. </a:t>
            </a:r>
            <a:endParaRPr lang="zh-CN" altLang="en-US" sz="800" dirty="0"/>
          </a:p>
        </p:txBody>
      </p:sp>
      <p:sp>
        <p:nvSpPr>
          <p:cNvPr id="7" name="左箭头标注 6"/>
          <p:cNvSpPr/>
          <p:nvPr/>
        </p:nvSpPr>
        <p:spPr>
          <a:xfrm>
            <a:off x="5400136" y="3198329"/>
            <a:ext cx="6296606" cy="1268354"/>
          </a:xfrm>
          <a:prstGeom prst="leftArrowCallout">
            <a:avLst>
              <a:gd name="adj1" fmla="val 13410"/>
              <a:gd name="adj2" fmla="val 25000"/>
              <a:gd name="adj3" fmla="val 25000"/>
              <a:gd name="adj4" fmla="val 93269"/>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altLang="zh-CN" sz="700" dirty="0"/>
              <a:t>Subject to operator’s policy, the 5G network shall be able to provide secure means to report sensing result to a trusted third-party requesting information about a target object when specific requested conditions are met.</a:t>
            </a:r>
            <a:endParaRPr lang="zh-CN" altLang="zh-CN" sz="700" dirty="0"/>
          </a:p>
          <a:p>
            <a:pPr marL="171450" indent="-171450">
              <a:buFont typeface="Arial" panose="020B0604020202020204" pitchFamily="34" charset="0"/>
              <a:buChar char="•"/>
            </a:pPr>
            <a:r>
              <a:rPr lang="en-GB" altLang="zh-CN" sz="700" dirty="0" smtClean="0"/>
              <a:t>Subject </a:t>
            </a:r>
            <a:r>
              <a:rPr lang="en-GB" altLang="zh-CN" sz="700" dirty="0"/>
              <a:t>to operator’s policy, the </a:t>
            </a:r>
            <a:r>
              <a:rPr lang="en-US" altLang="zh-CN" sz="700" dirty="0"/>
              <a:t>5G network shall provide secure means for a trusted third-party to request 5G wireless sensing service based on specific parameters (e.g., refresh rate, period of time, sensing KPIs, geographical location) and to receive the corresponding sensing results.</a:t>
            </a:r>
            <a:endParaRPr lang="zh-CN" altLang="zh-CN" sz="700" dirty="0"/>
          </a:p>
          <a:p>
            <a:pPr marL="171450" indent="-171450">
              <a:buFont typeface="Arial" panose="020B0604020202020204" pitchFamily="34" charset="0"/>
              <a:buChar char="•"/>
            </a:pPr>
            <a:r>
              <a:rPr lang="en-GB" altLang="zh-CN" sz="700" dirty="0"/>
              <a:t>Subject to operator’s policy and regulation, the 5G system shall be able to provide secure means for a trusted third-party to receive sensing results with contextual information.</a:t>
            </a:r>
            <a:endParaRPr lang="zh-CN" altLang="zh-CN" sz="700" dirty="0"/>
          </a:p>
          <a:p>
            <a:pPr marL="171450" indent="-171450">
              <a:buFont typeface="Arial" panose="020B0604020202020204" pitchFamily="34" charset="0"/>
              <a:buChar char="•"/>
            </a:pPr>
            <a:r>
              <a:rPr lang="en-GB" altLang="zh-CN" sz="700" dirty="0"/>
              <a:t>Subject to user’s consent, regulation and operator’s policy, the 5G network may provide secure means to expose to a trusted third-party the combined sensing result derived from the joint processing of the 3GPP sensing data and non-3GPP sensing data.</a:t>
            </a:r>
            <a:endParaRPr lang="zh-CN" altLang="zh-CN" sz="700" dirty="0"/>
          </a:p>
          <a:p>
            <a:pPr marL="171450" indent="-171450">
              <a:buFont typeface="Arial" panose="020B0604020202020204" pitchFamily="34" charset="0"/>
              <a:buChar char="•"/>
            </a:pPr>
            <a:r>
              <a:rPr lang="en-GB" altLang="zh-CN" sz="700" dirty="0"/>
              <a:t>Subject to operator’s policy, the 5G network may provide secure means for the operator to expose information towards trusted third-party on whether a given sensing service is available and the estimated quality of the given service for a certain geographic area and time.</a:t>
            </a:r>
            <a:endParaRPr lang="zh-CN" altLang="zh-CN" sz="700" dirty="0"/>
          </a:p>
        </p:txBody>
      </p:sp>
      <p:sp>
        <p:nvSpPr>
          <p:cNvPr id="8" name="左箭头标注 7"/>
          <p:cNvSpPr/>
          <p:nvPr/>
        </p:nvSpPr>
        <p:spPr>
          <a:xfrm>
            <a:off x="5400136" y="4546170"/>
            <a:ext cx="6296606" cy="1132664"/>
          </a:xfrm>
          <a:prstGeom prst="leftArrowCallout">
            <a:avLst>
              <a:gd name="adj1" fmla="val 25000"/>
              <a:gd name="adj2" fmla="val 25000"/>
              <a:gd name="adj3" fmla="val 25000"/>
              <a:gd name="adj4" fmla="val 93269"/>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altLang="zh-CN" sz="800" dirty="0"/>
              <a:t>Based on operator’s policies, operator’s control and regulation, the 5G system shall be able to collect 3GPP sensing data from sensing receivers for processing.</a:t>
            </a:r>
          </a:p>
          <a:p>
            <a:pPr marL="171450" indent="-171450">
              <a:buFont typeface="Arial" panose="020B0604020202020204" pitchFamily="34" charset="0"/>
              <a:buChar char="•"/>
            </a:pPr>
            <a:r>
              <a:rPr lang="en-US" altLang="zh-CN" sz="800" dirty="0"/>
              <a:t>Subject to user consent, regulation, and operator’s policy, the 5G system shall be able to collect non-3GPP sensing data from authorized non-3GPP sensors and securely</a:t>
            </a:r>
            <a:r>
              <a:rPr lang="en-GB" altLang="zh-CN" sz="800" dirty="0"/>
              <a:t> provide it to 5G network</a:t>
            </a:r>
            <a:r>
              <a:rPr lang="en-US" altLang="zh-CN" sz="800" dirty="0"/>
              <a:t>.</a:t>
            </a:r>
          </a:p>
          <a:p>
            <a:pPr marL="171450" indent="-171450">
              <a:buFont typeface="Arial" panose="020B0604020202020204" pitchFamily="34" charset="0"/>
              <a:buChar char="•"/>
            </a:pPr>
            <a:r>
              <a:rPr lang="en-GB" altLang="zh-CN" sz="800" dirty="0"/>
              <a:t>Subject to user consent, regulation, and operator’s policy, the 5G system should support the joint processing of the 3GPP sensing data and non-3GPP sensing data to derive a combined sensing result</a:t>
            </a:r>
            <a:r>
              <a:rPr lang="en-GB" altLang="zh-CN" sz="800" dirty="0" smtClean="0"/>
              <a:t>.</a:t>
            </a:r>
            <a:endParaRPr lang="zh-CN" altLang="zh-CN" sz="700" dirty="0"/>
          </a:p>
        </p:txBody>
      </p:sp>
      <p:sp>
        <p:nvSpPr>
          <p:cNvPr id="10" name="左箭头标注 9"/>
          <p:cNvSpPr/>
          <p:nvPr/>
        </p:nvSpPr>
        <p:spPr>
          <a:xfrm>
            <a:off x="5400136" y="5854226"/>
            <a:ext cx="6296606" cy="331036"/>
          </a:xfrm>
          <a:prstGeom prst="leftArrowCallout">
            <a:avLst>
              <a:gd name="adj1" fmla="val 25000"/>
              <a:gd name="adj2" fmla="val 25000"/>
              <a:gd name="adj3" fmla="val 25000"/>
              <a:gd name="adj4" fmla="val 93269"/>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fontAlgn="base" hangingPunct="0">
              <a:buFont typeface="Arial" panose="020B0604020202020204" pitchFamily="34" charset="0"/>
              <a:buChar char="•"/>
            </a:pPr>
            <a:r>
              <a:rPr lang="en-GB" altLang="zh-CN" sz="800" dirty="0" smtClean="0"/>
              <a:t>The </a:t>
            </a:r>
            <a:r>
              <a:rPr lang="en-GB" altLang="zh-CN" sz="800" dirty="0"/>
              <a:t>5G system shall support continuity for 5G wireless sensing service (e.g., for sensing a moving object).</a:t>
            </a:r>
            <a:endParaRPr lang="zh-CN" altLang="zh-CN" sz="800" dirty="0"/>
          </a:p>
        </p:txBody>
      </p:sp>
      <p:sp>
        <p:nvSpPr>
          <p:cNvPr id="9" name="矩形 8"/>
          <p:cNvSpPr/>
          <p:nvPr/>
        </p:nvSpPr>
        <p:spPr>
          <a:xfrm>
            <a:off x="8983381" y="6300375"/>
            <a:ext cx="2563779" cy="369332"/>
          </a:xfrm>
          <a:prstGeom prst="rect">
            <a:avLst/>
          </a:prstGeom>
        </p:spPr>
        <p:txBody>
          <a:bodyPr wrap="none">
            <a:spAutoFit/>
          </a:bodyPr>
          <a:lstStyle/>
          <a:p>
            <a:r>
              <a:rPr lang="en-US" altLang="zh-CN" dirty="0" smtClean="0"/>
              <a:t>(Source: TS 22.137v1.0.0)</a:t>
            </a:r>
            <a:endParaRPr lang="zh-CN" altLang="en-US" dirty="0"/>
          </a:p>
        </p:txBody>
      </p:sp>
    </p:spTree>
    <p:extLst>
      <p:ext uri="{BB962C8B-B14F-4D97-AF65-F5344CB8AC3E}">
        <p14:creationId xmlns:p14="http://schemas.microsoft.com/office/powerpoint/2010/main" val="3761267043"/>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115464"/>
            <a:ext cx="10515600" cy="1325563"/>
          </a:xfrm>
        </p:spPr>
        <p:txBody>
          <a:bodyPr>
            <a:noAutofit/>
          </a:bodyPr>
          <a:lstStyle/>
          <a:p>
            <a:r>
              <a:rPr lang="en-GB" altLang="zh-CN" dirty="0" smtClean="0"/>
              <a:t>SA1 defined sensing </a:t>
            </a:r>
            <a:r>
              <a:rPr lang="en-GB" altLang="zh-CN" dirty="0"/>
              <a:t>operations </a:t>
            </a:r>
            <a:endParaRPr lang="zh-CN" altLang="en-US" dirty="0"/>
          </a:p>
        </p:txBody>
      </p:sp>
      <p:pic>
        <p:nvPicPr>
          <p:cNvPr id="11" name="Picture 45" descr="Ein Bild, das Text, Screenshot, Diagramm, Schrift enthält.&#10;&#10;Automatisch generierte Beschreibu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11923" y="1250799"/>
            <a:ext cx="6209030" cy="2213610"/>
          </a:xfrm>
          <a:prstGeom prst="rect">
            <a:avLst/>
          </a:prstGeom>
          <a:noFill/>
        </p:spPr>
      </p:pic>
      <p:sp>
        <p:nvSpPr>
          <p:cNvPr id="9" name="矩形 8"/>
          <p:cNvSpPr/>
          <p:nvPr/>
        </p:nvSpPr>
        <p:spPr>
          <a:xfrm>
            <a:off x="4134929" y="3212860"/>
            <a:ext cx="6950014" cy="646331"/>
          </a:xfrm>
          <a:prstGeom prst="rect">
            <a:avLst/>
          </a:prstGeom>
        </p:spPr>
        <p:txBody>
          <a:bodyPr wrap="square">
            <a:spAutoFit/>
          </a:bodyPr>
          <a:lstStyle/>
          <a:p>
            <a:pPr algn="ctr">
              <a:spcAft>
                <a:spcPts val="1200"/>
              </a:spcAft>
            </a:pPr>
            <a:r>
              <a:rPr lang="en-GB" altLang="zh-CN" b="1" dirty="0">
                <a:latin typeface="Arial" panose="020B0604020202020204" pitchFamily="34" charset="0"/>
                <a:ea typeface="MS Mincho"/>
                <a:cs typeface="Times New Roman" panose="02020603050405020304" pitchFamily="18" charset="0"/>
              </a:rPr>
              <a:t>Figure 4.2-1: Example of sensing with co-located sensing receiver and sensing </a:t>
            </a:r>
            <a:r>
              <a:rPr lang="en-GB" altLang="zh-CN" b="1" dirty="0" smtClean="0">
                <a:latin typeface="Arial" panose="020B0604020202020204" pitchFamily="34" charset="0"/>
                <a:ea typeface="MS Mincho"/>
                <a:cs typeface="Times New Roman" panose="02020603050405020304" pitchFamily="18" charset="0"/>
              </a:rPr>
              <a:t>transmitter </a:t>
            </a:r>
            <a:endParaRPr lang="zh-CN" altLang="zh-CN" b="1" dirty="0">
              <a:latin typeface="Arial" panose="020B0604020202020204" pitchFamily="34" charset="0"/>
              <a:ea typeface="MS Mincho"/>
              <a:cs typeface="Times New Roman" panose="02020603050405020304" pitchFamily="18" charset="0"/>
            </a:endParaRPr>
          </a:p>
        </p:txBody>
      </p:sp>
      <p:pic>
        <p:nvPicPr>
          <p:cNvPr id="12" name="Picture 46" descr="Ein Bild, das Text, Screenshot, Diagramm, Multimedia-Software enthält.&#10;&#10;Automatisch generierte Beschreibu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8200" y="4186383"/>
            <a:ext cx="6211570" cy="1903095"/>
          </a:xfrm>
          <a:prstGeom prst="rect">
            <a:avLst/>
          </a:prstGeom>
          <a:noFill/>
        </p:spPr>
      </p:pic>
      <p:sp>
        <p:nvSpPr>
          <p:cNvPr id="13" name="矩形 12"/>
          <p:cNvSpPr/>
          <p:nvPr/>
        </p:nvSpPr>
        <p:spPr>
          <a:xfrm>
            <a:off x="1086929" y="6110857"/>
            <a:ext cx="6096000" cy="646331"/>
          </a:xfrm>
          <a:prstGeom prst="rect">
            <a:avLst/>
          </a:prstGeom>
        </p:spPr>
        <p:txBody>
          <a:bodyPr>
            <a:spAutoFit/>
          </a:bodyPr>
          <a:lstStyle/>
          <a:p>
            <a:pPr algn="ctr">
              <a:spcAft>
                <a:spcPts val="1200"/>
              </a:spcAft>
            </a:pPr>
            <a:r>
              <a:rPr lang="en-GB" altLang="zh-CN" b="1" dirty="0">
                <a:latin typeface="Arial" panose="020B0604020202020204" pitchFamily="34" charset="0"/>
                <a:ea typeface="MS Mincho"/>
                <a:cs typeface="Times New Roman" panose="02020603050405020304" pitchFamily="18" charset="0"/>
              </a:rPr>
              <a:t>Figure 4.2-2: Example of sensing with separated sensing receiver and sensing transmitter</a:t>
            </a:r>
            <a:endParaRPr lang="zh-CN" altLang="zh-CN" b="1" dirty="0">
              <a:latin typeface="Arial" panose="020B0604020202020204" pitchFamily="34" charset="0"/>
              <a:ea typeface="MS Mincho"/>
              <a:cs typeface="Times New Roman" panose="02020603050405020304" pitchFamily="18" charset="0"/>
            </a:endParaRPr>
          </a:p>
        </p:txBody>
      </p:sp>
      <p:sp>
        <p:nvSpPr>
          <p:cNvPr id="14" name="矩形 13"/>
          <p:cNvSpPr/>
          <p:nvPr/>
        </p:nvSpPr>
        <p:spPr>
          <a:xfrm>
            <a:off x="8974667" y="1759276"/>
            <a:ext cx="2690160" cy="461665"/>
          </a:xfrm>
          <a:prstGeom prst="rect">
            <a:avLst/>
          </a:prstGeom>
        </p:spPr>
        <p:txBody>
          <a:bodyPr wrap="none">
            <a:spAutoFit/>
          </a:bodyPr>
          <a:lstStyle/>
          <a:p>
            <a:r>
              <a:rPr lang="en-GB" altLang="zh-CN" sz="2400" b="1" dirty="0">
                <a:latin typeface="Times New Roman" panose="02020603050405020304" pitchFamily="18" charset="0"/>
                <a:ea typeface="MS Mincho"/>
              </a:rPr>
              <a:t>Monostatic sensing</a:t>
            </a:r>
            <a:endParaRPr lang="zh-CN" altLang="en-US" sz="2400" b="1" dirty="0"/>
          </a:p>
        </p:txBody>
      </p:sp>
      <p:sp>
        <p:nvSpPr>
          <p:cNvPr id="15" name="矩形 14"/>
          <p:cNvSpPr/>
          <p:nvPr/>
        </p:nvSpPr>
        <p:spPr>
          <a:xfrm>
            <a:off x="7182929" y="4620277"/>
            <a:ext cx="2210862" cy="461665"/>
          </a:xfrm>
          <a:prstGeom prst="rect">
            <a:avLst/>
          </a:prstGeom>
        </p:spPr>
        <p:txBody>
          <a:bodyPr wrap="none">
            <a:spAutoFit/>
          </a:bodyPr>
          <a:lstStyle/>
          <a:p>
            <a:r>
              <a:rPr lang="en-GB" altLang="zh-CN" sz="2400" b="1" dirty="0" err="1">
                <a:latin typeface="Times New Roman" panose="02020603050405020304" pitchFamily="18" charset="0"/>
                <a:ea typeface="MS Mincho"/>
              </a:rPr>
              <a:t>Bistatic</a:t>
            </a:r>
            <a:r>
              <a:rPr lang="en-GB" altLang="zh-CN" sz="2400" b="1" dirty="0">
                <a:latin typeface="Times New Roman" panose="02020603050405020304" pitchFamily="18" charset="0"/>
                <a:ea typeface="MS Mincho"/>
              </a:rPr>
              <a:t> sensing</a:t>
            </a:r>
            <a:endParaRPr lang="zh-CN" altLang="en-US" sz="2400" b="1" dirty="0">
              <a:latin typeface="Times New Roman" panose="02020603050405020304" pitchFamily="18" charset="0"/>
              <a:ea typeface="MS Mincho"/>
            </a:endParaRPr>
          </a:p>
        </p:txBody>
      </p:sp>
      <p:sp>
        <p:nvSpPr>
          <p:cNvPr id="16" name="矩形 15"/>
          <p:cNvSpPr/>
          <p:nvPr/>
        </p:nvSpPr>
        <p:spPr>
          <a:xfrm>
            <a:off x="9651091" y="6434023"/>
            <a:ext cx="1939954" cy="369332"/>
          </a:xfrm>
          <a:prstGeom prst="rect">
            <a:avLst/>
          </a:prstGeom>
        </p:spPr>
        <p:txBody>
          <a:bodyPr wrap="none">
            <a:spAutoFit/>
          </a:bodyPr>
          <a:lstStyle/>
          <a:p>
            <a:pPr algn="r"/>
            <a:r>
              <a:rPr lang="en-GB" altLang="zh-CN" dirty="0"/>
              <a:t>Source: TS 22.137</a:t>
            </a:r>
            <a:endParaRPr lang="zh-CN" altLang="zh-CN" dirty="0"/>
          </a:p>
        </p:txBody>
      </p:sp>
    </p:spTree>
    <p:extLst>
      <p:ext uri="{BB962C8B-B14F-4D97-AF65-F5344CB8AC3E}">
        <p14:creationId xmlns:p14="http://schemas.microsoft.com/office/powerpoint/2010/main" val="1026770031"/>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RAN status up to RAN#101</a:t>
            </a:r>
            <a:endParaRPr lang="zh-CN" altLang="en-US" dirty="0"/>
          </a:p>
        </p:txBody>
      </p:sp>
      <p:sp>
        <p:nvSpPr>
          <p:cNvPr id="3" name="文本占位符 2"/>
          <p:cNvSpPr>
            <a:spLocks noGrp="1"/>
          </p:cNvSpPr>
          <p:nvPr>
            <p:ph type="body" idx="1"/>
          </p:nvPr>
        </p:nvSpPr>
        <p:spPr/>
        <p:txBody>
          <a:bodyPr>
            <a:normAutofit lnSpcReduction="10000"/>
          </a:bodyPr>
          <a:lstStyle/>
          <a:p>
            <a:r>
              <a:rPr lang="en-GB" altLang="zh-CN" dirty="0"/>
              <a:t>Regarding ISAC, the following way forward seems agreeable:</a:t>
            </a:r>
            <a:endParaRPr lang="zh-CN" altLang="zh-CN" dirty="0"/>
          </a:p>
          <a:p>
            <a:pPr lvl="1" hangingPunct="0"/>
            <a:r>
              <a:rPr lang="en-GB" altLang="zh-CN" dirty="0"/>
              <a:t>If not already done in SID, a RAN-led study objective to select a small number of ISAC use cases from TR22.837, and to identify appropriate corresponding information needed for point 2 below, i.e. scenarios, frequency ranges and sensing modes. </a:t>
            </a:r>
            <a:endParaRPr lang="zh-CN" altLang="zh-CN" dirty="0"/>
          </a:p>
          <a:p>
            <a:pPr lvl="1" hangingPunct="0"/>
            <a:r>
              <a:rPr lang="en-GB" altLang="zh-CN" dirty="0"/>
              <a:t>A RAN1-led study objective to define channel modelling details for sensing using 38.901 (if applicable to the selected use cases) as a starting point, and taking into account relevant measurements, including:</a:t>
            </a:r>
            <a:endParaRPr lang="zh-CN" altLang="zh-CN" dirty="0"/>
          </a:p>
          <a:p>
            <a:pPr lvl="2" hangingPunct="0"/>
            <a:r>
              <a:rPr lang="en-GB" altLang="zh-CN" dirty="0"/>
              <a:t>modelling of sensing targets, including, for example (if needed by the selected use cases), radar cross-section (RCS), mobility and clutter/scattering patterns;</a:t>
            </a:r>
            <a:endParaRPr lang="zh-CN" altLang="zh-CN" dirty="0"/>
          </a:p>
          <a:p>
            <a:pPr lvl="2" hangingPunct="0"/>
            <a:r>
              <a:rPr lang="en-GB" altLang="zh-CN" dirty="0"/>
              <a:t>spatial consistency. </a:t>
            </a:r>
            <a:endParaRPr lang="zh-CN" altLang="zh-CN" dirty="0"/>
          </a:p>
          <a:p>
            <a:pPr marL="457200" lvl="1" indent="0" hangingPunct="0">
              <a:buNone/>
            </a:pPr>
            <a:r>
              <a:rPr lang="en-GB" altLang="zh-CN" dirty="0" smtClean="0"/>
              <a:t>	This </a:t>
            </a:r>
            <a:r>
              <a:rPr lang="en-GB" altLang="zh-CN" dirty="0"/>
              <a:t>objective to start after completion of the first (RAN-led) objective if not already done in SID. </a:t>
            </a:r>
            <a:endParaRPr lang="zh-CN" altLang="zh-CN" dirty="0"/>
          </a:p>
          <a:p>
            <a:endParaRPr lang="zh-CN" altLang="en-US" dirty="0"/>
          </a:p>
        </p:txBody>
      </p:sp>
    </p:spTree>
    <p:extLst>
      <p:ext uri="{BB962C8B-B14F-4D97-AF65-F5344CB8AC3E}">
        <p14:creationId xmlns:p14="http://schemas.microsoft.com/office/powerpoint/2010/main" val="31088674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smtClean="0"/>
              <a:t>Open Issues related to work scope</a:t>
            </a:r>
            <a:endParaRPr lang="zh-CN" altLang="en-US" dirty="0"/>
          </a:p>
        </p:txBody>
      </p:sp>
      <p:sp>
        <p:nvSpPr>
          <p:cNvPr id="3" name="内容占位符 2"/>
          <p:cNvSpPr>
            <a:spLocks noGrp="1"/>
          </p:cNvSpPr>
          <p:nvPr>
            <p:ph idx="1"/>
          </p:nvPr>
        </p:nvSpPr>
        <p:spPr/>
        <p:txBody>
          <a:bodyPr>
            <a:normAutofit/>
          </a:bodyPr>
          <a:lstStyle/>
          <a:p>
            <a:pPr marL="514350" indent="-514350" hangingPunct="0">
              <a:buFont typeface="+mj-lt"/>
              <a:buAutoNum type="arabicPeriod"/>
            </a:pPr>
            <a:r>
              <a:rPr lang="en-US" altLang="zh-CN" dirty="0" smtClean="0"/>
              <a:t>Whether WT#1 (study overall architecture enhancement) is needed?</a:t>
            </a:r>
          </a:p>
          <a:p>
            <a:pPr marL="514350" indent="-514350" hangingPunct="0">
              <a:buFont typeface="+mj-lt"/>
              <a:buAutoNum type="arabicPeriod"/>
            </a:pPr>
            <a:r>
              <a:rPr lang="en-US" altLang="zh-CN" dirty="0" smtClean="0"/>
              <a:t>What </a:t>
            </a:r>
            <a:r>
              <a:rPr lang="en-US" altLang="zh-CN" dirty="0"/>
              <a:t>is non-3GPP sensing</a:t>
            </a:r>
            <a:r>
              <a:rPr lang="en-US" altLang="zh-CN" dirty="0" smtClean="0"/>
              <a:t>? Whether </a:t>
            </a:r>
            <a:r>
              <a:rPr lang="en-US" altLang="zh-CN" dirty="0"/>
              <a:t>the support for non-3GPP sensing is in </a:t>
            </a:r>
            <a:r>
              <a:rPr lang="en-US" altLang="zh-CN" dirty="0" smtClean="0"/>
              <a:t>scope?</a:t>
            </a:r>
          </a:p>
          <a:p>
            <a:pPr marL="514350" indent="-514350" hangingPunct="0">
              <a:buFont typeface="+mj-lt"/>
              <a:buAutoNum type="arabicPeriod"/>
            </a:pPr>
            <a:r>
              <a:rPr lang="en-US" altLang="zh-CN" dirty="0"/>
              <a:t>W</a:t>
            </a:r>
            <a:r>
              <a:rPr lang="en-US" altLang="zh-CN" dirty="0" smtClean="0"/>
              <a:t>hat </a:t>
            </a:r>
            <a:r>
              <a:rPr lang="en-US" altLang="zh-CN" dirty="0"/>
              <a:t>does </a:t>
            </a:r>
            <a:r>
              <a:rPr lang="en-US" altLang="zh-CN" dirty="0" smtClean="0"/>
              <a:t>“ISAC </a:t>
            </a:r>
            <a:r>
              <a:rPr lang="en-US" altLang="zh-CN" dirty="0"/>
              <a:t>service authorization and </a:t>
            </a:r>
            <a:r>
              <a:rPr lang="en-US" altLang="zh-CN" dirty="0" smtClean="0"/>
              <a:t>control”</a:t>
            </a:r>
            <a:r>
              <a:rPr lang="zh-CN" altLang="zh-CN" dirty="0" smtClean="0"/>
              <a:t> </a:t>
            </a:r>
            <a:r>
              <a:rPr lang="en-US" altLang="zh-CN" dirty="0"/>
              <a:t>mean</a:t>
            </a:r>
            <a:r>
              <a:rPr lang="en-US" altLang="zh-CN" dirty="0" smtClean="0"/>
              <a:t>?</a:t>
            </a:r>
          </a:p>
          <a:p>
            <a:pPr marL="514350" indent="-514350" hangingPunct="0">
              <a:buFont typeface="+mj-lt"/>
              <a:buAutoNum type="arabicPeriod"/>
            </a:pPr>
            <a:r>
              <a:rPr lang="en-US" altLang="zh-CN" dirty="0"/>
              <a:t>W</a:t>
            </a:r>
            <a:r>
              <a:rPr lang="en-US" altLang="zh-CN" dirty="0" smtClean="0"/>
              <a:t>hether </a:t>
            </a:r>
            <a:r>
              <a:rPr lang="en-US" altLang="zh-CN" dirty="0"/>
              <a:t>mobility and service continuity for periodic and triggered ISAC service is in scope of the R19 </a:t>
            </a:r>
            <a:r>
              <a:rPr lang="en-US" altLang="zh-CN" dirty="0" smtClean="0"/>
              <a:t>study?</a:t>
            </a:r>
          </a:p>
          <a:p>
            <a:pPr marL="514350" indent="-514350" hangingPunct="0">
              <a:buFont typeface="+mj-lt"/>
              <a:buAutoNum type="arabicPeriod"/>
            </a:pPr>
            <a:r>
              <a:rPr lang="en-US" altLang="zh-CN" dirty="0" smtClean="0"/>
              <a:t>Whether </a:t>
            </a:r>
            <a:r>
              <a:rPr lang="en-US" altLang="zh-CN" dirty="0"/>
              <a:t>TR only or TR+TS work is developed in Rel-19?</a:t>
            </a:r>
          </a:p>
          <a:p>
            <a:pPr marL="514350" indent="-514350" hangingPunct="0">
              <a:buFont typeface="+mj-lt"/>
              <a:buAutoNum type="arabicPeriod"/>
            </a:pPr>
            <a:r>
              <a:rPr lang="en-US" altLang="zh-CN" dirty="0" smtClean="0"/>
              <a:t>Whether </a:t>
            </a:r>
            <a:r>
              <a:rPr lang="en-US" altLang="zh-CN" dirty="0"/>
              <a:t>reusing existing solutions is assumed</a:t>
            </a:r>
            <a:r>
              <a:rPr lang="en-US" altLang="zh-CN" dirty="0" smtClean="0"/>
              <a:t>?</a:t>
            </a:r>
            <a:endParaRPr lang="en-GB" altLang="zh-CN" dirty="0"/>
          </a:p>
          <a:p>
            <a:pPr marL="514350" indent="-514350" hangingPunct="0">
              <a:buFont typeface="+mj-lt"/>
              <a:buAutoNum type="arabicPeriod"/>
            </a:pPr>
            <a:endParaRPr lang="zh-CN" altLang="zh-CN" dirty="0"/>
          </a:p>
          <a:p>
            <a:pPr marL="514350" indent="-514350" hangingPunct="0">
              <a:buFont typeface="+mj-lt"/>
              <a:buAutoNum type="arabicPeriod"/>
            </a:pPr>
            <a:endParaRPr lang="en-US" altLang="zh-CN" dirty="0" smtClean="0"/>
          </a:p>
          <a:p>
            <a:pPr hangingPunct="0"/>
            <a:endParaRPr lang="en-GB" altLang="zh-CN" dirty="0" smtClean="0"/>
          </a:p>
          <a:p>
            <a:pPr hangingPunct="0"/>
            <a:endParaRPr lang="en-GB" altLang="zh-CN" dirty="0" smtClean="0"/>
          </a:p>
          <a:p>
            <a:pPr lvl="1" hangingPunct="0"/>
            <a:endParaRPr lang="en-US" altLang="zh-CN" sz="1600" dirty="0"/>
          </a:p>
          <a:p>
            <a:pPr hangingPunct="0"/>
            <a:endParaRPr lang="en-GB" altLang="zh-CN" sz="2000" dirty="0" smtClean="0"/>
          </a:p>
          <a:p>
            <a:pPr hangingPunct="0"/>
            <a:endParaRPr lang="en-GB" altLang="zh-CN" sz="2000" dirty="0"/>
          </a:p>
          <a:p>
            <a:pPr hangingPunct="0"/>
            <a:endParaRPr lang="en-GB" altLang="zh-CN" sz="2000" b="1" dirty="0"/>
          </a:p>
          <a:p>
            <a:pPr hangingPunct="0"/>
            <a:endParaRPr lang="zh-CN" altLang="zh-CN" sz="2000" dirty="0"/>
          </a:p>
        </p:txBody>
      </p:sp>
    </p:spTree>
    <p:extLst>
      <p:ext uri="{BB962C8B-B14F-4D97-AF65-F5344CB8AC3E}">
        <p14:creationId xmlns:p14="http://schemas.microsoft.com/office/powerpoint/2010/main" val="11571834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smtClean="0"/>
              <a:t>Open Issues 1</a:t>
            </a:r>
            <a:endParaRPr lang="zh-CN" altLang="en-US" dirty="0"/>
          </a:p>
        </p:txBody>
      </p:sp>
      <p:sp>
        <p:nvSpPr>
          <p:cNvPr id="3" name="内容占位符 2"/>
          <p:cNvSpPr>
            <a:spLocks noGrp="1"/>
          </p:cNvSpPr>
          <p:nvPr>
            <p:ph idx="1"/>
          </p:nvPr>
        </p:nvSpPr>
        <p:spPr/>
        <p:txBody>
          <a:bodyPr>
            <a:normAutofit/>
          </a:bodyPr>
          <a:lstStyle/>
          <a:p>
            <a:pPr marL="0" indent="0" hangingPunct="0">
              <a:buNone/>
            </a:pPr>
            <a:r>
              <a:rPr lang="en-US" altLang="zh-CN" dirty="0" smtClean="0"/>
              <a:t>Whether WT#1 (study overall architecture enhancement) is needed?</a:t>
            </a:r>
          </a:p>
          <a:p>
            <a:pPr marL="0" indent="0" hangingPunct="0">
              <a:buNone/>
            </a:pPr>
            <a:endParaRPr lang="en-US" altLang="zh-CN" dirty="0"/>
          </a:p>
          <a:p>
            <a:pPr hangingPunct="0"/>
            <a:r>
              <a:rPr lang="en-US" altLang="zh-CN" dirty="0" smtClean="0"/>
              <a:t>Yes: The overall architecture is the basis for developing solutions</a:t>
            </a:r>
          </a:p>
          <a:p>
            <a:pPr hangingPunct="0"/>
            <a:r>
              <a:rPr lang="en-US" altLang="zh-CN" dirty="0" smtClean="0"/>
              <a:t>No: </a:t>
            </a:r>
            <a:r>
              <a:rPr lang="en-US" altLang="zh-CN" dirty="0"/>
              <a:t>A</a:t>
            </a:r>
            <a:r>
              <a:rPr lang="en-US" altLang="zh-CN" dirty="0" smtClean="0"/>
              <a:t>rchitecture enhancement is the result of the overall study</a:t>
            </a:r>
          </a:p>
          <a:p>
            <a:pPr hangingPunct="0"/>
            <a:endParaRPr lang="en-US" altLang="zh-CN" dirty="0"/>
          </a:p>
          <a:p>
            <a:pPr marL="0" indent="0" hangingPunct="0">
              <a:buNone/>
            </a:pPr>
            <a:r>
              <a:rPr lang="en-US" altLang="zh-CN" b="1" dirty="0">
                <a:solidFill>
                  <a:srgbClr val="FF0000"/>
                </a:solidFill>
              </a:rPr>
              <a:t>Way forward: </a:t>
            </a:r>
          </a:p>
          <a:p>
            <a:pPr marL="0" indent="0" hangingPunct="0">
              <a:buNone/>
            </a:pPr>
            <a:r>
              <a:rPr lang="en-US" altLang="zh-CN" b="1" dirty="0" smtClean="0">
                <a:solidFill>
                  <a:srgbClr val="FF0000"/>
                </a:solidFill>
              </a:rPr>
              <a:t>merge </a:t>
            </a:r>
            <a:r>
              <a:rPr lang="en-US" altLang="zh-CN" b="1" dirty="0" smtClean="0">
                <a:solidFill>
                  <a:srgbClr val="FF0000"/>
                </a:solidFill>
              </a:rPr>
              <a:t>WT#1 into WT#2 as the headline, TU number has to be reserved for overall architecture enhancement, e.g. spread over other WTs</a:t>
            </a:r>
          </a:p>
          <a:p>
            <a:pPr marL="0" indent="0" hangingPunct="0">
              <a:buNone/>
            </a:pPr>
            <a:endParaRPr lang="zh-CN" altLang="zh-CN" dirty="0"/>
          </a:p>
          <a:p>
            <a:pPr marL="514350" indent="-514350" hangingPunct="0">
              <a:buFont typeface="+mj-lt"/>
              <a:buAutoNum type="arabicPeriod"/>
            </a:pPr>
            <a:endParaRPr lang="en-US" altLang="zh-CN" dirty="0" smtClean="0"/>
          </a:p>
          <a:p>
            <a:pPr hangingPunct="0"/>
            <a:endParaRPr lang="en-GB" altLang="zh-CN" dirty="0" smtClean="0"/>
          </a:p>
          <a:p>
            <a:pPr hangingPunct="0"/>
            <a:endParaRPr lang="en-GB" altLang="zh-CN" dirty="0" smtClean="0"/>
          </a:p>
          <a:p>
            <a:pPr lvl="1" hangingPunct="0"/>
            <a:endParaRPr lang="en-US" altLang="zh-CN" sz="1600" dirty="0"/>
          </a:p>
          <a:p>
            <a:pPr hangingPunct="0"/>
            <a:endParaRPr lang="en-GB" altLang="zh-CN" sz="2000" dirty="0" smtClean="0"/>
          </a:p>
          <a:p>
            <a:pPr hangingPunct="0"/>
            <a:endParaRPr lang="en-GB" altLang="zh-CN" sz="2000" dirty="0"/>
          </a:p>
          <a:p>
            <a:pPr hangingPunct="0"/>
            <a:endParaRPr lang="en-GB" altLang="zh-CN" sz="2000" b="1" dirty="0"/>
          </a:p>
          <a:p>
            <a:pPr hangingPunct="0"/>
            <a:endParaRPr lang="zh-CN" altLang="zh-CN" sz="2000" dirty="0"/>
          </a:p>
        </p:txBody>
      </p:sp>
      <p:pic>
        <p:nvPicPr>
          <p:cNvPr id="4" name="图片 3"/>
          <p:cNvPicPr>
            <a:picLocks noChangeAspect="1"/>
          </p:cNvPicPr>
          <p:nvPr/>
        </p:nvPicPr>
        <p:blipFill>
          <a:blip r:embed="rId2"/>
          <a:stretch>
            <a:fillRect/>
          </a:stretch>
        </p:blipFill>
        <p:spPr>
          <a:xfrm>
            <a:off x="8929971" y="216624"/>
            <a:ext cx="2423829" cy="1622563"/>
          </a:xfrm>
          <a:prstGeom prst="rect">
            <a:avLst/>
          </a:prstGeom>
        </p:spPr>
      </p:pic>
    </p:spTree>
    <p:extLst>
      <p:ext uri="{BB962C8B-B14F-4D97-AF65-F5344CB8AC3E}">
        <p14:creationId xmlns:p14="http://schemas.microsoft.com/office/powerpoint/2010/main" val="2336211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smtClean="0"/>
              <a:t>Open Issues 2</a:t>
            </a:r>
            <a:endParaRPr lang="zh-CN" altLang="en-US" dirty="0"/>
          </a:p>
        </p:txBody>
      </p:sp>
      <p:sp>
        <p:nvSpPr>
          <p:cNvPr id="3" name="内容占位符 2"/>
          <p:cNvSpPr>
            <a:spLocks noGrp="1"/>
          </p:cNvSpPr>
          <p:nvPr>
            <p:ph idx="1"/>
          </p:nvPr>
        </p:nvSpPr>
        <p:spPr/>
        <p:txBody>
          <a:bodyPr>
            <a:normAutofit fontScale="62500" lnSpcReduction="20000"/>
          </a:bodyPr>
          <a:lstStyle/>
          <a:p>
            <a:pPr marL="0" indent="0" hangingPunct="0">
              <a:buNone/>
            </a:pPr>
            <a:r>
              <a:rPr lang="en-US" altLang="zh-CN" dirty="0"/>
              <a:t>What is non-3GPP sensing? Whether the support for non-3GPP sensing is in scope</a:t>
            </a:r>
            <a:r>
              <a:rPr lang="en-US" altLang="zh-CN" dirty="0" smtClean="0"/>
              <a:t>?</a:t>
            </a:r>
          </a:p>
          <a:p>
            <a:pPr marL="0" indent="0" hangingPunct="0">
              <a:buNone/>
            </a:pPr>
            <a:endParaRPr lang="en-US" altLang="zh-CN" dirty="0" smtClean="0"/>
          </a:p>
          <a:p>
            <a:pPr marL="0" indent="0" hangingPunct="0">
              <a:buNone/>
            </a:pPr>
            <a:r>
              <a:rPr lang="en-US" altLang="zh-CN" dirty="0"/>
              <a:t>T</a:t>
            </a:r>
            <a:r>
              <a:rPr lang="en-US" altLang="zh-CN" dirty="0" smtClean="0"/>
              <a:t>he following cases may be considered as </a:t>
            </a:r>
            <a:r>
              <a:rPr lang="en-US" altLang="zh-CN" dirty="0"/>
              <a:t>non-3GPP </a:t>
            </a:r>
            <a:r>
              <a:rPr lang="en-US" altLang="zh-CN" dirty="0" smtClean="0"/>
              <a:t>sensing:</a:t>
            </a:r>
          </a:p>
          <a:p>
            <a:pPr hangingPunct="0">
              <a:buFontTx/>
              <a:buChar char="-"/>
            </a:pPr>
            <a:r>
              <a:rPr lang="en-US" altLang="zh-CN" dirty="0" smtClean="0"/>
              <a:t>UE mounted with non-3GPP sensors</a:t>
            </a:r>
          </a:p>
          <a:p>
            <a:pPr hangingPunct="0">
              <a:buFontTx/>
              <a:buChar char="-"/>
            </a:pPr>
            <a:r>
              <a:rPr lang="en-US" altLang="zh-CN" dirty="0" smtClean="0"/>
              <a:t>sensing measurement at UE/</a:t>
            </a:r>
            <a:r>
              <a:rPr lang="en-US" altLang="zh-CN" dirty="0" err="1" smtClean="0"/>
              <a:t>gNB</a:t>
            </a:r>
            <a:r>
              <a:rPr lang="en-US" altLang="zh-CN" dirty="0" smtClean="0"/>
              <a:t> based on implementation </a:t>
            </a:r>
          </a:p>
          <a:p>
            <a:pPr hangingPunct="0">
              <a:buFontTx/>
              <a:buChar char="-"/>
            </a:pPr>
            <a:r>
              <a:rPr lang="en-US" altLang="zh-CN" dirty="0" smtClean="0"/>
              <a:t>WLAN sensing </a:t>
            </a:r>
            <a:r>
              <a:rPr lang="en-US" altLang="zh-CN" dirty="0"/>
              <a:t>at </a:t>
            </a:r>
            <a:r>
              <a:rPr lang="en-US" altLang="zh-CN" dirty="0" smtClean="0"/>
              <a:t>UE (not in SA1 requirement)</a:t>
            </a:r>
            <a:endParaRPr lang="en-US" altLang="zh-CN" dirty="0"/>
          </a:p>
          <a:p>
            <a:pPr marL="0" indent="0" hangingPunct="0">
              <a:buNone/>
            </a:pPr>
            <a:endParaRPr lang="en-US" altLang="zh-CN" dirty="0"/>
          </a:p>
          <a:p>
            <a:pPr hangingPunct="0"/>
            <a:r>
              <a:rPr lang="en-US" altLang="zh-CN" dirty="0" smtClean="0"/>
              <a:t>Yes: SA1 requirement; already supported on UE / Vehicle</a:t>
            </a:r>
          </a:p>
          <a:p>
            <a:pPr hangingPunct="0"/>
            <a:r>
              <a:rPr lang="en-US" altLang="zh-CN" dirty="0" smtClean="0"/>
              <a:t>No: low priority</a:t>
            </a:r>
          </a:p>
          <a:p>
            <a:pPr hangingPunct="0"/>
            <a:endParaRPr lang="en-US" altLang="zh-CN" dirty="0"/>
          </a:p>
          <a:p>
            <a:pPr marL="0" indent="0" hangingPunct="0">
              <a:buNone/>
            </a:pPr>
            <a:r>
              <a:rPr lang="en-US" altLang="zh-CN" b="1" dirty="0">
                <a:solidFill>
                  <a:srgbClr val="FF0000"/>
                </a:solidFill>
              </a:rPr>
              <a:t>Way forward: </a:t>
            </a:r>
          </a:p>
          <a:p>
            <a:pPr marL="0" indent="0" hangingPunct="0">
              <a:buNone/>
            </a:pPr>
            <a:r>
              <a:rPr lang="en-US" altLang="zh-CN" b="1" dirty="0" smtClean="0">
                <a:solidFill>
                  <a:srgbClr val="FF0000"/>
                </a:solidFill>
              </a:rPr>
              <a:t>Remove </a:t>
            </a:r>
            <a:r>
              <a:rPr lang="en-US" altLang="zh-CN" b="1" dirty="0" smtClean="0">
                <a:solidFill>
                  <a:srgbClr val="FF0000"/>
                </a:solidFill>
              </a:rPr>
              <a:t>WT#3 and add the following NOTE:</a:t>
            </a:r>
          </a:p>
          <a:p>
            <a:pPr marL="0" indent="0" hangingPunct="0">
              <a:buNone/>
            </a:pPr>
            <a:r>
              <a:rPr lang="en-US" altLang="zh-CN" b="1" dirty="0" smtClean="0">
                <a:solidFill>
                  <a:srgbClr val="FF0000"/>
                </a:solidFill>
              </a:rPr>
              <a:t>The architecture is developed focusing on the support of 3GPP sensing, which can also be applied to non-3GPP sensing.</a:t>
            </a:r>
          </a:p>
          <a:p>
            <a:pPr marL="0" indent="0" hangingPunct="0">
              <a:buNone/>
            </a:pPr>
            <a:endParaRPr lang="en-US" altLang="zh-CN" b="1" dirty="0" smtClean="0">
              <a:solidFill>
                <a:srgbClr val="FF0000"/>
              </a:solidFill>
            </a:endParaRPr>
          </a:p>
          <a:p>
            <a:pPr marL="0" indent="0" hangingPunct="0">
              <a:buNone/>
            </a:pPr>
            <a:endParaRPr lang="zh-CN" altLang="zh-CN" dirty="0"/>
          </a:p>
          <a:p>
            <a:pPr marL="514350" indent="-514350" hangingPunct="0">
              <a:buFont typeface="+mj-lt"/>
              <a:buAutoNum type="arabicPeriod"/>
            </a:pPr>
            <a:endParaRPr lang="en-US" altLang="zh-CN" dirty="0" smtClean="0"/>
          </a:p>
          <a:p>
            <a:pPr hangingPunct="0"/>
            <a:endParaRPr lang="en-GB" altLang="zh-CN" dirty="0" smtClean="0"/>
          </a:p>
          <a:p>
            <a:pPr hangingPunct="0"/>
            <a:endParaRPr lang="en-GB" altLang="zh-CN" dirty="0" smtClean="0"/>
          </a:p>
          <a:p>
            <a:pPr lvl="1" hangingPunct="0"/>
            <a:endParaRPr lang="en-US" altLang="zh-CN" sz="1600" dirty="0"/>
          </a:p>
          <a:p>
            <a:pPr hangingPunct="0"/>
            <a:endParaRPr lang="en-GB" altLang="zh-CN" sz="2000" dirty="0" smtClean="0"/>
          </a:p>
          <a:p>
            <a:pPr hangingPunct="0"/>
            <a:endParaRPr lang="en-GB" altLang="zh-CN" sz="2000" dirty="0"/>
          </a:p>
          <a:p>
            <a:pPr hangingPunct="0"/>
            <a:endParaRPr lang="en-GB" altLang="zh-CN" sz="2000" b="1" dirty="0"/>
          </a:p>
          <a:p>
            <a:pPr hangingPunct="0"/>
            <a:endParaRPr lang="zh-CN" altLang="zh-CN" sz="2000" dirty="0"/>
          </a:p>
        </p:txBody>
      </p:sp>
    </p:spTree>
    <p:extLst>
      <p:ext uri="{BB962C8B-B14F-4D97-AF65-F5344CB8AC3E}">
        <p14:creationId xmlns:p14="http://schemas.microsoft.com/office/powerpoint/2010/main" val="176505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smtClean="0"/>
              <a:t>Open Issues 3</a:t>
            </a:r>
            <a:endParaRPr lang="zh-CN" altLang="en-US" dirty="0"/>
          </a:p>
        </p:txBody>
      </p:sp>
      <p:sp>
        <p:nvSpPr>
          <p:cNvPr id="3" name="内容占位符 2"/>
          <p:cNvSpPr>
            <a:spLocks noGrp="1"/>
          </p:cNvSpPr>
          <p:nvPr>
            <p:ph idx="1"/>
          </p:nvPr>
        </p:nvSpPr>
        <p:spPr>
          <a:xfrm>
            <a:off x="838200" y="1690688"/>
            <a:ext cx="10515600" cy="4769747"/>
          </a:xfrm>
        </p:spPr>
        <p:txBody>
          <a:bodyPr>
            <a:normAutofit fontScale="70000" lnSpcReduction="20000"/>
          </a:bodyPr>
          <a:lstStyle/>
          <a:p>
            <a:pPr marL="0" indent="0" hangingPunct="0">
              <a:buNone/>
            </a:pPr>
            <a:r>
              <a:rPr lang="en-US" altLang="zh-CN" dirty="0"/>
              <a:t>What does “ISAC service authorization and control</a:t>
            </a:r>
            <a:r>
              <a:rPr lang="en-US" altLang="zh-CN" dirty="0" smtClean="0"/>
              <a:t>”</a:t>
            </a:r>
            <a:r>
              <a:rPr lang="zh-CN" altLang="zh-CN" dirty="0" smtClean="0"/>
              <a:t> </a:t>
            </a:r>
            <a:r>
              <a:rPr lang="en-US" altLang="zh-CN" dirty="0"/>
              <a:t>mean</a:t>
            </a:r>
            <a:r>
              <a:rPr lang="en-US" altLang="zh-CN" dirty="0" smtClean="0"/>
              <a:t>? </a:t>
            </a:r>
            <a:r>
              <a:rPr lang="en-US" altLang="zh-CN" dirty="0"/>
              <a:t>Whether WT-2.1 (ISAC service authorization and control) and WT-2.6 </a:t>
            </a:r>
            <a:r>
              <a:rPr lang="en-US" altLang="zh-CN" dirty="0" smtClean="0"/>
              <a:t>(Policy control) should </a:t>
            </a:r>
            <a:r>
              <a:rPr lang="en-US" altLang="zh-CN" dirty="0"/>
              <a:t>be combined?</a:t>
            </a:r>
          </a:p>
          <a:p>
            <a:pPr marL="0" indent="0" hangingPunct="0">
              <a:buNone/>
            </a:pPr>
            <a:endParaRPr lang="en-US" altLang="zh-CN" dirty="0" smtClean="0"/>
          </a:p>
          <a:p>
            <a:pPr hangingPunct="0"/>
            <a:r>
              <a:rPr lang="en-US" altLang="zh-CN" dirty="0" smtClean="0"/>
              <a:t>Option 1: Whether a UE/3</a:t>
            </a:r>
            <a:r>
              <a:rPr lang="en-US" altLang="zh-CN" baseline="30000" dirty="0" smtClean="0"/>
              <a:t>rd</a:t>
            </a:r>
            <a:r>
              <a:rPr lang="en-US" altLang="zh-CN" dirty="0" smtClean="0"/>
              <a:t> party AF is authorized to use ISAC service considering subscription or privacy of the object and the environment?</a:t>
            </a:r>
          </a:p>
          <a:p>
            <a:pPr>
              <a:buClr>
                <a:schemeClr val="accent2"/>
              </a:buClr>
            </a:pPr>
            <a:r>
              <a:rPr lang="en-US" altLang="zh-CN" dirty="0"/>
              <a:t>Option 2:  </a:t>
            </a:r>
            <a:r>
              <a:rPr lang="en-GB" altLang="zh-CN" dirty="0"/>
              <a:t>Configuration parameters </a:t>
            </a:r>
            <a:r>
              <a:rPr lang="en-GB" altLang="zh-CN" dirty="0" smtClean="0"/>
              <a:t>(operator policies) are </a:t>
            </a:r>
            <a:r>
              <a:rPr lang="en-GB" altLang="zh-CN" dirty="0"/>
              <a:t>configured or provisioned to UE/ </a:t>
            </a:r>
            <a:r>
              <a:rPr lang="en-GB" altLang="zh-CN" dirty="0" err="1"/>
              <a:t>gNB</a:t>
            </a:r>
            <a:r>
              <a:rPr lang="en-GB" altLang="zh-CN" dirty="0"/>
              <a:t> for the authorization of using ISAC services, e.g. PLMN, location area, frequency, </a:t>
            </a:r>
            <a:r>
              <a:rPr lang="en-GB" altLang="zh-CN" dirty="0" smtClean="0"/>
              <a:t>…</a:t>
            </a:r>
            <a:endParaRPr lang="en-US" altLang="zh-CN" dirty="0"/>
          </a:p>
          <a:p>
            <a:pPr hangingPunct="0"/>
            <a:endParaRPr lang="en-US" altLang="zh-CN" dirty="0" smtClean="0"/>
          </a:p>
          <a:p>
            <a:pPr hangingPunct="0"/>
            <a:endParaRPr lang="en-US" altLang="zh-CN" dirty="0"/>
          </a:p>
          <a:p>
            <a:pPr marL="0" indent="0" hangingPunct="0">
              <a:buNone/>
            </a:pPr>
            <a:r>
              <a:rPr lang="en-US" altLang="zh-CN" b="1" dirty="0">
                <a:solidFill>
                  <a:srgbClr val="FF0000"/>
                </a:solidFill>
              </a:rPr>
              <a:t>Way forward: </a:t>
            </a:r>
          </a:p>
          <a:p>
            <a:pPr hangingPunct="0"/>
            <a:r>
              <a:rPr lang="en-US" altLang="zh-CN" b="1" dirty="0" smtClean="0">
                <a:solidFill>
                  <a:srgbClr val="FF0000"/>
                </a:solidFill>
              </a:rPr>
              <a:t>For </a:t>
            </a:r>
            <a:r>
              <a:rPr lang="en-US" altLang="zh-CN" b="1" dirty="0" smtClean="0">
                <a:solidFill>
                  <a:srgbClr val="FF0000"/>
                </a:solidFill>
              </a:rPr>
              <a:t>Option 1, authorization based on subscription is in SA2</a:t>
            </a:r>
            <a:r>
              <a:rPr lang="en-US" altLang="zh-CN" b="1" dirty="0">
                <a:solidFill>
                  <a:srgbClr val="FF0000"/>
                </a:solidFill>
              </a:rPr>
              <a:t> </a:t>
            </a:r>
            <a:r>
              <a:rPr lang="en-US" altLang="zh-CN" b="1" dirty="0" smtClean="0">
                <a:solidFill>
                  <a:srgbClr val="FF0000"/>
                </a:solidFill>
              </a:rPr>
              <a:t>scope, and </a:t>
            </a:r>
            <a:r>
              <a:rPr lang="en-US" altLang="zh-CN" b="1" dirty="0">
                <a:solidFill>
                  <a:srgbClr val="FF0000"/>
                </a:solidFill>
              </a:rPr>
              <a:t>authorization </a:t>
            </a:r>
            <a:r>
              <a:rPr lang="en-US" altLang="zh-CN" b="1" dirty="0" smtClean="0">
                <a:solidFill>
                  <a:srgbClr val="FF0000"/>
                </a:solidFill>
              </a:rPr>
              <a:t>due to privacy is the SA3</a:t>
            </a:r>
            <a:r>
              <a:rPr lang="en-US" altLang="zh-CN" b="1" dirty="0">
                <a:solidFill>
                  <a:srgbClr val="FF0000"/>
                </a:solidFill>
              </a:rPr>
              <a:t> </a:t>
            </a:r>
            <a:r>
              <a:rPr lang="en-US" altLang="zh-CN" b="1" dirty="0" smtClean="0">
                <a:solidFill>
                  <a:srgbClr val="FF0000"/>
                </a:solidFill>
              </a:rPr>
              <a:t>work.</a:t>
            </a:r>
          </a:p>
          <a:p>
            <a:pPr hangingPunct="0"/>
            <a:r>
              <a:rPr lang="en-US" altLang="zh-CN" b="1" dirty="0" smtClean="0">
                <a:solidFill>
                  <a:srgbClr val="FF0000"/>
                </a:solidFill>
              </a:rPr>
              <a:t>Both options are considered in scope, but </a:t>
            </a:r>
            <a:r>
              <a:rPr lang="en-US" altLang="zh-CN" b="1" dirty="0">
                <a:solidFill>
                  <a:srgbClr val="FF0000"/>
                </a:solidFill>
              </a:rPr>
              <a:t>as separate </a:t>
            </a:r>
            <a:r>
              <a:rPr lang="en-US" altLang="zh-CN" b="1" dirty="0" smtClean="0">
                <a:solidFill>
                  <a:srgbClr val="FF0000"/>
                </a:solidFill>
              </a:rPr>
              <a:t>WTs:</a:t>
            </a:r>
          </a:p>
          <a:p>
            <a:pPr lvl="1" hangingPunct="0"/>
            <a:r>
              <a:rPr lang="en-US" altLang="zh-CN" b="1" dirty="0" smtClean="0">
                <a:solidFill>
                  <a:srgbClr val="FF0000"/>
                </a:solidFill>
              </a:rPr>
              <a:t>For WT#2.1, keep the wording as simple as the existing wording to capture Option 1</a:t>
            </a:r>
          </a:p>
          <a:p>
            <a:pPr lvl="1" hangingPunct="0"/>
            <a:r>
              <a:rPr lang="en-US" altLang="zh-CN" b="1" dirty="0" smtClean="0">
                <a:solidFill>
                  <a:srgbClr val="FF0000"/>
                </a:solidFill>
              </a:rPr>
              <a:t>WT#2.6 can be reworded to capture Option 2.</a:t>
            </a:r>
            <a:endParaRPr lang="en-US" altLang="zh-CN" dirty="0" smtClean="0"/>
          </a:p>
          <a:p>
            <a:pPr hangingPunct="0"/>
            <a:endParaRPr lang="en-GB" altLang="zh-CN" dirty="0" smtClean="0"/>
          </a:p>
          <a:p>
            <a:pPr hangingPunct="0"/>
            <a:endParaRPr lang="en-GB" altLang="zh-CN" dirty="0" smtClean="0"/>
          </a:p>
          <a:p>
            <a:pPr lvl="1" hangingPunct="0"/>
            <a:endParaRPr lang="en-US" altLang="zh-CN" sz="1600" dirty="0"/>
          </a:p>
          <a:p>
            <a:pPr hangingPunct="0"/>
            <a:endParaRPr lang="en-GB" altLang="zh-CN" sz="2000" dirty="0" smtClean="0"/>
          </a:p>
          <a:p>
            <a:pPr hangingPunct="0"/>
            <a:endParaRPr lang="en-GB" altLang="zh-CN" sz="2000" dirty="0"/>
          </a:p>
          <a:p>
            <a:pPr hangingPunct="0"/>
            <a:endParaRPr lang="en-GB" altLang="zh-CN" sz="2000" b="1" dirty="0"/>
          </a:p>
          <a:p>
            <a:pPr hangingPunct="0"/>
            <a:endParaRPr lang="zh-CN" altLang="zh-CN" sz="2000" dirty="0"/>
          </a:p>
        </p:txBody>
      </p:sp>
    </p:spTree>
    <p:extLst>
      <p:ext uri="{BB962C8B-B14F-4D97-AF65-F5344CB8AC3E}">
        <p14:creationId xmlns:p14="http://schemas.microsoft.com/office/powerpoint/2010/main" val="3064280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smtClean="0"/>
              <a:t>Open Issues 4</a:t>
            </a:r>
            <a:endParaRPr lang="zh-CN" altLang="en-US" dirty="0"/>
          </a:p>
        </p:txBody>
      </p:sp>
      <p:sp>
        <p:nvSpPr>
          <p:cNvPr id="3" name="内容占位符 2"/>
          <p:cNvSpPr>
            <a:spLocks noGrp="1"/>
          </p:cNvSpPr>
          <p:nvPr>
            <p:ph idx="1"/>
          </p:nvPr>
        </p:nvSpPr>
        <p:spPr/>
        <p:txBody>
          <a:bodyPr>
            <a:normAutofit fontScale="70000" lnSpcReduction="20000"/>
          </a:bodyPr>
          <a:lstStyle/>
          <a:p>
            <a:pPr marL="0" indent="0" hangingPunct="0">
              <a:buNone/>
            </a:pPr>
            <a:r>
              <a:rPr lang="en-US" altLang="zh-CN" dirty="0"/>
              <a:t>Whether mobility and service continuity for periodic and triggered ISAC service is in scope of the R19 study?</a:t>
            </a:r>
          </a:p>
          <a:p>
            <a:pPr marL="0" indent="0" hangingPunct="0">
              <a:buNone/>
            </a:pPr>
            <a:endParaRPr lang="en-US" altLang="zh-CN" dirty="0" smtClean="0"/>
          </a:p>
          <a:p>
            <a:pPr hangingPunct="0"/>
            <a:r>
              <a:rPr lang="en-US" altLang="zh-CN" dirty="0" smtClean="0"/>
              <a:t>Yes: SA1 </a:t>
            </a:r>
            <a:r>
              <a:rPr lang="en-US" altLang="zh-CN" dirty="0" smtClean="0"/>
              <a:t>requirement (</a:t>
            </a:r>
            <a:r>
              <a:rPr lang="en-GB" altLang="zh-CN" dirty="0" smtClean="0"/>
              <a:t>The </a:t>
            </a:r>
            <a:r>
              <a:rPr lang="en-GB" altLang="zh-CN" dirty="0"/>
              <a:t>5G system shall support continuity for 5G wireless sensing service (e.g., for sensing a moving object</a:t>
            </a:r>
            <a:r>
              <a:rPr lang="en-GB" altLang="zh-CN" dirty="0" smtClean="0"/>
              <a:t>).)</a:t>
            </a:r>
            <a:endParaRPr lang="zh-CN" altLang="zh-CN" dirty="0"/>
          </a:p>
          <a:p>
            <a:pPr hangingPunct="0"/>
            <a:r>
              <a:rPr lang="en-US" altLang="zh-CN" dirty="0" smtClean="0"/>
              <a:t>No</a:t>
            </a:r>
            <a:r>
              <a:rPr lang="en-US" altLang="zh-CN" dirty="0" smtClean="0"/>
              <a:t>: low priority</a:t>
            </a:r>
            <a:endParaRPr lang="en-US" altLang="zh-CN" dirty="0"/>
          </a:p>
          <a:p>
            <a:pPr hangingPunct="0"/>
            <a:endParaRPr lang="en-US" altLang="zh-CN" dirty="0"/>
          </a:p>
          <a:p>
            <a:pPr marL="0" indent="0" hangingPunct="0">
              <a:buNone/>
            </a:pPr>
            <a:r>
              <a:rPr lang="en-US" altLang="zh-CN" b="1" dirty="0">
                <a:solidFill>
                  <a:srgbClr val="FF0000"/>
                </a:solidFill>
              </a:rPr>
              <a:t>Way forward: </a:t>
            </a:r>
          </a:p>
          <a:p>
            <a:pPr marL="0" indent="0" hangingPunct="0">
              <a:buNone/>
            </a:pPr>
            <a:r>
              <a:rPr lang="en-US" altLang="zh-CN" b="1" dirty="0" smtClean="0">
                <a:solidFill>
                  <a:srgbClr val="FF0000"/>
                </a:solidFill>
              </a:rPr>
              <a:t>To agree on the definition of service continuity first: </a:t>
            </a:r>
            <a:r>
              <a:rPr lang="en-US" altLang="zh-CN" dirty="0" smtClean="0"/>
              <a:t>Study </a:t>
            </a:r>
            <a:r>
              <a:rPr lang="en-US" altLang="zh-CN" dirty="0"/>
              <a:t>whether and how to enable uninterruptedly providing the sensing service when the tracked target is </a:t>
            </a:r>
            <a:r>
              <a:rPr lang="en-US" altLang="zh-CN" dirty="0" smtClean="0"/>
              <a:t>moving</a:t>
            </a:r>
            <a:r>
              <a:rPr lang="zh-CN" altLang="en-US" dirty="0" smtClean="0"/>
              <a:t> </a:t>
            </a:r>
            <a:r>
              <a:rPr lang="en-US" altLang="zh-CN" dirty="0" smtClean="0"/>
              <a:t>(HW)</a:t>
            </a:r>
          </a:p>
          <a:p>
            <a:pPr marL="0" indent="0" hangingPunct="0">
              <a:buNone/>
            </a:pPr>
            <a:r>
              <a:rPr lang="en-US" altLang="zh-CN" dirty="0"/>
              <a:t>How about to "to down prioritize the design of the feature for supporting a continuous sensing session at 3GPP defined layer for a object moves between sensing areas of different </a:t>
            </a:r>
            <a:r>
              <a:rPr lang="en-US" altLang="zh-CN" dirty="0" smtClean="0"/>
              <a:t>sensors“ (QC)</a:t>
            </a:r>
          </a:p>
          <a:p>
            <a:pPr marL="0" indent="0" hangingPunct="0">
              <a:buNone/>
            </a:pPr>
            <a:r>
              <a:rPr lang="en-US" altLang="zh-CN" b="1" dirty="0" smtClean="0">
                <a:solidFill>
                  <a:srgbClr val="FF0000"/>
                </a:solidFill>
              </a:rPr>
              <a:t>Related to whether only </a:t>
            </a:r>
            <a:r>
              <a:rPr lang="en-US" altLang="zh-CN" b="1" dirty="0" err="1" smtClean="0">
                <a:solidFill>
                  <a:srgbClr val="FF0000"/>
                </a:solidFill>
              </a:rPr>
              <a:t>gNB</a:t>
            </a:r>
            <a:r>
              <a:rPr lang="en-US" altLang="zh-CN" b="1" dirty="0" smtClean="0">
                <a:solidFill>
                  <a:srgbClr val="FF0000"/>
                </a:solidFill>
              </a:rPr>
              <a:t> based sensing is supported?</a:t>
            </a:r>
          </a:p>
          <a:p>
            <a:pPr marL="0" indent="0" hangingPunct="0">
              <a:buNone/>
            </a:pPr>
            <a:r>
              <a:rPr lang="en-US" altLang="zh-CN" b="1" dirty="0" smtClean="0">
                <a:solidFill>
                  <a:srgbClr val="FF0000"/>
                </a:solidFill>
              </a:rPr>
              <a:t>Discussion will be continued offline</a:t>
            </a:r>
            <a:endParaRPr lang="en-US" altLang="zh-CN" b="1" dirty="0" smtClean="0">
              <a:solidFill>
                <a:srgbClr val="FF0000"/>
              </a:solidFill>
            </a:endParaRPr>
          </a:p>
          <a:p>
            <a:pPr marL="0" indent="0" hangingPunct="0">
              <a:buNone/>
            </a:pPr>
            <a:endParaRPr lang="en-US" altLang="zh-CN" dirty="0" smtClean="0"/>
          </a:p>
          <a:p>
            <a:pPr hangingPunct="0"/>
            <a:endParaRPr lang="en-GB" altLang="zh-CN" dirty="0" smtClean="0"/>
          </a:p>
          <a:p>
            <a:pPr hangingPunct="0"/>
            <a:endParaRPr lang="en-GB" altLang="zh-CN" dirty="0" smtClean="0"/>
          </a:p>
          <a:p>
            <a:pPr lvl="1" hangingPunct="0"/>
            <a:endParaRPr lang="en-US" altLang="zh-CN" sz="1600" dirty="0"/>
          </a:p>
          <a:p>
            <a:pPr hangingPunct="0"/>
            <a:endParaRPr lang="en-GB" altLang="zh-CN" sz="2000" dirty="0" smtClean="0"/>
          </a:p>
          <a:p>
            <a:pPr hangingPunct="0"/>
            <a:endParaRPr lang="en-GB" altLang="zh-CN" sz="2000" dirty="0"/>
          </a:p>
          <a:p>
            <a:pPr hangingPunct="0"/>
            <a:endParaRPr lang="en-GB" altLang="zh-CN" sz="2000" b="1" dirty="0"/>
          </a:p>
          <a:p>
            <a:pPr hangingPunct="0"/>
            <a:endParaRPr lang="zh-CN" altLang="zh-CN" sz="2000" dirty="0"/>
          </a:p>
        </p:txBody>
      </p:sp>
    </p:spTree>
    <p:extLst>
      <p:ext uri="{BB962C8B-B14F-4D97-AF65-F5344CB8AC3E}">
        <p14:creationId xmlns:p14="http://schemas.microsoft.com/office/powerpoint/2010/main" val="2277825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smtClean="0"/>
              <a:t>Open Issues 5</a:t>
            </a:r>
            <a:endParaRPr lang="zh-CN" altLang="en-US" dirty="0"/>
          </a:p>
        </p:txBody>
      </p:sp>
      <p:sp>
        <p:nvSpPr>
          <p:cNvPr id="3" name="内容占位符 2"/>
          <p:cNvSpPr>
            <a:spLocks noGrp="1"/>
          </p:cNvSpPr>
          <p:nvPr>
            <p:ph idx="1"/>
          </p:nvPr>
        </p:nvSpPr>
        <p:spPr/>
        <p:txBody>
          <a:bodyPr>
            <a:normAutofit/>
          </a:bodyPr>
          <a:lstStyle/>
          <a:p>
            <a:pPr marL="0" indent="0" hangingPunct="0">
              <a:buNone/>
            </a:pPr>
            <a:r>
              <a:rPr lang="en-US" altLang="zh-CN" dirty="0"/>
              <a:t>Whether TR </a:t>
            </a:r>
            <a:r>
              <a:rPr lang="en-US" altLang="zh-CN" dirty="0" smtClean="0"/>
              <a:t>only </a:t>
            </a:r>
            <a:r>
              <a:rPr lang="en-US" altLang="zh-CN" dirty="0"/>
              <a:t>or TR+TS work </a:t>
            </a:r>
            <a:r>
              <a:rPr lang="en-US" altLang="zh-CN" dirty="0" smtClean="0"/>
              <a:t>is </a:t>
            </a:r>
            <a:r>
              <a:rPr lang="en-US" altLang="zh-CN" dirty="0"/>
              <a:t>developed in Rel-19?</a:t>
            </a:r>
          </a:p>
          <a:p>
            <a:pPr marL="0" indent="0" hangingPunct="0">
              <a:buNone/>
            </a:pPr>
            <a:endParaRPr lang="en-US" altLang="zh-CN" dirty="0" smtClean="0"/>
          </a:p>
          <a:p>
            <a:pPr hangingPunct="0"/>
            <a:r>
              <a:rPr lang="en-US" altLang="zh-CN" dirty="0" smtClean="0"/>
              <a:t>TR only: </a:t>
            </a:r>
            <a:r>
              <a:rPr lang="en-US" altLang="zh-CN" dirty="0"/>
              <a:t>O</a:t>
            </a:r>
            <a:r>
              <a:rPr lang="en-US" altLang="zh-CN" dirty="0" smtClean="0"/>
              <a:t>nly RAN1 study is planned for R19 (see slide 12)</a:t>
            </a:r>
            <a:endParaRPr lang="en-US" altLang="zh-CN" dirty="0"/>
          </a:p>
          <a:p>
            <a:pPr hangingPunct="0"/>
            <a:r>
              <a:rPr lang="en-US" altLang="zh-CN" dirty="0" smtClean="0"/>
              <a:t>TR+TS: Complete </a:t>
            </a:r>
            <a:r>
              <a:rPr lang="en-US" altLang="zh-CN" dirty="0"/>
              <a:t>solutions within a </a:t>
            </a:r>
            <a:r>
              <a:rPr lang="en-US" altLang="zh-CN" dirty="0" smtClean="0"/>
              <a:t>release; phased </a:t>
            </a:r>
            <a:r>
              <a:rPr lang="en-US" altLang="zh-CN" dirty="0"/>
              <a:t>approach (system architecture in R19, </a:t>
            </a:r>
            <a:r>
              <a:rPr lang="en-US" altLang="zh-CN" dirty="0" smtClean="0"/>
              <a:t>enhancement/extensions in R20)</a:t>
            </a:r>
            <a:endParaRPr lang="en-US" altLang="zh-CN" dirty="0"/>
          </a:p>
          <a:p>
            <a:pPr hangingPunct="0"/>
            <a:endParaRPr lang="en-US" altLang="zh-CN" dirty="0"/>
          </a:p>
          <a:p>
            <a:pPr marL="0" indent="0" hangingPunct="0">
              <a:buNone/>
            </a:pPr>
            <a:r>
              <a:rPr lang="en-US" altLang="zh-CN" b="1" dirty="0" smtClean="0">
                <a:solidFill>
                  <a:srgbClr val="FF0000"/>
                </a:solidFill>
              </a:rPr>
              <a:t>Way forward</a:t>
            </a:r>
            <a:r>
              <a:rPr lang="en-US" altLang="zh-CN" b="1" dirty="0" smtClean="0">
                <a:solidFill>
                  <a:srgbClr val="FF0000"/>
                </a:solidFill>
              </a:rPr>
              <a:t>: </a:t>
            </a:r>
          </a:p>
          <a:p>
            <a:pPr marL="0" indent="0" hangingPunct="0">
              <a:buNone/>
            </a:pPr>
            <a:r>
              <a:rPr lang="en-US" altLang="zh-CN" b="1" dirty="0" smtClean="0">
                <a:solidFill>
                  <a:srgbClr val="FF0000"/>
                </a:solidFill>
              </a:rPr>
              <a:t>K</a:t>
            </a:r>
            <a:r>
              <a:rPr lang="en-US" altLang="zh-CN" b="1" dirty="0" smtClean="0">
                <a:solidFill>
                  <a:srgbClr val="FF0000"/>
                </a:solidFill>
              </a:rPr>
              <a:t>eep 2 options open until Dec. plenary meeting based on RAN status</a:t>
            </a:r>
          </a:p>
          <a:p>
            <a:pPr marL="0" indent="0" hangingPunct="0">
              <a:buNone/>
            </a:pPr>
            <a:r>
              <a:rPr lang="en-GB" altLang="zh-CN" sz="2000" b="1" dirty="0" smtClean="0"/>
              <a:t>For SID for the TR+TS in R19, down scoping is expected</a:t>
            </a:r>
            <a:endParaRPr lang="en-GB" altLang="zh-CN" sz="2000" b="1" dirty="0"/>
          </a:p>
        </p:txBody>
      </p:sp>
    </p:spTree>
    <p:extLst>
      <p:ext uri="{BB962C8B-B14F-4D97-AF65-F5344CB8AC3E}">
        <p14:creationId xmlns:p14="http://schemas.microsoft.com/office/powerpoint/2010/main" val="252454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smtClean="0"/>
              <a:t>Open Issues 6</a:t>
            </a:r>
            <a:endParaRPr lang="zh-CN" altLang="en-US" dirty="0"/>
          </a:p>
        </p:txBody>
      </p:sp>
      <p:sp>
        <p:nvSpPr>
          <p:cNvPr id="3" name="内容占位符 2"/>
          <p:cNvSpPr>
            <a:spLocks noGrp="1"/>
          </p:cNvSpPr>
          <p:nvPr>
            <p:ph idx="1"/>
          </p:nvPr>
        </p:nvSpPr>
        <p:spPr/>
        <p:txBody>
          <a:bodyPr>
            <a:normAutofit lnSpcReduction="10000"/>
          </a:bodyPr>
          <a:lstStyle/>
          <a:p>
            <a:pPr marL="0" indent="0" hangingPunct="0">
              <a:buNone/>
            </a:pPr>
            <a:r>
              <a:rPr lang="en-US" altLang="zh-CN" dirty="0"/>
              <a:t>Whether </a:t>
            </a:r>
            <a:r>
              <a:rPr lang="en-US" altLang="zh-CN" dirty="0" smtClean="0"/>
              <a:t>reusing/enhancing/referring to </a:t>
            </a:r>
            <a:r>
              <a:rPr lang="en-US" altLang="zh-CN" dirty="0"/>
              <a:t>existing </a:t>
            </a:r>
            <a:r>
              <a:rPr lang="en-US" altLang="zh-CN" dirty="0" smtClean="0"/>
              <a:t>functionalities </a:t>
            </a:r>
            <a:r>
              <a:rPr lang="en-US" altLang="zh-CN" dirty="0"/>
              <a:t>is assumed?</a:t>
            </a:r>
            <a:endParaRPr lang="en-GB" altLang="zh-CN" dirty="0"/>
          </a:p>
          <a:p>
            <a:pPr marL="0" indent="0" hangingPunct="0">
              <a:buNone/>
            </a:pPr>
            <a:endParaRPr lang="en-US" altLang="zh-CN" dirty="0" smtClean="0"/>
          </a:p>
          <a:p>
            <a:pPr hangingPunct="0"/>
            <a:r>
              <a:rPr lang="en-US" altLang="zh-CN" dirty="0" smtClean="0"/>
              <a:t>Yes: minimum system impact, beneficial for reducing TU </a:t>
            </a:r>
          </a:p>
          <a:p>
            <a:pPr hangingPunct="0"/>
            <a:r>
              <a:rPr lang="en-US" altLang="zh-CN" dirty="0" smtClean="0"/>
              <a:t>No: solutions should not be restricted</a:t>
            </a:r>
          </a:p>
          <a:p>
            <a:pPr hangingPunct="0"/>
            <a:endParaRPr lang="en-US" altLang="zh-CN" dirty="0"/>
          </a:p>
          <a:p>
            <a:pPr hangingPunct="0"/>
            <a:endParaRPr lang="en-US" altLang="zh-CN" dirty="0"/>
          </a:p>
          <a:p>
            <a:pPr marL="0" indent="0" hangingPunct="0">
              <a:buNone/>
            </a:pPr>
            <a:r>
              <a:rPr lang="en-US" altLang="zh-CN" b="1" dirty="0">
                <a:solidFill>
                  <a:srgbClr val="FF0000"/>
                </a:solidFill>
              </a:rPr>
              <a:t>Way forward: </a:t>
            </a:r>
          </a:p>
          <a:p>
            <a:pPr marL="0" indent="0" hangingPunct="0">
              <a:buNone/>
            </a:pPr>
            <a:r>
              <a:rPr lang="en-US" altLang="zh-CN" b="1" dirty="0" smtClean="0">
                <a:solidFill>
                  <a:srgbClr val="FF0000"/>
                </a:solidFill>
              </a:rPr>
              <a:t> no NOTE is needed in the SID to restrict solutions</a:t>
            </a:r>
            <a:endParaRPr lang="en-US" altLang="zh-CN" b="1" dirty="0" smtClean="0">
              <a:solidFill>
                <a:srgbClr val="FF0000"/>
              </a:solidFill>
            </a:endParaRPr>
          </a:p>
          <a:p>
            <a:pPr marL="0" indent="0" hangingPunct="0">
              <a:buNone/>
            </a:pPr>
            <a:endParaRPr lang="en-US" altLang="zh-CN" dirty="0" smtClean="0"/>
          </a:p>
          <a:p>
            <a:pPr hangingPunct="0"/>
            <a:endParaRPr lang="en-GB" altLang="zh-CN" dirty="0" smtClean="0"/>
          </a:p>
          <a:p>
            <a:pPr hangingPunct="0"/>
            <a:endParaRPr lang="en-GB" altLang="zh-CN" dirty="0" smtClean="0"/>
          </a:p>
          <a:p>
            <a:pPr lvl="1" hangingPunct="0"/>
            <a:endParaRPr lang="en-US" altLang="zh-CN" sz="1600" dirty="0"/>
          </a:p>
          <a:p>
            <a:pPr hangingPunct="0"/>
            <a:endParaRPr lang="en-GB" altLang="zh-CN" sz="2000" dirty="0" smtClean="0"/>
          </a:p>
          <a:p>
            <a:pPr hangingPunct="0"/>
            <a:endParaRPr lang="en-GB" altLang="zh-CN" sz="2000" dirty="0"/>
          </a:p>
          <a:p>
            <a:pPr hangingPunct="0"/>
            <a:endParaRPr lang="en-GB" altLang="zh-CN" sz="2000" b="1" dirty="0"/>
          </a:p>
          <a:p>
            <a:pPr hangingPunct="0"/>
            <a:endParaRPr lang="zh-CN" altLang="zh-CN" sz="2000" dirty="0"/>
          </a:p>
        </p:txBody>
      </p:sp>
    </p:spTree>
    <p:extLst>
      <p:ext uri="{BB962C8B-B14F-4D97-AF65-F5344CB8AC3E}">
        <p14:creationId xmlns:p14="http://schemas.microsoft.com/office/powerpoint/2010/main" val="389909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Appendix for info</a:t>
            </a:r>
            <a:endParaRPr lang="zh-CN" altLang="en-US" dirty="0"/>
          </a:p>
        </p:txBody>
      </p:sp>
      <p:sp>
        <p:nvSpPr>
          <p:cNvPr id="3" name="内容占位符 2"/>
          <p:cNvSpPr>
            <a:spLocks noGrp="1"/>
          </p:cNvSpPr>
          <p:nvPr>
            <p:ph idx="1"/>
          </p:nvPr>
        </p:nvSpPr>
        <p:spPr/>
        <p:txBody>
          <a:bodyPr/>
          <a:lstStyle/>
          <a:p>
            <a:endParaRPr lang="zh-CN" altLang="en-US" dirty="0"/>
          </a:p>
        </p:txBody>
      </p:sp>
    </p:spTree>
    <p:extLst>
      <p:ext uri="{BB962C8B-B14F-4D97-AF65-F5344CB8AC3E}">
        <p14:creationId xmlns:p14="http://schemas.microsoft.com/office/powerpoint/2010/main" val="94946468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2529</TotalTime>
  <Words>1476</Words>
  <Application>Microsoft Office PowerPoint</Application>
  <PresentationFormat>宽屏</PresentationFormat>
  <Paragraphs>168</Paragraphs>
  <Slides>12</Slides>
  <Notes>3</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12</vt:i4>
      </vt:variant>
    </vt:vector>
  </HeadingPairs>
  <TitlesOfParts>
    <vt:vector size="21" baseType="lpstr">
      <vt:lpstr>MS Mincho</vt:lpstr>
      <vt:lpstr>等线</vt:lpstr>
      <vt:lpstr>宋体</vt:lpstr>
      <vt:lpstr>Arial</vt:lpstr>
      <vt:lpstr>Calibri</vt:lpstr>
      <vt:lpstr>Calibri Light</vt:lpstr>
      <vt:lpstr>Times New Roman</vt:lpstr>
      <vt:lpstr>Wingdings</vt:lpstr>
      <vt:lpstr>Office 主题</vt:lpstr>
      <vt:lpstr>ISAC Open Issues</vt:lpstr>
      <vt:lpstr>Open Issues related to work scope</vt:lpstr>
      <vt:lpstr>Open Issues 1</vt:lpstr>
      <vt:lpstr>Open Issues 2</vt:lpstr>
      <vt:lpstr>Open Issues 3</vt:lpstr>
      <vt:lpstr>Open Issues 4</vt:lpstr>
      <vt:lpstr>Open Issues 5</vt:lpstr>
      <vt:lpstr>Open Issues 6</vt:lpstr>
      <vt:lpstr>Appendix for info</vt:lpstr>
      <vt:lpstr>SA1 requirements mapped to SA2 functionalities</vt:lpstr>
      <vt:lpstr>SA1 defined sensing operations </vt:lpstr>
      <vt:lpstr>RAN status up to RAN#101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Pending NSSAI+NSSRG</dc:title>
  <dc:creator>ZTE</dc:creator>
  <cp:lastModifiedBy>Mi4</cp:lastModifiedBy>
  <cp:revision>139</cp:revision>
  <dcterms:created xsi:type="dcterms:W3CDTF">2022-10-10T13:35:05Z</dcterms:created>
  <dcterms:modified xsi:type="dcterms:W3CDTF">2023-09-21T16:24:23Z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WMf6f4a3a0403b11ee800025f7000024f7">
    <vt:lpwstr>CWME9L2H3HCR/stiz6w5mCSCrjPLYDJ9UiQ8GL7OKdac+IUFA0AEyWrV+Nw+K7Ep7/acTXAX/vOxlKdpTOd5IEGVA==</vt:lpwstr>
  </property>
</Properties>
</file>