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75" r:id="rId6"/>
    <p:sldId id="380" r:id="rId7"/>
    <p:sldId id="382" r:id="rId8"/>
    <p:sldId id="383" r:id="rId9"/>
    <p:sldId id="379"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iranth" initials="NA" lastIdx="1" clrIdx="0">
    <p:extLst>
      <p:ext uri="{19B8F6BF-5375-455C-9EA6-DF929625EA0E}">
        <p15:presenceInfo xmlns:p15="http://schemas.microsoft.com/office/powerpoint/2012/main" userId="Niranth" providerId="None"/>
      </p:ext>
    </p:extLst>
  </p:cmAuthor>
  <p:cmAuthor id="2" name="Huawei-Rev1" initials="Rev1" lastIdx="1" clrIdx="1">
    <p:extLst>
      <p:ext uri="{19B8F6BF-5375-455C-9EA6-DF929625EA0E}">
        <p15:presenceInfo xmlns:p15="http://schemas.microsoft.com/office/powerpoint/2012/main" userId="Huawei-Rev1"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F5C77"/>
    <a:srgbClr val="47A5DD"/>
    <a:srgbClr val="767171"/>
    <a:srgbClr val="127092"/>
    <a:srgbClr val="FFFFFF"/>
    <a:srgbClr val="FF6600"/>
    <a:srgbClr val="1A4669"/>
    <a:srgbClr val="C6D254"/>
    <a:srgbClr val="B1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深色样式 1 - 强调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081" autoAdjust="0"/>
    <p:restoredTop sz="96424" autoAdjust="0"/>
  </p:normalViewPr>
  <p:slideViewPr>
    <p:cSldViewPr snapToGrid="0">
      <p:cViewPr varScale="1">
        <p:scale>
          <a:sx n="116" d="100"/>
          <a:sy n="116" d="100"/>
        </p:scale>
        <p:origin x="618"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9" d="100"/>
          <a:sy n="79" d="100"/>
        </p:scale>
        <p:origin x="3150" y="9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99693832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42386065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10686107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14228181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34387577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9828447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17290588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366363657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 xmlns:a16="http://schemas.microsoft.com/office/drawing/2014/main" id="{D2A38214-5857-FC4E-B923-056100E16BCA}"/>
              </a:ext>
            </a:extLst>
          </p:cNvPr>
          <p:cNvSpPr>
            <a:spLocks noGrp="1"/>
          </p:cNvSpPr>
          <p:nvPr>
            <p:ph type="subTitle" idx="1" hasCustomPrompt="1"/>
          </p:nvPr>
        </p:nvSpPr>
        <p:spPr>
          <a:xfrm>
            <a:off x="728890" y="456134"/>
            <a:ext cx="10736446"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 xmlns:a16="http://schemas.microsoft.com/office/drawing/2014/main" id="{CA8B3F0C-616F-224A-B32F-9F9BF5EEE1BC}"/>
              </a:ext>
            </a:extLst>
          </p:cNvPr>
          <p:cNvSpPr>
            <a:spLocks noGrp="1"/>
          </p:cNvSpPr>
          <p:nvPr>
            <p:ph idx="12" hasCustomPrompt="1"/>
          </p:nvPr>
        </p:nvSpPr>
        <p:spPr>
          <a:xfrm>
            <a:off x="725738" y="1512876"/>
            <a:ext cx="10729365" cy="4690459"/>
          </a:xfrm>
          <a:prstGeom prst="rect">
            <a:avLst/>
          </a:prstGeom>
        </p:spPr>
        <p:txBody>
          <a:bodyPr lIns="0" tIns="0" rIns="0" bIns="0"/>
          <a:lstStyle>
            <a:lvl1pPr marL="179316" marR="0" indent="-168208" algn="l" defTabSz="118732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05"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894" marR="0" indent="-168208" algn="l" defTabSz="1187323" rtl="0" eaLnBrk="1" fontAlgn="auto" latinLnBrk="0" hangingPunct="1">
              <a:lnSpc>
                <a:spcPct val="100000"/>
              </a:lnSpc>
              <a:spcBef>
                <a:spcPts val="0"/>
              </a:spcBef>
              <a:spcAft>
                <a:spcPts val="600"/>
              </a:spcAft>
              <a:buClr>
                <a:schemeClr val="tx1"/>
              </a:buClr>
              <a:buSzTx/>
              <a:buFont typeface=".AppleSystemUIFont"/>
              <a:buChar char="&gt;"/>
              <a:tabLst>
                <a:tab pos="1207605" algn="ctr"/>
              </a:tabLst>
              <a:defRPr sz="1599" baseline="0">
                <a:latin typeface="Microsoft YaHei" panose="020B0503020204020204" pitchFamily="34" charset="-122"/>
                <a:ea typeface="Microsoft YaHei" panose="020B0503020204020204" pitchFamily="34" charset="-122"/>
              </a:defRPr>
            </a:lvl2pPr>
            <a:lvl3pPr marL="1098136" marR="0" indent="-168208" algn="l" defTabSz="1187323" rtl="0" eaLnBrk="1" fontAlgn="auto" latinLnBrk="0" hangingPunct="1">
              <a:lnSpc>
                <a:spcPct val="100000"/>
              </a:lnSpc>
              <a:spcBef>
                <a:spcPts val="0"/>
              </a:spcBef>
              <a:spcAft>
                <a:spcPts val="600"/>
              </a:spcAft>
              <a:buClr>
                <a:schemeClr val="tx1"/>
              </a:buClr>
              <a:buSzTx/>
              <a:buFont typeface=".AppleSystemUIFont"/>
              <a:buChar char="-"/>
              <a:tabLst>
                <a:tab pos="1207605" algn="ctr"/>
              </a:tabLst>
              <a:defRPr sz="1298" baseline="0">
                <a:latin typeface="Microsoft YaHei" panose="020B0503020204020204" pitchFamily="34" charset="-122"/>
                <a:ea typeface="Microsoft YaHei" panose="020B0503020204020204" pitchFamily="34" charset="-122"/>
              </a:defRPr>
            </a:lvl3pPr>
            <a:lvl4pPr marL="525640" indent="-171091">
              <a:buFont typeface="Arial" panose="020B0604020202020204" pitchFamily="34" charset="0"/>
              <a:buChar char="•"/>
              <a:tabLst>
                <a:tab pos="1207937" algn="ctr"/>
              </a:tabLst>
              <a:defRPr sz="1298" baseline="0"/>
            </a:lvl4pPr>
            <a:lvl5pPr marL="525640" indent="-171091">
              <a:buFont typeface="Arial" panose="020B0604020202020204"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endParaRPr lang="en-US" altLang="zh-CN" dirty="0"/>
          </a:p>
        </p:txBody>
      </p:sp>
    </p:spTree>
    <p:extLst>
      <p:ext uri="{BB962C8B-B14F-4D97-AF65-F5344CB8AC3E}">
        <p14:creationId xmlns:p14="http://schemas.microsoft.com/office/powerpoint/2010/main" val="3819253158"/>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 xmlns:a16="http://schemas.microsoft.com/office/drawing/2014/main" id="{C220C726-1B32-4CFD-B6FE-8C6E0C6B668C}"/>
              </a:ext>
            </a:extLst>
          </p:cNvPr>
          <p:cNvSpPr/>
          <p:nvPr userDrawn="1"/>
        </p:nvSpPr>
        <p:spPr>
          <a:xfrm>
            <a:off x="106362" y="974711"/>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 xmlns:a16="http://schemas.microsoft.com/office/drawing/2014/main" id="{5E9ECA3E-FE52-464F-8707-38070FE65DBF}"/>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0568781" y="50534"/>
            <a:ext cx="1246188" cy="72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 xmlns:a16="http://schemas.microsoft.com/office/drawing/2014/main" id="{04953B71-6776-413E-AC69-E69762C9C33E}"/>
              </a:ext>
            </a:extLst>
          </p:cNvPr>
          <p:cNvSpPr txBox="1">
            <a:spLocks noChangeArrowheads="1"/>
          </p:cNvSpPr>
          <p:nvPr userDrawn="1"/>
        </p:nvSpPr>
        <p:spPr bwMode="auto">
          <a:xfrm>
            <a:off x="323850" y="73025"/>
            <a:ext cx="3486150" cy="276999"/>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sv-SE" altLang="en-US" sz="1200" b="1" i="0" u="none" strike="noStrike" kern="1200" cap="none" spc="0" normalizeH="0" baseline="0" noProof="0" dirty="0">
                <a:ln>
                  <a:noFill/>
                </a:ln>
                <a:solidFill>
                  <a:prstClr val="black"/>
                </a:solidFill>
                <a:effectLst/>
                <a:uLnTx/>
                <a:uFillTx/>
                <a:latin typeface="Arial "/>
                <a:ea typeface="+mn-ea"/>
                <a:cs typeface="Arial" panose="020B0604020202020204" pitchFamily="34" charset="0"/>
              </a:rPr>
              <a:t>3GPP TSG-SA </a:t>
            </a:r>
            <a:r>
              <a:rPr kumimoji="0" lang="sv-SE" altLang="en-US" sz="1200" b="1" i="0" u="none" strike="noStrike" kern="1200" cap="none" spc="0" normalizeH="0" baseline="0" noProof="0" dirty="0" smtClean="0">
                <a:ln>
                  <a:noFill/>
                </a:ln>
                <a:solidFill>
                  <a:prstClr val="black"/>
                </a:solidFill>
                <a:effectLst/>
                <a:uLnTx/>
                <a:uFillTx/>
                <a:latin typeface="Arial "/>
                <a:ea typeface="+mn-ea"/>
                <a:cs typeface="Arial" panose="020B0604020202020204" pitchFamily="34" charset="0"/>
              </a:rPr>
              <a:t>WG2 </a:t>
            </a:r>
            <a:r>
              <a:rPr kumimoji="0" lang="sv-SE" altLang="en-US" sz="1200" b="1" i="0" u="none" strike="noStrike" kern="1200" cap="none" spc="0" normalizeH="0" baseline="0" noProof="0" dirty="0" smtClean="0">
                <a:ln>
                  <a:noFill/>
                </a:ln>
                <a:solidFill>
                  <a:prstClr val="black"/>
                </a:solidFill>
                <a:effectLst/>
                <a:uLnTx/>
                <a:uFillTx/>
                <a:latin typeface="Arial "/>
                <a:ea typeface="+mn-ea"/>
                <a:cs typeface="Arial" panose="020B0604020202020204" pitchFamily="34" charset="0"/>
              </a:rPr>
              <a:t>SA2#156</a:t>
            </a:r>
            <a:r>
              <a:rPr kumimoji="0" lang="en-US" altLang="zh-CN" sz="1200" b="1" i="0" u="none" strike="noStrike" kern="1200" cap="none" spc="0" normalizeH="0" baseline="0" noProof="0" dirty="0" smtClean="0">
                <a:ln>
                  <a:noFill/>
                </a:ln>
                <a:solidFill>
                  <a:prstClr val="black"/>
                </a:solidFill>
                <a:effectLst/>
                <a:uLnTx/>
                <a:uFillTx/>
                <a:latin typeface="Arial "/>
                <a:ea typeface="+mn-ea"/>
                <a:cs typeface="Arial" panose="020B0604020202020204" pitchFamily="34" charset="0"/>
              </a:rPr>
              <a:t>e</a:t>
            </a:r>
            <a:endParaRPr kumimoji="0" lang="sv-SE" altLang="en-US" sz="1200" b="1" i="0" u="none" strike="noStrike" kern="1200" cap="none" spc="0" normalizeH="0" baseline="0" noProof="0" dirty="0">
              <a:ln>
                <a:noFill/>
              </a:ln>
              <a:solidFill>
                <a:prstClr val="black"/>
              </a:solidFill>
              <a:effectLst/>
              <a:uLnTx/>
              <a:uFillTx/>
              <a:latin typeface="Arial "/>
              <a:ea typeface="+mn-ea"/>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 xmlns:a16="http://schemas.microsoft.com/office/drawing/2014/main" id="{6BFCA172-672F-4297-B767-9F7EDE373FA1}"/>
              </a:ext>
            </a:extLst>
          </p:cNvPr>
          <p:cNvSpPr>
            <a:spLocks noGrp="1"/>
          </p:cNvSpPr>
          <p:nvPr>
            <p:ph type="title"/>
          </p:nvPr>
        </p:nvSpPr>
        <p:spPr>
          <a:xfrm>
            <a:off x="1681162" y="1736726"/>
            <a:ext cx="8005763" cy="2852737"/>
          </a:xfrm>
        </p:spPr>
        <p:txBody>
          <a:bodyPr/>
          <a:lstStyle/>
          <a:p>
            <a:pPr eaLnBrk="1" hangingPunct="1"/>
            <a:r>
              <a:rPr lang="en-US" altLang="en-US" b="1" dirty="0"/>
              <a:t>Discussion on packet loss during multicast MBS delivery and solutions</a:t>
            </a:r>
            <a:endParaRPr lang="en-GB" altLang="en-US" b="1" dirty="0"/>
          </a:p>
        </p:txBody>
      </p:sp>
      <p:sp>
        <p:nvSpPr>
          <p:cNvPr id="5123" name="Text Placeholder 2">
            <a:extLst>
              <a:ext uri="{FF2B5EF4-FFF2-40B4-BE49-F238E27FC236}">
                <a16:creationId xmlns=""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smtClean="0"/>
              <a:t>Huawei</a:t>
            </a:r>
            <a:r>
              <a:rPr lang="en-GB" altLang="en-US" dirty="0"/>
              <a:t>, </a:t>
            </a:r>
            <a:r>
              <a:rPr lang="en-GB" altLang="en-US" dirty="0" smtClean="0"/>
              <a:t>Hisilicon</a:t>
            </a:r>
            <a:endParaRPr lang="en-GB" altLang="en-US" dirty="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extLst>
              <a:ext uri="{FF2B5EF4-FFF2-40B4-BE49-F238E27FC236}">
                <a16:creationId xmlns="" xmlns:a16="http://schemas.microsoft.com/office/drawing/2014/main" id="{FB22147C-DD5D-444F-8E77-2DF4EB3FB5AB}"/>
              </a:ext>
            </a:extLst>
          </p:cNvPr>
          <p:cNvSpPr/>
          <p:nvPr/>
        </p:nvSpPr>
        <p:spPr>
          <a:xfrm>
            <a:off x="1301016" y="4193376"/>
            <a:ext cx="957264" cy="3893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5GC</a:t>
            </a:r>
            <a:endParaRPr lang="zh-CN" altLang="en-US" dirty="0"/>
          </a:p>
        </p:txBody>
      </p:sp>
      <p:sp>
        <p:nvSpPr>
          <p:cNvPr id="11" name="文本框 10">
            <a:extLst>
              <a:ext uri="{FF2B5EF4-FFF2-40B4-BE49-F238E27FC236}">
                <a16:creationId xmlns="" xmlns:a16="http://schemas.microsoft.com/office/drawing/2014/main" id="{BCF0DE66-D5CB-4AAB-A2E5-4ABEFB9BC095}"/>
              </a:ext>
            </a:extLst>
          </p:cNvPr>
          <p:cNvSpPr txBox="1"/>
          <p:nvPr/>
        </p:nvSpPr>
        <p:spPr>
          <a:xfrm>
            <a:off x="82379" y="1284901"/>
            <a:ext cx="3690552" cy="1646605"/>
          </a:xfrm>
          <a:prstGeom prst="rect">
            <a:avLst/>
          </a:prstGeom>
          <a:noFill/>
        </p:spPr>
        <p:txBody>
          <a:bodyPr wrap="square" rtlCol="0">
            <a:spAutoFit/>
          </a:bodyPr>
          <a:lstStyle/>
          <a:p>
            <a:pPr marL="285750" indent="-285750">
              <a:spcAft>
                <a:spcPts val="600"/>
              </a:spcAft>
              <a:buFont typeface="Wingdings" panose="05000000000000000000" pitchFamily="2" charset="2"/>
              <a:buChar char="q"/>
            </a:pPr>
            <a:r>
              <a:rPr lang="en-US" altLang="zh-CN" sz="1200" b="1" dirty="0" smtClean="0"/>
              <a:t>Phase 1: AF/AS create/activate a multicast MBS session, and start to deliver group communication media via the multicast MBS session to the joined UE.</a:t>
            </a:r>
          </a:p>
          <a:p>
            <a:pPr marL="285750" indent="-285750">
              <a:spcAft>
                <a:spcPts val="600"/>
              </a:spcAft>
              <a:buFont typeface="Arial" panose="020B0604020202020204" pitchFamily="34" charset="0"/>
              <a:buChar char="•"/>
            </a:pPr>
            <a:r>
              <a:rPr lang="en-US" altLang="zh-CN" sz="1200" dirty="0" smtClean="0"/>
              <a:t>The NG-RAN supports MBS and shared delivery is used. The shared delivery toward NG-RAN is triggered by the 1</a:t>
            </a:r>
            <a:r>
              <a:rPr lang="en-US" altLang="zh-CN" sz="1200" baseline="30000" dirty="0" smtClean="0"/>
              <a:t>st</a:t>
            </a:r>
            <a:r>
              <a:rPr lang="en-US" altLang="zh-CN" sz="1200" dirty="0" smtClean="0"/>
              <a:t> joined UE per 7.2.1 in TS 23.247.  </a:t>
            </a:r>
            <a:endParaRPr lang="en-US" altLang="zh-CN" sz="1200" dirty="0"/>
          </a:p>
        </p:txBody>
      </p:sp>
      <p:sp>
        <p:nvSpPr>
          <p:cNvPr id="14" name="矩形 13">
            <a:extLst>
              <a:ext uri="{FF2B5EF4-FFF2-40B4-BE49-F238E27FC236}">
                <a16:creationId xmlns="" xmlns:a16="http://schemas.microsoft.com/office/drawing/2014/main" id="{D12B39F5-A43C-4D7B-9DEE-9B496E71AC7E}"/>
              </a:ext>
            </a:extLst>
          </p:cNvPr>
          <p:cNvSpPr/>
          <p:nvPr/>
        </p:nvSpPr>
        <p:spPr>
          <a:xfrm>
            <a:off x="1301016" y="3518115"/>
            <a:ext cx="957264" cy="3893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MCX AS </a:t>
            </a:r>
            <a:endParaRPr lang="zh-CN" altLang="en-US" dirty="0"/>
          </a:p>
        </p:txBody>
      </p:sp>
      <p:sp>
        <p:nvSpPr>
          <p:cNvPr id="20" name="文本框 7">
            <a:extLst>
              <a:ext uri="{FF2B5EF4-FFF2-40B4-BE49-F238E27FC236}">
                <a16:creationId xmlns="" xmlns:a16="http://schemas.microsoft.com/office/drawing/2014/main" id="{62078A6A-58DF-41E0-8A99-EE480A38FE24}"/>
              </a:ext>
            </a:extLst>
          </p:cNvPr>
          <p:cNvSpPr txBox="1"/>
          <p:nvPr/>
        </p:nvSpPr>
        <p:spPr>
          <a:xfrm>
            <a:off x="311366" y="463697"/>
            <a:ext cx="11163300" cy="523220"/>
          </a:xfrm>
          <a:prstGeom prst="rect">
            <a:avLst/>
          </a:prstGeom>
          <a:noFill/>
        </p:spPr>
        <p:txBody>
          <a:bodyPr wrap="square" rtlCol="0">
            <a:spAutoFit/>
          </a:bodyPr>
          <a:lstStyle/>
          <a:p>
            <a:r>
              <a:rPr lang="en-US" altLang="zh-CN" sz="2800" dirty="0" smtClean="0">
                <a:solidFill>
                  <a:srgbClr val="FF0000"/>
                </a:solidFill>
              </a:rPr>
              <a:t>Potential packet loss when using multicast MBS shared delivery </a:t>
            </a:r>
            <a:endParaRPr lang="zh-CN" altLang="en-US" sz="2800" dirty="0">
              <a:solidFill>
                <a:srgbClr val="FF0000"/>
              </a:solidFill>
            </a:endParaRPr>
          </a:p>
        </p:txBody>
      </p:sp>
      <p:grpSp>
        <p:nvGrpSpPr>
          <p:cNvPr id="23" name="组合 27029"/>
          <p:cNvGrpSpPr>
            <a:grpSpLocks/>
          </p:cNvGrpSpPr>
          <p:nvPr/>
        </p:nvGrpSpPr>
        <p:grpSpPr bwMode="auto">
          <a:xfrm>
            <a:off x="1545623" y="4791912"/>
            <a:ext cx="352763" cy="413129"/>
            <a:chOff x="911225" y="2816225"/>
            <a:chExt cx="296863" cy="347663"/>
          </a:xfrm>
          <a:solidFill>
            <a:schemeClr val="tx1"/>
          </a:solidFill>
        </p:grpSpPr>
        <p:sp>
          <p:nvSpPr>
            <p:cNvPr id="24" name="Freeform 179"/>
            <p:cNvSpPr>
              <a:spLocks noEditPoints="1"/>
            </p:cNvSpPr>
            <p:nvPr/>
          </p:nvSpPr>
          <p:spPr bwMode="auto">
            <a:xfrm>
              <a:off x="911225" y="3051175"/>
              <a:ext cx="173038" cy="74613"/>
            </a:xfrm>
            <a:custGeom>
              <a:avLst/>
              <a:gdLst>
                <a:gd name="T0" fmla="*/ 2147483646 w 366"/>
                <a:gd name="T1" fmla="*/ 2147483646 h 157"/>
                <a:gd name="T2" fmla="*/ 2147483646 w 366"/>
                <a:gd name="T3" fmla="*/ 2147483646 h 157"/>
                <a:gd name="T4" fmla="*/ 2147483646 w 366"/>
                <a:gd name="T5" fmla="*/ 2147483646 h 157"/>
                <a:gd name="T6" fmla="*/ 2147483646 w 366"/>
                <a:gd name="T7" fmla="*/ 2147483646 h 157"/>
                <a:gd name="T8" fmla="*/ 2147483646 w 366"/>
                <a:gd name="T9" fmla="*/ 2147483646 h 157"/>
                <a:gd name="T10" fmla="*/ 2147483646 w 366"/>
                <a:gd name="T11" fmla="*/ 2147483646 h 157"/>
                <a:gd name="T12" fmla="*/ 2147483646 w 366"/>
                <a:gd name="T13" fmla="*/ 2147483646 h 157"/>
                <a:gd name="T14" fmla="*/ 2147483646 w 366"/>
                <a:gd name="T15" fmla="*/ 2147483646 h 157"/>
                <a:gd name="T16" fmla="*/ 2147483646 w 366"/>
                <a:gd name="T17" fmla="*/ 2147483646 h 157"/>
                <a:gd name="T18" fmla="*/ 2147483646 w 366"/>
                <a:gd name="T19" fmla="*/ 2147483646 h 157"/>
                <a:gd name="T20" fmla="*/ 2147483646 w 366"/>
                <a:gd name="T21" fmla="*/ 2147483646 h 157"/>
                <a:gd name="T22" fmla="*/ 0 w 366"/>
                <a:gd name="T23" fmla="*/ 2147483646 h 157"/>
                <a:gd name="T24" fmla="*/ 2147483646 w 366"/>
                <a:gd name="T25" fmla="*/ 0 h 157"/>
                <a:gd name="T26" fmla="*/ 2147483646 w 366"/>
                <a:gd name="T27" fmla="*/ 0 h 157"/>
                <a:gd name="T28" fmla="*/ 2147483646 w 366"/>
                <a:gd name="T29" fmla="*/ 2147483646 h 157"/>
                <a:gd name="T30" fmla="*/ 2147483646 w 366"/>
                <a:gd name="T31" fmla="*/ 2147483646 h 1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66" h="157">
                  <a:moveTo>
                    <a:pt x="91" y="125"/>
                  </a:moveTo>
                  <a:lnTo>
                    <a:pt x="91" y="125"/>
                  </a:lnTo>
                  <a:lnTo>
                    <a:pt x="253" y="125"/>
                  </a:lnTo>
                  <a:lnTo>
                    <a:pt x="315" y="78"/>
                  </a:lnTo>
                  <a:lnTo>
                    <a:pt x="260" y="32"/>
                  </a:lnTo>
                  <a:lnTo>
                    <a:pt x="128" y="31"/>
                  </a:lnTo>
                  <a:lnTo>
                    <a:pt x="50" y="81"/>
                  </a:lnTo>
                  <a:lnTo>
                    <a:pt x="91" y="125"/>
                  </a:lnTo>
                  <a:close/>
                  <a:moveTo>
                    <a:pt x="263" y="157"/>
                  </a:moveTo>
                  <a:lnTo>
                    <a:pt x="263" y="157"/>
                  </a:lnTo>
                  <a:lnTo>
                    <a:pt x="78" y="156"/>
                  </a:lnTo>
                  <a:lnTo>
                    <a:pt x="0" y="75"/>
                  </a:lnTo>
                  <a:lnTo>
                    <a:pt x="119" y="0"/>
                  </a:lnTo>
                  <a:lnTo>
                    <a:pt x="272" y="0"/>
                  </a:lnTo>
                  <a:lnTo>
                    <a:pt x="366" y="79"/>
                  </a:lnTo>
                  <a:lnTo>
                    <a:pt x="263" y="15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25" name="Freeform 180"/>
            <p:cNvSpPr>
              <a:spLocks noEditPoints="1"/>
            </p:cNvSpPr>
            <p:nvPr/>
          </p:nvSpPr>
          <p:spPr bwMode="auto">
            <a:xfrm>
              <a:off x="1025525" y="3022600"/>
              <a:ext cx="155575" cy="74613"/>
            </a:xfrm>
            <a:custGeom>
              <a:avLst/>
              <a:gdLst>
                <a:gd name="T0" fmla="*/ 2147483646 w 332"/>
                <a:gd name="T1" fmla="*/ 2147483646 h 158"/>
                <a:gd name="T2" fmla="*/ 2147483646 w 332"/>
                <a:gd name="T3" fmla="*/ 2147483646 h 158"/>
                <a:gd name="T4" fmla="*/ 2147483646 w 332"/>
                <a:gd name="T5" fmla="*/ 2147483646 h 158"/>
                <a:gd name="T6" fmla="*/ 2147483646 w 332"/>
                <a:gd name="T7" fmla="*/ 2147483646 h 158"/>
                <a:gd name="T8" fmla="*/ 2147483646 w 332"/>
                <a:gd name="T9" fmla="*/ 2147483646 h 158"/>
                <a:gd name="T10" fmla="*/ 2147483646 w 332"/>
                <a:gd name="T11" fmla="*/ 2147483646 h 158"/>
                <a:gd name="T12" fmla="*/ 2147483646 w 332"/>
                <a:gd name="T13" fmla="*/ 2147483646 h 158"/>
                <a:gd name="T14" fmla="*/ 2147483646 w 332"/>
                <a:gd name="T15" fmla="*/ 2147483646 h 158"/>
                <a:gd name="T16" fmla="*/ 2147483646 w 332"/>
                <a:gd name="T17" fmla="*/ 2147483646 h 158"/>
                <a:gd name="T18" fmla="*/ 2147483646 w 332"/>
                <a:gd name="T19" fmla="*/ 2147483646 h 158"/>
                <a:gd name="T20" fmla="*/ 2147483646 w 332"/>
                <a:gd name="T21" fmla="*/ 2147483646 h 158"/>
                <a:gd name="T22" fmla="*/ 0 w 332"/>
                <a:gd name="T23" fmla="*/ 2147483646 h 158"/>
                <a:gd name="T24" fmla="*/ 2147483646 w 332"/>
                <a:gd name="T25" fmla="*/ 0 h 158"/>
                <a:gd name="T26" fmla="*/ 2147483646 w 332"/>
                <a:gd name="T27" fmla="*/ 0 h 158"/>
                <a:gd name="T28" fmla="*/ 2147483646 w 332"/>
                <a:gd name="T29" fmla="*/ 2147483646 h 158"/>
                <a:gd name="T30" fmla="*/ 2147483646 w 332"/>
                <a:gd name="T31" fmla="*/ 2147483646 h 15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32" h="158">
                  <a:moveTo>
                    <a:pt x="105" y="126"/>
                  </a:moveTo>
                  <a:lnTo>
                    <a:pt x="105" y="126"/>
                  </a:lnTo>
                  <a:lnTo>
                    <a:pt x="249" y="126"/>
                  </a:lnTo>
                  <a:lnTo>
                    <a:pt x="286" y="82"/>
                  </a:lnTo>
                  <a:lnTo>
                    <a:pt x="213" y="32"/>
                  </a:lnTo>
                  <a:lnTo>
                    <a:pt x="97" y="32"/>
                  </a:lnTo>
                  <a:lnTo>
                    <a:pt x="48" y="78"/>
                  </a:lnTo>
                  <a:lnTo>
                    <a:pt x="105" y="126"/>
                  </a:lnTo>
                  <a:close/>
                  <a:moveTo>
                    <a:pt x="264" y="158"/>
                  </a:moveTo>
                  <a:lnTo>
                    <a:pt x="264" y="158"/>
                  </a:lnTo>
                  <a:lnTo>
                    <a:pt x="93" y="158"/>
                  </a:lnTo>
                  <a:lnTo>
                    <a:pt x="0" y="79"/>
                  </a:lnTo>
                  <a:lnTo>
                    <a:pt x="85" y="0"/>
                  </a:lnTo>
                  <a:lnTo>
                    <a:pt x="223" y="0"/>
                  </a:lnTo>
                  <a:lnTo>
                    <a:pt x="332" y="76"/>
                  </a:lnTo>
                  <a:lnTo>
                    <a:pt x="264" y="158"/>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26" name="Freeform 181"/>
            <p:cNvSpPr>
              <a:spLocks/>
            </p:cNvSpPr>
            <p:nvPr/>
          </p:nvSpPr>
          <p:spPr bwMode="auto">
            <a:xfrm>
              <a:off x="1020763" y="3081338"/>
              <a:ext cx="187325" cy="74613"/>
            </a:xfrm>
            <a:custGeom>
              <a:avLst/>
              <a:gdLst>
                <a:gd name="T0" fmla="*/ 2147483646 w 400"/>
                <a:gd name="T1" fmla="*/ 2147483646 h 158"/>
                <a:gd name="T2" fmla="*/ 2147483646 w 400"/>
                <a:gd name="T3" fmla="*/ 2147483646 h 158"/>
                <a:gd name="T4" fmla="*/ 2147483646 w 400"/>
                <a:gd name="T5" fmla="*/ 2147483646 h 158"/>
                <a:gd name="T6" fmla="*/ 2147483646 w 400"/>
                <a:gd name="T7" fmla="*/ 2147483646 h 158"/>
                <a:gd name="T8" fmla="*/ 2147483646 w 400"/>
                <a:gd name="T9" fmla="*/ 2147483646 h 158"/>
                <a:gd name="T10" fmla="*/ 2147483646 w 400"/>
                <a:gd name="T11" fmla="*/ 2147483646 h 158"/>
                <a:gd name="T12" fmla="*/ 2147483646 w 400"/>
                <a:gd name="T13" fmla="*/ 2147483646 h 158"/>
                <a:gd name="T14" fmla="*/ 2147483646 w 400"/>
                <a:gd name="T15" fmla="*/ 2147483646 h 158"/>
                <a:gd name="T16" fmla="*/ 2147483646 w 400"/>
                <a:gd name="T17" fmla="*/ 2147483646 h 158"/>
                <a:gd name="T18" fmla="*/ 2147483646 w 400"/>
                <a:gd name="T19" fmla="*/ 2147483646 h 158"/>
                <a:gd name="T20" fmla="*/ 2147483646 w 400"/>
                <a:gd name="T21" fmla="*/ 2147483646 h 158"/>
                <a:gd name="T22" fmla="*/ 2147483646 w 400"/>
                <a:gd name="T23" fmla="*/ 2147483646 h 158"/>
                <a:gd name="T24" fmla="*/ 2147483646 w 400"/>
                <a:gd name="T25" fmla="*/ 2147483646 h 158"/>
                <a:gd name="T26" fmla="*/ 2147483646 w 400"/>
                <a:gd name="T27" fmla="*/ 2147483646 h 158"/>
                <a:gd name="T28" fmla="*/ 2147483646 w 400"/>
                <a:gd name="T29" fmla="*/ 2147483646 h 158"/>
                <a:gd name="T30" fmla="*/ 2147483646 w 400"/>
                <a:gd name="T31" fmla="*/ 2147483646 h 158"/>
                <a:gd name="T32" fmla="*/ 0 w 400"/>
                <a:gd name="T33" fmla="*/ 2147483646 h 158"/>
                <a:gd name="T34" fmla="*/ 2147483646 w 400"/>
                <a:gd name="T35" fmla="*/ 0 h 158"/>
                <a:gd name="T36" fmla="*/ 2147483646 w 400"/>
                <a:gd name="T37" fmla="*/ 0 h 158"/>
                <a:gd name="T38" fmla="*/ 2147483646 w 400"/>
                <a:gd name="T39" fmla="*/ 2147483646 h 158"/>
                <a:gd name="T40" fmla="*/ 2147483646 w 400"/>
                <a:gd name="T41" fmla="*/ 2147483646 h 1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00" h="158">
                  <a:moveTo>
                    <a:pt x="313" y="158"/>
                  </a:moveTo>
                  <a:lnTo>
                    <a:pt x="313" y="158"/>
                  </a:lnTo>
                  <a:lnTo>
                    <a:pt x="262" y="158"/>
                  </a:lnTo>
                  <a:cubicBezTo>
                    <a:pt x="253" y="158"/>
                    <a:pt x="246" y="150"/>
                    <a:pt x="246" y="142"/>
                  </a:cubicBezTo>
                  <a:cubicBezTo>
                    <a:pt x="246" y="133"/>
                    <a:pt x="253" y="126"/>
                    <a:pt x="262" y="126"/>
                  </a:cubicBezTo>
                  <a:lnTo>
                    <a:pt x="301" y="126"/>
                  </a:lnTo>
                  <a:lnTo>
                    <a:pt x="348" y="82"/>
                  </a:lnTo>
                  <a:lnTo>
                    <a:pt x="264" y="32"/>
                  </a:lnTo>
                  <a:lnTo>
                    <a:pt x="115" y="32"/>
                  </a:lnTo>
                  <a:lnTo>
                    <a:pt x="54" y="78"/>
                  </a:lnTo>
                  <a:lnTo>
                    <a:pt x="123" y="125"/>
                  </a:lnTo>
                  <a:lnTo>
                    <a:pt x="160" y="126"/>
                  </a:lnTo>
                  <a:cubicBezTo>
                    <a:pt x="169" y="126"/>
                    <a:pt x="176" y="133"/>
                    <a:pt x="176" y="142"/>
                  </a:cubicBezTo>
                  <a:cubicBezTo>
                    <a:pt x="176" y="151"/>
                    <a:pt x="169" y="157"/>
                    <a:pt x="160" y="157"/>
                  </a:cubicBezTo>
                  <a:lnTo>
                    <a:pt x="113" y="157"/>
                  </a:lnTo>
                  <a:lnTo>
                    <a:pt x="0" y="79"/>
                  </a:lnTo>
                  <a:lnTo>
                    <a:pt x="105" y="0"/>
                  </a:lnTo>
                  <a:lnTo>
                    <a:pt x="272" y="0"/>
                  </a:lnTo>
                  <a:lnTo>
                    <a:pt x="400" y="77"/>
                  </a:lnTo>
                  <a:lnTo>
                    <a:pt x="313" y="158"/>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27" name="Freeform 182"/>
            <p:cNvSpPr>
              <a:spLocks/>
            </p:cNvSpPr>
            <p:nvPr/>
          </p:nvSpPr>
          <p:spPr bwMode="auto">
            <a:xfrm>
              <a:off x="1079500" y="3132138"/>
              <a:ext cx="31750" cy="31750"/>
            </a:xfrm>
            <a:custGeom>
              <a:avLst/>
              <a:gdLst>
                <a:gd name="T0" fmla="*/ 2147483646 w 66"/>
                <a:gd name="T1" fmla="*/ 2147483646 h 66"/>
                <a:gd name="T2" fmla="*/ 2147483646 w 66"/>
                <a:gd name="T3" fmla="*/ 2147483646 h 66"/>
                <a:gd name="T4" fmla="*/ 0 w 66"/>
                <a:gd name="T5" fmla="*/ 2147483646 h 66"/>
                <a:gd name="T6" fmla="*/ 2147483646 w 66"/>
                <a:gd name="T7" fmla="*/ 0 h 66"/>
                <a:gd name="T8" fmla="*/ 2147483646 w 66"/>
                <a:gd name="T9" fmla="*/ 2147483646 h 66"/>
                <a:gd name="T10" fmla="*/ 2147483646 w 66"/>
                <a:gd name="T11" fmla="*/ 2147483646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 h="66">
                  <a:moveTo>
                    <a:pt x="33" y="66"/>
                  </a:moveTo>
                  <a:lnTo>
                    <a:pt x="33" y="66"/>
                  </a:lnTo>
                  <a:cubicBezTo>
                    <a:pt x="15" y="66"/>
                    <a:pt x="0" y="51"/>
                    <a:pt x="0" y="33"/>
                  </a:cubicBezTo>
                  <a:cubicBezTo>
                    <a:pt x="0" y="15"/>
                    <a:pt x="15" y="0"/>
                    <a:pt x="33" y="0"/>
                  </a:cubicBezTo>
                  <a:cubicBezTo>
                    <a:pt x="51" y="0"/>
                    <a:pt x="66" y="15"/>
                    <a:pt x="66" y="33"/>
                  </a:cubicBezTo>
                  <a:cubicBezTo>
                    <a:pt x="66" y="51"/>
                    <a:pt x="51" y="66"/>
                    <a:pt x="33" y="66"/>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28" name="Freeform 183"/>
            <p:cNvSpPr>
              <a:spLocks/>
            </p:cNvSpPr>
            <p:nvPr/>
          </p:nvSpPr>
          <p:spPr bwMode="auto">
            <a:xfrm>
              <a:off x="1128713" y="3132138"/>
              <a:ext cx="30163" cy="31750"/>
            </a:xfrm>
            <a:custGeom>
              <a:avLst/>
              <a:gdLst>
                <a:gd name="T0" fmla="*/ 2147483646 w 66"/>
                <a:gd name="T1" fmla="*/ 2147483646 h 66"/>
                <a:gd name="T2" fmla="*/ 2147483646 w 66"/>
                <a:gd name="T3" fmla="*/ 2147483646 h 66"/>
                <a:gd name="T4" fmla="*/ 0 w 66"/>
                <a:gd name="T5" fmla="*/ 2147483646 h 66"/>
                <a:gd name="T6" fmla="*/ 2147483646 w 66"/>
                <a:gd name="T7" fmla="*/ 0 h 66"/>
                <a:gd name="T8" fmla="*/ 2147483646 w 66"/>
                <a:gd name="T9" fmla="*/ 2147483646 h 66"/>
                <a:gd name="T10" fmla="*/ 2147483646 w 66"/>
                <a:gd name="T11" fmla="*/ 2147483646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 h="66">
                  <a:moveTo>
                    <a:pt x="33" y="66"/>
                  </a:moveTo>
                  <a:lnTo>
                    <a:pt x="33" y="66"/>
                  </a:lnTo>
                  <a:cubicBezTo>
                    <a:pt x="14" y="66"/>
                    <a:pt x="0" y="51"/>
                    <a:pt x="0" y="33"/>
                  </a:cubicBezTo>
                  <a:cubicBezTo>
                    <a:pt x="0" y="15"/>
                    <a:pt x="14" y="0"/>
                    <a:pt x="33" y="0"/>
                  </a:cubicBezTo>
                  <a:cubicBezTo>
                    <a:pt x="51" y="0"/>
                    <a:pt x="66" y="15"/>
                    <a:pt x="66" y="33"/>
                  </a:cubicBezTo>
                  <a:cubicBezTo>
                    <a:pt x="66" y="51"/>
                    <a:pt x="51" y="66"/>
                    <a:pt x="33" y="66"/>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29" name="Freeform 184"/>
            <p:cNvSpPr>
              <a:spLocks/>
            </p:cNvSpPr>
            <p:nvPr/>
          </p:nvSpPr>
          <p:spPr bwMode="auto">
            <a:xfrm>
              <a:off x="1046163" y="2924175"/>
              <a:ext cx="106363" cy="201613"/>
            </a:xfrm>
            <a:custGeom>
              <a:avLst/>
              <a:gdLst>
                <a:gd name="T0" fmla="*/ 2147483646 w 227"/>
                <a:gd name="T1" fmla="*/ 2147483646 h 428"/>
                <a:gd name="T2" fmla="*/ 2147483646 w 227"/>
                <a:gd name="T3" fmla="*/ 2147483646 h 428"/>
                <a:gd name="T4" fmla="*/ 2147483646 w 227"/>
                <a:gd name="T5" fmla="*/ 2147483646 h 428"/>
                <a:gd name="T6" fmla="*/ 2147483646 w 227"/>
                <a:gd name="T7" fmla="*/ 2147483646 h 428"/>
                <a:gd name="T8" fmla="*/ 2147483646 w 227"/>
                <a:gd name="T9" fmla="*/ 2147483646 h 428"/>
                <a:gd name="T10" fmla="*/ 2147483646 w 227"/>
                <a:gd name="T11" fmla="*/ 2147483646 h 428"/>
                <a:gd name="T12" fmla="*/ 2147483646 w 227"/>
                <a:gd name="T13" fmla="*/ 2147483646 h 428"/>
                <a:gd name="T14" fmla="*/ 2147483646 w 227"/>
                <a:gd name="T15" fmla="*/ 2147483646 h 428"/>
                <a:gd name="T16" fmla="*/ 2147483646 w 227"/>
                <a:gd name="T17" fmla="*/ 2147483646 h 4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 h="428">
                  <a:moveTo>
                    <a:pt x="208" y="428"/>
                  </a:moveTo>
                  <a:lnTo>
                    <a:pt x="208" y="428"/>
                  </a:lnTo>
                  <a:cubicBezTo>
                    <a:pt x="203" y="428"/>
                    <a:pt x="197" y="424"/>
                    <a:pt x="194" y="419"/>
                  </a:cubicBezTo>
                  <a:lnTo>
                    <a:pt x="4" y="25"/>
                  </a:lnTo>
                  <a:cubicBezTo>
                    <a:pt x="0" y="17"/>
                    <a:pt x="4" y="8"/>
                    <a:pt x="12" y="4"/>
                  </a:cubicBezTo>
                  <a:cubicBezTo>
                    <a:pt x="19" y="0"/>
                    <a:pt x="29" y="4"/>
                    <a:pt x="33" y="11"/>
                  </a:cubicBezTo>
                  <a:lnTo>
                    <a:pt x="223" y="405"/>
                  </a:lnTo>
                  <a:cubicBezTo>
                    <a:pt x="227" y="413"/>
                    <a:pt x="223" y="422"/>
                    <a:pt x="215" y="426"/>
                  </a:cubicBezTo>
                  <a:cubicBezTo>
                    <a:pt x="213" y="427"/>
                    <a:pt x="211" y="428"/>
                    <a:pt x="208" y="428"/>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30" name="Freeform 185"/>
            <p:cNvSpPr>
              <a:spLocks/>
            </p:cNvSpPr>
            <p:nvPr/>
          </p:nvSpPr>
          <p:spPr bwMode="auto">
            <a:xfrm>
              <a:off x="962025" y="2924175"/>
              <a:ext cx="101600" cy="201613"/>
            </a:xfrm>
            <a:custGeom>
              <a:avLst/>
              <a:gdLst>
                <a:gd name="T0" fmla="*/ 2147483646 w 216"/>
                <a:gd name="T1" fmla="*/ 2147483646 h 428"/>
                <a:gd name="T2" fmla="*/ 2147483646 w 216"/>
                <a:gd name="T3" fmla="*/ 2147483646 h 428"/>
                <a:gd name="T4" fmla="*/ 2147483646 w 216"/>
                <a:gd name="T5" fmla="*/ 2147483646 h 428"/>
                <a:gd name="T6" fmla="*/ 2147483646 w 216"/>
                <a:gd name="T7" fmla="*/ 2147483646 h 428"/>
                <a:gd name="T8" fmla="*/ 2147483646 w 216"/>
                <a:gd name="T9" fmla="*/ 2147483646 h 428"/>
                <a:gd name="T10" fmla="*/ 2147483646 w 216"/>
                <a:gd name="T11" fmla="*/ 2147483646 h 428"/>
                <a:gd name="T12" fmla="*/ 2147483646 w 216"/>
                <a:gd name="T13" fmla="*/ 2147483646 h 428"/>
                <a:gd name="T14" fmla="*/ 2147483646 w 216"/>
                <a:gd name="T15" fmla="*/ 2147483646 h 428"/>
                <a:gd name="T16" fmla="*/ 2147483646 w 216"/>
                <a:gd name="T17" fmla="*/ 2147483646 h 4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 h="428">
                  <a:moveTo>
                    <a:pt x="18" y="428"/>
                  </a:moveTo>
                  <a:lnTo>
                    <a:pt x="18" y="428"/>
                  </a:lnTo>
                  <a:cubicBezTo>
                    <a:pt x="16" y="428"/>
                    <a:pt x="14" y="427"/>
                    <a:pt x="12" y="426"/>
                  </a:cubicBezTo>
                  <a:cubicBezTo>
                    <a:pt x="4" y="423"/>
                    <a:pt x="0" y="413"/>
                    <a:pt x="4" y="405"/>
                  </a:cubicBezTo>
                  <a:lnTo>
                    <a:pt x="183" y="12"/>
                  </a:lnTo>
                  <a:cubicBezTo>
                    <a:pt x="187" y="4"/>
                    <a:pt x="196" y="0"/>
                    <a:pt x="204" y="4"/>
                  </a:cubicBezTo>
                  <a:cubicBezTo>
                    <a:pt x="212" y="8"/>
                    <a:pt x="216" y="17"/>
                    <a:pt x="212" y="25"/>
                  </a:cubicBezTo>
                  <a:lnTo>
                    <a:pt x="33" y="418"/>
                  </a:lnTo>
                  <a:cubicBezTo>
                    <a:pt x="30" y="424"/>
                    <a:pt x="24" y="428"/>
                    <a:pt x="18" y="428"/>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31" name="Freeform 186"/>
            <p:cNvSpPr>
              <a:spLocks/>
            </p:cNvSpPr>
            <p:nvPr/>
          </p:nvSpPr>
          <p:spPr bwMode="auto">
            <a:xfrm>
              <a:off x="1030288" y="2859088"/>
              <a:ext cx="49213" cy="50800"/>
            </a:xfrm>
            <a:custGeom>
              <a:avLst/>
              <a:gdLst>
                <a:gd name="T0" fmla="*/ 2147483646 w 107"/>
                <a:gd name="T1" fmla="*/ 2147483646 h 107"/>
                <a:gd name="T2" fmla="*/ 2147483646 w 107"/>
                <a:gd name="T3" fmla="*/ 2147483646 h 107"/>
                <a:gd name="T4" fmla="*/ 2147483646 w 107"/>
                <a:gd name="T5" fmla="*/ 2147483646 h 107"/>
                <a:gd name="T6" fmla="*/ 0 w 107"/>
                <a:gd name="T7" fmla="*/ 2147483646 h 107"/>
                <a:gd name="T8" fmla="*/ 2147483646 w 107"/>
                <a:gd name="T9" fmla="*/ 0 h 107"/>
                <a:gd name="T10" fmla="*/ 2147483646 w 107"/>
                <a:gd name="T11" fmla="*/ 2147483646 h 1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7" h="107">
                  <a:moveTo>
                    <a:pt x="107" y="53"/>
                  </a:moveTo>
                  <a:lnTo>
                    <a:pt x="107" y="53"/>
                  </a:lnTo>
                  <a:cubicBezTo>
                    <a:pt x="107" y="83"/>
                    <a:pt x="83" y="107"/>
                    <a:pt x="53" y="107"/>
                  </a:cubicBezTo>
                  <a:cubicBezTo>
                    <a:pt x="24" y="107"/>
                    <a:pt x="0" y="83"/>
                    <a:pt x="0" y="53"/>
                  </a:cubicBezTo>
                  <a:cubicBezTo>
                    <a:pt x="0" y="24"/>
                    <a:pt x="24" y="0"/>
                    <a:pt x="53" y="0"/>
                  </a:cubicBezTo>
                  <a:cubicBezTo>
                    <a:pt x="83" y="0"/>
                    <a:pt x="107" y="24"/>
                    <a:pt x="107" y="53"/>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32" name="Freeform 187"/>
            <p:cNvSpPr>
              <a:spLocks/>
            </p:cNvSpPr>
            <p:nvPr/>
          </p:nvSpPr>
          <p:spPr bwMode="auto">
            <a:xfrm>
              <a:off x="1025525" y="2987675"/>
              <a:ext cx="61913" cy="14288"/>
            </a:xfrm>
            <a:custGeom>
              <a:avLst/>
              <a:gdLst>
                <a:gd name="T0" fmla="*/ 2147483646 w 131"/>
                <a:gd name="T1" fmla="*/ 2147483646 h 32"/>
                <a:gd name="T2" fmla="*/ 2147483646 w 131"/>
                <a:gd name="T3" fmla="*/ 2147483646 h 32"/>
                <a:gd name="T4" fmla="*/ 2147483646 w 131"/>
                <a:gd name="T5" fmla="*/ 2147483646 h 32"/>
                <a:gd name="T6" fmla="*/ 0 w 131"/>
                <a:gd name="T7" fmla="*/ 2147483646 h 32"/>
                <a:gd name="T8" fmla="*/ 2147483646 w 131"/>
                <a:gd name="T9" fmla="*/ 0 h 32"/>
                <a:gd name="T10" fmla="*/ 2147483646 w 131"/>
                <a:gd name="T11" fmla="*/ 0 h 32"/>
                <a:gd name="T12" fmla="*/ 2147483646 w 131"/>
                <a:gd name="T13" fmla="*/ 2147483646 h 32"/>
                <a:gd name="T14" fmla="*/ 2147483646 w 131"/>
                <a:gd name="T15" fmla="*/ 2147483646 h 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1" h="32">
                  <a:moveTo>
                    <a:pt x="115" y="32"/>
                  </a:moveTo>
                  <a:lnTo>
                    <a:pt x="115" y="32"/>
                  </a:lnTo>
                  <a:lnTo>
                    <a:pt x="16" y="32"/>
                  </a:lnTo>
                  <a:cubicBezTo>
                    <a:pt x="7" y="32"/>
                    <a:pt x="0" y="25"/>
                    <a:pt x="0" y="16"/>
                  </a:cubicBezTo>
                  <a:cubicBezTo>
                    <a:pt x="0" y="7"/>
                    <a:pt x="7" y="0"/>
                    <a:pt x="16" y="0"/>
                  </a:cubicBezTo>
                  <a:lnTo>
                    <a:pt x="115" y="0"/>
                  </a:lnTo>
                  <a:cubicBezTo>
                    <a:pt x="123" y="0"/>
                    <a:pt x="131" y="7"/>
                    <a:pt x="131" y="16"/>
                  </a:cubicBezTo>
                  <a:cubicBezTo>
                    <a:pt x="131" y="25"/>
                    <a:pt x="123" y="32"/>
                    <a:pt x="115" y="32"/>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33" name="Freeform 188"/>
            <p:cNvSpPr>
              <a:spLocks/>
            </p:cNvSpPr>
            <p:nvPr/>
          </p:nvSpPr>
          <p:spPr bwMode="auto">
            <a:xfrm>
              <a:off x="958850" y="2843213"/>
              <a:ext cx="26988" cy="82550"/>
            </a:xfrm>
            <a:custGeom>
              <a:avLst/>
              <a:gdLst>
                <a:gd name="T0" fmla="*/ 2147483646 w 59"/>
                <a:gd name="T1" fmla="*/ 2147483646 h 174"/>
                <a:gd name="T2" fmla="*/ 2147483646 w 59"/>
                <a:gd name="T3" fmla="*/ 2147483646 h 174"/>
                <a:gd name="T4" fmla="*/ 2147483646 w 59"/>
                <a:gd name="T5" fmla="*/ 2147483646 h 174"/>
                <a:gd name="T6" fmla="*/ 0 w 59"/>
                <a:gd name="T7" fmla="*/ 2147483646 h 174"/>
                <a:gd name="T8" fmla="*/ 2147483646 w 59"/>
                <a:gd name="T9" fmla="*/ 2147483646 h 174"/>
                <a:gd name="T10" fmla="*/ 2147483646 w 59"/>
                <a:gd name="T11" fmla="*/ 2147483646 h 174"/>
                <a:gd name="T12" fmla="*/ 2147483646 w 59"/>
                <a:gd name="T13" fmla="*/ 2147483646 h 174"/>
                <a:gd name="T14" fmla="*/ 2147483646 w 59"/>
                <a:gd name="T15" fmla="*/ 2147483646 h 174"/>
                <a:gd name="T16" fmla="*/ 2147483646 w 59"/>
                <a:gd name="T17" fmla="*/ 2147483646 h 174"/>
                <a:gd name="T18" fmla="*/ 2147483646 w 59"/>
                <a:gd name="T19" fmla="*/ 2147483646 h 174"/>
                <a:gd name="T20" fmla="*/ 2147483646 w 59"/>
                <a:gd name="T21" fmla="*/ 2147483646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9" h="174">
                  <a:moveTo>
                    <a:pt x="41" y="174"/>
                  </a:moveTo>
                  <a:lnTo>
                    <a:pt x="41" y="174"/>
                  </a:lnTo>
                  <a:cubicBezTo>
                    <a:pt x="37" y="174"/>
                    <a:pt x="33" y="172"/>
                    <a:pt x="30" y="169"/>
                  </a:cubicBezTo>
                  <a:cubicBezTo>
                    <a:pt x="11" y="148"/>
                    <a:pt x="0" y="119"/>
                    <a:pt x="0" y="88"/>
                  </a:cubicBezTo>
                  <a:cubicBezTo>
                    <a:pt x="0" y="57"/>
                    <a:pt x="10" y="29"/>
                    <a:pt x="29" y="7"/>
                  </a:cubicBezTo>
                  <a:cubicBezTo>
                    <a:pt x="35" y="1"/>
                    <a:pt x="45" y="0"/>
                    <a:pt x="51" y="6"/>
                  </a:cubicBezTo>
                  <a:cubicBezTo>
                    <a:pt x="58" y="12"/>
                    <a:pt x="59" y="22"/>
                    <a:pt x="53" y="28"/>
                  </a:cubicBezTo>
                  <a:cubicBezTo>
                    <a:pt x="39" y="44"/>
                    <a:pt x="32" y="65"/>
                    <a:pt x="32" y="88"/>
                  </a:cubicBezTo>
                  <a:cubicBezTo>
                    <a:pt x="32" y="111"/>
                    <a:pt x="40" y="132"/>
                    <a:pt x="53" y="148"/>
                  </a:cubicBezTo>
                  <a:cubicBezTo>
                    <a:pt x="59" y="154"/>
                    <a:pt x="58" y="164"/>
                    <a:pt x="52" y="170"/>
                  </a:cubicBezTo>
                  <a:cubicBezTo>
                    <a:pt x="49" y="173"/>
                    <a:pt x="45" y="174"/>
                    <a:pt x="41" y="174"/>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34" name="Freeform 189"/>
            <p:cNvSpPr>
              <a:spLocks/>
            </p:cNvSpPr>
            <p:nvPr/>
          </p:nvSpPr>
          <p:spPr bwMode="auto">
            <a:xfrm>
              <a:off x="912813" y="2816225"/>
              <a:ext cx="39688" cy="136525"/>
            </a:xfrm>
            <a:custGeom>
              <a:avLst/>
              <a:gdLst>
                <a:gd name="T0" fmla="*/ 2147483646 w 87"/>
                <a:gd name="T1" fmla="*/ 2147483646 h 293"/>
                <a:gd name="T2" fmla="*/ 2147483646 w 87"/>
                <a:gd name="T3" fmla="*/ 2147483646 h 293"/>
                <a:gd name="T4" fmla="*/ 2147483646 w 87"/>
                <a:gd name="T5" fmla="*/ 2147483646 h 293"/>
                <a:gd name="T6" fmla="*/ 0 w 87"/>
                <a:gd name="T7" fmla="*/ 2147483646 h 293"/>
                <a:gd name="T8" fmla="*/ 2147483646 w 87"/>
                <a:gd name="T9" fmla="*/ 2147483646 h 293"/>
                <a:gd name="T10" fmla="*/ 2147483646 w 87"/>
                <a:gd name="T11" fmla="*/ 2147483646 h 293"/>
                <a:gd name="T12" fmla="*/ 2147483646 w 87"/>
                <a:gd name="T13" fmla="*/ 2147483646 h 293"/>
                <a:gd name="T14" fmla="*/ 2147483646 w 87"/>
                <a:gd name="T15" fmla="*/ 2147483646 h 293"/>
                <a:gd name="T16" fmla="*/ 2147483646 w 87"/>
                <a:gd name="T17" fmla="*/ 2147483646 h 293"/>
                <a:gd name="T18" fmla="*/ 2147483646 w 87"/>
                <a:gd name="T19" fmla="*/ 2147483646 h 293"/>
                <a:gd name="T20" fmla="*/ 2147483646 w 87"/>
                <a:gd name="T21" fmla="*/ 2147483646 h 2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7" h="293">
                  <a:moveTo>
                    <a:pt x="70" y="293"/>
                  </a:moveTo>
                  <a:lnTo>
                    <a:pt x="70" y="293"/>
                  </a:lnTo>
                  <a:cubicBezTo>
                    <a:pt x="66" y="293"/>
                    <a:pt x="62" y="292"/>
                    <a:pt x="58" y="289"/>
                  </a:cubicBezTo>
                  <a:cubicBezTo>
                    <a:pt x="22" y="252"/>
                    <a:pt x="0" y="201"/>
                    <a:pt x="0" y="148"/>
                  </a:cubicBezTo>
                  <a:cubicBezTo>
                    <a:pt x="0" y="94"/>
                    <a:pt x="21" y="43"/>
                    <a:pt x="58" y="7"/>
                  </a:cubicBezTo>
                  <a:cubicBezTo>
                    <a:pt x="64" y="0"/>
                    <a:pt x="74" y="1"/>
                    <a:pt x="80" y="7"/>
                  </a:cubicBezTo>
                  <a:cubicBezTo>
                    <a:pt x="86" y="13"/>
                    <a:pt x="86" y="23"/>
                    <a:pt x="80" y="29"/>
                  </a:cubicBezTo>
                  <a:cubicBezTo>
                    <a:pt x="49" y="60"/>
                    <a:pt x="32" y="103"/>
                    <a:pt x="32" y="148"/>
                  </a:cubicBezTo>
                  <a:cubicBezTo>
                    <a:pt x="32" y="193"/>
                    <a:pt x="50" y="236"/>
                    <a:pt x="81" y="266"/>
                  </a:cubicBezTo>
                  <a:cubicBezTo>
                    <a:pt x="87" y="272"/>
                    <a:pt x="87" y="282"/>
                    <a:pt x="81" y="288"/>
                  </a:cubicBezTo>
                  <a:cubicBezTo>
                    <a:pt x="78" y="291"/>
                    <a:pt x="74" y="293"/>
                    <a:pt x="70" y="293"/>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35" name="Freeform 190"/>
            <p:cNvSpPr>
              <a:spLocks/>
            </p:cNvSpPr>
            <p:nvPr/>
          </p:nvSpPr>
          <p:spPr bwMode="auto">
            <a:xfrm>
              <a:off x="1123950" y="2843213"/>
              <a:ext cx="26988" cy="82550"/>
            </a:xfrm>
            <a:custGeom>
              <a:avLst/>
              <a:gdLst>
                <a:gd name="T0" fmla="*/ 2147483646 w 59"/>
                <a:gd name="T1" fmla="*/ 2147483646 h 174"/>
                <a:gd name="T2" fmla="*/ 2147483646 w 59"/>
                <a:gd name="T3" fmla="*/ 2147483646 h 174"/>
                <a:gd name="T4" fmla="*/ 2147483646 w 59"/>
                <a:gd name="T5" fmla="*/ 2147483646 h 174"/>
                <a:gd name="T6" fmla="*/ 2147483646 w 59"/>
                <a:gd name="T7" fmla="*/ 2147483646 h 174"/>
                <a:gd name="T8" fmla="*/ 2147483646 w 59"/>
                <a:gd name="T9" fmla="*/ 2147483646 h 174"/>
                <a:gd name="T10" fmla="*/ 2147483646 w 59"/>
                <a:gd name="T11" fmla="*/ 2147483646 h 174"/>
                <a:gd name="T12" fmla="*/ 2147483646 w 59"/>
                <a:gd name="T13" fmla="*/ 2147483646 h 174"/>
                <a:gd name="T14" fmla="*/ 2147483646 w 59"/>
                <a:gd name="T15" fmla="*/ 2147483646 h 174"/>
                <a:gd name="T16" fmla="*/ 2147483646 w 59"/>
                <a:gd name="T17" fmla="*/ 2147483646 h 174"/>
                <a:gd name="T18" fmla="*/ 2147483646 w 59"/>
                <a:gd name="T19" fmla="*/ 2147483646 h 174"/>
                <a:gd name="T20" fmla="*/ 2147483646 w 59"/>
                <a:gd name="T21" fmla="*/ 2147483646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9" h="174">
                  <a:moveTo>
                    <a:pt x="17" y="174"/>
                  </a:moveTo>
                  <a:lnTo>
                    <a:pt x="17" y="174"/>
                  </a:lnTo>
                  <a:cubicBezTo>
                    <a:pt x="14" y="174"/>
                    <a:pt x="10" y="173"/>
                    <a:pt x="7" y="170"/>
                  </a:cubicBezTo>
                  <a:cubicBezTo>
                    <a:pt x="0" y="164"/>
                    <a:pt x="0" y="154"/>
                    <a:pt x="6" y="148"/>
                  </a:cubicBezTo>
                  <a:cubicBezTo>
                    <a:pt x="19" y="132"/>
                    <a:pt x="27" y="111"/>
                    <a:pt x="27" y="88"/>
                  </a:cubicBezTo>
                  <a:cubicBezTo>
                    <a:pt x="27" y="65"/>
                    <a:pt x="20" y="44"/>
                    <a:pt x="6" y="28"/>
                  </a:cubicBezTo>
                  <a:cubicBezTo>
                    <a:pt x="0" y="22"/>
                    <a:pt x="1" y="12"/>
                    <a:pt x="7" y="6"/>
                  </a:cubicBezTo>
                  <a:cubicBezTo>
                    <a:pt x="14" y="0"/>
                    <a:pt x="24" y="1"/>
                    <a:pt x="30" y="7"/>
                  </a:cubicBezTo>
                  <a:cubicBezTo>
                    <a:pt x="49" y="29"/>
                    <a:pt x="59" y="57"/>
                    <a:pt x="59" y="88"/>
                  </a:cubicBezTo>
                  <a:cubicBezTo>
                    <a:pt x="59" y="119"/>
                    <a:pt x="48" y="148"/>
                    <a:pt x="29" y="169"/>
                  </a:cubicBezTo>
                  <a:cubicBezTo>
                    <a:pt x="26" y="172"/>
                    <a:pt x="22" y="174"/>
                    <a:pt x="17" y="174"/>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36" name="Freeform 191"/>
            <p:cNvSpPr>
              <a:spLocks/>
            </p:cNvSpPr>
            <p:nvPr/>
          </p:nvSpPr>
          <p:spPr bwMode="auto">
            <a:xfrm>
              <a:off x="1157288" y="2816225"/>
              <a:ext cx="41275" cy="136525"/>
            </a:xfrm>
            <a:custGeom>
              <a:avLst/>
              <a:gdLst>
                <a:gd name="T0" fmla="*/ 2147483646 w 87"/>
                <a:gd name="T1" fmla="*/ 2147483646 h 293"/>
                <a:gd name="T2" fmla="*/ 2147483646 w 87"/>
                <a:gd name="T3" fmla="*/ 2147483646 h 293"/>
                <a:gd name="T4" fmla="*/ 2147483646 w 87"/>
                <a:gd name="T5" fmla="*/ 2147483646 h 293"/>
                <a:gd name="T6" fmla="*/ 2147483646 w 87"/>
                <a:gd name="T7" fmla="*/ 2147483646 h 293"/>
                <a:gd name="T8" fmla="*/ 2147483646 w 87"/>
                <a:gd name="T9" fmla="*/ 2147483646 h 293"/>
                <a:gd name="T10" fmla="*/ 2147483646 w 87"/>
                <a:gd name="T11" fmla="*/ 2147483646 h 293"/>
                <a:gd name="T12" fmla="*/ 2147483646 w 87"/>
                <a:gd name="T13" fmla="*/ 2147483646 h 293"/>
                <a:gd name="T14" fmla="*/ 2147483646 w 87"/>
                <a:gd name="T15" fmla="*/ 2147483646 h 293"/>
                <a:gd name="T16" fmla="*/ 2147483646 w 87"/>
                <a:gd name="T17" fmla="*/ 2147483646 h 293"/>
                <a:gd name="T18" fmla="*/ 2147483646 w 87"/>
                <a:gd name="T19" fmla="*/ 2147483646 h 293"/>
                <a:gd name="T20" fmla="*/ 2147483646 w 87"/>
                <a:gd name="T21" fmla="*/ 2147483646 h 2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7" h="293">
                  <a:moveTo>
                    <a:pt x="17" y="293"/>
                  </a:moveTo>
                  <a:lnTo>
                    <a:pt x="17" y="293"/>
                  </a:lnTo>
                  <a:cubicBezTo>
                    <a:pt x="13" y="293"/>
                    <a:pt x="9" y="291"/>
                    <a:pt x="6" y="288"/>
                  </a:cubicBezTo>
                  <a:cubicBezTo>
                    <a:pt x="0" y="282"/>
                    <a:pt x="0" y="272"/>
                    <a:pt x="6" y="266"/>
                  </a:cubicBezTo>
                  <a:cubicBezTo>
                    <a:pt x="37" y="236"/>
                    <a:pt x="55" y="193"/>
                    <a:pt x="55" y="148"/>
                  </a:cubicBezTo>
                  <a:cubicBezTo>
                    <a:pt x="55" y="103"/>
                    <a:pt x="38" y="60"/>
                    <a:pt x="7" y="29"/>
                  </a:cubicBezTo>
                  <a:cubicBezTo>
                    <a:pt x="1" y="23"/>
                    <a:pt x="1" y="13"/>
                    <a:pt x="7" y="7"/>
                  </a:cubicBezTo>
                  <a:cubicBezTo>
                    <a:pt x="13" y="1"/>
                    <a:pt x="23" y="0"/>
                    <a:pt x="29" y="7"/>
                  </a:cubicBezTo>
                  <a:cubicBezTo>
                    <a:pt x="66" y="43"/>
                    <a:pt x="87" y="94"/>
                    <a:pt x="87" y="148"/>
                  </a:cubicBezTo>
                  <a:cubicBezTo>
                    <a:pt x="86" y="201"/>
                    <a:pt x="65" y="252"/>
                    <a:pt x="28" y="289"/>
                  </a:cubicBezTo>
                  <a:cubicBezTo>
                    <a:pt x="25" y="292"/>
                    <a:pt x="21" y="293"/>
                    <a:pt x="17" y="293"/>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grpSp>
      <p:sp>
        <p:nvSpPr>
          <p:cNvPr id="37" name="Freeform 44"/>
          <p:cNvSpPr>
            <a:spLocks noEditPoints="1"/>
          </p:cNvSpPr>
          <p:nvPr/>
        </p:nvSpPr>
        <p:spPr bwMode="auto">
          <a:xfrm rot="3258586">
            <a:off x="752651" y="5528115"/>
            <a:ext cx="349019" cy="338341"/>
          </a:xfrm>
          <a:custGeom>
            <a:avLst/>
            <a:gdLst>
              <a:gd name="T0" fmla="*/ 57 w 199"/>
              <a:gd name="T1" fmla="*/ 3 h 184"/>
              <a:gd name="T2" fmla="*/ 26 w 199"/>
              <a:gd name="T3" fmla="*/ 38 h 184"/>
              <a:gd name="T4" fmla="*/ 1 w 199"/>
              <a:gd name="T5" fmla="*/ 78 h 184"/>
              <a:gd name="T6" fmla="*/ 2 w 199"/>
              <a:gd name="T7" fmla="*/ 84 h 184"/>
              <a:gd name="T8" fmla="*/ 49 w 199"/>
              <a:gd name="T9" fmla="*/ 119 h 184"/>
              <a:gd name="T10" fmla="*/ 72 w 199"/>
              <a:gd name="T11" fmla="*/ 136 h 184"/>
              <a:gd name="T12" fmla="*/ 135 w 199"/>
              <a:gd name="T13" fmla="*/ 183 h 184"/>
              <a:gd name="T14" fmla="*/ 141 w 199"/>
              <a:gd name="T15" fmla="*/ 182 h 184"/>
              <a:gd name="T16" fmla="*/ 173 w 199"/>
              <a:gd name="T17" fmla="*/ 147 h 184"/>
              <a:gd name="T18" fmla="*/ 197 w 199"/>
              <a:gd name="T19" fmla="*/ 107 h 184"/>
              <a:gd name="T20" fmla="*/ 196 w 199"/>
              <a:gd name="T21" fmla="*/ 100 h 184"/>
              <a:gd name="T22" fmla="*/ 63 w 199"/>
              <a:gd name="T23" fmla="*/ 2 h 184"/>
              <a:gd name="T24" fmla="*/ 57 w 199"/>
              <a:gd name="T25" fmla="*/ 3 h 184"/>
              <a:gd name="T26" fmla="*/ 23 w 199"/>
              <a:gd name="T27" fmla="*/ 54 h 184"/>
              <a:gd name="T28" fmla="*/ 41 w 199"/>
              <a:gd name="T29" fmla="*/ 31 h 184"/>
              <a:gd name="T30" fmla="*/ 43 w 199"/>
              <a:gd name="T31" fmla="*/ 32 h 184"/>
              <a:gd name="T32" fmla="*/ 25 w 199"/>
              <a:gd name="T33" fmla="*/ 55 h 184"/>
              <a:gd name="T34" fmla="*/ 23 w 199"/>
              <a:gd name="T35" fmla="*/ 54 h 184"/>
              <a:gd name="T36" fmla="*/ 16 w 199"/>
              <a:gd name="T37" fmla="*/ 82 h 184"/>
              <a:gd name="T38" fmla="*/ 15 w 199"/>
              <a:gd name="T39" fmla="*/ 76 h 184"/>
              <a:gd name="T40" fmla="*/ 60 w 199"/>
              <a:gd name="T41" fmla="*/ 16 h 184"/>
              <a:gd name="T42" fmla="*/ 65 w 199"/>
              <a:gd name="T43" fmla="*/ 15 h 184"/>
              <a:gd name="T44" fmla="*/ 166 w 199"/>
              <a:gd name="T45" fmla="*/ 90 h 184"/>
              <a:gd name="T46" fmla="*/ 167 w 199"/>
              <a:gd name="T47" fmla="*/ 95 h 184"/>
              <a:gd name="T48" fmla="*/ 122 w 199"/>
              <a:gd name="T49" fmla="*/ 156 h 184"/>
              <a:gd name="T50" fmla="*/ 117 w 199"/>
              <a:gd name="T51" fmla="*/ 157 h 184"/>
              <a:gd name="T52" fmla="*/ 16 w 199"/>
              <a:gd name="T53" fmla="*/ 82 h 184"/>
              <a:gd name="T54" fmla="*/ 148 w 199"/>
              <a:gd name="T55" fmla="*/ 143 h 184"/>
              <a:gd name="T56" fmla="*/ 131 w 199"/>
              <a:gd name="T57" fmla="*/ 165 h 184"/>
              <a:gd name="T58" fmla="*/ 129 w 199"/>
              <a:gd name="T59" fmla="*/ 165 h 184"/>
              <a:gd name="T60" fmla="*/ 128 w 199"/>
              <a:gd name="T61" fmla="*/ 162 h 184"/>
              <a:gd name="T62" fmla="*/ 144 w 199"/>
              <a:gd name="T63" fmla="*/ 141 h 184"/>
              <a:gd name="T64" fmla="*/ 147 w 199"/>
              <a:gd name="T65" fmla="*/ 140 h 184"/>
              <a:gd name="T66" fmla="*/ 148 w 199"/>
              <a:gd name="T67" fmla="*/ 143 h 184"/>
              <a:gd name="T68" fmla="*/ 161 w 199"/>
              <a:gd name="T69" fmla="*/ 137 h 184"/>
              <a:gd name="T70" fmla="*/ 150 w 199"/>
              <a:gd name="T71" fmla="*/ 139 h 184"/>
              <a:gd name="T72" fmla="*/ 148 w 199"/>
              <a:gd name="T73" fmla="*/ 127 h 184"/>
              <a:gd name="T74" fmla="*/ 159 w 199"/>
              <a:gd name="T75" fmla="*/ 126 h 184"/>
              <a:gd name="T76" fmla="*/ 161 w 199"/>
              <a:gd name="T77" fmla="*/ 137 h 184"/>
              <a:gd name="T78" fmla="*/ 179 w 199"/>
              <a:gd name="T79" fmla="*/ 101 h 184"/>
              <a:gd name="T80" fmla="*/ 163 w 199"/>
              <a:gd name="T81" fmla="*/ 123 h 184"/>
              <a:gd name="T82" fmla="*/ 160 w 199"/>
              <a:gd name="T83" fmla="*/ 123 h 184"/>
              <a:gd name="T84" fmla="*/ 159 w 199"/>
              <a:gd name="T85" fmla="*/ 121 h 184"/>
              <a:gd name="T86" fmla="*/ 175 w 199"/>
              <a:gd name="T87" fmla="*/ 99 h 184"/>
              <a:gd name="T88" fmla="*/ 178 w 199"/>
              <a:gd name="T89" fmla="*/ 99 h 184"/>
              <a:gd name="T90" fmla="*/ 179 w 199"/>
              <a:gd name="T91" fmla="*/ 10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184">
                <a:moveTo>
                  <a:pt x="57" y="3"/>
                </a:moveTo>
                <a:cubicBezTo>
                  <a:pt x="57" y="3"/>
                  <a:pt x="39" y="21"/>
                  <a:pt x="26" y="38"/>
                </a:cubicBezTo>
                <a:cubicBezTo>
                  <a:pt x="14" y="55"/>
                  <a:pt x="2" y="76"/>
                  <a:pt x="1" y="78"/>
                </a:cubicBezTo>
                <a:cubicBezTo>
                  <a:pt x="0" y="80"/>
                  <a:pt x="0" y="82"/>
                  <a:pt x="2" y="84"/>
                </a:cubicBezTo>
                <a:cubicBezTo>
                  <a:pt x="49" y="119"/>
                  <a:pt x="49" y="119"/>
                  <a:pt x="49" y="119"/>
                </a:cubicBezTo>
                <a:cubicBezTo>
                  <a:pt x="72" y="136"/>
                  <a:pt x="72" y="136"/>
                  <a:pt x="72" y="136"/>
                </a:cubicBezTo>
                <a:cubicBezTo>
                  <a:pt x="135" y="183"/>
                  <a:pt x="135" y="183"/>
                  <a:pt x="135" y="183"/>
                </a:cubicBezTo>
                <a:cubicBezTo>
                  <a:pt x="137" y="184"/>
                  <a:pt x="140" y="184"/>
                  <a:pt x="141" y="182"/>
                </a:cubicBezTo>
                <a:cubicBezTo>
                  <a:pt x="141" y="182"/>
                  <a:pt x="160" y="165"/>
                  <a:pt x="173" y="147"/>
                </a:cubicBezTo>
                <a:cubicBezTo>
                  <a:pt x="186" y="130"/>
                  <a:pt x="197" y="107"/>
                  <a:pt x="197" y="107"/>
                </a:cubicBezTo>
                <a:cubicBezTo>
                  <a:pt x="199" y="105"/>
                  <a:pt x="198" y="102"/>
                  <a:pt x="196" y="100"/>
                </a:cubicBezTo>
                <a:cubicBezTo>
                  <a:pt x="63" y="2"/>
                  <a:pt x="63" y="2"/>
                  <a:pt x="63" y="2"/>
                </a:cubicBezTo>
                <a:cubicBezTo>
                  <a:pt x="61" y="0"/>
                  <a:pt x="58" y="1"/>
                  <a:pt x="57" y="3"/>
                </a:cubicBezTo>
                <a:close/>
                <a:moveTo>
                  <a:pt x="23" y="54"/>
                </a:moveTo>
                <a:cubicBezTo>
                  <a:pt x="41" y="31"/>
                  <a:pt x="41" y="31"/>
                  <a:pt x="41" y="31"/>
                </a:cubicBezTo>
                <a:cubicBezTo>
                  <a:pt x="43" y="32"/>
                  <a:pt x="43" y="32"/>
                  <a:pt x="43" y="32"/>
                </a:cubicBezTo>
                <a:cubicBezTo>
                  <a:pt x="25" y="55"/>
                  <a:pt x="25" y="55"/>
                  <a:pt x="25" y="55"/>
                </a:cubicBezTo>
                <a:lnTo>
                  <a:pt x="23" y="54"/>
                </a:lnTo>
                <a:close/>
                <a:moveTo>
                  <a:pt x="16" y="82"/>
                </a:moveTo>
                <a:cubicBezTo>
                  <a:pt x="14" y="80"/>
                  <a:pt x="14" y="78"/>
                  <a:pt x="15" y="76"/>
                </a:cubicBezTo>
                <a:cubicBezTo>
                  <a:pt x="60" y="16"/>
                  <a:pt x="60" y="16"/>
                  <a:pt x="60" y="16"/>
                </a:cubicBezTo>
                <a:cubicBezTo>
                  <a:pt x="61" y="14"/>
                  <a:pt x="64" y="14"/>
                  <a:pt x="65" y="15"/>
                </a:cubicBezTo>
                <a:cubicBezTo>
                  <a:pt x="166" y="90"/>
                  <a:pt x="166" y="90"/>
                  <a:pt x="166" y="90"/>
                </a:cubicBezTo>
                <a:cubicBezTo>
                  <a:pt x="168" y="91"/>
                  <a:pt x="169" y="94"/>
                  <a:pt x="167" y="95"/>
                </a:cubicBezTo>
                <a:cubicBezTo>
                  <a:pt x="122" y="156"/>
                  <a:pt x="122" y="156"/>
                  <a:pt x="122" y="156"/>
                </a:cubicBezTo>
                <a:cubicBezTo>
                  <a:pt x="121" y="158"/>
                  <a:pt x="119" y="158"/>
                  <a:pt x="117" y="157"/>
                </a:cubicBezTo>
                <a:lnTo>
                  <a:pt x="16" y="82"/>
                </a:lnTo>
                <a:close/>
                <a:moveTo>
                  <a:pt x="148" y="143"/>
                </a:moveTo>
                <a:cubicBezTo>
                  <a:pt x="131" y="165"/>
                  <a:pt x="131" y="165"/>
                  <a:pt x="131" y="165"/>
                </a:cubicBezTo>
                <a:cubicBezTo>
                  <a:pt x="131" y="166"/>
                  <a:pt x="130" y="166"/>
                  <a:pt x="129" y="165"/>
                </a:cubicBezTo>
                <a:cubicBezTo>
                  <a:pt x="128" y="165"/>
                  <a:pt x="128" y="163"/>
                  <a:pt x="128" y="162"/>
                </a:cubicBezTo>
                <a:cubicBezTo>
                  <a:pt x="144" y="141"/>
                  <a:pt x="144" y="141"/>
                  <a:pt x="144" y="141"/>
                </a:cubicBezTo>
                <a:cubicBezTo>
                  <a:pt x="145" y="140"/>
                  <a:pt x="146" y="140"/>
                  <a:pt x="147" y="140"/>
                </a:cubicBezTo>
                <a:cubicBezTo>
                  <a:pt x="148" y="141"/>
                  <a:pt x="148" y="142"/>
                  <a:pt x="148" y="143"/>
                </a:cubicBezTo>
                <a:close/>
                <a:moveTo>
                  <a:pt x="161" y="137"/>
                </a:moveTo>
                <a:cubicBezTo>
                  <a:pt x="158" y="141"/>
                  <a:pt x="153" y="141"/>
                  <a:pt x="150" y="139"/>
                </a:cubicBezTo>
                <a:cubicBezTo>
                  <a:pt x="146" y="136"/>
                  <a:pt x="145" y="131"/>
                  <a:pt x="148" y="127"/>
                </a:cubicBezTo>
                <a:cubicBezTo>
                  <a:pt x="151" y="124"/>
                  <a:pt x="156" y="123"/>
                  <a:pt x="159" y="126"/>
                </a:cubicBezTo>
                <a:cubicBezTo>
                  <a:pt x="163" y="128"/>
                  <a:pt x="164" y="133"/>
                  <a:pt x="161" y="137"/>
                </a:cubicBezTo>
                <a:close/>
                <a:moveTo>
                  <a:pt x="179" y="101"/>
                </a:moveTo>
                <a:cubicBezTo>
                  <a:pt x="163" y="123"/>
                  <a:pt x="163" y="123"/>
                  <a:pt x="163" y="123"/>
                </a:cubicBezTo>
                <a:cubicBezTo>
                  <a:pt x="162" y="124"/>
                  <a:pt x="161" y="124"/>
                  <a:pt x="160" y="123"/>
                </a:cubicBezTo>
                <a:cubicBezTo>
                  <a:pt x="159" y="123"/>
                  <a:pt x="159" y="121"/>
                  <a:pt x="159" y="121"/>
                </a:cubicBezTo>
                <a:cubicBezTo>
                  <a:pt x="175" y="99"/>
                  <a:pt x="175" y="99"/>
                  <a:pt x="175" y="99"/>
                </a:cubicBezTo>
                <a:cubicBezTo>
                  <a:pt x="176" y="98"/>
                  <a:pt x="177" y="98"/>
                  <a:pt x="178" y="99"/>
                </a:cubicBezTo>
                <a:cubicBezTo>
                  <a:pt x="179" y="99"/>
                  <a:pt x="179" y="100"/>
                  <a:pt x="179" y="101"/>
                </a:cubicBezTo>
                <a:close/>
              </a:path>
            </a:pathLst>
          </a:custGeom>
          <a:solidFill>
            <a:srgbClr val="47A5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8" name="Freeform 267"/>
          <p:cNvSpPr>
            <a:spLocks noEditPoints="1"/>
          </p:cNvSpPr>
          <p:nvPr/>
        </p:nvSpPr>
        <p:spPr bwMode="auto">
          <a:xfrm rot="1458653">
            <a:off x="1002066" y="5450740"/>
            <a:ext cx="325585" cy="298302"/>
          </a:xfrm>
          <a:custGeom>
            <a:avLst/>
            <a:gdLst>
              <a:gd name="T0" fmla="*/ 95 w 189"/>
              <a:gd name="T1" fmla="*/ 0 h 183"/>
              <a:gd name="T2" fmla="*/ 0 w 189"/>
              <a:gd name="T3" fmla="*/ 71 h 183"/>
              <a:gd name="T4" fmla="*/ 95 w 189"/>
              <a:gd name="T5" fmla="*/ 143 h 183"/>
              <a:gd name="T6" fmla="*/ 139 w 189"/>
              <a:gd name="T7" fmla="*/ 135 h 183"/>
              <a:gd name="T8" fmla="*/ 130 w 189"/>
              <a:gd name="T9" fmla="*/ 183 h 183"/>
              <a:gd name="T10" fmla="*/ 181 w 189"/>
              <a:gd name="T11" fmla="*/ 101 h 183"/>
              <a:gd name="T12" fmla="*/ 182 w 189"/>
              <a:gd name="T13" fmla="*/ 99 h 183"/>
              <a:gd name="T14" fmla="*/ 182 w 189"/>
              <a:gd name="T15" fmla="*/ 98 h 183"/>
              <a:gd name="T16" fmla="*/ 189 w 189"/>
              <a:gd name="T17" fmla="*/ 71 h 183"/>
              <a:gd name="T18" fmla="*/ 95 w 189"/>
              <a:gd name="T19" fmla="*/ 0 h 183"/>
              <a:gd name="T20" fmla="*/ 42 w 189"/>
              <a:gd name="T21" fmla="*/ 85 h 183"/>
              <a:gd name="T22" fmla="*/ 29 w 189"/>
              <a:gd name="T23" fmla="*/ 71 h 183"/>
              <a:gd name="T24" fmla="*/ 42 w 189"/>
              <a:gd name="T25" fmla="*/ 58 h 183"/>
              <a:gd name="T26" fmla="*/ 55 w 189"/>
              <a:gd name="T27" fmla="*/ 71 h 183"/>
              <a:gd name="T28" fmla="*/ 42 w 189"/>
              <a:gd name="T29" fmla="*/ 85 h 183"/>
              <a:gd name="T30" fmla="*/ 95 w 189"/>
              <a:gd name="T31" fmla="*/ 85 h 183"/>
              <a:gd name="T32" fmla="*/ 81 w 189"/>
              <a:gd name="T33" fmla="*/ 71 h 183"/>
              <a:gd name="T34" fmla="*/ 95 w 189"/>
              <a:gd name="T35" fmla="*/ 58 h 183"/>
              <a:gd name="T36" fmla="*/ 108 w 189"/>
              <a:gd name="T37" fmla="*/ 71 h 183"/>
              <a:gd name="T38" fmla="*/ 95 w 189"/>
              <a:gd name="T39" fmla="*/ 85 h 183"/>
              <a:gd name="T40" fmla="*/ 148 w 189"/>
              <a:gd name="T41" fmla="*/ 85 h 183"/>
              <a:gd name="T42" fmla="*/ 134 w 189"/>
              <a:gd name="T43" fmla="*/ 71 h 183"/>
              <a:gd name="T44" fmla="*/ 148 w 189"/>
              <a:gd name="T45" fmla="*/ 58 h 183"/>
              <a:gd name="T46" fmla="*/ 161 w 189"/>
              <a:gd name="T47" fmla="*/ 71 h 183"/>
              <a:gd name="T48" fmla="*/ 148 w 189"/>
              <a:gd name="T49" fmla="*/ 8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9" h="183">
                <a:moveTo>
                  <a:pt x="95" y="0"/>
                </a:moveTo>
                <a:cubicBezTo>
                  <a:pt x="42" y="0"/>
                  <a:pt x="0" y="32"/>
                  <a:pt x="0" y="71"/>
                </a:cubicBezTo>
                <a:cubicBezTo>
                  <a:pt x="0" y="111"/>
                  <a:pt x="42" y="143"/>
                  <a:pt x="95" y="143"/>
                </a:cubicBezTo>
                <a:cubicBezTo>
                  <a:pt x="110" y="143"/>
                  <a:pt x="125" y="140"/>
                  <a:pt x="139" y="135"/>
                </a:cubicBezTo>
                <a:cubicBezTo>
                  <a:pt x="130" y="183"/>
                  <a:pt x="130" y="183"/>
                  <a:pt x="130" y="183"/>
                </a:cubicBezTo>
                <a:cubicBezTo>
                  <a:pt x="181" y="101"/>
                  <a:pt x="181" y="101"/>
                  <a:pt x="181" y="101"/>
                </a:cubicBezTo>
                <a:cubicBezTo>
                  <a:pt x="181" y="100"/>
                  <a:pt x="182" y="100"/>
                  <a:pt x="182" y="99"/>
                </a:cubicBezTo>
                <a:cubicBezTo>
                  <a:pt x="182" y="98"/>
                  <a:pt x="182" y="98"/>
                  <a:pt x="182" y="98"/>
                </a:cubicBezTo>
                <a:cubicBezTo>
                  <a:pt x="187" y="90"/>
                  <a:pt x="189" y="81"/>
                  <a:pt x="189" y="71"/>
                </a:cubicBezTo>
                <a:cubicBezTo>
                  <a:pt x="189" y="32"/>
                  <a:pt x="147" y="0"/>
                  <a:pt x="95" y="0"/>
                </a:cubicBezTo>
                <a:close/>
                <a:moveTo>
                  <a:pt x="42" y="85"/>
                </a:moveTo>
                <a:cubicBezTo>
                  <a:pt x="34" y="85"/>
                  <a:pt x="29" y="79"/>
                  <a:pt x="29" y="71"/>
                </a:cubicBezTo>
                <a:cubicBezTo>
                  <a:pt x="29" y="64"/>
                  <a:pt x="34" y="58"/>
                  <a:pt x="42" y="58"/>
                </a:cubicBezTo>
                <a:cubicBezTo>
                  <a:pt x="49" y="58"/>
                  <a:pt x="55" y="64"/>
                  <a:pt x="55" y="71"/>
                </a:cubicBezTo>
                <a:cubicBezTo>
                  <a:pt x="55" y="79"/>
                  <a:pt x="49" y="85"/>
                  <a:pt x="42" y="85"/>
                </a:cubicBezTo>
                <a:close/>
                <a:moveTo>
                  <a:pt x="95" y="85"/>
                </a:moveTo>
                <a:cubicBezTo>
                  <a:pt x="87" y="85"/>
                  <a:pt x="81" y="79"/>
                  <a:pt x="81" y="71"/>
                </a:cubicBezTo>
                <a:cubicBezTo>
                  <a:pt x="81" y="64"/>
                  <a:pt x="87" y="58"/>
                  <a:pt x="95" y="58"/>
                </a:cubicBezTo>
                <a:cubicBezTo>
                  <a:pt x="102" y="58"/>
                  <a:pt x="108" y="64"/>
                  <a:pt x="108" y="71"/>
                </a:cubicBezTo>
                <a:cubicBezTo>
                  <a:pt x="108" y="79"/>
                  <a:pt x="102" y="85"/>
                  <a:pt x="95" y="85"/>
                </a:cubicBezTo>
                <a:close/>
                <a:moveTo>
                  <a:pt x="148" y="85"/>
                </a:moveTo>
                <a:cubicBezTo>
                  <a:pt x="140" y="85"/>
                  <a:pt x="134" y="79"/>
                  <a:pt x="134" y="71"/>
                </a:cubicBezTo>
                <a:cubicBezTo>
                  <a:pt x="134" y="64"/>
                  <a:pt x="140" y="58"/>
                  <a:pt x="148" y="58"/>
                </a:cubicBezTo>
                <a:cubicBezTo>
                  <a:pt x="155" y="58"/>
                  <a:pt x="161" y="64"/>
                  <a:pt x="161" y="71"/>
                </a:cubicBezTo>
                <a:cubicBezTo>
                  <a:pt x="161" y="79"/>
                  <a:pt x="155" y="85"/>
                  <a:pt x="148" y="85"/>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44"/>
          <p:cNvSpPr>
            <a:spLocks noEditPoints="1"/>
          </p:cNvSpPr>
          <p:nvPr/>
        </p:nvSpPr>
        <p:spPr bwMode="auto">
          <a:xfrm rot="3258586">
            <a:off x="1611957" y="5528116"/>
            <a:ext cx="349019" cy="338341"/>
          </a:xfrm>
          <a:custGeom>
            <a:avLst/>
            <a:gdLst>
              <a:gd name="T0" fmla="*/ 57 w 199"/>
              <a:gd name="T1" fmla="*/ 3 h 184"/>
              <a:gd name="T2" fmla="*/ 26 w 199"/>
              <a:gd name="T3" fmla="*/ 38 h 184"/>
              <a:gd name="T4" fmla="*/ 1 w 199"/>
              <a:gd name="T5" fmla="*/ 78 h 184"/>
              <a:gd name="T6" fmla="*/ 2 w 199"/>
              <a:gd name="T7" fmla="*/ 84 h 184"/>
              <a:gd name="T8" fmla="*/ 49 w 199"/>
              <a:gd name="T9" fmla="*/ 119 h 184"/>
              <a:gd name="T10" fmla="*/ 72 w 199"/>
              <a:gd name="T11" fmla="*/ 136 h 184"/>
              <a:gd name="T12" fmla="*/ 135 w 199"/>
              <a:gd name="T13" fmla="*/ 183 h 184"/>
              <a:gd name="T14" fmla="*/ 141 w 199"/>
              <a:gd name="T15" fmla="*/ 182 h 184"/>
              <a:gd name="T16" fmla="*/ 173 w 199"/>
              <a:gd name="T17" fmla="*/ 147 h 184"/>
              <a:gd name="T18" fmla="*/ 197 w 199"/>
              <a:gd name="T19" fmla="*/ 107 h 184"/>
              <a:gd name="T20" fmla="*/ 196 w 199"/>
              <a:gd name="T21" fmla="*/ 100 h 184"/>
              <a:gd name="T22" fmla="*/ 63 w 199"/>
              <a:gd name="T23" fmla="*/ 2 h 184"/>
              <a:gd name="T24" fmla="*/ 57 w 199"/>
              <a:gd name="T25" fmla="*/ 3 h 184"/>
              <a:gd name="T26" fmla="*/ 23 w 199"/>
              <a:gd name="T27" fmla="*/ 54 h 184"/>
              <a:gd name="T28" fmla="*/ 41 w 199"/>
              <a:gd name="T29" fmla="*/ 31 h 184"/>
              <a:gd name="T30" fmla="*/ 43 w 199"/>
              <a:gd name="T31" fmla="*/ 32 h 184"/>
              <a:gd name="T32" fmla="*/ 25 w 199"/>
              <a:gd name="T33" fmla="*/ 55 h 184"/>
              <a:gd name="T34" fmla="*/ 23 w 199"/>
              <a:gd name="T35" fmla="*/ 54 h 184"/>
              <a:gd name="T36" fmla="*/ 16 w 199"/>
              <a:gd name="T37" fmla="*/ 82 h 184"/>
              <a:gd name="T38" fmla="*/ 15 w 199"/>
              <a:gd name="T39" fmla="*/ 76 h 184"/>
              <a:gd name="T40" fmla="*/ 60 w 199"/>
              <a:gd name="T41" fmla="*/ 16 h 184"/>
              <a:gd name="T42" fmla="*/ 65 w 199"/>
              <a:gd name="T43" fmla="*/ 15 h 184"/>
              <a:gd name="T44" fmla="*/ 166 w 199"/>
              <a:gd name="T45" fmla="*/ 90 h 184"/>
              <a:gd name="T46" fmla="*/ 167 w 199"/>
              <a:gd name="T47" fmla="*/ 95 h 184"/>
              <a:gd name="T48" fmla="*/ 122 w 199"/>
              <a:gd name="T49" fmla="*/ 156 h 184"/>
              <a:gd name="T50" fmla="*/ 117 w 199"/>
              <a:gd name="T51" fmla="*/ 157 h 184"/>
              <a:gd name="T52" fmla="*/ 16 w 199"/>
              <a:gd name="T53" fmla="*/ 82 h 184"/>
              <a:gd name="T54" fmla="*/ 148 w 199"/>
              <a:gd name="T55" fmla="*/ 143 h 184"/>
              <a:gd name="T56" fmla="*/ 131 w 199"/>
              <a:gd name="T57" fmla="*/ 165 h 184"/>
              <a:gd name="T58" fmla="*/ 129 w 199"/>
              <a:gd name="T59" fmla="*/ 165 h 184"/>
              <a:gd name="T60" fmla="*/ 128 w 199"/>
              <a:gd name="T61" fmla="*/ 162 h 184"/>
              <a:gd name="T62" fmla="*/ 144 w 199"/>
              <a:gd name="T63" fmla="*/ 141 h 184"/>
              <a:gd name="T64" fmla="*/ 147 w 199"/>
              <a:gd name="T65" fmla="*/ 140 h 184"/>
              <a:gd name="T66" fmla="*/ 148 w 199"/>
              <a:gd name="T67" fmla="*/ 143 h 184"/>
              <a:gd name="T68" fmla="*/ 161 w 199"/>
              <a:gd name="T69" fmla="*/ 137 h 184"/>
              <a:gd name="T70" fmla="*/ 150 w 199"/>
              <a:gd name="T71" fmla="*/ 139 h 184"/>
              <a:gd name="T72" fmla="*/ 148 w 199"/>
              <a:gd name="T73" fmla="*/ 127 h 184"/>
              <a:gd name="T74" fmla="*/ 159 w 199"/>
              <a:gd name="T75" fmla="*/ 126 h 184"/>
              <a:gd name="T76" fmla="*/ 161 w 199"/>
              <a:gd name="T77" fmla="*/ 137 h 184"/>
              <a:gd name="T78" fmla="*/ 179 w 199"/>
              <a:gd name="T79" fmla="*/ 101 h 184"/>
              <a:gd name="T80" fmla="*/ 163 w 199"/>
              <a:gd name="T81" fmla="*/ 123 h 184"/>
              <a:gd name="T82" fmla="*/ 160 w 199"/>
              <a:gd name="T83" fmla="*/ 123 h 184"/>
              <a:gd name="T84" fmla="*/ 159 w 199"/>
              <a:gd name="T85" fmla="*/ 121 h 184"/>
              <a:gd name="T86" fmla="*/ 175 w 199"/>
              <a:gd name="T87" fmla="*/ 99 h 184"/>
              <a:gd name="T88" fmla="*/ 178 w 199"/>
              <a:gd name="T89" fmla="*/ 99 h 184"/>
              <a:gd name="T90" fmla="*/ 179 w 199"/>
              <a:gd name="T91" fmla="*/ 10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184">
                <a:moveTo>
                  <a:pt x="57" y="3"/>
                </a:moveTo>
                <a:cubicBezTo>
                  <a:pt x="57" y="3"/>
                  <a:pt x="39" y="21"/>
                  <a:pt x="26" y="38"/>
                </a:cubicBezTo>
                <a:cubicBezTo>
                  <a:pt x="14" y="55"/>
                  <a:pt x="2" y="76"/>
                  <a:pt x="1" y="78"/>
                </a:cubicBezTo>
                <a:cubicBezTo>
                  <a:pt x="0" y="80"/>
                  <a:pt x="0" y="82"/>
                  <a:pt x="2" y="84"/>
                </a:cubicBezTo>
                <a:cubicBezTo>
                  <a:pt x="49" y="119"/>
                  <a:pt x="49" y="119"/>
                  <a:pt x="49" y="119"/>
                </a:cubicBezTo>
                <a:cubicBezTo>
                  <a:pt x="72" y="136"/>
                  <a:pt x="72" y="136"/>
                  <a:pt x="72" y="136"/>
                </a:cubicBezTo>
                <a:cubicBezTo>
                  <a:pt x="135" y="183"/>
                  <a:pt x="135" y="183"/>
                  <a:pt x="135" y="183"/>
                </a:cubicBezTo>
                <a:cubicBezTo>
                  <a:pt x="137" y="184"/>
                  <a:pt x="140" y="184"/>
                  <a:pt x="141" y="182"/>
                </a:cubicBezTo>
                <a:cubicBezTo>
                  <a:pt x="141" y="182"/>
                  <a:pt x="160" y="165"/>
                  <a:pt x="173" y="147"/>
                </a:cubicBezTo>
                <a:cubicBezTo>
                  <a:pt x="186" y="130"/>
                  <a:pt x="197" y="107"/>
                  <a:pt x="197" y="107"/>
                </a:cubicBezTo>
                <a:cubicBezTo>
                  <a:pt x="199" y="105"/>
                  <a:pt x="198" y="102"/>
                  <a:pt x="196" y="100"/>
                </a:cubicBezTo>
                <a:cubicBezTo>
                  <a:pt x="63" y="2"/>
                  <a:pt x="63" y="2"/>
                  <a:pt x="63" y="2"/>
                </a:cubicBezTo>
                <a:cubicBezTo>
                  <a:pt x="61" y="0"/>
                  <a:pt x="58" y="1"/>
                  <a:pt x="57" y="3"/>
                </a:cubicBezTo>
                <a:close/>
                <a:moveTo>
                  <a:pt x="23" y="54"/>
                </a:moveTo>
                <a:cubicBezTo>
                  <a:pt x="41" y="31"/>
                  <a:pt x="41" y="31"/>
                  <a:pt x="41" y="31"/>
                </a:cubicBezTo>
                <a:cubicBezTo>
                  <a:pt x="43" y="32"/>
                  <a:pt x="43" y="32"/>
                  <a:pt x="43" y="32"/>
                </a:cubicBezTo>
                <a:cubicBezTo>
                  <a:pt x="25" y="55"/>
                  <a:pt x="25" y="55"/>
                  <a:pt x="25" y="55"/>
                </a:cubicBezTo>
                <a:lnTo>
                  <a:pt x="23" y="54"/>
                </a:lnTo>
                <a:close/>
                <a:moveTo>
                  <a:pt x="16" y="82"/>
                </a:moveTo>
                <a:cubicBezTo>
                  <a:pt x="14" y="80"/>
                  <a:pt x="14" y="78"/>
                  <a:pt x="15" y="76"/>
                </a:cubicBezTo>
                <a:cubicBezTo>
                  <a:pt x="60" y="16"/>
                  <a:pt x="60" y="16"/>
                  <a:pt x="60" y="16"/>
                </a:cubicBezTo>
                <a:cubicBezTo>
                  <a:pt x="61" y="14"/>
                  <a:pt x="64" y="14"/>
                  <a:pt x="65" y="15"/>
                </a:cubicBezTo>
                <a:cubicBezTo>
                  <a:pt x="166" y="90"/>
                  <a:pt x="166" y="90"/>
                  <a:pt x="166" y="90"/>
                </a:cubicBezTo>
                <a:cubicBezTo>
                  <a:pt x="168" y="91"/>
                  <a:pt x="169" y="94"/>
                  <a:pt x="167" y="95"/>
                </a:cubicBezTo>
                <a:cubicBezTo>
                  <a:pt x="122" y="156"/>
                  <a:pt x="122" y="156"/>
                  <a:pt x="122" y="156"/>
                </a:cubicBezTo>
                <a:cubicBezTo>
                  <a:pt x="121" y="158"/>
                  <a:pt x="119" y="158"/>
                  <a:pt x="117" y="157"/>
                </a:cubicBezTo>
                <a:lnTo>
                  <a:pt x="16" y="82"/>
                </a:lnTo>
                <a:close/>
                <a:moveTo>
                  <a:pt x="148" y="143"/>
                </a:moveTo>
                <a:cubicBezTo>
                  <a:pt x="131" y="165"/>
                  <a:pt x="131" y="165"/>
                  <a:pt x="131" y="165"/>
                </a:cubicBezTo>
                <a:cubicBezTo>
                  <a:pt x="131" y="166"/>
                  <a:pt x="130" y="166"/>
                  <a:pt x="129" y="165"/>
                </a:cubicBezTo>
                <a:cubicBezTo>
                  <a:pt x="128" y="165"/>
                  <a:pt x="128" y="163"/>
                  <a:pt x="128" y="162"/>
                </a:cubicBezTo>
                <a:cubicBezTo>
                  <a:pt x="144" y="141"/>
                  <a:pt x="144" y="141"/>
                  <a:pt x="144" y="141"/>
                </a:cubicBezTo>
                <a:cubicBezTo>
                  <a:pt x="145" y="140"/>
                  <a:pt x="146" y="140"/>
                  <a:pt x="147" y="140"/>
                </a:cubicBezTo>
                <a:cubicBezTo>
                  <a:pt x="148" y="141"/>
                  <a:pt x="148" y="142"/>
                  <a:pt x="148" y="143"/>
                </a:cubicBezTo>
                <a:close/>
                <a:moveTo>
                  <a:pt x="161" y="137"/>
                </a:moveTo>
                <a:cubicBezTo>
                  <a:pt x="158" y="141"/>
                  <a:pt x="153" y="141"/>
                  <a:pt x="150" y="139"/>
                </a:cubicBezTo>
                <a:cubicBezTo>
                  <a:pt x="146" y="136"/>
                  <a:pt x="145" y="131"/>
                  <a:pt x="148" y="127"/>
                </a:cubicBezTo>
                <a:cubicBezTo>
                  <a:pt x="151" y="124"/>
                  <a:pt x="156" y="123"/>
                  <a:pt x="159" y="126"/>
                </a:cubicBezTo>
                <a:cubicBezTo>
                  <a:pt x="163" y="128"/>
                  <a:pt x="164" y="133"/>
                  <a:pt x="161" y="137"/>
                </a:cubicBezTo>
                <a:close/>
                <a:moveTo>
                  <a:pt x="179" y="101"/>
                </a:moveTo>
                <a:cubicBezTo>
                  <a:pt x="163" y="123"/>
                  <a:pt x="163" y="123"/>
                  <a:pt x="163" y="123"/>
                </a:cubicBezTo>
                <a:cubicBezTo>
                  <a:pt x="162" y="124"/>
                  <a:pt x="161" y="124"/>
                  <a:pt x="160" y="123"/>
                </a:cubicBezTo>
                <a:cubicBezTo>
                  <a:pt x="159" y="123"/>
                  <a:pt x="159" y="121"/>
                  <a:pt x="159" y="121"/>
                </a:cubicBezTo>
                <a:cubicBezTo>
                  <a:pt x="175" y="99"/>
                  <a:pt x="175" y="99"/>
                  <a:pt x="175" y="99"/>
                </a:cubicBezTo>
                <a:cubicBezTo>
                  <a:pt x="176" y="98"/>
                  <a:pt x="177" y="98"/>
                  <a:pt x="178" y="99"/>
                </a:cubicBezTo>
                <a:cubicBezTo>
                  <a:pt x="179" y="99"/>
                  <a:pt x="179" y="100"/>
                  <a:pt x="179" y="101"/>
                </a:cubicBezTo>
                <a:close/>
              </a:path>
            </a:pathLst>
          </a:custGeom>
          <a:solidFill>
            <a:srgbClr val="47A5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0" name="Freeform 44"/>
          <p:cNvSpPr>
            <a:spLocks noEditPoints="1"/>
          </p:cNvSpPr>
          <p:nvPr/>
        </p:nvSpPr>
        <p:spPr bwMode="auto">
          <a:xfrm rot="3258586">
            <a:off x="1916174" y="5528115"/>
            <a:ext cx="349019" cy="338341"/>
          </a:xfrm>
          <a:custGeom>
            <a:avLst/>
            <a:gdLst>
              <a:gd name="T0" fmla="*/ 57 w 199"/>
              <a:gd name="T1" fmla="*/ 3 h 184"/>
              <a:gd name="T2" fmla="*/ 26 w 199"/>
              <a:gd name="T3" fmla="*/ 38 h 184"/>
              <a:gd name="T4" fmla="*/ 1 w 199"/>
              <a:gd name="T5" fmla="*/ 78 h 184"/>
              <a:gd name="T6" fmla="*/ 2 w 199"/>
              <a:gd name="T7" fmla="*/ 84 h 184"/>
              <a:gd name="T8" fmla="*/ 49 w 199"/>
              <a:gd name="T9" fmla="*/ 119 h 184"/>
              <a:gd name="T10" fmla="*/ 72 w 199"/>
              <a:gd name="T11" fmla="*/ 136 h 184"/>
              <a:gd name="T12" fmla="*/ 135 w 199"/>
              <a:gd name="T13" fmla="*/ 183 h 184"/>
              <a:gd name="T14" fmla="*/ 141 w 199"/>
              <a:gd name="T15" fmla="*/ 182 h 184"/>
              <a:gd name="T16" fmla="*/ 173 w 199"/>
              <a:gd name="T17" fmla="*/ 147 h 184"/>
              <a:gd name="T18" fmla="*/ 197 w 199"/>
              <a:gd name="T19" fmla="*/ 107 h 184"/>
              <a:gd name="T20" fmla="*/ 196 w 199"/>
              <a:gd name="T21" fmla="*/ 100 h 184"/>
              <a:gd name="T22" fmla="*/ 63 w 199"/>
              <a:gd name="T23" fmla="*/ 2 h 184"/>
              <a:gd name="T24" fmla="*/ 57 w 199"/>
              <a:gd name="T25" fmla="*/ 3 h 184"/>
              <a:gd name="T26" fmla="*/ 23 w 199"/>
              <a:gd name="T27" fmla="*/ 54 h 184"/>
              <a:gd name="T28" fmla="*/ 41 w 199"/>
              <a:gd name="T29" fmla="*/ 31 h 184"/>
              <a:gd name="T30" fmla="*/ 43 w 199"/>
              <a:gd name="T31" fmla="*/ 32 h 184"/>
              <a:gd name="T32" fmla="*/ 25 w 199"/>
              <a:gd name="T33" fmla="*/ 55 h 184"/>
              <a:gd name="T34" fmla="*/ 23 w 199"/>
              <a:gd name="T35" fmla="*/ 54 h 184"/>
              <a:gd name="T36" fmla="*/ 16 w 199"/>
              <a:gd name="T37" fmla="*/ 82 h 184"/>
              <a:gd name="T38" fmla="*/ 15 w 199"/>
              <a:gd name="T39" fmla="*/ 76 h 184"/>
              <a:gd name="T40" fmla="*/ 60 w 199"/>
              <a:gd name="T41" fmla="*/ 16 h 184"/>
              <a:gd name="T42" fmla="*/ 65 w 199"/>
              <a:gd name="T43" fmla="*/ 15 h 184"/>
              <a:gd name="T44" fmla="*/ 166 w 199"/>
              <a:gd name="T45" fmla="*/ 90 h 184"/>
              <a:gd name="T46" fmla="*/ 167 w 199"/>
              <a:gd name="T47" fmla="*/ 95 h 184"/>
              <a:gd name="T48" fmla="*/ 122 w 199"/>
              <a:gd name="T49" fmla="*/ 156 h 184"/>
              <a:gd name="T50" fmla="*/ 117 w 199"/>
              <a:gd name="T51" fmla="*/ 157 h 184"/>
              <a:gd name="T52" fmla="*/ 16 w 199"/>
              <a:gd name="T53" fmla="*/ 82 h 184"/>
              <a:gd name="T54" fmla="*/ 148 w 199"/>
              <a:gd name="T55" fmla="*/ 143 h 184"/>
              <a:gd name="T56" fmla="*/ 131 w 199"/>
              <a:gd name="T57" fmla="*/ 165 h 184"/>
              <a:gd name="T58" fmla="*/ 129 w 199"/>
              <a:gd name="T59" fmla="*/ 165 h 184"/>
              <a:gd name="T60" fmla="*/ 128 w 199"/>
              <a:gd name="T61" fmla="*/ 162 h 184"/>
              <a:gd name="T62" fmla="*/ 144 w 199"/>
              <a:gd name="T63" fmla="*/ 141 h 184"/>
              <a:gd name="T64" fmla="*/ 147 w 199"/>
              <a:gd name="T65" fmla="*/ 140 h 184"/>
              <a:gd name="T66" fmla="*/ 148 w 199"/>
              <a:gd name="T67" fmla="*/ 143 h 184"/>
              <a:gd name="T68" fmla="*/ 161 w 199"/>
              <a:gd name="T69" fmla="*/ 137 h 184"/>
              <a:gd name="T70" fmla="*/ 150 w 199"/>
              <a:gd name="T71" fmla="*/ 139 h 184"/>
              <a:gd name="T72" fmla="*/ 148 w 199"/>
              <a:gd name="T73" fmla="*/ 127 h 184"/>
              <a:gd name="T74" fmla="*/ 159 w 199"/>
              <a:gd name="T75" fmla="*/ 126 h 184"/>
              <a:gd name="T76" fmla="*/ 161 w 199"/>
              <a:gd name="T77" fmla="*/ 137 h 184"/>
              <a:gd name="T78" fmla="*/ 179 w 199"/>
              <a:gd name="T79" fmla="*/ 101 h 184"/>
              <a:gd name="T80" fmla="*/ 163 w 199"/>
              <a:gd name="T81" fmla="*/ 123 h 184"/>
              <a:gd name="T82" fmla="*/ 160 w 199"/>
              <a:gd name="T83" fmla="*/ 123 h 184"/>
              <a:gd name="T84" fmla="*/ 159 w 199"/>
              <a:gd name="T85" fmla="*/ 121 h 184"/>
              <a:gd name="T86" fmla="*/ 175 w 199"/>
              <a:gd name="T87" fmla="*/ 99 h 184"/>
              <a:gd name="T88" fmla="*/ 178 w 199"/>
              <a:gd name="T89" fmla="*/ 99 h 184"/>
              <a:gd name="T90" fmla="*/ 179 w 199"/>
              <a:gd name="T91" fmla="*/ 10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184">
                <a:moveTo>
                  <a:pt x="57" y="3"/>
                </a:moveTo>
                <a:cubicBezTo>
                  <a:pt x="57" y="3"/>
                  <a:pt x="39" y="21"/>
                  <a:pt x="26" y="38"/>
                </a:cubicBezTo>
                <a:cubicBezTo>
                  <a:pt x="14" y="55"/>
                  <a:pt x="2" y="76"/>
                  <a:pt x="1" y="78"/>
                </a:cubicBezTo>
                <a:cubicBezTo>
                  <a:pt x="0" y="80"/>
                  <a:pt x="0" y="82"/>
                  <a:pt x="2" y="84"/>
                </a:cubicBezTo>
                <a:cubicBezTo>
                  <a:pt x="49" y="119"/>
                  <a:pt x="49" y="119"/>
                  <a:pt x="49" y="119"/>
                </a:cubicBezTo>
                <a:cubicBezTo>
                  <a:pt x="72" y="136"/>
                  <a:pt x="72" y="136"/>
                  <a:pt x="72" y="136"/>
                </a:cubicBezTo>
                <a:cubicBezTo>
                  <a:pt x="135" y="183"/>
                  <a:pt x="135" y="183"/>
                  <a:pt x="135" y="183"/>
                </a:cubicBezTo>
                <a:cubicBezTo>
                  <a:pt x="137" y="184"/>
                  <a:pt x="140" y="184"/>
                  <a:pt x="141" y="182"/>
                </a:cubicBezTo>
                <a:cubicBezTo>
                  <a:pt x="141" y="182"/>
                  <a:pt x="160" y="165"/>
                  <a:pt x="173" y="147"/>
                </a:cubicBezTo>
                <a:cubicBezTo>
                  <a:pt x="186" y="130"/>
                  <a:pt x="197" y="107"/>
                  <a:pt x="197" y="107"/>
                </a:cubicBezTo>
                <a:cubicBezTo>
                  <a:pt x="199" y="105"/>
                  <a:pt x="198" y="102"/>
                  <a:pt x="196" y="100"/>
                </a:cubicBezTo>
                <a:cubicBezTo>
                  <a:pt x="63" y="2"/>
                  <a:pt x="63" y="2"/>
                  <a:pt x="63" y="2"/>
                </a:cubicBezTo>
                <a:cubicBezTo>
                  <a:pt x="61" y="0"/>
                  <a:pt x="58" y="1"/>
                  <a:pt x="57" y="3"/>
                </a:cubicBezTo>
                <a:close/>
                <a:moveTo>
                  <a:pt x="23" y="54"/>
                </a:moveTo>
                <a:cubicBezTo>
                  <a:pt x="41" y="31"/>
                  <a:pt x="41" y="31"/>
                  <a:pt x="41" y="31"/>
                </a:cubicBezTo>
                <a:cubicBezTo>
                  <a:pt x="43" y="32"/>
                  <a:pt x="43" y="32"/>
                  <a:pt x="43" y="32"/>
                </a:cubicBezTo>
                <a:cubicBezTo>
                  <a:pt x="25" y="55"/>
                  <a:pt x="25" y="55"/>
                  <a:pt x="25" y="55"/>
                </a:cubicBezTo>
                <a:lnTo>
                  <a:pt x="23" y="54"/>
                </a:lnTo>
                <a:close/>
                <a:moveTo>
                  <a:pt x="16" y="82"/>
                </a:moveTo>
                <a:cubicBezTo>
                  <a:pt x="14" y="80"/>
                  <a:pt x="14" y="78"/>
                  <a:pt x="15" y="76"/>
                </a:cubicBezTo>
                <a:cubicBezTo>
                  <a:pt x="60" y="16"/>
                  <a:pt x="60" y="16"/>
                  <a:pt x="60" y="16"/>
                </a:cubicBezTo>
                <a:cubicBezTo>
                  <a:pt x="61" y="14"/>
                  <a:pt x="64" y="14"/>
                  <a:pt x="65" y="15"/>
                </a:cubicBezTo>
                <a:cubicBezTo>
                  <a:pt x="166" y="90"/>
                  <a:pt x="166" y="90"/>
                  <a:pt x="166" y="90"/>
                </a:cubicBezTo>
                <a:cubicBezTo>
                  <a:pt x="168" y="91"/>
                  <a:pt x="169" y="94"/>
                  <a:pt x="167" y="95"/>
                </a:cubicBezTo>
                <a:cubicBezTo>
                  <a:pt x="122" y="156"/>
                  <a:pt x="122" y="156"/>
                  <a:pt x="122" y="156"/>
                </a:cubicBezTo>
                <a:cubicBezTo>
                  <a:pt x="121" y="158"/>
                  <a:pt x="119" y="158"/>
                  <a:pt x="117" y="157"/>
                </a:cubicBezTo>
                <a:lnTo>
                  <a:pt x="16" y="82"/>
                </a:lnTo>
                <a:close/>
                <a:moveTo>
                  <a:pt x="148" y="143"/>
                </a:moveTo>
                <a:cubicBezTo>
                  <a:pt x="131" y="165"/>
                  <a:pt x="131" y="165"/>
                  <a:pt x="131" y="165"/>
                </a:cubicBezTo>
                <a:cubicBezTo>
                  <a:pt x="131" y="166"/>
                  <a:pt x="130" y="166"/>
                  <a:pt x="129" y="165"/>
                </a:cubicBezTo>
                <a:cubicBezTo>
                  <a:pt x="128" y="165"/>
                  <a:pt x="128" y="163"/>
                  <a:pt x="128" y="162"/>
                </a:cubicBezTo>
                <a:cubicBezTo>
                  <a:pt x="144" y="141"/>
                  <a:pt x="144" y="141"/>
                  <a:pt x="144" y="141"/>
                </a:cubicBezTo>
                <a:cubicBezTo>
                  <a:pt x="145" y="140"/>
                  <a:pt x="146" y="140"/>
                  <a:pt x="147" y="140"/>
                </a:cubicBezTo>
                <a:cubicBezTo>
                  <a:pt x="148" y="141"/>
                  <a:pt x="148" y="142"/>
                  <a:pt x="148" y="143"/>
                </a:cubicBezTo>
                <a:close/>
                <a:moveTo>
                  <a:pt x="161" y="137"/>
                </a:moveTo>
                <a:cubicBezTo>
                  <a:pt x="158" y="141"/>
                  <a:pt x="153" y="141"/>
                  <a:pt x="150" y="139"/>
                </a:cubicBezTo>
                <a:cubicBezTo>
                  <a:pt x="146" y="136"/>
                  <a:pt x="145" y="131"/>
                  <a:pt x="148" y="127"/>
                </a:cubicBezTo>
                <a:cubicBezTo>
                  <a:pt x="151" y="124"/>
                  <a:pt x="156" y="123"/>
                  <a:pt x="159" y="126"/>
                </a:cubicBezTo>
                <a:cubicBezTo>
                  <a:pt x="163" y="128"/>
                  <a:pt x="164" y="133"/>
                  <a:pt x="161" y="137"/>
                </a:cubicBezTo>
                <a:close/>
                <a:moveTo>
                  <a:pt x="179" y="101"/>
                </a:moveTo>
                <a:cubicBezTo>
                  <a:pt x="163" y="123"/>
                  <a:pt x="163" y="123"/>
                  <a:pt x="163" y="123"/>
                </a:cubicBezTo>
                <a:cubicBezTo>
                  <a:pt x="162" y="124"/>
                  <a:pt x="161" y="124"/>
                  <a:pt x="160" y="123"/>
                </a:cubicBezTo>
                <a:cubicBezTo>
                  <a:pt x="159" y="123"/>
                  <a:pt x="159" y="121"/>
                  <a:pt x="159" y="121"/>
                </a:cubicBezTo>
                <a:cubicBezTo>
                  <a:pt x="175" y="99"/>
                  <a:pt x="175" y="99"/>
                  <a:pt x="175" y="99"/>
                </a:cubicBezTo>
                <a:cubicBezTo>
                  <a:pt x="176" y="98"/>
                  <a:pt x="177" y="98"/>
                  <a:pt x="178" y="99"/>
                </a:cubicBezTo>
                <a:cubicBezTo>
                  <a:pt x="179" y="99"/>
                  <a:pt x="179" y="100"/>
                  <a:pt x="179" y="101"/>
                </a:cubicBezTo>
                <a:close/>
              </a:path>
            </a:pathLst>
          </a:custGeom>
          <a:solidFill>
            <a:srgbClr val="47A5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 name="Rectangle 3"/>
          <p:cNvSpPr/>
          <p:nvPr/>
        </p:nvSpPr>
        <p:spPr>
          <a:xfrm>
            <a:off x="1814577" y="4517478"/>
            <a:ext cx="1178528" cy="415498"/>
          </a:xfrm>
          <a:prstGeom prst="rect">
            <a:avLst/>
          </a:prstGeom>
        </p:spPr>
        <p:txBody>
          <a:bodyPr wrap="none">
            <a:spAutoFit/>
          </a:bodyPr>
          <a:lstStyle/>
          <a:p>
            <a:r>
              <a:rPr lang="en-US" altLang="zh-CN" sz="1050" b="1" dirty="0" smtClean="0"/>
              <a:t>Multicast MBS  </a:t>
            </a:r>
          </a:p>
          <a:p>
            <a:r>
              <a:rPr lang="en-US" altLang="zh-CN" sz="1050" b="1" dirty="0">
                <a:solidFill>
                  <a:srgbClr val="FF0000"/>
                </a:solidFill>
              </a:rPr>
              <a:t> </a:t>
            </a:r>
            <a:r>
              <a:rPr lang="en-US" altLang="zh-CN" sz="1050" b="1" dirty="0" smtClean="0">
                <a:solidFill>
                  <a:srgbClr val="00B050"/>
                </a:solidFill>
              </a:rPr>
              <a:t>- active</a:t>
            </a:r>
            <a:endParaRPr lang="en-US" sz="1050" dirty="0">
              <a:solidFill>
                <a:srgbClr val="00B050"/>
              </a:solidFill>
            </a:endParaRPr>
          </a:p>
        </p:txBody>
      </p:sp>
      <p:sp>
        <p:nvSpPr>
          <p:cNvPr id="5" name="Freeform 4"/>
          <p:cNvSpPr/>
          <p:nvPr/>
        </p:nvSpPr>
        <p:spPr>
          <a:xfrm>
            <a:off x="995702" y="3892084"/>
            <a:ext cx="617838" cy="1639329"/>
          </a:xfrm>
          <a:custGeom>
            <a:avLst/>
            <a:gdLst>
              <a:gd name="connsiteX0" fmla="*/ 0 w 617838"/>
              <a:gd name="connsiteY0" fmla="*/ 1639329 h 1639329"/>
              <a:gd name="connsiteX1" fmla="*/ 494270 w 617838"/>
              <a:gd name="connsiteY1" fmla="*/ 724929 h 1639329"/>
              <a:gd name="connsiteX2" fmla="*/ 617838 w 617838"/>
              <a:gd name="connsiteY2" fmla="*/ 0 h 1639329"/>
            </a:gdLst>
            <a:ahLst/>
            <a:cxnLst>
              <a:cxn ang="0">
                <a:pos x="connsiteX0" y="connsiteY0"/>
              </a:cxn>
              <a:cxn ang="0">
                <a:pos x="connsiteX1" y="connsiteY1"/>
              </a:cxn>
              <a:cxn ang="0">
                <a:pos x="connsiteX2" y="connsiteY2"/>
              </a:cxn>
            </a:cxnLst>
            <a:rect l="l" t="t" r="r" b="b"/>
            <a:pathLst>
              <a:path w="617838" h="1639329">
                <a:moveTo>
                  <a:pt x="0" y="1639329"/>
                </a:moveTo>
                <a:cubicBezTo>
                  <a:pt x="195648" y="1318739"/>
                  <a:pt x="391297" y="998150"/>
                  <a:pt x="494270" y="724929"/>
                </a:cubicBezTo>
                <a:cubicBezTo>
                  <a:pt x="597243" y="451708"/>
                  <a:pt x="607540" y="225854"/>
                  <a:pt x="617838" y="0"/>
                </a:cubicBezTo>
              </a:path>
            </a:pathLst>
          </a:custGeom>
          <a:noFill/>
          <a:ln>
            <a:solidFill>
              <a:srgbClr val="FFC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502311" y="4657234"/>
            <a:ext cx="790601" cy="253916"/>
          </a:xfrm>
          <a:prstGeom prst="rect">
            <a:avLst/>
          </a:prstGeom>
        </p:spPr>
        <p:txBody>
          <a:bodyPr wrap="none">
            <a:spAutoFit/>
          </a:bodyPr>
          <a:lstStyle/>
          <a:p>
            <a:r>
              <a:rPr lang="en-US" altLang="zh-CN" sz="1050" b="1" dirty="0" smtClean="0"/>
              <a:t>UL media</a:t>
            </a:r>
            <a:endParaRPr lang="en-US" sz="1050" dirty="0"/>
          </a:p>
        </p:txBody>
      </p:sp>
      <p:sp>
        <p:nvSpPr>
          <p:cNvPr id="6" name="Freeform 5"/>
          <p:cNvSpPr/>
          <p:nvPr/>
        </p:nvSpPr>
        <p:spPr>
          <a:xfrm>
            <a:off x="1741658" y="3908559"/>
            <a:ext cx="193157" cy="1433384"/>
          </a:xfrm>
          <a:custGeom>
            <a:avLst/>
            <a:gdLst>
              <a:gd name="connsiteX0" fmla="*/ 86065 w 193157"/>
              <a:gd name="connsiteY0" fmla="*/ 0 h 1433384"/>
              <a:gd name="connsiteX1" fmla="*/ 3687 w 193157"/>
              <a:gd name="connsiteY1" fmla="*/ 1054444 h 1433384"/>
              <a:gd name="connsiteX2" fmla="*/ 193157 w 193157"/>
              <a:gd name="connsiteY2" fmla="*/ 1433384 h 1433384"/>
            </a:gdLst>
            <a:ahLst/>
            <a:cxnLst>
              <a:cxn ang="0">
                <a:pos x="connsiteX0" y="connsiteY0"/>
              </a:cxn>
              <a:cxn ang="0">
                <a:pos x="connsiteX1" y="connsiteY1"/>
              </a:cxn>
              <a:cxn ang="0">
                <a:pos x="connsiteX2" y="connsiteY2"/>
              </a:cxn>
            </a:cxnLst>
            <a:rect l="l" t="t" r="r" b="b"/>
            <a:pathLst>
              <a:path w="193157" h="1433384">
                <a:moveTo>
                  <a:pt x="86065" y="0"/>
                </a:moveTo>
                <a:cubicBezTo>
                  <a:pt x="35951" y="407773"/>
                  <a:pt x="-14162" y="815547"/>
                  <a:pt x="3687" y="1054444"/>
                </a:cubicBezTo>
                <a:cubicBezTo>
                  <a:pt x="21536" y="1293341"/>
                  <a:pt x="107346" y="1363362"/>
                  <a:pt x="193157" y="1433384"/>
                </a:cubicBezTo>
              </a:path>
            </a:pathLst>
          </a:custGeom>
          <a:noFill/>
          <a:ln>
            <a:solidFill>
              <a:srgbClr val="FFC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p:cNvSpPr/>
          <p:nvPr/>
        </p:nvSpPr>
        <p:spPr>
          <a:xfrm>
            <a:off x="1399711" y="5408352"/>
            <a:ext cx="1284748" cy="529362"/>
          </a:xfrm>
          <a:prstGeom prst="ellipse">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43"/>
          <p:cNvSpPr/>
          <p:nvPr/>
        </p:nvSpPr>
        <p:spPr>
          <a:xfrm>
            <a:off x="653077" y="5980135"/>
            <a:ext cx="1898277" cy="253916"/>
          </a:xfrm>
          <a:prstGeom prst="rect">
            <a:avLst/>
          </a:prstGeom>
        </p:spPr>
        <p:txBody>
          <a:bodyPr wrap="none">
            <a:spAutoFit/>
          </a:bodyPr>
          <a:lstStyle/>
          <a:p>
            <a:r>
              <a:rPr lang="en-US" altLang="zh-CN" sz="1050" b="1" dirty="0" smtClean="0">
                <a:solidFill>
                  <a:srgbClr val="47A5DD"/>
                </a:solidFill>
              </a:rPr>
              <a:t>Joined &amp; CM-CONNECTED</a:t>
            </a:r>
            <a:endParaRPr lang="en-US" sz="1050" dirty="0">
              <a:solidFill>
                <a:srgbClr val="47A5DD"/>
              </a:solidFill>
            </a:endParaRPr>
          </a:p>
        </p:txBody>
      </p:sp>
      <p:sp>
        <p:nvSpPr>
          <p:cNvPr id="45" name="矩形 6">
            <a:extLst>
              <a:ext uri="{FF2B5EF4-FFF2-40B4-BE49-F238E27FC236}">
                <a16:creationId xmlns="" xmlns:a16="http://schemas.microsoft.com/office/drawing/2014/main" id="{FB22147C-DD5D-444F-8E77-2DF4EB3FB5AB}"/>
              </a:ext>
            </a:extLst>
          </p:cNvPr>
          <p:cNvSpPr/>
          <p:nvPr/>
        </p:nvSpPr>
        <p:spPr>
          <a:xfrm>
            <a:off x="5243673" y="4178043"/>
            <a:ext cx="957264" cy="3893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5GC</a:t>
            </a:r>
            <a:endParaRPr lang="zh-CN" altLang="en-US" dirty="0"/>
          </a:p>
        </p:txBody>
      </p:sp>
      <p:sp>
        <p:nvSpPr>
          <p:cNvPr id="46" name="矩形 13">
            <a:extLst>
              <a:ext uri="{FF2B5EF4-FFF2-40B4-BE49-F238E27FC236}">
                <a16:creationId xmlns="" xmlns:a16="http://schemas.microsoft.com/office/drawing/2014/main" id="{D12B39F5-A43C-4D7B-9DEE-9B496E71AC7E}"/>
              </a:ext>
            </a:extLst>
          </p:cNvPr>
          <p:cNvSpPr/>
          <p:nvPr/>
        </p:nvSpPr>
        <p:spPr>
          <a:xfrm>
            <a:off x="5243673" y="3502782"/>
            <a:ext cx="957264" cy="3893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MCX AS </a:t>
            </a:r>
            <a:endParaRPr lang="zh-CN" altLang="en-US" dirty="0"/>
          </a:p>
        </p:txBody>
      </p:sp>
      <p:grpSp>
        <p:nvGrpSpPr>
          <p:cNvPr id="47" name="组合 27029"/>
          <p:cNvGrpSpPr>
            <a:grpSpLocks/>
          </p:cNvGrpSpPr>
          <p:nvPr/>
        </p:nvGrpSpPr>
        <p:grpSpPr bwMode="auto">
          <a:xfrm>
            <a:off x="5488280" y="4776579"/>
            <a:ext cx="352763" cy="413129"/>
            <a:chOff x="911225" y="2816225"/>
            <a:chExt cx="296863" cy="347663"/>
          </a:xfrm>
          <a:solidFill>
            <a:schemeClr val="tx1"/>
          </a:solidFill>
        </p:grpSpPr>
        <p:sp>
          <p:nvSpPr>
            <p:cNvPr id="48" name="Freeform 179"/>
            <p:cNvSpPr>
              <a:spLocks noEditPoints="1"/>
            </p:cNvSpPr>
            <p:nvPr/>
          </p:nvSpPr>
          <p:spPr bwMode="auto">
            <a:xfrm>
              <a:off x="911225" y="3051175"/>
              <a:ext cx="173038" cy="74613"/>
            </a:xfrm>
            <a:custGeom>
              <a:avLst/>
              <a:gdLst>
                <a:gd name="T0" fmla="*/ 2147483646 w 366"/>
                <a:gd name="T1" fmla="*/ 2147483646 h 157"/>
                <a:gd name="T2" fmla="*/ 2147483646 w 366"/>
                <a:gd name="T3" fmla="*/ 2147483646 h 157"/>
                <a:gd name="T4" fmla="*/ 2147483646 w 366"/>
                <a:gd name="T5" fmla="*/ 2147483646 h 157"/>
                <a:gd name="T6" fmla="*/ 2147483646 w 366"/>
                <a:gd name="T7" fmla="*/ 2147483646 h 157"/>
                <a:gd name="T8" fmla="*/ 2147483646 w 366"/>
                <a:gd name="T9" fmla="*/ 2147483646 h 157"/>
                <a:gd name="T10" fmla="*/ 2147483646 w 366"/>
                <a:gd name="T11" fmla="*/ 2147483646 h 157"/>
                <a:gd name="T12" fmla="*/ 2147483646 w 366"/>
                <a:gd name="T13" fmla="*/ 2147483646 h 157"/>
                <a:gd name="T14" fmla="*/ 2147483646 w 366"/>
                <a:gd name="T15" fmla="*/ 2147483646 h 157"/>
                <a:gd name="T16" fmla="*/ 2147483646 w 366"/>
                <a:gd name="T17" fmla="*/ 2147483646 h 157"/>
                <a:gd name="T18" fmla="*/ 2147483646 w 366"/>
                <a:gd name="T19" fmla="*/ 2147483646 h 157"/>
                <a:gd name="T20" fmla="*/ 2147483646 w 366"/>
                <a:gd name="T21" fmla="*/ 2147483646 h 157"/>
                <a:gd name="T22" fmla="*/ 0 w 366"/>
                <a:gd name="T23" fmla="*/ 2147483646 h 157"/>
                <a:gd name="T24" fmla="*/ 2147483646 w 366"/>
                <a:gd name="T25" fmla="*/ 0 h 157"/>
                <a:gd name="T26" fmla="*/ 2147483646 w 366"/>
                <a:gd name="T27" fmla="*/ 0 h 157"/>
                <a:gd name="T28" fmla="*/ 2147483646 w 366"/>
                <a:gd name="T29" fmla="*/ 2147483646 h 157"/>
                <a:gd name="T30" fmla="*/ 2147483646 w 366"/>
                <a:gd name="T31" fmla="*/ 2147483646 h 1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66" h="157">
                  <a:moveTo>
                    <a:pt x="91" y="125"/>
                  </a:moveTo>
                  <a:lnTo>
                    <a:pt x="91" y="125"/>
                  </a:lnTo>
                  <a:lnTo>
                    <a:pt x="253" y="125"/>
                  </a:lnTo>
                  <a:lnTo>
                    <a:pt x="315" y="78"/>
                  </a:lnTo>
                  <a:lnTo>
                    <a:pt x="260" y="32"/>
                  </a:lnTo>
                  <a:lnTo>
                    <a:pt x="128" y="31"/>
                  </a:lnTo>
                  <a:lnTo>
                    <a:pt x="50" y="81"/>
                  </a:lnTo>
                  <a:lnTo>
                    <a:pt x="91" y="125"/>
                  </a:lnTo>
                  <a:close/>
                  <a:moveTo>
                    <a:pt x="263" y="157"/>
                  </a:moveTo>
                  <a:lnTo>
                    <a:pt x="263" y="157"/>
                  </a:lnTo>
                  <a:lnTo>
                    <a:pt x="78" y="156"/>
                  </a:lnTo>
                  <a:lnTo>
                    <a:pt x="0" y="75"/>
                  </a:lnTo>
                  <a:lnTo>
                    <a:pt x="119" y="0"/>
                  </a:lnTo>
                  <a:lnTo>
                    <a:pt x="272" y="0"/>
                  </a:lnTo>
                  <a:lnTo>
                    <a:pt x="366" y="79"/>
                  </a:lnTo>
                  <a:lnTo>
                    <a:pt x="263" y="15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49" name="Freeform 180"/>
            <p:cNvSpPr>
              <a:spLocks noEditPoints="1"/>
            </p:cNvSpPr>
            <p:nvPr/>
          </p:nvSpPr>
          <p:spPr bwMode="auto">
            <a:xfrm>
              <a:off x="1025525" y="3022600"/>
              <a:ext cx="155575" cy="74613"/>
            </a:xfrm>
            <a:custGeom>
              <a:avLst/>
              <a:gdLst>
                <a:gd name="T0" fmla="*/ 2147483646 w 332"/>
                <a:gd name="T1" fmla="*/ 2147483646 h 158"/>
                <a:gd name="T2" fmla="*/ 2147483646 w 332"/>
                <a:gd name="T3" fmla="*/ 2147483646 h 158"/>
                <a:gd name="T4" fmla="*/ 2147483646 w 332"/>
                <a:gd name="T5" fmla="*/ 2147483646 h 158"/>
                <a:gd name="T6" fmla="*/ 2147483646 w 332"/>
                <a:gd name="T7" fmla="*/ 2147483646 h 158"/>
                <a:gd name="T8" fmla="*/ 2147483646 w 332"/>
                <a:gd name="T9" fmla="*/ 2147483646 h 158"/>
                <a:gd name="T10" fmla="*/ 2147483646 w 332"/>
                <a:gd name="T11" fmla="*/ 2147483646 h 158"/>
                <a:gd name="T12" fmla="*/ 2147483646 w 332"/>
                <a:gd name="T13" fmla="*/ 2147483646 h 158"/>
                <a:gd name="T14" fmla="*/ 2147483646 w 332"/>
                <a:gd name="T15" fmla="*/ 2147483646 h 158"/>
                <a:gd name="T16" fmla="*/ 2147483646 w 332"/>
                <a:gd name="T17" fmla="*/ 2147483646 h 158"/>
                <a:gd name="T18" fmla="*/ 2147483646 w 332"/>
                <a:gd name="T19" fmla="*/ 2147483646 h 158"/>
                <a:gd name="T20" fmla="*/ 2147483646 w 332"/>
                <a:gd name="T21" fmla="*/ 2147483646 h 158"/>
                <a:gd name="T22" fmla="*/ 0 w 332"/>
                <a:gd name="T23" fmla="*/ 2147483646 h 158"/>
                <a:gd name="T24" fmla="*/ 2147483646 w 332"/>
                <a:gd name="T25" fmla="*/ 0 h 158"/>
                <a:gd name="T26" fmla="*/ 2147483646 w 332"/>
                <a:gd name="T27" fmla="*/ 0 h 158"/>
                <a:gd name="T28" fmla="*/ 2147483646 w 332"/>
                <a:gd name="T29" fmla="*/ 2147483646 h 158"/>
                <a:gd name="T30" fmla="*/ 2147483646 w 332"/>
                <a:gd name="T31" fmla="*/ 2147483646 h 15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32" h="158">
                  <a:moveTo>
                    <a:pt x="105" y="126"/>
                  </a:moveTo>
                  <a:lnTo>
                    <a:pt x="105" y="126"/>
                  </a:lnTo>
                  <a:lnTo>
                    <a:pt x="249" y="126"/>
                  </a:lnTo>
                  <a:lnTo>
                    <a:pt x="286" y="82"/>
                  </a:lnTo>
                  <a:lnTo>
                    <a:pt x="213" y="32"/>
                  </a:lnTo>
                  <a:lnTo>
                    <a:pt x="97" y="32"/>
                  </a:lnTo>
                  <a:lnTo>
                    <a:pt x="48" y="78"/>
                  </a:lnTo>
                  <a:lnTo>
                    <a:pt x="105" y="126"/>
                  </a:lnTo>
                  <a:close/>
                  <a:moveTo>
                    <a:pt x="264" y="158"/>
                  </a:moveTo>
                  <a:lnTo>
                    <a:pt x="264" y="158"/>
                  </a:lnTo>
                  <a:lnTo>
                    <a:pt x="93" y="158"/>
                  </a:lnTo>
                  <a:lnTo>
                    <a:pt x="0" y="79"/>
                  </a:lnTo>
                  <a:lnTo>
                    <a:pt x="85" y="0"/>
                  </a:lnTo>
                  <a:lnTo>
                    <a:pt x="223" y="0"/>
                  </a:lnTo>
                  <a:lnTo>
                    <a:pt x="332" y="76"/>
                  </a:lnTo>
                  <a:lnTo>
                    <a:pt x="264" y="158"/>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50" name="Freeform 181"/>
            <p:cNvSpPr>
              <a:spLocks/>
            </p:cNvSpPr>
            <p:nvPr/>
          </p:nvSpPr>
          <p:spPr bwMode="auto">
            <a:xfrm>
              <a:off x="1020763" y="3081338"/>
              <a:ext cx="187325" cy="74613"/>
            </a:xfrm>
            <a:custGeom>
              <a:avLst/>
              <a:gdLst>
                <a:gd name="T0" fmla="*/ 2147483646 w 400"/>
                <a:gd name="T1" fmla="*/ 2147483646 h 158"/>
                <a:gd name="T2" fmla="*/ 2147483646 w 400"/>
                <a:gd name="T3" fmla="*/ 2147483646 h 158"/>
                <a:gd name="T4" fmla="*/ 2147483646 w 400"/>
                <a:gd name="T5" fmla="*/ 2147483646 h 158"/>
                <a:gd name="T6" fmla="*/ 2147483646 w 400"/>
                <a:gd name="T7" fmla="*/ 2147483646 h 158"/>
                <a:gd name="T8" fmla="*/ 2147483646 w 400"/>
                <a:gd name="T9" fmla="*/ 2147483646 h 158"/>
                <a:gd name="T10" fmla="*/ 2147483646 w 400"/>
                <a:gd name="T11" fmla="*/ 2147483646 h 158"/>
                <a:gd name="T12" fmla="*/ 2147483646 w 400"/>
                <a:gd name="T13" fmla="*/ 2147483646 h 158"/>
                <a:gd name="T14" fmla="*/ 2147483646 w 400"/>
                <a:gd name="T15" fmla="*/ 2147483646 h 158"/>
                <a:gd name="T16" fmla="*/ 2147483646 w 400"/>
                <a:gd name="T17" fmla="*/ 2147483646 h 158"/>
                <a:gd name="T18" fmla="*/ 2147483646 w 400"/>
                <a:gd name="T19" fmla="*/ 2147483646 h 158"/>
                <a:gd name="T20" fmla="*/ 2147483646 w 400"/>
                <a:gd name="T21" fmla="*/ 2147483646 h 158"/>
                <a:gd name="T22" fmla="*/ 2147483646 w 400"/>
                <a:gd name="T23" fmla="*/ 2147483646 h 158"/>
                <a:gd name="T24" fmla="*/ 2147483646 w 400"/>
                <a:gd name="T25" fmla="*/ 2147483646 h 158"/>
                <a:gd name="T26" fmla="*/ 2147483646 w 400"/>
                <a:gd name="T27" fmla="*/ 2147483646 h 158"/>
                <a:gd name="T28" fmla="*/ 2147483646 w 400"/>
                <a:gd name="T29" fmla="*/ 2147483646 h 158"/>
                <a:gd name="T30" fmla="*/ 2147483646 w 400"/>
                <a:gd name="T31" fmla="*/ 2147483646 h 158"/>
                <a:gd name="T32" fmla="*/ 0 w 400"/>
                <a:gd name="T33" fmla="*/ 2147483646 h 158"/>
                <a:gd name="T34" fmla="*/ 2147483646 w 400"/>
                <a:gd name="T35" fmla="*/ 0 h 158"/>
                <a:gd name="T36" fmla="*/ 2147483646 w 400"/>
                <a:gd name="T37" fmla="*/ 0 h 158"/>
                <a:gd name="T38" fmla="*/ 2147483646 w 400"/>
                <a:gd name="T39" fmla="*/ 2147483646 h 158"/>
                <a:gd name="T40" fmla="*/ 2147483646 w 400"/>
                <a:gd name="T41" fmla="*/ 2147483646 h 1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00" h="158">
                  <a:moveTo>
                    <a:pt x="313" y="158"/>
                  </a:moveTo>
                  <a:lnTo>
                    <a:pt x="313" y="158"/>
                  </a:lnTo>
                  <a:lnTo>
                    <a:pt x="262" y="158"/>
                  </a:lnTo>
                  <a:cubicBezTo>
                    <a:pt x="253" y="158"/>
                    <a:pt x="246" y="150"/>
                    <a:pt x="246" y="142"/>
                  </a:cubicBezTo>
                  <a:cubicBezTo>
                    <a:pt x="246" y="133"/>
                    <a:pt x="253" y="126"/>
                    <a:pt x="262" y="126"/>
                  </a:cubicBezTo>
                  <a:lnTo>
                    <a:pt x="301" y="126"/>
                  </a:lnTo>
                  <a:lnTo>
                    <a:pt x="348" y="82"/>
                  </a:lnTo>
                  <a:lnTo>
                    <a:pt x="264" y="32"/>
                  </a:lnTo>
                  <a:lnTo>
                    <a:pt x="115" y="32"/>
                  </a:lnTo>
                  <a:lnTo>
                    <a:pt x="54" y="78"/>
                  </a:lnTo>
                  <a:lnTo>
                    <a:pt x="123" y="125"/>
                  </a:lnTo>
                  <a:lnTo>
                    <a:pt x="160" y="126"/>
                  </a:lnTo>
                  <a:cubicBezTo>
                    <a:pt x="169" y="126"/>
                    <a:pt x="176" y="133"/>
                    <a:pt x="176" y="142"/>
                  </a:cubicBezTo>
                  <a:cubicBezTo>
                    <a:pt x="176" y="151"/>
                    <a:pt x="169" y="157"/>
                    <a:pt x="160" y="157"/>
                  </a:cubicBezTo>
                  <a:lnTo>
                    <a:pt x="113" y="157"/>
                  </a:lnTo>
                  <a:lnTo>
                    <a:pt x="0" y="79"/>
                  </a:lnTo>
                  <a:lnTo>
                    <a:pt x="105" y="0"/>
                  </a:lnTo>
                  <a:lnTo>
                    <a:pt x="272" y="0"/>
                  </a:lnTo>
                  <a:lnTo>
                    <a:pt x="400" y="77"/>
                  </a:lnTo>
                  <a:lnTo>
                    <a:pt x="313" y="158"/>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51" name="Freeform 182"/>
            <p:cNvSpPr>
              <a:spLocks/>
            </p:cNvSpPr>
            <p:nvPr/>
          </p:nvSpPr>
          <p:spPr bwMode="auto">
            <a:xfrm>
              <a:off x="1079500" y="3132138"/>
              <a:ext cx="31750" cy="31750"/>
            </a:xfrm>
            <a:custGeom>
              <a:avLst/>
              <a:gdLst>
                <a:gd name="T0" fmla="*/ 2147483646 w 66"/>
                <a:gd name="T1" fmla="*/ 2147483646 h 66"/>
                <a:gd name="T2" fmla="*/ 2147483646 w 66"/>
                <a:gd name="T3" fmla="*/ 2147483646 h 66"/>
                <a:gd name="T4" fmla="*/ 0 w 66"/>
                <a:gd name="T5" fmla="*/ 2147483646 h 66"/>
                <a:gd name="T6" fmla="*/ 2147483646 w 66"/>
                <a:gd name="T7" fmla="*/ 0 h 66"/>
                <a:gd name="T8" fmla="*/ 2147483646 w 66"/>
                <a:gd name="T9" fmla="*/ 2147483646 h 66"/>
                <a:gd name="T10" fmla="*/ 2147483646 w 66"/>
                <a:gd name="T11" fmla="*/ 2147483646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 h="66">
                  <a:moveTo>
                    <a:pt x="33" y="66"/>
                  </a:moveTo>
                  <a:lnTo>
                    <a:pt x="33" y="66"/>
                  </a:lnTo>
                  <a:cubicBezTo>
                    <a:pt x="15" y="66"/>
                    <a:pt x="0" y="51"/>
                    <a:pt x="0" y="33"/>
                  </a:cubicBezTo>
                  <a:cubicBezTo>
                    <a:pt x="0" y="15"/>
                    <a:pt x="15" y="0"/>
                    <a:pt x="33" y="0"/>
                  </a:cubicBezTo>
                  <a:cubicBezTo>
                    <a:pt x="51" y="0"/>
                    <a:pt x="66" y="15"/>
                    <a:pt x="66" y="33"/>
                  </a:cubicBezTo>
                  <a:cubicBezTo>
                    <a:pt x="66" y="51"/>
                    <a:pt x="51" y="66"/>
                    <a:pt x="33" y="66"/>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52" name="Freeform 183"/>
            <p:cNvSpPr>
              <a:spLocks/>
            </p:cNvSpPr>
            <p:nvPr/>
          </p:nvSpPr>
          <p:spPr bwMode="auto">
            <a:xfrm>
              <a:off x="1128713" y="3132138"/>
              <a:ext cx="30163" cy="31750"/>
            </a:xfrm>
            <a:custGeom>
              <a:avLst/>
              <a:gdLst>
                <a:gd name="T0" fmla="*/ 2147483646 w 66"/>
                <a:gd name="T1" fmla="*/ 2147483646 h 66"/>
                <a:gd name="T2" fmla="*/ 2147483646 w 66"/>
                <a:gd name="T3" fmla="*/ 2147483646 h 66"/>
                <a:gd name="T4" fmla="*/ 0 w 66"/>
                <a:gd name="T5" fmla="*/ 2147483646 h 66"/>
                <a:gd name="T6" fmla="*/ 2147483646 w 66"/>
                <a:gd name="T7" fmla="*/ 0 h 66"/>
                <a:gd name="T8" fmla="*/ 2147483646 w 66"/>
                <a:gd name="T9" fmla="*/ 2147483646 h 66"/>
                <a:gd name="T10" fmla="*/ 2147483646 w 66"/>
                <a:gd name="T11" fmla="*/ 2147483646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 h="66">
                  <a:moveTo>
                    <a:pt x="33" y="66"/>
                  </a:moveTo>
                  <a:lnTo>
                    <a:pt x="33" y="66"/>
                  </a:lnTo>
                  <a:cubicBezTo>
                    <a:pt x="14" y="66"/>
                    <a:pt x="0" y="51"/>
                    <a:pt x="0" y="33"/>
                  </a:cubicBezTo>
                  <a:cubicBezTo>
                    <a:pt x="0" y="15"/>
                    <a:pt x="14" y="0"/>
                    <a:pt x="33" y="0"/>
                  </a:cubicBezTo>
                  <a:cubicBezTo>
                    <a:pt x="51" y="0"/>
                    <a:pt x="66" y="15"/>
                    <a:pt x="66" y="33"/>
                  </a:cubicBezTo>
                  <a:cubicBezTo>
                    <a:pt x="66" y="51"/>
                    <a:pt x="51" y="66"/>
                    <a:pt x="33" y="66"/>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53" name="Freeform 184"/>
            <p:cNvSpPr>
              <a:spLocks/>
            </p:cNvSpPr>
            <p:nvPr/>
          </p:nvSpPr>
          <p:spPr bwMode="auto">
            <a:xfrm>
              <a:off x="1046163" y="2924175"/>
              <a:ext cx="106363" cy="201613"/>
            </a:xfrm>
            <a:custGeom>
              <a:avLst/>
              <a:gdLst>
                <a:gd name="T0" fmla="*/ 2147483646 w 227"/>
                <a:gd name="T1" fmla="*/ 2147483646 h 428"/>
                <a:gd name="T2" fmla="*/ 2147483646 w 227"/>
                <a:gd name="T3" fmla="*/ 2147483646 h 428"/>
                <a:gd name="T4" fmla="*/ 2147483646 w 227"/>
                <a:gd name="T5" fmla="*/ 2147483646 h 428"/>
                <a:gd name="T6" fmla="*/ 2147483646 w 227"/>
                <a:gd name="T7" fmla="*/ 2147483646 h 428"/>
                <a:gd name="T8" fmla="*/ 2147483646 w 227"/>
                <a:gd name="T9" fmla="*/ 2147483646 h 428"/>
                <a:gd name="T10" fmla="*/ 2147483646 w 227"/>
                <a:gd name="T11" fmla="*/ 2147483646 h 428"/>
                <a:gd name="T12" fmla="*/ 2147483646 w 227"/>
                <a:gd name="T13" fmla="*/ 2147483646 h 428"/>
                <a:gd name="T14" fmla="*/ 2147483646 w 227"/>
                <a:gd name="T15" fmla="*/ 2147483646 h 428"/>
                <a:gd name="T16" fmla="*/ 2147483646 w 227"/>
                <a:gd name="T17" fmla="*/ 2147483646 h 4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 h="428">
                  <a:moveTo>
                    <a:pt x="208" y="428"/>
                  </a:moveTo>
                  <a:lnTo>
                    <a:pt x="208" y="428"/>
                  </a:lnTo>
                  <a:cubicBezTo>
                    <a:pt x="203" y="428"/>
                    <a:pt x="197" y="424"/>
                    <a:pt x="194" y="419"/>
                  </a:cubicBezTo>
                  <a:lnTo>
                    <a:pt x="4" y="25"/>
                  </a:lnTo>
                  <a:cubicBezTo>
                    <a:pt x="0" y="17"/>
                    <a:pt x="4" y="8"/>
                    <a:pt x="12" y="4"/>
                  </a:cubicBezTo>
                  <a:cubicBezTo>
                    <a:pt x="19" y="0"/>
                    <a:pt x="29" y="4"/>
                    <a:pt x="33" y="11"/>
                  </a:cubicBezTo>
                  <a:lnTo>
                    <a:pt x="223" y="405"/>
                  </a:lnTo>
                  <a:cubicBezTo>
                    <a:pt x="227" y="413"/>
                    <a:pt x="223" y="422"/>
                    <a:pt x="215" y="426"/>
                  </a:cubicBezTo>
                  <a:cubicBezTo>
                    <a:pt x="213" y="427"/>
                    <a:pt x="211" y="428"/>
                    <a:pt x="208" y="428"/>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54" name="Freeform 185"/>
            <p:cNvSpPr>
              <a:spLocks/>
            </p:cNvSpPr>
            <p:nvPr/>
          </p:nvSpPr>
          <p:spPr bwMode="auto">
            <a:xfrm>
              <a:off x="962025" y="2924175"/>
              <a:ext cx="101600" cy="201613"/>
            </a:xfrm>
            <a:custGeom>
              <a:avLst/>
              <a:gdLst>
                <a:gd name="T0" fmla="*/ 2147483646 w 216"/>
                <a:gd name="T1" fmla="*/ 2147483646 h 428"/>
                <a:gd name="T2" fmla="*/ 2147483646 w 216"/>
                <a:gd name="T3" fmla="*/ 2147483646 h 428"/>
                <a:gd name="T4" fmla="*/ 2147483646 w 216"/>
                <a:gd name="T5" fmla="*/ 2147483646 h 428"/>
                <a:gd name="T6" fmla="*/ 2147483646 w 216"/>
                <a:gd name="T7" fmla="*/ 2147483646 h 428"/>
                <a:gd name="T8" fmla="*/ 2147483646 w 216"/>
                <a:gd name="T9" fmla="*/ 2147483646 h 428"/>
                <a:gd name="T10" fmla="*/ 2147483646 w 216"/>
                <a:gd name="T11" fmla="*/ 2147483646 h 428"/>
                <a:gd name="T12" fmla="*/ 2147483646 w 216"/>
                <a:gd name="T13" fmla="*/ 2147483646 h 428"/>
                <a:gd name="T14" fmla="*/ 2147483646 w 216"/>
                <a:gd name="T15" fmla="*/ 2147483646 h 428"/>
                <a:gd name="T16" fmla="*/ 2147483646 w 216"/>
                <a:gd name="T17" fmla="*/ 2147483646 h 4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 h="428">
                  <a:moveTo>
                    <a:pt x="18" y="428"/>
                  </a:moveTo>
                  <a:lnTo>
                    <a:pt x="18" y="428"/>
                  </a:lnTo>
                  <a:cubicBezTo>
                    <a:pt x="16" y="428"/>
                    <a:pt x="14" y="427"/>
                    <a:pt x="12" y="426"/>
                  </a:cubicBezTo>
                  <a:cubicBezTo>
                    <a:pt x="4" y="423"/>
                    <a:pt x="0" y="413"/>
                    <a:pt x="4" y="405"/>
                  </a:cubicBezTo>
                  <a:lnTo>
                    <a:pt x="183" y="12"/>
                  </a:lnTo>
                  <a:cubicBezTo>
                    <a:pt x="187" y="4"/>
                    <a:pt x="196" y="0"/>
                    <a:pt x="204" y="4"/>
                  </a:cubicBezTo>
                  <a:cubicBezTo>
                    <a:pt x="212" y="8"/>
                    <a:pt x="216" y="17"/>
                    <a:pt x="212" y="25"/>
                  </a:cubicBezTo>
                  <a:lnTo>
                    <a:pt x="33" y="418"/>
                  </a:lnTo>
                  <a:cubicBezTo>
                    <a:pt x="30" y="424"/>
                    <a:pt x="24" y="428"/>
                    <a:pt x="18" y="428"/>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55" name="Freeform 186"/>
            <p:cNvSpPr>
              <a:spLocks/>
            </p:cNvSpPr>
            <p:nvPr/>
          </p:nvSpPr>
          <p:spPr bwMode="auto">
            <a:xfrm>
              <a:off x="1030288" y="2859088"/>
              <a:ext cx="49213" cy="50800"/>
            </a:xfrm>
            <a:custGeom>
              <a:avLst/>
              <a:gdLst>
                <a:gd name="T0" fmla="*/ 2147483646 w 107"/>
                <a:gd name="T1" fmla="*/ 2147483646 h 107"/>
                <a:gd name="T2" fmla="*/ 2147483646 w 107"/>
                <a:gd name="T3" fmla="*/ 2147483646 h 107"/>
                <a:gd name="T4" fmla="*/ 2147483646 w 107"/>
                <a:gd name="T5" fmla="*/ 2147483646 h 107"/>
                <a:gd name="T6" fmla="*/ 0 w 107"/>
                <a:gd name="T7" fmla="*/ 2147483646 h 107"/>
                <a:gd name="T8" fmla="*/ 2147483646 w 107"/>
                <a:gd name="T9" fmla="*/ 0 h 107"/>
                <a:gd name="T10" fmla="*/ 2147483646 w 107"/>
                <a:gd name="T11" fmla="*/ 2147483646 h 1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7" h="107">
                  <a:moveTo>
                    <a:pt x="107" y="53"/>
                  </a:moveTo>
                  <a:lnTo>
                    <a:pt x="107" y="53"/>
                  </a:lnTo>
                  <a:cubicBezTo>
                    <a:pt x="107" y="83"/>
                    <a:pt x="83" y="107"/>
                    <a:pt x="53" y="107"/>
                  </a:cubicBezTo>
                  <a:cubicBezTo>
                    <a:pt x="24" y="107"/>
                    <a:pt x="0" y="83"/>
                    <a:pt x="0" y="53"/>
                  </a:cubicBezTo>
                  <a:cubicBezTo>
                    <a:pt x="0" y="24"/>
                    <a:pt x="24" y="0"/>
                    <a:pt x="53" y="0"/>
                  </a:cubicBezTo>
                  <a:cubicBezTo>
                    <a:pt x="83" y="0"/>
                    <a:pt x="107" y="24"/>
                    <a:pt x="107" y="53"/>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56" name="Freeform 187"/>
            <p:cNvSpPr>
              <a:spLocks/>
            </p:cNvSpPr>
            <p:nvPr/>
          </p:nvSpPr>
          <p:spPr bwMode="auto">
            <a:xfrm>
              <a:off x="1025525" y="2987675"/>
              <a:ext cx="61913" cy="14288"/>
            </a:xfrm>
            <a:custGeom>
              <a:avLst/>
              <a:gdLst>
                <a:gd name="T0" fmla="*/ 2147483646 w 131"/>
                <a:gd name="T1" fmla="*/ 2147483646 h 32"/>
                <a:gd name="T2" fmla="*/ 2147483646 w 131"/>
                <a:gd name="T3" fmla="*/ 2147483646 h 32"/>
                <a:gd name="T4" fmla="*/ 2147483646 w 131"/>
                <a:gd name="T5" fmla="*/ 2147483646 h 32"/>
                <a:gd name="T6" fmla="*/ 0 w 131"/>
                <a:gd name="T7" fmla="*/ 2147483646 h 32"/>
                <a:gd name="T8" fmla="*/ 2147483646 w 131"/>
                <a:gd name="T9" fmla="*/ 0 h 32"/>
                <a:gd name="T10" fmla="*/ 2147483646 w 131"/>
                <a:gd name="T11" fmla="*/ 0 h 32"/>
                <a:gd name="T12" fmla="*/ 2147483646 w 131"/>
                <a:gd name="T13" fmla="*/ 2147483646 h 32"/>
                <a:gd name="T14" fmla="*/ 2147483646 w 131"/>
                <a:gd name="T15" fmla="*/ 2147483646 h 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1" h="32">
                  <a:moveTo>
                    <a:pt x="115" y="32"/>
                  </a:moveTo>
                  <a:lnTo>
                    <a:pt x="115" y="32"/>
                  </a:lnTo>
                  <a:lnTo>
                    <a:pt x="16" y="32"/>
                  </a:lnTo>
                  <a:cubicBezTo>
                    <a:pt x="7" y="32"/>
                    <a:pt x="0" y="25"/>
                    <a:pt x="0" y="16"/>
                  </a:cubicBezTo>
                  <a:cubicBezTo>
                    <a:pt x="0" y="7"/>
                    <a:pt x="7" y="0"/>
                    <a:pt x="16" y="0"/>
                  </a:cubicBezTo>
                  <a:lnTo>
                    <a:pt x="115" y="0"/>
                  </a:lnTo>
                  <a:cubicBezTo>
                    <a:pt x="123" y="0"/>
                    <a:pt x="131" y="7"/>
                    <a:pt x="131" y="16"/>
                  </a:cubicBezTo>
                  <a:cubicBezTo>
                    <a:pt x="131" y="25"/>
                    <a:pt x="123" y="32"/>
                    <a:pt x="115" y="32"/>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57" name="Freeform 188"/>
            <p:cNvSpPr>
              <a:spLocks/>
            </p:cNvSpPr>
            <p:nvPr/>
          </p:nvSpPr>
          <p:spPr bwMode="auto">
            <a:xfrm>
              <a:off x="958850" y="2843213"/>
              <a:ext cx="26988" cy="82550"/>
            </a:xfrm>
            <a:custGeom>
              <a:avLst/>
              <a:gdLst>
                <a:gd name="T0" fmla="*/ 2147483646 w 59"/>
                <a:gd name="T1" fmla="*/ 2147483646 h 174"/>
                <a:gd name="T2" fmla="*/ 2147483646 w 59"/>
                <a:gd name="T3" fmla="*/ 2147483646 h 174"/>
                <a:gd name="T4" fmla="*/ 2147483646 w 59"/>
                <a:gd name="T5" fmla="*/ 2147483646 h 174"/>
                <a:gd name="T6" fmla="*/ 0 w 59"/>
                <a:gd name="T7" fmla="*/ 2147483646 h 174"/>
                <a:gd name="T8" fmla="*/ 2147483646 w 59"/>
                <a:gd name="T9" fmla="*/ 2147483646 h 174"/>
                <a:gd name="T10" fmla="*/ 2147483646 w 59"/>
                <a:gd name="T11" fmla="*/ 2147483646 h 174"/>
                <a:gd name="T12" fmla="*/ 2147483646 w 59"/>
                <a:gd name="T13" fmla="*/ 2147483646 h 174"/>
                <a:gd name="T14" fmla="*/ 2147483646 w 59"/>
                <a:gd name="T15" fmla="*/ 2147483646 h 174"/>
                <a:gd name="T16" fmla="*/ 2147483646 w 59"/>
                <a:gd name="T17" fmla="*/ 2147483646 h 174"/>
                <a:gd name="T18" fmla="*/ 2147483646 w 59"/>
                <a:gd name="T19" fmla="*/ 2147483646 h 174"/>
                <a:gd name="T20" fmla="*/ 2147483646 w 59"/>
                <a:gd name="T21" fmla="*/ 2147483646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9" h="174">
                  <a:moveTo>
                    <a:pt x="41" y="174"/>
                  </a:moveTo>
                  <a:lnTo>
                    <a:pt x="41" y="174"/>
                  </a:lnTo>
                  <a:cubicBezTo>
                    <a:pt x="37" y="174"/>
                    <a:pt x="33" y="172"/>
                    <a:pt x="30" y="169"/>
                  </a:cubicBezTo>
                  <a:cubicBezTo>
                    <a:pt x="11" y="148"/>
                    <a:pt x="0" y="119"/>
                    <a:pt x="0" y="88"/>
                  </a:cubicBezTo>
                  <a:cubicBezTo>
                    <a:pt x="0" y="57"/>
                    <a:pt x="10" y="29"/>
                    <a:pt x="29" y="7"/>
                  </a:cubicBezTo>
                  <a:cubicBezTo>
                    <a:pt x="35" y="1"/>
                    <a:pt x="45" y="0"/>
                    <a:pt x="51" y="6"/>
                  </a:cubicBezTo>
                  <a:cubicBezTo>
                    <a:pt x="58" y="12"/>
                    <a:pt x="59" y="22"/>
                    <a:pt x="53" y="28"/>
                  </a:cubicBezTo>
                  <a:cubicBezTo>
                    <a:pt x="39" y="44"/>
                    <a:pt x="32" y="65"/>
                    <a:pt x="32" y="88"/>
                  </a:cubicBezTo>
                  <a:cubicBezTo>
                    <a:pt x="32" y="111"/>
                    <a:pt x="40" y="132"/>
                    <a:pt x="53" y="148"/>
                  </a:cubicBezTo>
                  <a:cubicBezTo>
                    <a:pt x="59" y="154"/>
                    <a:pt x="58" y="164"/>
                    <a:pt x="52" y="170"/>
                  </a:cubicBezTo>
                  <a:cubicBezTo>
                    <a:pt x="49" y="173"/>
                    <a:pt x="45" y="174"/>
                    <a:pt x="41" y="174"/>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58" name="Freeform 189"/>
            <p:cNvSpPr>
              <a:spLocks/>
            </p:cNvSpPr>
            <p:nvPr/>
          </p:nvSpPr>
          <p:spPr bwMode="auto">
            <a:xfrm>
              <a:off x="912813" y="2816225"/>
              <a:ext cx="39688" cy="136525"/>
            </a:xfrm>
            <a:custGeom>
              <a:avLst/>
              <a:gdLst>
                <a:gd name="T0" fmla="*/ 2147483646 w 87"/>
                <a:gd name="T1" fmla="*/ 2147483646 h 293"/>
                <a:gd name="T2" fmla="*/ 2147483646 w 87"/>
                <a:gd name="T3" fmla="*/ 2147483646 h 293"/>
                <a:gd name="T4" fmla="*/ 2147483646 w 87"/>
                <a:gd name="T5" fmla="*/ 2147483646 h 293"/>
                <a:gd name="T6" fmla="*/ 0 w 87"/>
                <a:gd name="T7" fmla="*/ 2147483646 h 293"/>
                <a:gd name="T8" fmla="*/ 2147483646 w 87"/>
                <a:gd name="T9" fmla="*/ 2147483646 h 293"/>
                <a:gd name="T10" fmla="*/ 2147483646 w 87"/>
                <a:gd name="T11" fmla="*/ 2147483646 h 293"/>
                <a:gd name="T12" fmla="*/ 2147483646 w 87"/>
                <a:gd name="T13" fmla="*/ 2147483646 h 293"/>
                <a:gd name="T14" fmla="*/ 2147483646 w 87"/>
                <a:gd name="T15" fmla="*/ 2147483646 h 293"/>
                <a:gd name="T16" fmla="*/ 2147483646 w 87"/>
                <a:gd name="T17" fmla="*/ 2147483646 h 293"/>
                <a:gd name="T18" fmla="*/ 2147483646 w 87"/>
                <a:gd name="T19" fmla="*/ 2147483646 h 293"/>
                <a:gd name="T20" fmla="*/ 2147483646 w 87"/>
                <a:gd name="T21" fmla="*/ 2147483646 h 2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7" h="293">
                  <a:moveTo>
                    <a:pt x="70" y="293"/>
                  </a:moveTo>
                  <a:lnTo>
                    <a:pt x="70" y="293"/>
                  </a:lnTo>
                  <a:cubicBezTo>
                    <a:pt x="66" y="293"/>
                    <a:pt x="62" y="292"/>
                    <a:pt x="58" y="289"/>
                  </a:cubicBezTo>
                  <a:cubicBezTo>
                    <a:pt x="22" y="252"/>
                    <a:pt x="0" y="201"/>
                    <a:pt x="0" y="148"/>
                  </a:cubicBezTo>
                  <a:cubicBezTo>
                    <a:pt x="0" y="94"/>
                    <a:pt x="21" y="43"/>
                    <a:pt x="58" y="7"/>
                  </a:cubicBezTo>
                  <a:cubicBezTo>
                    <a:pt x="64" y="0"/>
                    <a:pt x="74" y="1"/>
                    <a:pt x="80" y="7"/>
                  </a:cubicBezTo>
                  <a:cubicBezTo>
                    <a:pt x="86" y="13"/>
                    <a:pt x="86" y="23"/>
                    <a:pt x="80" y="29"/>
                  </a:cubicBezTo>
                  <a:cubicBezTo>
                    <a:pt x="49" y="60"/>
                    <a:pt x="32" y="103"/>
                    <a:pt x="32" y="148"/>
                  </a:cubicBezTo>
                  <a:cubicBezTo>
                    <a:pt x="32" y="193"/>
                    <a:pt x="50" y="236"/>
                    <a:pt x="81" y="266"/>
                  </a:cubicBezTo>
                  <a:cubicBezTo>
                    <a:pt x="87" y="272"/>
                    <a:pt x="87" y="282"/>
                    <a:pt x="81" y="288"/>
                  </a:cubicBezTo>
                  <a:cubicBezTo>
                    <a:pt x="78" y="291"/>
                    <a:pt x="74" y="293"/>
                    <a:pt x="70" y="293"/>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59" name="Freeform 190"/>
            <p:cNvSpPr>
              <a:spLocks/>
            </p:cNvSpPr>
            <p:nvPr/>
          </p:nvSpPr>
          <p:spPr bwMode="auto">
            <a:xfrm>
              <a:off x="1123950" y="2843213"/>
              <a:ext cx="26988" cy="82550"/>
            </a:xfrm>
            <a:custGeom>
              <a:avLst/>
              <a:gdLst>
                <a:gd name="T0" fmla="*/ 2147483646 w 59"/>
                <a:gd name="T1" fmla="*/ 2147483646 h 174"/>
                <a:gd name="T2" fmla="*/ 2147483646 w 59"/>
                <a:gd name="T3" fmla="*/ 2147483646 h 174"/>
                <a:gd name="T4" fmla="*/ 2147483646 w 59"/>
                <a:gd name="T5" fmla="*/ 2147483646 h 174"/>
                <a:gd name="T6" fmla="*/ 2147483646 w 59"/>
                <a:gd name="T7" fmla="*/ 2147483646 h 174"/>
                <a:gd name="T8" fmla="*/ 2147483646 w 59"/>
                <a:gd name="T9" fmla="*/ 2147483646 h 174"/>
                <a:gd name="T10" fmla="*/ 2147483646 w 59"/>
                <a:gd name="T11" fmla="*/ 2147483646 h 174"/>
                <a:gd name="T12" fmla="*/ 2147483646 w 59"/>
                <a:gd name="T13" fmla="*/ 2147483646 h 174"/>
                <a:gd name="T14" fmla="*/ 2147483646 w 59"/>
                <a:gd name="T15" fmla="*/ 2147483646 h 174"/>
                <a:gd name="T16" fmla="*/ 2147483646 w 59"/>
                <a:gd name="T17" fmla="*/ 2147483646 h 174"/>
                <a:gd name="T18" fmla="*/ 2147483646 w 59"/>
                <a:gd name="T19" fmla="*/ 2147483646 h 174"/>
                <a:gd name="T20" fmla="*/ 2147483646 w 59"/>
                <a:gd name="T21" fmla="*/ 2147483646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9" h="174">
                  <a:moveTo>
                    <a:pt x="17" y="174"/>
                  </a:moveTo>
                  <a:lnTo>
                    <a:pt x="17" y="174"/>
                  </a:lnTo>
                  <a:cubicBezTo>
                    <a:pt x="14" y="174"/>
                    <a:pt x="10" y="173"/>
                    <a:pt x="7" y="170"/>
                  </a:cubicBezTo>
                  <a:cubicBezTo>
                    <a:pt x="0" y="164"/>
                    <a:pt x="0" y="154"/>
                    <a:pt x="6" y="148"/>
                  </a:cubicBezTo>
                  <a:cubicBezTo>
                    <a:pt x="19" y="132"/>
                    <a:pt x="27" y="111"/>
                    <a:pt x="27" y="88"/>
                  </a:cubicBezTo>
                  <a:cubicBezTo>
                    <a:pt x="27" y="65"/>
                    <a:pt x="20" y="44"/>
                    <a:pt x="6" y="28"/>
                  </a:cubicBezTo>
                  <a:cubicBezTo>
                    <a:pt x="0" y="22"/>
                    <a:pt x="1" y="12"/>
                    <a:pt x="7" y="6"/>
                  </a:cubicBezTo>
                  <a:cubicBezTo>
                    <a:pt x="14" y="0"/>
                    <a:pt x="24" y="1"/>
                    <a:pt x="30" y="7"/>
                  </a:cubicBezTo>
                  <a:cubicBezTo>
                    <a:pt x="49" y="29"/>
                    <a:pt x="59" y="57"/>
                    <a:pt x="59" y="88"/>
                  </a:cubicBezTo>
                  <a:cubicBezTo>
                    <a:pt x="59" y="119"/>
                    <a:pt x="48" y="148"/>
                    <a:pt x="29" y="169"/>
                  </a:cubicBezTo>
                  <a:cubicBezTo>
                    <a:pt x="26" y="172"/>
                    <a:pt x="22" y="174"/>
                    <a:pt x="17" y="174"/>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60" name="Freeform 191"/>
            <p:cNvSpPr>
              <a:spLocks/>
            </p:cNvSpPr>
            <p:nvPr/>
          </p:nvSpPr>
          <p:spPr bwMode="auto">
            <a:xfrm>
              <a:off x="1157288" y="2816225"/>
              <a:ext cx="41275" cy="136525"/>
            </a:xfrm>
            <a:custGeom>
              <a:avLst/>
              <a:gdLst>
                <a:gd name="T0" fmla="*/ 2147483646 w 87"/>
                <a:gd name="T1" fmla="*/ 2147483646 h 293"/>
                <a:gd name="T2" fmla="*/ 2147483646 w 87"/>
                <a:gd name="T3" fmla="*/ 2147483646 h 293"/>
                <a:gd name="T4" fmla="*/ 2147483646 w 87"/>
                <a:gd name="T5" fmla="*/ 2147483646 h 293"/>
                <a:gd name="T6" fmla="*/ 2147483646 w 87"/>
                <a:gd name="T7" fmla="*/ 2147483646 h 293"/>
                <a:gd name="T8" fmla="*/ 2147483646 w 87"/>
                <a:gd name="T9" fmla="*/ 2147483646 h 293"/>
                <a:gd name="T10" fmla="*/ 2147483646 w 87"/>
                <a:gd name="T11" fmla="*/ 2147483646 h 293"/>
                <a:gd name="T12" fmla="*/ 2147483646 w 87"/>
                <a:gd name="T13" fmla="*/ 2147483646 h 293"/>
                <a:gd name="T14" fmla="*/ 2147483646 w 87"/>
                <a:gd name="T15" fmla="*/ 2147483646 h 293"/>
                <a:gd name="T16" fmla="*/ 2147483646 w 87"/>
                <a:gd name="T17" fmla="*/ 2147483646 h 293"/>
                <a:gd name="T18" fmla="*/ 2147483646 w 87"/>
                <a:gd name="T19" fmla="*/ 2147483646 h 293"/>
                <a:gd name="T20" fmla="*/ 2147483646 w 87"/>
                <a:gd name="T21" fmla="*/ 2147483646 h 2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7" h="293">
                  <a:moveTo>
                    <a:pt x="17" y="293"/>
                  </a:moveTo>
                  <a:lnTo>
                    <a:pt x="17" y="293"/>
                  </a:lnTo>
                  <a:cubicBezTo>
                    <a:pt x="13" y="293"/>
                    <a:pt x="9" y="291"/>
                    <a:pt x="6" y="288"/>
                  </a:cubicBezTo>
                  <a:cubicBezTo>
                    <a:pt x="0" y="282"/>
                    <a:pt x="0" y="272"/>
                    <a:pt x="6" y="266"/>
                  </a:cubicBezTo>
                  <a:cubicBezTo>
                    <a:pt x="37" y="236"/>
                    <a:pt x="55" y="193"/>
                    <a:pt x="55" y="148"/>
                  </a:cubicBezTo>
                  <a:cubicBezTo>
                    <a:pt x="55" y="103"/>
                    <a:pt x="38" y="60"/>
                    <a:pt x="7" y="29"/>
                  </a:cubicBezTo>
                  <a:cubicBezTo>
                    <a:pt x="1" y="23"/>
                    <a:pt x="1" y="13"/>
                    <a:pt x="7" y="7"/>
                  </a:cubicBezTo>
                  <a:cubicBezTo>
                    <a:pt x="13" y="1"/>
                    <a:pt x="23" y="0"/>
                    <a:pt x="29" y="7"/>
                  </a:cubicBezTo>
                  <a:cubicBezTo>
                    <a:pt x="66" y="43"/>
                    <a:pt x="87" y="94"/>
                    <a:pt x="87" y="148"/>
                  </a:cubicBezTo>
                  <a:cubicBezTo>
                    <a:pt x="86" y="201"/>
                    <a:pt x="65" y="252"/>
                    <a:pt x="28" y="289"/>
                  </a:cubicBezTo>
                  <a:cubicBezTo>
                    <a:pt x="25" y="292"/>
                    <a:pt x="21" y="293"/>
                    <a:pt x="17" y="293"/>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grpSp>
      <p:sp>
        <p:nvSpPr>
          <p:cNvPr id="61" name="Freeform 44"/>
          <p:cNvSpPr>
            <a:spLocks noEditPoints="1"/>
          </p:cNvSpPr>
          <p:nvPr/>
        </p:nvSpPr>
        <p:spPr bwMode="auto">
          <a:xfrm rot="3258586">
            <a:off x="4695308" y="5512782"/>
            <a:ext cx="349019" cy="338341"/>
          </a:xfrm>
          <a:custGeom>
            <a:avLst/>
            <a:gdLst>
              <a:gd name="T0" fmla="*/ 57 w 199"/>
              <a:gd name="T1" fmla="*/ 3 h 184"/>
              <a:gd name="T2" fmla="*/ 26 w 199"/>
              <a:gd name="T3" fmla="*/ 38 h 184"/>
              <a:gd name="T4" fmla="*/ 1 w 199"/>
              <a:gd name="T5" fmla="*/ 78 h 184"/>
              <a:gd name="T6" fmla="*/ 2 w 199"/>
              <a:gd name="T7" fmla="*/ 84 h 184"/>
              <a:gd name="T8" fmla="*/ 49 w 199"/>
              <a:gd name="T9" fmla="*/ 119 h 184"/>
              <a:gd name="T10" fmla="*/ 72 w 199"/>
              <a:gd name="T11" fmla="*/ 136 h 184"/>
              <a:gd name="T12" fmla="*/ 135 w 199"/>
              <a:gd name="T13" fmla="*/ 183 h 184"/>
              <a:gd name="T14" fmla="*/ 141 w 199"/>
              <a:gd name="T15" fmla="*/ 182 h 184"/>
              <a:gd name="T16" fmla="*/ 173 w 199"/>
              <a:gd name="T17" fmla="*/ 147 h 184"/>
              <a:gd name="T18" fmla="*/ 197 w 199"/>
              <a:gd name="T19" fmla="*/ 107 h 184"/>
              <a:gd name="T20" fmla="*/ 196 w 199"/>
              <a:gd name="T21" fmla="*/ 100 h 184"/>
              <a:gd name="T22" fmla="*/ 63 w 199"/>
              <a:gd name="T23" fmla="*/ 2 h 184"/>
              <a:gd name="T24" fmla="*/ 57 w 199"/>
              <a:gd name="T25" fmla="*/ 3 h 184"/>
              <a:gd name="T26" fmla="*/ 23 w 199"/>
              <a:gd name="T27" fmla="*/ 54 h 184"/>
              <a:gd name="T28" fmla="*/ 41 w 199"/>
              <a:gd name="T29" fmla="*/ 31 h 184"/>
              <a:gd name="T30" fmla="*/ 43 w 199"/>
              <a:gd name="T31" fmla="*/ 32 h 184"/>
              <a:gd name="T32" fmla="*/ 25 w 199"/>
              <a:gd name="T33" fmla="*/ 55 h 184"/>
              <a:gd name="T34" fmla="*/ 23 w 199"/>
              <a:gd name="T35" fmla="*/ 54 h 184"/>
              <a:gd name="T36" fmla="*/ 16 w 199"/>
              <a:gd name="T37" fmla="*/ 82 h 184"/>
              <a:gd name="T38" fmla="*/ 15 w 199"/>
              <a:gd name="T39" fmla="*/ 76 h 184"/>
              <a:gd name="T40" fmla="*/ 60 w 199"/>
              <a:gd name="T41" fmla="*/ 16 h 184"/>
              <a:gd name="T42" fmla="*/ 65 w 199"/>
              <a:gd name="T43" fmla="*/ 15 h 184"/>
              <a:gd name="T44" fmla="*/ 166 w 199"/>
              <a:gd name="T45" fmla="*/ 90 h 184"/>
              <a:gd name="T46" fmla="*/ 167 w 199"/>
              <a:gd name="T47" fmla="*/ 95 h 184"/>
              <a:gd name="T48" fmla="*/ 122 w 199"/>
              <a:gd name="T49" fmla="*/ 156 h 184"/>
              <a:gd name="T50" fmla="*/ 117 w 199"/>
              <a:gd name="T51" fmla="*/ 157 h 184"/>
              <a:gd name="T52" fmla="*/ 16 w 199"/>
              <a:gd name="T53" fmla="*/ 82 h 184"/>
              <a:gd name="T54" fmla="*/ 148 w 199"/>
              <a:gd name="T55" fmla="*/ 143 h 184"/>
              <a:gd name="T56" fmla="*/ 131 w 199"/>
              <a:gd name="T57" fmla="*/ 165 h 184"/>
              <a:gd name="T58" fmla="*/ 129 w 199"/>
              <a:gd name="T59" fmla="*/ 165 h 184"/>
              <a:gd name="T60" fmla="*/ 128 w 199"/>
              <a:gd name="T61" fmla="*/ 162 h 184"/>
              <a:gd name="T62" fmla="*/ 144 w 199"/>
              <a:gd name="T63" fmla="*/ 141 h 184"/>
              <a:gd name="T64" fmla="*/ 147 w 199"/>
              <a:gd name="T65" fmla="*/ 140 h 184"/>
              <a:gd name="T66" fmla="*/ 148 w 199"/>
              <a:gd name="T67" fmla="*/ 143 h 184"/>
              <a:gd name="T68" fmla="*/ 161 w 199"/>
              <a:gd name="T69" fmla="*/ 137 h 184"/>
              <a:gd name="T70" fmla="*/ 150 w 199"/>
              <a:gd name="T71" fmla="*/ 139 h 184"/>
              <a:gd name="T72" fmla="*/ 148 w 199"/>
              <a:gd name="T73" fmla="*/ 127 h 184"/>
              <a:gd name="T74" fmla="*/ 159 w 199"/>
              <a:gd name="T75" fmla="*/ 126 h 184"/>
              <a:gd name="T76" fmla="*/ 161 w 199"/>
              <a:gd name="T77" fmla="*/ 137 h 184"/>
              <a:gd name="T78" fmla="*/ 179 w 199"/>
              <a:gd name="T79" fmla="*/ 101 h 184"/>
              <a:gd name="T80" fmla="*/ 163 w 199"/>
              <a:gd name="T81" fmla="*/ 123 h 184"/>
              <a:gd name="T82" fmla="*/ 160 w 199"/>
              <a:gd name="T83" fmla="*/ 123 h 184"/>
              <a:gd name="T84" fmla="*/ 159 w 199"/>
              <a:gd name="T85" fmla="*/ 121 h 184"/>
              <a:gd name="T86" fmla="*/ 175 w 199"/>
              <a:gd name="T87" fmla="*/ 99 h 184"/>
              <a:gd name="T88" fmla="*/ 178 w 199"/>
              <a:gd name="T89" fmla="*/ 99 h 184"/>
              <a:gd name="T90" fmla="*/ 179 w 199"/>
              <a:gd name="T91" fmla="*/ 10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184">
                <a:moveTo>
                  <a:pt x="57" y="3"/>
                </a:moveTo>
                <a:cubicBezTo>
                  <a:pt x="57" y="3"/>
                  <a:pt x="39" y="21"/>
                  <a:pt x="26" y="38"/>
                </a:cubicBezTo>
                <a:cubicBezTo>
                  <a:pt x="14" y="55"/>
                  <a:pt x="2" y="76"/>
                  <a:pt x="1" y="78"/>
                </a:cubicBezTo>
                <a:cubicBezTo>
                  <a:pt x="0" y="80"/>
                  <a:pt x="0" y="82"/>
                  <a:pt x="2" y="84"/>
                </a:cubicBezTo>
                <a:cubicBezTo>
                  <a:pt x="49" y="119"/>
                  <a:pt x="49" y="119"/>
                  <a:pt x="49" y="119"/>
                </a:cubicBezTo>
                <a:cubicBezTo>
                  <a:pt x="72" y="136"/>
                  <a:pt x="72" y="136"/>
                  <a:pt x="72" y="136"/>
                </a:cubicBezTo>
                <a:cubicBezTo>
                  <a:pt x="135" y="183"/>
                  <a:pt x="135" y="183"/>
                  <a:pt x="135" y="183"/>
                </a:cubicBezTo>
                <a:cubicBezTo>
                  <a:pt x="137" y="184"/>
                  <a:pt x="140" y="184"/>
                  <a:pt x="141" y="182"/>
                </a:cubicBezTo>
                <a:cubicBezTo>
                  <a:pt x="141" y="182"/>
                  <a:pt x="160" y="165"/>
                  <a:pt x="173" y="147"/>
                </a:cubicBezTo>
                <a:cubicBezTo>
                  <a:pt x="186" y="130"/>
                  <a:pt x="197" y="107"/>
                  <a:pt x="197" y="107"/>
                </a:cubicBezTo>
                <a:cubicBezTo>
                  <a:pt x="199" y="105"/>
                  <a:pt x="198" y="102"/>
                  <a:pt x="196" y="100"/>
                </a:cubicBezTo>
                <a:cubicBezTo>
                  <a:pt x="63" y="2"/>
                  <a:pt x="63" y="2"/>
                  <a:pt x="63" y="2"/>
                </a:cubicBezTo>
                <a:cubicBezTo>
                  <a:pt x="61" y="0"/>
                  <a:pt x="58" y="1"/>
                  <a:pt x="57" y="3"/>
                </a:cubicBezTo>
                <a:close/>
                <a:moveTo>
                  <a:pt x="23" y="54"/>
                </a:moveTo>
                <a:cubicBezTo>
                  <a:pt x="41" y="31"/>
                  <a:pt x="41" y="31"/>
                  <a:pt x="41" y="31"/>
                </a:cubicBezTo>
                <a:cubicBezTo>
                  <a:pt x="43" y="32"/>
                  <a:pt x="43" y="32"/>
                  <a:pt x="43" y="32"/>
                </a:cubicBezTo>
                <a:cubicBezTo>
                  <a:pt x="25" y="55"/>
                  <a:pt x="25" y="55"/>
                  <a:pt x="25" y="55"/>
                </a:cubicBezTo>
                <a:lnTo>
                  <a:pt x="23" y="54"/>
                </a:lnTo>
                <a:close/>
                <a:moveTo>
                  <a:pt x="16" y="82"/>
                </a:moveTo>
                <a:cubicBezTo>
                  <a:pt x="14" y="80"/>
                  <a:pt x="14" y="78"/>
                  <a:pt x="15" y="76"/>
                </a:cubicBezTo>
                <a:cubicBezTo>
                  <a:pt x="60" y="16"/>
                  <a:pt x="60" y="16"/>
                  <a:pt x="60" y="16"/>
                </a:cubicBezTo>
                <a:cubicBezTo>
                  <a:pt x="61" y="14"/>
                  <a:pt x="64" y="14"/>
                  <a:pt x="65" y="15"/>
                </a:cubicBezTo>
                <a:cubicBezTo>
                  <a:pt x="166" y="90"/>
                  <a:pt x="166" y="90"/>
                  <a:pt x="166" y="90"/>
                </a:cubicBezTo>
                <a:cubicBezTo>
                  <a:pt x="168" y="91"/>
                  <a:pt x="169" y="94"/>
                  <a:pt x="167" y="95"/>
                </a:cubicBezTo>
                <a:cubicBezTo>
                  <a:pt x="122" y="156"/>
                  <a:pt x="122" y="156"/>
                  <a:pt x="122" y="156"/>
                </a:cubicBezTo>
                <a:cubicBezTo>
                  <a:pt x="121" y="158"/>
                  <a:pt x="119" y="158"/>
                  <a:pt x="117" y="157"/>
                </a:cubicBezTo>
                <a:lnTo>
                  <a:pt x="16" y="82"/>
                </a:lnTo>
                <a:close/>
                <a:moveTo>
                  <a:pt x="148" y="143"/>
                </a:moveTo>
                <a:cubicBezTo>
                  <a:pt x="131" y="165"/>
                  <a:pt x="131" y="165"/>
                  <a:pt x="131" y="165"/>
                </a:cubicBezTo>
                <a:cubicBezTo>
                  <a:pt x="131" y="166"/>
                  <a:pt x="130" y="166"/>
                  <a:pt x="129" y="165"/>
                </a:cubicBezTo>
                <a:cubicBezTo>
                  <a:pt x="128" y="165"/>
                  <a:pt x="128" y="163"/>
                  <a:pt x="128" y="162"/>
                </a:cubicBezTo>
                <a:cubicBezTo>
                  <a:pt x="144" y="141"/>
                  <a:pt x="144" y="141"/>
                  <a:pt x="144" y="141"/>
                </a:cubicBezTo>
                <a:cubicBezTo>
                  <a:pt x="145" y="140"/>
                  <a:pt x="146" y="140"/>
                  <a:pt x="147" y="140"/>
                </a:cubicBezTo>
                <a:cubicBezTo>
                  <a:pt x="148" y="141"/>
                  <a:pt x="148" y="142"/>
                  <a:pt x="148" y="143"/>
                </a:cubicBezTo>
                <a:close/>
                <a:moveTo>
                  <a:pt x="161" y="137"/>
                </a:moveTo>
                <a:cubicBezTo>
                  <a:pt x="158" y="141"/>
                  <a:pt x="153" y="141"/>
                  <a:pt x="150" y="139"/>
                </a:cubicBezTo>
                <a:cubicBezTo>
                  <a:pt x="146" y="136"/>
                  <a:pt x="145" y="131"/>
                  <a:pt x="148" y="127"/>
                </a:cubicBezTo>
                <a:cubicBezTo>
                  <a:pt x="151" y="124"/>
                  <a:pt x="156" y="123"/>
                  <a:pt x="159" y="126"/>
                </a:cubicBezTo>
                <a:cubicBezTo>
                  <a:pt x="163" y="128"/>
                  <a:pt x="164" y="133"/>
                  <a:pt x="161" y="137"/>
                </a:cubicBezTo>
                <a:close/>
                <a:moveTo>
                  <a:pt x="179" y="101"/>
                </a:moveTo>
                <a:cubicBezTo>
                  <a:pt x="163" y="123"/>
                  <a:pt x="163" y="123"/>
                  <a:pt x="163" y="123"/>
                </a:cubicBezTo>
                <a:cubicBezTo>
                  <a:pt x="162" y="124"/>
                  <a:pt x="161" y="124"/>
                  <a:pt x="160" y="123"/>
                </a:cubicBezTo>
                <a:cubicBezTo>
                  <a:pt x="159" y="123"/>
                  <a:pt x="159" y="121"/>
                  <a:pt x="159" y="121"/>
                </a:cubicBezTo>
                <a:cubicBezTo>
                  <a:pt x="175" y="99"/>
                  <a:pt x="175" y="99"/>
                  <a:pt x="175" y="99"/>
                </a:cubicBezTo>
                <a:cubicBezTo>
                  <a:pt x="176" y="98"/>
                  <a:pt x="177" y="98"/>
                  <a:pt x="178" y="99"/>
                </a:cubicBezTo>
                <a:cubicBezTo>
                  <a:pt x="179" y="99"/>
                  <a:pt x="179" y="100"/>
                  <a:pt x="179" y="101"/>
                </a:cubicBezTo>
                <a:close/>
              </a:path>
            </a:pathLst>
          </a:custGeom>
          <a:solidFill>
            <a:schemeClr val="bg2">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3" name="Freeform 44"/>
          <p:cNvSpPr>
            <a:spLocks noEditPoints="1"/>
          </p:cNvSpPr>
          <p:nvPr/>
        </p:nvSpPr>
        <p:spPr bwMode="auto">
          <a:xfrm rot="3258586">
            <a:off x="5554614" y="5512783"/>
            <a:ext cx="349019" cy="338341"/>
          </a:xfrm>
          <a:custGeom>
            <a:avLst/>
            <a:gdLst>
              <a:gd name="T0" fmla="*/ 57 w 199"/>
              <a:gd name="T1" fmla="*/ 3 h 184"/>
              <a:gd name="T2" fmla="*/ 26 w 199"/>
              <a:gd name="T3" fmla="*/ 38 h 184"/>
              <a:gd name="T4" fmla="*/ 1 w 199"/>
              <a:gd name="T5" fmla="*/ 78 h 184"/>
              <a:gd name="T6" fmla="*/ 2 w 199"/>
              <a:gd name="T7" fmla="*/ 84 h 184"/>
              <a:gd name="T8" fmla="*/ 49 w 199"/>
              <a:gd name="T9" fmla="*/ 119 h 184"/>
              <a:gd name="T10" fmla="*/ 72 w 199"/>
              <a:gd name="T11" fmla="*/ 136 h 184"/>
              <a:gd name="T12" fmla="*/ 135 w 199"/>
              <a:gd name="T13" fmla="*/ 183 h 184"/>
              <a:gd name="T14" fmla="*/ 141 w 199"/>
              <a:gd name="T15" fmla="*/ 182 h 184"/>
              <a:gd name="T16" fmla="*/ 173 w 199"/>
              <a:gd name="T17" fmla="*/ 147 h 184"/>
              <a:gd name="T18" fmla="*/ 197 w 199"/>
              <a:gd name="T19" fmla="*/ 107 h 184"/>
              <a:gd name="T20" fmla="*/ 196 w 199"/>
              <a:gd name="T21" fmla="*/ 100 h 184"/>
              <a:gd name="T22" fmla="*/ 63 w 199"/>
              <a:gd name="T23" fmla="*/ 2 h 184"/>
              <a:gd name="T24" fmla="*/ 57 w 199"/>
              <a:gd name="T25" fmla="*/ 3 h 184"/>
              <a:gd name="T26" fmla="*/ 23 w 199"/>
              <a:gd name="T27" fmla="*/ 54 h 184"/>
              <a:gd name="T28" fmla="*/ 41 w 199"/>
              <a:gd name="T29" fmla="*/ 31 h 184"/>
              <a:gd name="T30" fmla="*/ 43 w 199"/>
              <a:gd name="T31" fmla="*/ 32 h 184"/>
              <a:gd name="T32" fmla="*/ 25 w 199"/>
              <a:gd name="T33" fmla="*/ 55 h 184"/>
              <a:gd name="T34" fmla="*/ 23 w 199"/>
              <a:gd name="T35" fmla="*/ 54 h 184"/>
              <a:gd name="T36" fmla="*/ 16 w 199"/>
              <a:gd name="T37" fmla="*/ 82 h 184"/>
              <a:gd name="T38" fmla="*/ 15 w 199"/>
              <a:gd name="T39" fmla="*/ 76 h 184"/>
              <a:gd name="T40" fmla="*/ 60 w 199"/>
              <a:gd name="T41" fmla="*/ 16 h 184"/>
              <a:gd name="T42" fmla="*/ 65 w 199"/>
              <a:gd name="T43" fmla="*/ 15 h 184"/>
              <a:gd name="T44" fmla="*/ 166 w 199"/>
              <a:gd name="T45" fmla="*/ 90 h 184"/>
              <a:gd name="T46" fmla="*/ 167 w 199"/>
              <a:gd name="T47" fmla="*/ 95 h 184"/>
              <a:gd name="T48" fmla="*/ 122 w 199"/>
              <a:gd name="T49" fmla="*/ 156 h 184"/>
              <a:gd name="T50" fmla="*/ 117 w 199"/>
              <a:gd name="T51" fmla="*/ 157 h 184"/>
              <a:gd name="T52" fmla="*/ 16 w 199"/>
              <a:gd name="T53" fmla="*/ 82 h 184"/>
              <a:gd name="T54" fmla="*/ 148 w 199"/>
              <a:gd name="T55" fmla="*/ 143 h 184"/>
              <a:gd name="T56" fmla="*/ 131 w 199"/>
              <a:gd name="T57" fmla="*/ 165 h 184"/>
              <a:gd name="T58" fmla="*/ 129 w 199"/>
              <a:gd name="T59" fmla="*/ 165 h 184"/>
              <a:gd name="T60" fmla="*/ 128 w 199"/>
              <a:gd name="T61" fmla="*/ 162 h 184"/>
              <a:gd name="T62" fmla="*/ 144 w 199"/>
              <a:gd name="T63" fmla="*/ 141 h 184"/>
              <a:gd name="T64" fmla="*/ 147 w 199"/>
              <a:gd name="T65" fmla="*/ 140 h 184"/>
              <a:gd name="T66" fmla="*/ 148 w 199"/>
              <a:gd name="T67" fmla="*/ 143 h 184"/>
              <a:gd name="T68" fmla="*/ 161 w 199"/>
              <a:gd name="T69" fmla="*/ 137 h 184"/>
              <a:gd name="T70" fmla="*/ 150 w 199"/>
              <a:gd name="T71" fmla="*/ 139 h 184"/>
              <a:gd name="T72" fmla="*/ 148 w 199"/>
              <a:gd name="T73" fmla="*/ 127 h 184"/>
              <a:gd name="T74" fmla="*/ 159 w 199"/>
              <a:gd name="T75" fmla="*/ 126 h 184"/>
              <a:gd name="T76" fmla="*/ 161 w 199"/>
              <a:gd name="T77" fmla="*/ 137 h 184"/>
              <a:gd name="T78" fmla="*/ 179 w 199"/>
              <a:gd name="T79" fmla="*/ 101 h 184"/>
              <a:gd name="T80" fmla="*/ 163 w 199"/>
              <a:gd name="T81" fmla="*/ 123 h 184"/>
              <a:gd name="T82" fmla="*/ 160 w 199"/>
              <a:gd name="T83" fmla="*/ 123 h 184"/>
              <a:gd name="T84" fmla="*/ 159 w 199"/>
              <a:gd name="T85" fmla="*/ 121 h 184"/>
              <a:gd name="T86" fmla="*/ 175 w 199"/>
              <a:gd name="T87" fmla="*/ 99 h 184"/>
              <a:gd name="T88" fmla="*/ 178 w 199"/>
              <a:gd name="T89" fmla="*/ 99 h 184"/>
              <a:gd name="T90" fmla="*/ 179 w 199"/>
              <a:gd name="T91" fmla="*/ 10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184">
                <a:moveTo>
                  <a:pt x="57" y="3"/>
                </a:moveTo>
                <a:cubicBezTo>
                  <a:pt x="57" y="3"/>
                  <a:pt x="39" y="21"/>
                  <a:pt x="26" y="38"/>
                </a:cubicBezTo>
                <a:cubicBezTo>
                  <a:pt x="14" y="55"/>
                  <a:pt x="2" y="76"/>
                  <a:pt x="1" y="78"/>
                </a:cubicBezTo>
                <a:cubicBezTo>
                  <a:pt x="0" y="80"/>
                  <a:pt x="0" y="82"/>
                  <a:pt x="2" y="84"/>
                </a:cubicBezTo>
                <a:cubicBezTo>
                  <a:pt x="49" y="119"/>
                  <a:pt x="49" y="119"/>
                  <a:pt x="49" y="119"/>
                </a:cubicBezTo>
                <a:cubicBezTo>
                  <a:pt x="72" y="136"/>
                  <a:pt x="72" y="136"/>
                  <a:pt x="72" y="136"/>
                </a:cubicBezTo>
                <a:cubicBezTo>
                  <a:pt x="135" y="183"/>
                  <a:pt x="135" y="183"/>
                  <a:pt x="135" y="183"/>
                </a:cubicBezTo>
                <a:cubicBezTo>
                  <a:pt x="137" y="184"/>
                  <a:pt x="140" y="184"/>
                  <a:pt x="141" y="182"/>
                </a:cubicBezTo>
                <a:cubicBezTo>
                  <a:pt x="141" y="182"/>
                  <a:pt x="160" y="165"/>
                  <a:pt x="173" y="147"/>
                </a:cubicBezTo>
                <a:cubicBezTo>
                  <a:pt x="186" y="130"/>
                  <a:pt x="197" y="107"/>
                  <a:pt x="197" y="107"/>
                </a:cubicBezTo>
                <a:cubicBezTo>
                  <a:pt x="199" y="105"/>
                  <a:pt x="198" y="102"/>
                  <a:pt x="196" y="100"/>
                </a:cubicBezTo>
                <a:cubicBezTo>
                  <a:pt x="63" y="2"/>
                  <a:pt x="63" y="2"/>
                  <a:pt x="63" y="2"/>
                </a:cubicBezTo>
                <a:cubicBezTo>
                  <a:pt x="61" y="0"/>
                  <a:pt x="58" y="1"/>
                  <a:pt x="57" y="3"/>
                </a:cubicBezTo>
                <a:close/>
                <a:moveTo>
                  <a:pt x="23" y="54"/>
                </a:moveTo>
                <a:cubicBezTo>
                  <a:pt x="41" y="31"/>
                  <a:pt x="41" y="31"/>
                  <a:pt x="41" y="31"/>
                </a:cubicBezTo>
                <a:cubicBezTo>
                  <a:pt x="43" y="32"/>
                  <a:pt x="43" y="32"/>
                  <a:pt x="43" y="32"/>
                </a:cubicBezTo>
                <a:cubicBezTo>
                  <a:pt x="25" y="55"/>
                  <a:pt x="25" y="55"/>
                  <a:pt x="25" y="55"/>
                </a:cubicBezTo>
                <a:lnTo>
                  <a:pt x="23" y="54"/>
                </a:lnTo>
                <a:close/>
                <a:moveTo>
                  <a:pt x="16" y="82"/>
                </a:moveTo>
                <a:cubicBezTo>
                  <a:pt x="14" y="80"/>
                  <a:pt x="14" y="78"/>
                  <a:pt x="15" y="76"/>
                </a:cubicBezTo>
                <a:cubicBezTo>
                  <a:pt x="60" y="16"/>
                  <a:pt x="60" y="16"/>
                  <a:pt x="60" y="16"/>
                </a:cubicBezTo>
                <a:cubicBezTo>
                  <a:pt x="61" y="14"/>
                  <a:pt x="64" y="14"/>
                  <a:pt x="65" y="15"/>
                </a:cubicBezTo>
                <a:cubicBezTo>
                  <a:pt x="166" y="90"/>
                  <a:pt x="166" y="90"/>
                  <a:pt x="166" y="90"/>
                </a:cubicBezTo>
                <a:cubicBezTo>
                  <a:pt x="168" y="91"/>
                  <a:pt x="169" y="94"/>
                  <a:pt x="167" y="95"/>
                </a:cubicBezTo>
                <a:cubicBezTo>
                  <a:pt x="122" y="156"/>
                  <a:pt x="122" y="156"/>
                  <a:pt x="122" y="156"/>
                </a:cubicBezTo>
                <a:cubicBezTo>
                  <a:pt x="121" y="158"/>
                  <a:pt x="119" y="158"/>
                  <a:pt x="117" y="157"/>
                </a:cubicBezTo>
                <a:lnTo>
                  <a:pt x="16" y="82"/>
                </a:lnTo>
                <a:close/>
                <a:moveTo>
                  <a:pt x="148" y="143"/>
                </a:moveTo>
                <a:cubicBezTo>
                  <a:pt x="131" y="165"/>
                  <a:pt x="131" y="165"/>
                  <a:pt x="131" y="165"/>
                </a:cubicBezTo>
                <a:cubicBezTo>
                  <a:pt x="131" y="166"/>
                  <a:pt x="130" y="166"/>
                  <a:pt x="129" y="165"/>
                </a:cubicBezTo>
                <a:cubicBezTo>
                  <a:pt x="128" y="165"/>
                  <a:pt x="128" y="163"/>
                  <a:pt x="128" y="162"/>
                </a:cubicBezTo>
                <a:cubicBezTo>
                  <a:pt x="144" y="141"/>
                  <a:pt x="144" y="141"/>
                  <a:pt x="144" y="141"/>
                </a:cubicBezTo>
                <a:cubicBezTo>
                  <a:pt x="145" y="140"/>
                  <a:pt x="146" y="140"/>
                  <a:pt x="147" y="140"/>
                </a:cubicBezTo>
                <a:cubicBezTo>
                  <a:pt x="148" y="141"/>
                  <a:pt x="148" y="142"/>
                  <a:pt x="148" y="143"/>
                </a:cubicBezTo>
                <a:close/>
                <a:moveTo>
                  <a:pt x="161" y="137"/>
                </a:moveTo>
                <a:cubicBezTo>
                  <a:pt x="158" y="141"/>
                  <a:pt x="153" y="141"/>
                  <a:pt x="150" y="139"/>
                </a:cubicBezTo>
                <a:cubicBezTo>
                  <a:pt x="146" y="136"/>
                  <a:pt x="145" y="131"/>
                  <a:pt x="148" y="127"/>
                </a:cubicBezTo>
                <a:cubicBezTo>
                  <a:pt x="151" y="124"/>
                  <a:pt x="156" y="123"/>
                  <a:pt x="159" y="126"/>
                </a:cubicBezTo>
                <a:cubicBezTo>
                  <a:pt x="163" y="128"/>
                  <a:pt x="164" y="133"/>
                  <a:pt x="161" y="137"/>
                </a:cubicBezTo>
                <a:close/>
                <a:moveTo>
                  <a:pt x="179" y="101"/>
                </a:moveTo>
                <a:cubicBezTo>
                  <a:pt x="163" y="123"/>
                  <a:pt x="163" y="123"/>
                  <a:pt x="163" y="123"/>
                </a:cubicBezTo>
                <a:cubicBezTo>
                  <a:pt x="162" y="124"/>
                  <a:pt x="161" y="124"/>
                  <a:pt x="160" y="123"/>
                </a:cubicBezTo>
                <a:cubicBezTo>
                  <a:pt x="159" y="123"/>
                  <a:pt x="159" y="121"/>
                  <a:pt x="159" y="121"/>
                </a:cubicBezTo>
                <a:cubicBezTo>
                  <a:pt x="175" y="99"/>
                  <a:pt x="175" y="99"/>
                  <a:pt x="175" y="99"/>
                </a:cubicBezTo>
                <a:cubicBezTo>
                  <a:pt x="176" y="98"/>
                  <a:pt x="177" y="98"/>
                  <a:pt x="178" y="99"/>
                </a:cubicBezTo>
                <a:cubicBezTo>
                  <a:pt x="179" y="99"/>
                  <a:pt x="179" y="100"/>
                  <a:pt x="179" y="101"/>
                </a:cubicBezTo>
                <a:close/>
              </a:path>
            </a:pathLst>
          </a:custGeom>
          <a:solidFill>
            <a:schemeClr val="bg2">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4" name="Freeform 44"/>
          <p:cNvSpPr>
            <a:spLocks noEditPoints="1"/>
          </p:cNvSpPr>
          <p:nvPr/>
        </p:nvSpPr>
        <p:spPr bwMode="auto">
          <a:xfrm rot="3258586">
            <a:off x="5957714" y="5512782"/>
            <a:ext cx="349019" cy="338341"/>
          </a:xfrm>
          <a:custGeom>
            <a:avLst/>
            <a:gdLst>
              <a:gd name="T0" fmla="*/ 57 w 199"/>
              <a:gd name="T1" fmla="*/ 3 h 184"/>
              <a:gd name="T2" fmla="*/ 26 w 199"/>
              <a:gd name="T3" fmla="*/ 38 h 184"/>
              <a:gd name="T4" fmla="*/ 1 w 199"/>
              <a:gd name="T5" fmla="*/ 78 h 184"/>
              <a:gd name="T6" fmla="*/ 2 w 199"/>
              <a:gd name="T7" fmla="*/ 84 h 184"/>
              <a:gd name="T8" fmla="*/ 49 w 199"/>
              <a:gd name="T9" fmla="*/ 119 h 184"/>
              <a:gd name="T10" fmla="*/ 72 w 199"/>
              <a:gd name="T11" fmla="*/ 136 h 184"/>
              <a:gd name="T12" fmla="*/ 135 w 199"/>
              <a:gd name="T13" fmla="*/ 183 h 184"/>
              <a:gd name="T14" fmla="*/ 141 w 199"/>
              <a:gd name="T15" fmla="*/ 182 h 184"/>
              <a:gd name="T16" fmla="*/ 173 w 199"/>
              <a:gd name="T17" fmla="*/ 147 h 184"/>
              <a:gd name="T18" fmla="*/ 197 w 199"/>
              <a:gd name="T19" fmla="*/ 107 h 184"/>
              <a:gd name="T20" fmla="*/ 196 w 199"/>
              <a:gd name="T21" fmla="*/ 100 h 184"/>
              <a:gd name="T22" fmla="*/ 63 w 199"/>
              <a:gd name="T23" fmla="*/ 2 h 184"/>
              <a:gd name="T24" fmla="*/ 57 w 199"/>
              <a:gd name="T25" fmla="*/ 3 h 184"/>
              <a:gd name="T26" fmla="*/ 23 w 199"/>
              <a:gd name="T27" fmla="*/ 54 h 184"/>
              <a:gd name="T28" fmla="*/ 41 w 199"/>
              <a:gd name="T29" fmla="*/ 31 h 184"/>
              <a:gd name="T30" fmla="*/ 43 w 199"/>
              <a:gd name="T31" fmla="*/ 32 h 184"/>
              <a:gd name="T32" fmla="*/ 25 w 199"/>
              <a:gd name="T33" fmla="*/ 55 h 184"/>
              <a:gd name="T34" fmla="*/ 23 w 199"/>
              <a:gd name="T35" fmla="*/ 54 h 184"/>
              <a:gd name="T36" fmla="*/ 16 w 199"/>
              <a:gd name="T37" fmla="*/ 82 h 184"/>
              <a:gd name="T38" fmla="*/ 15 w 199"/>
              <a:gd name="T39" fmla="*/ 76 h 184"/>
              <a:gd name="T40" fmla="*/ 60 w 199"/>
              <a:gd name="T41" fmla="*/ 16 h 184"/>
              <a:gd name="T42" fmla="*/ 65 w 199"/>
              <a:gd name="T43" fmla="*/ 15 h 184"/>
              <a:gd name="T44" fmla="*/ 166 w 199"/>
              <a:gd name="T45" fmla="*/ 90 h 184"/>
              <a:gd name="T46" fmla="*/ 167 w 199"/>
              <a:gd name="T47" fmla="*/ 95 h 184"/>
              <a:gd name="T48" fmla="*/ 122 w 199"/>
              <a:gd name="T49" fmla="*/ 156 h 184"/>
              <a:gd name="T50" fmla="*/ 117 w 199"/>
              <a:gd name="T51" fmla="*/ 157 h 184"/>
              <a:gd name="T52" fmla="*/ 16 w 199"/>
              <a:gd name="T53" fmla="*/ 82 h 184"/>
              <a:gd name="T54" fmla="*/ 148 w 199"/>
              <a:gd name="T55" fmla="*/ 143 h 184"/>
              <a:gd name="T56" fmla="*/ 131 w 199"/>
              <a:gd name="T57" fmla="*/ 165 h 184"/>
              <a:gd name="T58" fmla="*/ 129 w 199"/>
              <a:gd name="T59" fmla="*/ 165 h 184"/>
              <a:gd name="T60" fmla="*/ 128 w 199"/>
              <a:gd name="T61" fmla="*/ 162 h 184"/>
              <a:gd name="T62" fmla="*/ 144 w 199"/>
              <a:gd name="T63" fmla="*/ 141 h 184"/>
              <a:gd name="T64" fmla="*/ 147 w 199"/>
              <a:gd name="T65" fmla="*/ 140 h 184"/>
              <a:gd name="T66" fmla="*/ 148 w 199"/>
              <a:gd name="T67" fmla="*/ 143 h 184"/>
              <a:gd name="T68" fmla="*/ 161 w 199"/>
              <a:gd name="T69" fmla="*/ 137 h 184"/>
              <a:gd name="T70" fmla="*/ 150 w 199"/>
              <a:gd name="T71" fmla="*/ 139 h 184"/>
              <a:gd name="T72" fmla="*/ 148 w 199"/>
              <a:gd name="T73" fmla="*/ 127 h 184"/>
              <a:gd name="T74" fmla="*/ 159 w 199"/>
              <a:gd name="T75" fmla="*/ 126 h 184"/>
              <a:gd name="T76" fmla="*/ 161 w 199"/>
              <a:gd name="T77" fmla="*/ 137 h 184"/>
              <a:gd name="T78" fmla="*/ 179 w 199"/>
              <a:gd name="T79" fmla="*/ 101 h 184"/>
              <a:gd name="T80" fmla="*/ 163 w 199"/>
              <a:gd name="T81" fmla="*/ 123 h 184"/>
              <a:gd name="T82" fmla="*/ 160 w 199"/>
              <a:gd name="T83" fmla="*/ 123 h 184"/>
              <a:gd name="T84" fmla="*/ 159 w 199"/>
              <a:gd name="T85" fmla="*/ 121 h 184"/>
              <a:gd name="T86" fmla="*/ 175 w 199"/>
              <a:gd name="T87" fmla="*/ 99 h 184"/>
              <a:gd name="T88" fmla="*/ 178 w 199"/>
              <a:gd name="T89" fmla="*/ 99 h 184"/>
              <a:gd name="T90" fmla="*/ 179 w 199"/>
              <a:gd name="T91" fmla="*/ 10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184">
                <a:moveTo>
                  <a:pt x="57" y="3"/>
                </a:moveTo>
                <a:cubicBezTo>
                  <a:pt x="57" y="3"/>
                  <a:pt x="39" y="21"/>
                  <a:pt x="26" y="38"/>
                </a:cubicBezTo>
                <a:cubicBezTo>
                  <a:pt x="14" y="55"/>
                  <a:pt x="2" y="76"/>
                  <a:pt x="1" y="78"/>
                </a:cubicBezTo>
                <a:cubicBezTo>
                  <a:pt x="0" y="80"/>
                  <a:pt x="0" y="82"/>
                  <a:pt x="2" y="84"/>
                </a:cubicBezTo>
                <a:cubicBezTo>
                  <a:pt x="49" y="119"/>
                  <a:pt x="49" y="119"/>
                  <a:pt x="49" y="119"/>
                </a:cubicBezTo>
                <a:cubicBezTo>
                  <a:pt x="72" y="136"/>
                  <a:pt x="72" y="136"/>
                  <a:pt x="72" y="136"/>
                </a:cubicBezTo>
                <a:cubicBezTo>
                  <a:pt x="135" y="183"/>
                  <a:pt x="135" y="183"/>
                  <a:pt x="135" y="183"/>
                </a:cubicBezTo>
                <a:cubicBezTo>
                  <a:pt x="137" y="184"/>
                  <a:pt x="140" y="184"/>
                  <a:pt x="141" y="182"/>
                </a:cubicBezTo>
                <a:cubicBezTo>
                  <a:pt x="141" y="182"/>
                  <a:pt x="160" y="165"/>
                  <a:pt x="173" y="147"/>
                </a:cubicBezTo>
                <a:cubicBezTo>
                  <a:pt x="186" y="130"/>
                  <a:pt x="197" y="107"/>
                  <a:pt x="197" y="107"/>
                </a:cubicBezTo>
                <a:cubicBezTo>
                  <a:pt x="199" y="105"/>
                  <a:pt x="198" y="102"/>
                  <a:pt x="196" y="100"/>
                </a:cubicBezTo>
                <a:cubicBezTo>
                  <a:pt x="63" y="2"/>
                  <a:pt x="63" y="2"/>
                  <a:pt x="63" y="2"/>
                </a:cubicBezTo>
                <a:cubicBezTo>
                  <a:pt x="61" y="0"/>
                  <a:pt x="58" y="1"/>
                  <a:pt x="57" y="3"/>
                </a:cubicBezTo>
                <a:close/>
                <a:moveTo>
                  <a:pt x="23" y="54"/>
                </a:moveTo>
                <a:cubicBezTo>
                  <a:pt x="41" y="31"/>
                  <a:pt x="41" y="31"/>
                  <a:pt x="41" y="31"/>
                </a:cubicBezTo>
                <a:cubicBezTo>
                  <a:pt x="43" y="32"/>
                  <a:pt x="43" y="32"/>
                  <a:pt x="43" y="32"/>
                </a:cubicBezTo>
                <a:cubicBezTo>
                  <a:pt x="25" y="55"/>
                  <a:pt x="25" y="55"/>
                  <a:pt x="25" y="55"/>
                </a:cubicBezTo>
                <a:lnTo>
                  <a:pt x="23" y="54"/>
                </a:lnTo>
                <a:close/>
                <a:moveTo>
                  <a:pt x="16" y="82"/>
                </a:moveTo>
                <a:cubicBezTo>
                  <a:pt x="14" y="80"/>
                  <a:pt x="14" y="78"/>
                  <a:pt x="15" y="76"/>
                </a:cubicBezTo>
                <a:cubicBezTo>
                  <a:pt x="60" y="16"/>
                  <a:pt x="60" y="16"/>
                  <a:pt x="60" y="16"/>
                </a:cubicBezTo>
                <a:cubicBezTo>
                  <a:pt x="61" y="14"/>
                  <a:pt x="64" y="14"/>
                  <a:pt x="65" y="15"/>
                </a:cubicBezTo>
                <a:cubicBezTo>
                  <a:pt x="166" y="90"/>
                  <a:pt x="166" y="90"/>
                  <a:pt x="166" y="90"/>
                </a:cubicBezTo>
                <a:cubicBezTo>
                  <a:pt x="168" y="91"/>
                  <a:pt x="169" y="94"/>
                  <a:pt x="167" y="95"/>
                </a:cubicBezTo>
                <a:cubicBezTo>
                  <a:pt x="122" y="156"/>
                  <a:pt x="122" y="156"/>
                  <a:pt x="122" y="156"/>
                </a:cubicBezTo>
                <a:cubicBezTo>
                  <a:pt x="121" y="158"/>
                  <a:pt x="119" y="158"/>
                  <a:pt x="117" y="157"/>
                </a:cubicBezTo>
                <a:lnTo>
                  <a:pt x="16" y="82"/>
                </a:lnTo>
                <a:close/>
                <a:moveTo>
                  <a:pt x="148" y="143"/>
                </a:moveTo>
                <a:cubicBezTo>
                  <a:pt x="131" y="165"/>
                  <a:pt x="131" y="165"/>
                  <a:pt x="131" y="165"/>
                </a:cubicBezTo>
                <a:cubicBezTo>
                  <a:pt x="131" y="166"/>
                  <a:pt x="130" y="166"/>
                  <a:pt x="129" y="165"/>
                </a:cubicBezTo>
                <a:cubicBezTo>
                  <a:pt x="128" y="165"/>
                  <a:pt x="128" y="163"/>
                  <a:pt x="128" y="162"/>
                </a:cubicBezTo>
                <a:cubicBezTo>
                  <a:pt x="144" y="141"/>
                  <a:pt x="144" y="141"/>
                  <a:pt x="144" y="141"/>
                </a:cubicBezTo>
                <a:cubicBezTo>
                  <a:pt x="145" y="140"/>
                  <a:pt x="146" y="140"/>
                  <a:pt x="147" y="140"/>
                </a:cubicBezTo>
                <a:cubicBezTo>
                  <a:pt x="148" y="141"/>
                  <a:pt x="148" y="142"/>
                  <a:pt x="148" y="143"/>
                </a:cubicBezTo>
                <a:close/>
                <a:moveTo>
                  <a:pt x="161" y="137"/>
                </a:moveTo>
                <a:cubicBezTo>
                  <a:pt x="158" y="141"/>
                  <a:pt x="153" y="141"/>
                  <a:pt x="150" y="139"/>
                </a:cubicBezTo>
                <a:cubicBezTo>
                  <a:pt x="146" y="136"/>
                  <a:pt x="145" y="131"/>
                  <a:pt x="148" y="127"/>
                </a:cubicBezTo>
                <a:cubicBezTo>
                  <a:pt x="151" y="124"/>
                  <a:pt x="156" y="123"/>
                  <a:pt x="159" y="126"/>
                </a:cubicBezTo>
                <a:cubicBezTo>
                  <a:pt x="163" y="128"/>
                  <a:pt x="164" y="133"/>
                  <a:pt x="161" y="137"/>
                </a:cubicBezTo>
                <a:close/>
                <a:moveTo>
                  <a:pt x="179" y="101"/>
                </a:moveTo>
                <a:cubicBezTo>
                  <a:pt x="163" y="123"/>
                  <a:pt x="163" y="123"/>
                  <a:pt x="163" y="123"/>
                </a:cubicBezTo>
                <a:cubicBezTo>
                  <a:pt x="162" y="124"/>
                  <a:pt x="161" y="124"/>
                  <a:pt x="160" y="123"/>
                </a:cubicBezTo>
                <a:cubicBezTo>
                  <a:pt x="159" y="123"/>
                  <a:pt x="159" y="121"/>
                  <a:pt x="159" y="121"/>
                </a:cubicBezTo>
                <a:cubicBezTo>
                  <a:pt x="175" y="99"/>
                  <a:pt x="175" y="99"/>
                  <a:pt x="175" y="99"/>
                </a:cubicBezTo>
                <a:cubicBezTo>
                  <a:pt x="176" y="98"/>
                  <a:pt x="177" y="98"/>
                  <a:pt x="178" y="99"/>
                </a:cubicBezTo>
                <a:cubicBezTo>
                  <a:pt x="179" y="99"/>
                  <a:pt x="179" y="100"/>
                  <a:pt x="179" y="101"/>
                </a:cubicBezTo>
                <a:close/>
              </a:path>
            </a:pathLst>
          </a:custGeom>
          <a:solidFill>
            <a:schemeClr val="bg2">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5" name="Rectangle 64"/>
          <p:cNvSpPr/>
          <p:nvPr/>
        </p:nvSpPr>
        <p:spPr>
          <a:xfrm>
            <a:off x="5825951" y="4551824"/>
            <a:ext cx="1141659" cy="415498"/>
          </a:xfrm>
          <a:prstGeom prst="rect">
            <a:avLst/>
          </a:prstGeom>
        </p:spPr>
        <p:txBody>
          <a:bodyPr wrap="none">
            <a:spAutoFit/>
          </a:bodyPr>
          <a:lstStyle/>
          <a:p>
            <a:r>
              <a:rPr lang="en-US" altLang="zh-CN" sz="1050" b="1" dirty="0" smtClean="0"/>
              <a:t>Multicast MBS </a:t>
            </a:r>
          </a:p>
          <a:p>
            <a:r>
              <a:rPr lang="en-US" altLang="zh-CN" sz="1050" b="1" dirty="0" smtClean="0">
                <a:solidFill>
                  <a:srgbClr val="FF0000"/>
                </a:solidFill>
              </a:rPr>
              <a:t>-  inactive</a:t>
            </a:r>
            <a:endParaRPr lang="en-US" sz="1050" dirty="0">
              <a:solidFill>
                <a:srgbClr val="FF0000"/>
              </a:solidFill>
            </a:endParaRPr>
          </a:p>
        </p:txBody>
      </p:sp>
      <p:sp>
        <p:nvSpPr>
          <p:cNvPr id="66" name="Freeform 65"/>
          <p:cNvSpPr/>
          <p:nvPr/>
        </p:nvSpPr>
        <p:spPr>
          <a:xfrm>
            <a:off x="4938359" y="3876751"/>
            <a:ext cx="617838" cy="1639329"/>
          </a:xfrm>
          <a:custGeom>
            <a:avLst/>
            <a:gdLst>
              <a:gd name="connsiteX0" fmla="*/ 0 w 617838"/>
              <a:gd name="connsiteY0" fmla="*/ 1639329 h 1639329"/>
              <a:gd name="connsiteX1" fmla="*/ 494270 w 617838"/>
              <a:gd name="connsiteY1" fmla="*/ 724929 h 1639329"/>
              <a:gd name="connsiteX2" fmla="*/ 617838 w 617838"/>
              <a:gd name="connsiteY2" fmla="*/ 0 h 1639329"/>
            </a:gdLst>
            <a:ahLst/>
            <a:cxnLst>
              <a:cxn ang="0">
                <a:pos x="connsiteX0" y="connsiteY0"/>
              </a:cxn>
              <a:cxn ang="0">
                <a:pos x="connsiteX1" y="connsiteY1"/>
              </a:cxn>
              <a:cxn ang="0">
                <a:pos x="connsiteX2" y="connsiteY2"/>
              </a:cxn>
            </a:cxnLst>
            <a:rect l="l" t="t" r="r" b="b"/>
            <a:pathLst>
              <a:path w="617838" h="1639329">
                <a:moveTo>
                  <a:pt x="0" y="1639329"/>
                </a:moveTo>
                <a:cubicBezTo>
                  <a:pt x="195648" y="1318739"/>
                  <a:pt x="391297" y="998150"/>
                  <a:pt x="494270" y="724929"/>
                </a:cubicBezTo>
                <a:cubicBezTo>
                  <a:pt x="597243" y="451708"/>
                  <a:pt x="607540" y="225854"/>
                  <a:pt x="617838" y="0"/>
                </a:cubicBezTo>
              </a:path>
            </a:pathLst>
          </a:custGeom>
          <a:noFill/>
          <a:ln>
            <a:solidFill>
              <a:schemeClr val="bg2">
                <a:lumMod val="50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p:cNvSpPr/>
          <p:nvPr/>
        </p:nvSpPr>
        <p:spPr>
          <a:xfrm>
            <a:off x="4444968" y="4641901"/>
            <a:ext cx="790601" cy="253916"/>
          </a:xfrm>
          <a:prstGeom prst="rect">
            <a:avLst/>
          </a:prstGeom>
        </p:spPr>
        <p:txBody>
          <a:bodyPr wrap="none">
            <a:spAutoFit/>
          </a:bodyPr>
          <a:lstStyle/>
          <a:p>
            <a:r>
              <a:rPr lang="en-US" altLang="zh-CN" sz="1050" b="1" dirty="0" smtClean="0"/>
              <a:t>UL media</a:t>
            </a:r>
            <a:endParaRPr lang="en-US" sz="1050" dirty="0"/>
          </a:p>
        </p:txBody>
      </p:sp>
      <p:sp>
        <p:nvSpPr>
          <p:cNvPr id="68" name="Freeform 67"/>
          <p:cNvSpPr/>
          <p:nvPr/>
        </p:nvSpPr>
        <p:spPr>
          <a:xfrm>
            <a:off x="5684315" y="3893226"/>
            <a:ext cx="193157" cy="1433384"/>
          </a:xfrm>
          <a:custGeom>
            <a:avLst/>
            <a:gdLst>
              <a:gd name="connsiteX0" fmla="*/ 86065 w 193157"/>
              <a:gd name="connsiteY0" fmla="*/ 0 h 1433384"/>
              <a:gd name="connsiteX1" fmla="*/ 3687 w 193157"/>
              <a:gd name="connsiteY1" fmla="*/ 1054444 h 1433384"/>
              <a:gd name="connsiteX2" fmla="*/ 193157 w 193157"/>
              <a:gd name="connsiteY2" fmla="*/ 1433384 h 1433384"/>
            </a:gdLst>
            <a:ahLst/>
            <a:cxnLst>
              <a:cxn ang="0">
                <a:pos x="connsiteX0" y="connsiteY0"/>
              </a:cxn>
              <a:cxn ang="0">
                <a:pos x="connsiteX1" y="connsiteY1"/>
              </a:cxn>
              <a:cxn ang="0">
                <a:pos x="connsiteX2" y="connsiteY2"/>
              </a:cxn>
            </a:cxnLst>
            <a:rect l="l" t="t" r="r" b="b"/>
            <a:pathLst>
              <a:path w="193157" h="1433384">
                <a:moveTo>
                  <a:pt x="86065" y="0"/>
                </a:moveTo>
                <a:cubicBezTo>
                  <a:pt x="35951" y="407773"/>
                  <a:pt x="-14162" y="815547"/>
                  <a:pt x="3687" y="1054444"/>
                </a:cubicBezTo>
                <a:cubicBezTo>
                  <a:pt x="21536" y="1293341"/>
                  <a:pt x="107346" y="1363362"/>
                  <a:pt x="193157" y="1433384"/>
                </a:cubicBezTo>
              </a:path>
            </a:pathLst>
          </a:custGeom>
          <a:noFill/>
          <a:ln>
            <a:solidFill>
              <a:schemeClr val="bg2">
                <a:lumMod val="50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Oval 68"/>
          <p:cNvSpPr/>
          <p:nvPr/>
        </p:nvSpPr>
        <p:spPr>
          <a:xfrm>
            <a:off x="5342368" y="5393019"/>
            <a:ext cx="1284748" cy="529362"/>
          </a:xfrm>
          <a:prstGeom prst="ellipse">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5041513" y="6004506"/>
            <a:ext cx="1350050" cy="253916"/>
          </a:xfrm>
          <a:prstGeom prst="rect">
            <a:avLst/>
          </a:prstGeom>
        </p:spPr>
        <p:txBody>
          <a:bodyPr wrap="none">
            <a:spAutoFit/>
          </a:bodyPr>
          <a:lstStyle/>
          <a:p>
            <a:r>
              <a:rPr lang="en-US" altLang="zh-CN" sz="1050" b="1" dirty="0" smtClean="0">
                <a:solidFill>
                  <a:srgbClr val="767171"/>
                </a:solidFill>
              </a:rPr>
              <a:t>Joined &amp; CM-IDLE</a:t>
            </a:r>
            <a:endParaRPr lang="en-US" sz="1050" dirty="0">
              <a:solidFill>
                <a:srgbClr val="767171"/>
              </a:solidFill>
            </a:endParaRPr>
          </a:p>
        </p:txBody>
      </p:sp>
      <p:sp>
        <p:nvSpPr>
          <p:cNvPr id="71" name="文本框 10">
            <a:extLst>
              <a:ext uri="{FF2B5EF4-FFF2-40B4-BE49-F238E27FC236}">
                <a16:creationId xmlns="" xmlns:a16="http://schemas.microsoft.com/office/drawing/2014/main" id="{BCF0DE66-D5CB-4AAB-A2E5-4ABEFB9BC095}"/>
              </a:ext>
            </a:extLst>
          </p:cNvPr>
          <p:cNvSpPr txBox="1"/>
          <p:nvPr/>
        </p:nvSpPr>
        <p:spPr>
          <a:xfrm>
            <a:off x="3981993" y="1290609"/>
            <a:ext cx="3690552" cy="1092607"/>
          </a:xfrm>
          <a:prstGeom prst="rect">
            <a:avLst/>
          </a:prstGeom>
          <a:noFill/>
        </p:spPr>
        <p:txBody>
          <a:bodyPr wrap="square" rtlCol="0">
            <a:spAutoFit/>
          </a:bodyPr>
          <a:lstStyle/>
          <a:p>
            <a:pPr marL="285750" indent="-285750">
              <a:spcAft>
                <a:spcPts val="600"/>
              </a:spcAft>
              <a:buFont typeface="Wingdings" panose="05000000000000000000" pitchFamily="2" charset="2"/>
              <a:buChar char="q"/>
            </a:pPr>
            <a:r>
              <a:rPr lang="en-US" altLang="zh-CN" sz="1200" b="1" dirty="0" smtClean="0"/>
              <a:t>Phase 2: No one talks in the group for a while.</a:t>
            </a:r>
          </a:p>
          <a:p>
            <a:pPr marL="285750" indent="-285750">
              <a:spcAft>
                <a:spcPts val="600"/>
              </a:spcAft>
              <a:buFont typeface="Arial" panose="020B0604020202020204" pitchFamily="34" charset="0"/>
              <a:buChar char="•"/>
            </a:pPr>
            <a:r>
              <a:rPr lang="en-US" altLang="zh-CN" sz="1200" dirty="0" smtClean="0"/>
              <a:t>The </a:t>
            </a:r>
            <a:r>
              <a:rPr lang="en-US" altLang="zh-CN" sz="1200" dirty="0"/>
              <a:t>multicast MBS becomes inactive, and some UEs enter IDLE mode due to no media transmission</a:t>
            </a:r>
          </a:p>
        </p:txBody>
      </p:sp>
      <p:sp>
        <p:nvSpPr>
          <p:cNvPr id="72" name="Right Arrow 71"/>
          <p:cNvSpPr/>
          <p:nvPr/>
        </p:nvSpPr>
        <p:spPr>
          <a:xfrm>
            <a:off x="3331418" y="4059950"/>
            <a:ext cx="634314" cy="3581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矩形 6">
            <a:extLst>
              <a:ext uri="{FF2B5EF4-FFF2-40B4-BE49-F238E27FC236}">
                <a16:creationId xmlns="" xmlns:a16="http://schemas.microsoft.com/office/drawing/2014/main" id="{FB22147C-DD5D-444F-8E77-2DF4EB3FB5AB}"/>
              </a:ext>
            </a:extLst>
          </p:cNvPr>
          <p:cNvSpPr/>
          <p:nvPr/>
        </p:nvSpPr>
        <p:spPr>
          <a:xfrm>
            <a:off x="8905181" y="4161567"/>
            <a:ext cx="957264" cy="3893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5GC</a:t>
            </a:r>
            <a:endParaRPr lang="zh-CN" altLang="en-US" dirty="0"/>
          </a:p>
        </p:txBody>
      </p:sp>
      <p:sp>
        <p:nvSpPr>
          <p:cNvPr id="74" name="矩形 13">
            <a:extLst>
              <a:ext uri="{FF2B5EF4-FFF2-40B4-BE49-F238E27FC236}">
                <a16:creationId xmlns="" xmlns:a16="http://schemas.microsoft.com/office/drawing/2014/main" id="{D12B39F5-A43C-4D7B-9DEE-9B496E71AC7E}"/>
              </a:ext>
            </a:extLst>
          </p:cNvPr>
          <p:cNvSpPr/>
          <p:nvPr/>
        </p:nvSpPr>
        <p:spPr>
          <a:xfrm>
            <a:off x="8905181" y="3486306"/>
            <a:ext cx="957264" cy="3893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MCX AS </a:t>
            </a:r>
            <a:endParaRPr lang="zh-CN" altLang="en-US" dirty="0"/>
          </a:p>
        </p:txBody>
      </p:sp>
      <p:grpSp>
        <p:nvGrpSpPr>
          <p:cNvPr id="75" name="组合 27029"/>
          <p:cNvGrpSpPr>
            <a:grpSpLocks/>
          </p:cNvGrpSpPr>
          <p:nvPr/>
        </p:nvGrpSpPr>
        <p:grpSpPr bwMode="auto">
          <a:xfrm>
            <a:off x="9149788" y="4760103"/>
            <a:ext cx="352763" cy="413129"/>
            <a:chOff x="911225" y="2816225"/>
            <a:chExt cx="296863" cy="347663"/>
          </a:xfrm>
          <a:solidFill>
            <a:schemeClr val="tx1"/>
          </a:solidFill>
        </p:grpSpPr>
        <p:sp>
          <p:nvSpPr>
            <p:cNvPr id="76" name="Freeform 179"/>
            <p:cNvSpPr>
              <a:spLocks noEditPoints="1"/>
            </p:cNvSpPr>
            <p:nvPr/>
          </p:nvSpPr>
          <p:spPr bwMode="auto">
            <a:xfrm>
              <a:off x="911225" y="3051175"/>
              <a:ext cx="173038" cy="74613"/>
            </a:xfrm>
            <a:custGeom>
              <a:avLst/>
              <a:gdLst>
                <a:gd name="T0" fmla="*/ 2147483646 w 366"/>
                <a:gd name="T1" fmla="*/ 2147483646 h 157"/>
                <a:gd name="T2" fmla="*/ 2147483646 w 366"/>
                <a:gd name="T3" fmla="*/ 2147483646 h 157"/>
                <a:gd name="T4" fmla="*/ 2147483646 w 366"/>
                <a:gd name="T5" fmla="*/ 2147483646 h 157"/>
                <a:gd name="T6" fmla="*/ 2147483646 w 366"/>
                <a:gd name="T7" fmla="*/ 2147483646 h 157"/>
                <a:gd name="T8" fmla="*/ 2147483646 w 366"/>
                <a:gd name="T9" fmla="*/ 2147483646 h 157"/>
                <a:gd name="T10" fmla="*/ 2147483646 w 366"/>
                <a:gd name="T11" fmla="*/ 2147483646 h 157"/>
                <a:gd name="T12" fmla="*/ 2147483646 w 366"/>
                <a:gd name="T13" fmla="*/ 2147483646 h 157"/>
                <a:gd name="T14" fmla="*/ 2147483646 w 366"/>
                <a:gd name="T15" fmla="*/ 2147483646 h 157"/>
                <a:gd name="T16" fmla="*/ 2147483646 w 366"/>
                <a:gd name="T17" fmla="*/ 2147483646 h 157"/>
                <a:gd name="T18" fmla="*/ 2147483646 w 366"/>
                <a:gd name="T19" fmla="*/ 2147483646 h 157"/>
                <a:gd name="T20" fmla="*/ 2147483646 w 366"/>
                <a:gd name="T21" fmla="*/ 2147483646 h 157"/>
                <a:gd name="T22" fmla="*/ 0 w 366"/>
                <a:gd name="T23" fmla="*/ 2147483646 h 157"/>
                <a:gd name="T24" fmla="*/ 2147483646 w 366"/>
                <a:gd name="T25" fmla="*/ 0 h 157"/>
                <a:gd name="T26" fmla="*/ 2147483646 w 366"/>
                <a:gd name="T27" fmla="*/ 0 h 157"/>
                <a:gd name="T28" fmla="*/ 2147483646 w 366"/>
                <a:gd name="T29" fmla="*/ 2147483646 h 157"/>
                <a:gd name="T30" fmla="*/ 2147483646 w 366"/>
                <a:gd name="T31" fmla="*/ 2147483646 h 1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66" h="157">
                  <a:moveTo>
                    <a:pt x="91" y="125"/>
                  </a:moveTo>
                  <a:lnTo>
                    <a:pt x="91" y="125"/>
                  </a:lnTo>
                  <a:lnTo>
                    <a:pt x="253" y="125"/>
                  </a:lnTo>
                  <a:lnTo>
                    <a:pt x="315" y="78"/>
                  </a:lnTo>
                  <a:lnTo>
                    <a:pt x="260" y="32"/>
                  </a:lnTo>
                  <a:lnTo>
                    <a:pt x="128" y="31"/>
                  </a:lnTo>
                  <a:lnTo>
                    <a:pt x="50" y="81"/>
                  </a:lnTo>
                  <a:lnTo>
                    <a:pt x="91" y="125"/>
                  </a:lnTo>
                  <a:close/>
                  <a:moveTo>
                    <a:pt x="263" y="157"/>
                  </a:moveTo>
                  <a:lnTo>
                    <a:pt x="263" y="157"/>
                  </a:lnTo>
                  <a:lnTo>
                    <a:pt x="78" y="156"/>
                  </a:lnTo>
                  <a:lnTo>
                    <a:pt x="0" y="75"/>
                  </a:lnTo>
                  <a:lnTo>
                    <a:pt x="119" y="0"/>
                  </a:lnTo>
                  <a:lnTo>
                    <a:pt x="272" y="0"/>
                  </a:lnTo>
                  <a:lnTo>
                    <a:pt x="366" y="79"/>
                  </a:lnTo>
                  <a:lnTo>
                    <a:pt x="263" y="15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77" name="Freeform 180"/>
            <p:cNvSpPr>
              <a:spLocks noEditPoints="1"/>
            </p:cNvSpPr>
            <p:nvPr/>
          </p:nvSpPr>
          <p:spPr bwMode="auto">
            <a:xfrm>
              <a:off x="1025525" y="3022600"/>
              <a:ext cx="155575" cy="74613"/>
            </a:xfrm>
            <a:custGeom>
              <a:avLst/>
              <a:gdLst>
                <a:gd name="T0" fmla="*/ 2147483646 w 332"/>
                <a:gd name="T1" fmla="*/ 2147483646 h 158"/>
                <a:gd name="T2" fmla="*/ 2147483646 w 332"/>
                <a:gd name="T3" fmla="*/ 2147483646 h 158"/>
                <a:gd name="T4" fmla="*/ 2147483646 w 332"/>
                <a:gd name="T5" fmla="*/ 2147483646 h 158"/>
                <a:gd name="T6" fmla="*/ 2147483646 w 332"/>
                <a:gd name="T7" fmla="*/ 2147483646 h 158"/>
                <a:gd name="T8" fmla="*/ 2147483646 w 332"/>
                <a:gd name="T9" fmla="*/ 2147483646 h 158"/>
                <a:gd name="T10" fmla="*/ 2147483646 w 332"/>
                <a:gd name="T11" fmla="*/ 2147483646 h 158"/>
                <a:gd name="T12" fmla="*/ 2147483646 w 332"/>
                <a:gd name="T13" fmla="*/ 2147483646 h 158"/>
                <a:gd name="T14" fmla="*/ 2147483646 w 332"/>
                <a:gd name="T15" fmla="*/ 2147483646 h 158"/>
                <a:gd name="T16" fmla="*/ 2147483646 w 332"/>
                <a:gd name="T17" fmla="*/ 2147483646 h 158"/>
                <a:gd name="T18" fmla="*/ 2147483646 w 332"/>
                <a:gd name="T19" fmla="*/ 2147483646 h 158"/>
                <a:gd name="T20" fmla="*/ 2147483646 w 332"/>
                <a:gd name="T21" fmla="*/ 2147483646 h 158"/>
                <a:gd name="T22" fmla="*/ 0 w 332"/>
                <a:gd name="T23" fmla="*/ 2147483646 h 158"/>
                <a:gd name="T24" fmla="*/ 2147483646 w 332"/>
                <a:gd name="T25" fmla="*/ 0 h 158"/>
                <a:gd name="T26" fmla="*/ 2147483646 w 332"/>
                <a:gd name="T27" fmla="*/ 0 h 158"/>
                <a:gd name="T28" fmla="*/ 2147483646 w 332"/>
                <a:gd name="T29" fmla="*/ 2147483646 h 158"/>
                <a:gd name="T30" fmla="*/ 2147483646 w 332"/>
                <a:gd name="T31" fmla="*/ 2147483646 h 15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32" h="158">
                  <a:moveTo>
                    <a:pt x="105" y="126"/>
                  </a:moveTo>
                  <a:lnTo>
                    <a:pt x="105" y="126"/>
                  </a:lnTo>
                  <a:lnTo>
                    <a:pt x="249" y="126"/>
                  </a:lnTo>
                  <a:lnTo>
                    <a:pt x="286" y="82"/>
                  </a:lnTo>
                  <a:lnTo>
                    <a:pt x="213" y="32"/>
                  </a:lnTo>
                  <a:lnTo>
                    <a:pt x="97" y="32"/>
                  </a:lnTo>
                  <a:lnTo>
                    <a:pt x="48" y="78"/>
                  </a:lnTo>
                  <a:lnTo>
                    <a:pt x="105" y="126"/>
                  </a:lnTo>
                  <a:close/>
                  <a:moveTo>
                    <a:pt x="264" y="158"/>
                  </a:moveTo>
                  <a:lnTo>
                    <a:pt x="264" y="158"/>
                  </a:lnTo>
                  <a:lnTo>
                    <a:pt x="93" y="158"/>
                  </a:lnTo>
                  <a:lnTo>
                    <a:pt x="0" y="79"/>
                  </a:lnTo>
                  <a:lnTo>
                    <a:pt x="85" y="0"/>
                  </a:lnTo>
                  <a:lnTo>
                    <a:pt x="223" y="0"/>
                  </a:lnTo>
                  <a:lnTo>
                    <a:pt x="332" y="76"/>
                  </a:lnTo>
                  <a:lnTo>
                    <a:pt x="264" y="158"/>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78" name="Freeform 181"/>
            <p:cNvSpPr>
              <a:spLocks/>
            </p:cNvSpPr>
            <p:nvPr/>
          </p:nvSpPr>
          <p:spPr bwMode="auto">
            <a:xfrm>
              <a:off x="1020763" y="3081338"/>
              <a:ext cx="187325" cy="74613"/>
            </a:xfrm>
            <a:custGeom>
              <a:avLst/>
              <a:gdLst>
                <a:gd name="T0" fmla="*/ 2147483646 w 400"/>
                <a:gd name="T1" fmla="*/ 2147483646 h 158"/>
                <a:gd name="T2" fmla="*/ 2147483646 w 400"/>
                <a:gd name="T3" fmla="*/ 2147483646 h 158"/>
                <a:gd name="T4" fmla="*/ 2147483646 w 400"/>
                <a:gd name="T5" fmla="*/ 2147483646 h 158"/>
                <a:gd name="T6" fmla="*/ 2147483646 w 400"/>
                <a:gd name="T7" fmla="*/ 2147483646 h 158"/>
                <a:gd name="T8" fmla="*/ 2147483646 w 400"/>
                <a:gd name="T9" fmla="*/ 2147483646 h 158"/>
                <a:gd name="T10" fmla="*/ 2147483646 w 400"/>
                <a:gd name="T11" fmla="*/ 2147483646 h 158"/>
                <a:gd name="T12" fmla="*/ 2147483646 w 400"/>
                <a:gd name="T13" fmla="*/ 2147483646 h 158"/>
                <a:gd name="T14" fmla="*/ 2147483646 w 400"/>
                <a:gd name="T15" fmla="*/ 2147483646 h 158"/>
                <a:gd name="T16" fmla="*/ 2147483646 w 400"/>
                <a:gd name="T17" fmla="*/ 2147483646 h 158"/>
                <a:gd name="T18" fmla="*/ 2147483646 w 400"/>
                <a:gd name="T19" fmla="*/ 2147483646 h 158"/>
                <a:gd name="T20" fmla="*/ 2147483646 w 400"/>
                <a:gd name="T21" fmla="*/ 2147483646 h 158"/>
                <a:gd name="T22" fmla="*/ 2147483646 w 400"/>
                <a:gd name="T23" fmla="*/ 2147483646 h 158"/>
                <a:gd name="T24" fmla="*/ 2147483646 w 400"/>
                <a:gd name="T25" fmla="*/ 2147483646 h 158"/>
                <a:gd name="T26" fmla="*/ 2147483646 w 400"/>
                <a:gd name="T27" fmla="*/ 2147483646 h 158"/>
                <a:gd name="T28" fmla="*/ 2147483646 w 400"/>
                <a:gd name="T29" fmla="*/ 2147483646 h 158"/>
                <a:gd name="T30" fmla="*/ 2147483646 w 400"/>
                <a:gd name="T31" fmla="*/ 2147483646 h 158"/>
                <a:gd name="T32" fmla="*/ 0 w 400"/>
                <a:gd name="T33" fmla="*/ 2147483646 h 158"/>
                <a:gd name="T34" fmla="*/ 2147483646 w 400"/>
                <a:gd name="T35" fmla="*/ 0 h 158"/>
                <a:gd name="T36" fmla="*/ 2147483646 w 400"/>
                <a:gd name="T37" fmla="*/ 0 h 158"/>
                <a:gd name="T38" fmla="*/ 2147483646 w 400"/>
                <a:gd name="T39" fmla="*/ 2147483646 h 158"/>
                <a:gd name="T40" fmla="*/ 2147483646 w 400"/>
                <a:gd name="T41" fmla="*/ 2147483646 h 1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00" h="158">
                  <a:moveTo>
                    <a:pt x="313" y="158"/>
                  </a:moveTo>
                  <a:lnTo>
                    <a:pt x="313" y="158"/>
                  </a:lnTo>
                  <a:lnTo>
                    <a:pt x="262" y="158"/>
                  </a:lnTo>
                  <a:cubicBezTo>
                    <a:pt x="253" y="158"/>
                    <a:pt x="246" y="150"/>
                    <a:pt x="246" y="142"/>
                  </a:cubicBezTo>
                  <a:cubicBezTo>
                    <a:pt x="246" y="133"/>
                    <a:pt x="253" y="126"/>
                    <a:pt x="262" y="126"/>
                  </a:cubicBezTo>
                  <a:lnTo>
                    <a:pt x="301" y="126"/>
                  </a:lnTo>
                  <a:lnTo>
                    <a:pt x="348" y="82"/>
                  </a:lnTo>
                  <a:lnTo>
                    <a:pt x="264" y="32"/>
                  </a:lnTo>
                  <a:lnTo>
                    <a:pt x="115" y="32"/>
                  </a:lnTo>
                  <a:lnTo>
                    <a:pt x="54" y="78"/>
                  </a:lnTo>
                  <a:lnTo>
                    <a:pt x="123" y="125"/>
                  </a:lnTo>
                  <a:lnTo>
                    <a:pt x="160" y="126"/>
                  </a:lnTo>
                  <a:cubicBezTo>
                    <a:pt x="169" y="126"/>
                    <a:pt x="176" y="133"/>
                    <a:pt x="176" y="142"/>
                  </a:cubicBezTo>
                  <a:cubicBezTo>
                    <a:pt x="176" y="151"/>
                    <a:pt x="169" y="157"/>
                    <a:pt x="160" y="157"/>
                  </a:cubicBezTo>
                  <a:lnTo>
                    <a:pt x="113" y="157"/>
                  </a:lnTo>
                  <a:lnTo>
                    <a:pt x="0" y="79"/>
                  </a:lnTo>
                  <a:lnTo>
                    <a:pt x="105" y="0"/>
                  </a:lnTo>
                  <a:lnTo>
                    <a:pt x="272" y="0"/>
                  </a:lnTo>
                  <a:lnTo>
                    <a:pt x="400" y="77"/>
                  </a:lnTo>
                  <a:lnTo>
                    <a:pt x="313" y="158"/>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79" name="Freeform 182"/>
            <p:cNvSpPr>
              <a:spLocks/>
            </p:cNvSpPr>
            <p:nvPr/>
          </p:nvSpPr>
          <p:spPr bwMode="auto">
            <a:xfrm>
              <a:off x="1079500" y="3132138"/>
              <a:ext cx="31750" cy="31750"/>
            </a:xfrm>
            <a:custGeom>
              <a:avLst/>
              <a:gdLst>
                <a:gd name="T0" fmla="*/ 2147483646 w 66"/>
                <a:gd name="T1" fmla="*/ 2147483646 h 66"/>
                <a:gd name="T2" fmla="*/ 2147483646 w 66"/>
                <a:gd name="T3" fmla="*/ 2147483646 h 66"/>
                <a:gd name="T4" fmla="*/ 0 w 66"/>
                <a:gd name="T5" fmla="*/ 2147483646 h 66"/>
                <a:gd name="T6" fmla="*/ 2147483646 w 66"/>
                <a:gd name="T7" fmla="*/ 0 h 66"/>
                <a:gd name="T8" fmla="*/ 2147483646 w 66"/>
                <a:gd name="T9" fmla="*/ 2147483646 h 66"/>
                <a:gd name="T10" fmla="*/ 2147483646 w 66"/>
                <a:gd name="T11" fmla="*/ 2147483646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 h="66">
                  <a:moveTo>
                    <a:pt x="33" y="66"/>
                  </a:moveTo>
                  <a:lnTo>
                    <a:pt x="33" y="66"/>
                  </a:lnTo>
                  <a:cubicBezTo>
                    <a:pt x="15" y="66"/>
                    <a:pt x="0" y="51"/>
                    <a:pt x="0" y="33"/>
                  </a:cubicBezTo>
                  <a:cubicBezTo>
                    <a:pt x="0" y="15"/>
                    <a:pt x="15" y="0"/>
                    <a:pt x="33" y="0"/>
                  </a:cubicBezTo>
                  <a:cubicBezTo>
                    <a:pt x="51" y="0"/>
                    <a:pt x="66" y="15"/>
                    <a:pt x="66" y="33"/>
                  </a:cubicBezTo>
                  <a:cubicBezTo>
                    <a:pt x="66" y="51"/>
                    <a:pt x="51" y="66"/>
                    <a:pt x="33" y="66"/>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80" name="Freeform 183"/>
            <p:cNvSpPr>
              <a:spLocks/>
            </p:cNvSpPr>
            <p:nvPr/>
          </p:nvSpPr>
          <p:spPr bwMode="auto">
            <a:xfrm>
              <a:off x="1128713" y="3132138"/>
              <a:ext cx="30163" cy="31750"/>
            </a:xfrm>
            <a:custGeom>
              <a:avLst/>
              <a:gdLst>
                <a:gd name="T0" fmla="*/ 2147483646 w 66"/>
                <a:gd name="T1" fmla="*/ 2147483646 h 66"/>
                <a:gd name="T2" fmla="*/ 2147483646 w 66"/>
                <a:gd name="T3" fmla="*/ 2147483646 h 66"/>
                <a:gd name="T4" fmla="*/ 0 w 66"/>
                <a:gd name="T5" fmla="*/ 2147483646 h 66"/>
                <a:gd name="T6" fmla="*/ 2147483646 w 66"/>
                <a:gd name="T7" fmla="*/ 0 h 66"/>
                <a:gd name="T8" fmla="*/ 2147483646 w 66"/>
                <a:gd name="T9" fmla="*/ 2147483646 h 66"/>
                <a:gd name="T10" fmla="*/ 2147483646 w 66"/>
                <a:gd name="T11" fmla="*/ 2147483646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 h="66">
                  <a:moveTo>
                    <a:pt x="33" y="66"/>
                  </a:moveTo>
                  <a:lnTo>
                    <a:pt x="33" y="66"/>
                  </a:lnTo>
                  <a:cubicBezTo>
                    <a:pt x="14" y="66"/>
                    <a:pt x="0" y="51"/>
                    <a:pt x="0" y="33"/>
                  </a:cubicBezTo>
                  <a:cubicBezTo>
                    <a:pt x="0" y="15"/>
                    <a:pt x="14" y="0"/>
                    <a:pt x="33" y="0"/>
                  </a:cubicBezTo>
                  <a:cubicBezTo>
                    <a:pt x="51" y="0"/>
                    <a:pt x="66" y="15"/>
                    <a:pt x="66" y="33"/>
                  </a:cubicBezTo>
                  <a:cubicBezTo>
                    <a:pt x="66" y="51"/>
                    <a:pt x="51" y="66"/>
                    <a:pt x="33" y="66"/>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81" name="Freeform 184"/>
            <p:cNvSpPr>
              <a:spLocks/>
            </p:cNvSpPr>
            <p:nvPr/>
          </p:nvSpPr>
          <p:spPr bwMode="auto">
            <a:xfrm>
              <a:off x="1046163" y="2924175"/>
              <a:ext cx="106363" cy="201613"/>
            </a:xfrm>
            <a:custGeom>
              <a:avLst/>
              <a:gdLst>
                <a:gd name="T0" fmla="*/ 2147483646 w 227"/>
                <a:gd name="T1" fmla="*/ 2147483646 h 428"/>
                <a:gd name="T2" fmla="*/ 2147483646 w 227"/>
                <a:gd name="T3" fmla="*/ 2147483646 h 428"/>
                <a:gd name="T4" fmla="*/ 2147483646 w 227"/>
                <a:gd name="T5" fmla="*/ 2147483646 h 428"/>
                <a:gd name="T6" fmla="*/ 2147483646 w 227"/>
                <a:gd name="T7" fmla="*/ 2147483646 h 428"/>
                <a:gd name="T8" fmla="*/ 2147483646 w 227"/>
                <a:gd name="T9" fmla="*/ 2147483646 h 428"/>
                <a:gd name="T10" fmla="*/ 2147483646 w 227"/>
                <a:gd name="T11" fmla="*/ 2147483646 h 428"/>
                <a:gd name="T12" fmla="*/ 2147483646 w 227"/>
                <a:gd name="T13" fmla="*/ 2147483646 h 428"/>
                <a:gd name="T14" fmla="*/ 2147483646 w 227"/>
                <a:gd name="T15" fmla="*/ 2147483646 h 428"/>
                <a:gd name="T16" fmla="*/ 2147483646 w 227"/>
                <a:gd name="T17" fmla="*/ 2147483646 h 4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 h="428">
                  <a:moveTo>
                    <a:pt x="208" y="428"/>
                  </a:moveTo>
                  <a:lnTo>
                    <a:pt x="208" y="428"/>
                  </a:lnTo>
                  <a:cubicBezTo>
                    <a:pt x="203" y="428"/>
                    <a:pt x="197" y="424"/>
                    <a:pt x="194" y="419"/>
                  </a:cubicBezTo>
                  <a:lnTo>
                    <a:pt x="4" y="25"/>
                  </a:lnTo>
                  <a:cubicBezTo>
                    <a:pt x="0" y="17"/>
                    <a:pt x="4" y="8"/>
                    <a:pt x="12" y="4"/>
                  </a:cubicBezTo>
                  <a:cubicBezTo>
                    <a:pt x="19" y="0"/>
                    <a:pt x="29" y="4"/>
                    <a:pt x="33" y="11"/>
                  </a:cubicBezTo>
                  <a:lnTo>
                    <a:pt x="223" y="405"/>
                  </a:lnTo>
                  <a:cubicBezTo>
                    <a:pt x="227" y="413"/>
                    <a:pt x="223" y="422"/>
                    <a:pt x="215" y="426"/>
                  </a:cubicBezTo>
                  <a:cubicBezTo>
                    <a:pt x="213" y="427"/>
                    <a:pt x="211" y="428"/>
                    <a:pt x="208" y="428"/>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82" name="Freeform 185"/>
            <p:cNvSpPr>
              <a:spLocks/>
            </p:cNvSpPr>
            <p:nvPr/>
          </p:nvSpPr>
          <p:spPr bwMode="auto">
            <a:xfrm>
              <a:off x="962025" y="2924175"/>
              <a:ext cx="101600" cy="201613"/>
            </a:xfrm>
            <a:custGeom>
              <a:avLst/>
              <a:gdLst>
                <a:gd name="T0" fmla="*/ 2147483646 w 216"/>
                <a:gd name="T1" fmla="*/ 2147483646 h 428"/>
                <a:gd name="T2" fmla="*/ 2147483646 w 216"/>
                <a:gd name="T3" fmla="*/ 2147483646 h 428"/>
                <a:gd name="T4" fmla="*/ 2147483646 w 216"/>
                <a:gd name="T5" fmla="*/ 2147483646 h 428"/>
                <a:gd name="T6" fmla="*/ 2147483646 w 216"/>
                <a:gd name="T7" fmla="*/ 2147483646 h 428"/>
                <a:gd name="T8" fmla="*/ 2147483646 w 216"/>
                <a:gd name="T9" fmla="*/ 2147483646 h 428"/>
                <a:gd name="T10" fmla="*/ 2147483646 w 216"/>
                <a:gd name="T11" fmla="*/ 2147483646 h 428"/>
                <a:gd name="T12" fmla="*/ 2147483646 w 216"/>
                <a:gd name="T13" fmla="*/ 2147483646 h 428"/>
                <a:gd name="T14" fmla="*/ 2147483646 w 216"/>
                <a:gd name="T15" fmla="*/ 2147483646 h 428"/>
                <a:gd name="T16" fmla="*/ 2147483646 w 216"/>
                <a:gd name="T17" fmla="*/ 2147483646 h 4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 h="428">
                  <a:moveTo>
                    <a:pt x="18" y="428"/>
                  </a:moveTo>
                  <a:lnTo>
                    <a:pt x="18" y="428"/>
                  </a:lnTo>
                  <a:cubicBezTo>
                    <a:pt x="16" y="428"/>
                    <a:pt x="14" y="427"/>
                    <a:pt x="12" y="426"/>
                  </a:cubicBezTo>
                  <a:cubicBezTo>
                    <a:pt x="4" y="423"/>
                    <a:pt x="0" y="413"/>
                    <a:pt x="4" y="405"/>
                  </a:cubicBezTo>
                  <a:lnTo>
                    <a:pt x="183" y="12"/>
                  </a:lnTo>
                  <a:cubicBezTo>
                    <a:pt x="187" y="4"/>
                    <a:pt x="196" y="0"/>
                    <a:pt x="204" y="4"/>
                  </a:cubicBezTo>
                  <a:cubicBezTo>
                    <a:pt x="212" y="8"/>
                    <a:pt x="216" y="17"/>
                    <a:pt x="212" y="25"/>
                  </a:cubicBezTo>
                  <a:lnTo>
                    <a:pt x="33" y="418"/>
                  </a:lnTo>
                  <a:cubicBezTo>
                    <a:pt x="30" y="424"/>
                    <a:pt x="24" y="428"/>
                    <a:pt x="18" y="428"/>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83" name="Freeform 186"/>
            <p:cNvSpPr>
              <a:spLocks/>
            </p:cNvSpPr>
            <p:nvPr/>
          </p:nvSpPr>
          <p:spPr bwMode="auto">
            <a:xfrm>
              <a:off x="1030288" y="2859088"/>
              <a:ext cx="49213" cy="50800"/>
            </a:xfrm>
            <a:custGeom>
              <a:avLst/>
              <a:gdLst>
                <a:gd name="T0" fmla="*/ 2147483646 w 107"/>
                <a:gd name="T1" fmla="*/ 2147483646 h 107"/>
                <a:gd name="T2" fmla="*/ 2147483646 w 107"/>
                <a:gd name="T3" fmla="*/ 2147483646 h 107"/>
                <a:gd name="T4" fmla="*/ 2147483646 w 107"/>
                <a:gd name="T5" fmla="*/ 2147483646 h 107"/>
                <a:gd name="T6" fmla="*/ 0 w 107"/>
                <a:gd name="T7" fmla="*/ 2147483646 h 107"/>
                <a:gd name="T8" fmla="*/ 2147483646 w 107"/>
                <a:gd name="T9" fmla="*/ 0 h 107"/>
                <a:gd name="T10" fmla="*/ 2147483646 w 107"/>
                <a:gd name="T11" fmla="*/ 2147483646 h 1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7" h="107">
                  <a:moveTo>
                    <a:pt x="107" y="53"/>
                  </a:moveTo>
                  <a:lnTo>
                    <a:pt x="107" y="53"/>
                  </a:lnTo>
                  <a:cubicBezTo>
                    <a:pt x="107" y="83"/>
                    <a:pt x="83" y="107"/>
                    <a:pt x="53" y="107"/>
                  </a:cubicBezTo>
                  <a:cubicBezTo>
                    <a:pt x="24" y="107"/>
                    <a:pt x="0" y="83"/>
                    <a:pt x="0" y="53"/>
                  </a:cubicBezTo>
                  <a:cubicBezTo>
                    <a:pt x="0" y="24"/>
                    <a:pt x="24" y="0"/>
                    <a:pt x="53" y="0"/>
                  </a:cubicBezTo>
                  <a:cubicBezTo>
                    <a:pt x="83" y="0"/>
                    <a:pt x="107" y="24"/>
                    <a:pt x="107" y="53"/>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84" name="Freeform 187"/>
            <p:cNvSpPr>
              <a:spLocks/>
            </p:cNvSpPr>
            <p:nvPr/>
          </p:nvSpPr>
          <p:spPr bwMode="auto">
            <a:xfrm>
              <a:off x="1025525" y="2987675"/>
              <a:ext cx="61913" cy="14288"/>
            </a:xfrm>
            <a:custGeom>
              <a:avLst/>
              <a:gdLst>
                <a:gd name="T0" fmla="*/ 2147483646 w 131"/>
                <a:gd name="T1" fmla="*/ 2147483646 h 32"/>
                <a:gd name="T2" fmla="*/ 2147483646 w 131"/>
                <a:gd name="T3" fmla="*/ 2147483646 h 32"/>
                <a:gd name="T4" fmla="*/ 2147483646 w 131"/>
                <a:gd name="T5" fmla="*/ 2147483646 h 32"/>
                <a:gd name="T6" fmla="*/ 0 w 131"/>
                <a:gd name="T7" fmla="*/ 2147483646 h 32"/>
                <a:gd name="T8" fmla="*/ 2147483646 w 131"/>
                <a:gd name="T9" fmla="*/ 0 h 32"/>
                <a:gd name="T10" fmla="*/ 2147483646 w 131"/>
                <a:gd name="T11" fmla="*/ 0 h 32"/>
                <a:gd name="T12" fmla="*/ 2147483646 w 131"/>
                <a:gd name="T13" fmla="*/ 2147483646 h 32"/>
                <a:gd name="T14" fmla="*/ 2147483646 w 131"/>
                <a:gd name="T15" fmla="*/ 2147483646 h 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1" h="32">
                  <a:moveTo>
                    <a:pt x="115" y="32"/>
                  </a:moveTo>
                  <a:lnTo>
                    <a:pt x="115" y="32"/>
                  </a:lnTo>
                  <a:lnTo>
                    <a:pt x="16" y="32"/>
                  </a:lnTo>
                  <a:cubicBezTo>
                    <a:pt x="7" y="32"/>
                    <a:pt x="0" y="25"/>
                    <a:pt x="0" y="16"/>
                  </a:cubicBezTo>
                  <a:cubicBezTo>
                    <a:pt x="0" y="7"/>
                    <a:pt x="7" y="0"/>
                    <a:pt x="16" y="0"/>
                  </a:cubicBezTo>
                  <a:lnTo>
                    <a:pt x="115" y="0"/>
                  </a:lnTo>
                  <a:cubicBezTo>
                    <a:pt x="123" y="0"/>
                    <a:pt x="131" y="7"/>
                    <a:pt x="131" y="16"/>
                  </a:cubicBezTo>
                  <a:cubicBezTo>
                    <a:pt x="131" y="25"/>
                    <a:pt x="123" y="32"/>
                    <a:pt x="115" y="32"/>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85" name="Freeform 188"/>
            <p:cNvSpPr>
              <a:spLocks/>
            </p:cNvSpPr>
            <p:nvPr/>
          </p:nvSpPr>
          <p:spPr bwMode="auto">
            <a:xfrm>
              <a:off x="958850" y="2843213"/>
              <a:ext cx="26988" cy="82550"/>
            </a:xfrm>
            <a:custGeom>
              <a:avLst/>
              <a:gdLst>
                <a:gd name="T0" fmla="*/ 2147483646 w 59"/>
                <a:gd name="T1" fmla="*/ 2147483646 h 174"/>
                <a:gd name="T2" fmla="*/ 2147483646 w 59"/>
                <a:gd name="T3" fmla="*/ 2147483646 h 174"/>
                <a:gd name="T4" fmla="*/ 2147483646 w 59"/>
                <a:gd name="T5" fmla="*/ 2147483646 h 174"/>
                <a:gd name="T6" fmla="*/ 0 w 59"/>
                <a:gd name="T7" fmla="*/ 2147483646 h 174"/>
                <a:gd name="T8" fmla="*/ 2147483646 w 59"/>
                <a:gd name="T9" fmla="*/ 2147483646 h 174"/>
                <a:gd name="T10" fmla="*/ 2147483646 w 59"/>
                <a:gd name="T11" fmla="*/ 2147483646 h 174"/>
                <a:gd name="T12" fmla="*/ 2147483646 w 59"/>
                <a:gd name="T13" fmla="*/ 2147483646 h 174"/>
                <a:gd name="T14" fmla="*/ 2147483646 w 59"/>
                <a:gd name="T15" fmla="*/ 2147483646 h 174"/>
                <a:gd name="T16" fmla="*/ 2147483646 w 59"/>
                <a:gd name="T17" fmla="*/ 2147483646 h 174"/>
                <a:gd name="T18" fmla="*/ 2147483646 w 59"/>
                <a:gd name="T19" fmla="*/ 2147483646 h 174"/>
                <a:gd name="T20" fmla="*/ 2147483646 w 59"/>
                <a:gd name="T21" fmla="*/ 2147483646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9" h="174">
                  <a:moveTo>
                    <a:pt x="41" y="174"/>
                  </a:moveTo>
                  <a:lnTo>
                    <a:pt x="41" y="174"/>
                  </a:lnTo>
                  <a:cubicBezTo>
                    <a:pt x="37" y="174"/>
                    <a:pt x="33" y="172"/>
                    <a:pt x="30" y="169"/>
                  </a:cubicBezTo>
                  <a:cubicBezTo>
                    <a:pt x="11" y="148"/>
                    <a:pt x="0" y="119"/>
                    <a:pt x="0" y="88"/>
                  </a:cubicBezTo>
                  <a:cubicBezTo>
                    <a:pt x="0" y="57"/>
                    <a:pt x="10" y="29"/>
                    <a:pt x="29" y="7"/>
                  </a:cubicBezTo>
                  <a:cubicBezTo>
                    <a:pt x="35" y="1"/>
                    <a:pt x="45" y="0"/>
                    <a:pt x="51" y="6"/>
                  </a:cubicBezTo>
                  <a:cubicBezTo>
                    <a:pt x="58" y="12"/>
                    <a:pt x="59" y="22"/>
                    <a:pt x="53" y="28"/>
                  </a:cubicBezTo>
                  <a:cubicBezTo>
                    <a:pt x="39" y="44"/>
                    <a:pt x="32" y="65"/>
                    <a:pt x="32" y="88"/>
                  </a:cubicBezTo>
                  <a:cubicBezTo>
                    <a:pt x="32" y="111"/>
                    <a:pt x="40" y="132"/>
                    <a:pt x="53" y="148"/>
                  </a:cubicBezTo>
                  <a:cubicBezTo>
                    <a:pt x="59" y="154"/>
                    <a:pt x="58" y="164"/>
                    <a:pt x="52" y="170"/>
                  </a:cubicBezTo>
                  <a:cubicBezTo>
                    <a:pt x="49" y="173"/>
                    <a:pt x="45" y="174"/>
                    <a:pt x="41" y="174"/>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86" name="Freeform 189"/>
            <p:cNvSpPr>
              <a:spLocks/>
            </p:cNvSpPr>
            <p:nvPr/>
          </p:nvSpPr>
          <p:spPr bwMode="auto">
            <a:xfrm>
              <a:off x="912813" y="2816225"/>
              <a:ext cx="39688" cy="136525"/>
            </a:xfrm>
            <a:custGeom>
              <a:avLst/>
              <a:gdLst>
                <a:gd name="T0" fmla="*/ 2147483646 w 87"/>
                <a:gd name="T1" fmla="*/ 2147483646 h 293"/>
                <a:gd name="T2" fmla="*/ 2147483646 w 87"/>
                <a:gd name="T3" fmla="*/ 2147483646 h 293"/>
                <a:gd name="T4" fmla="*/ 2147483646 w 87"/>
                <a:gd name="T5" fmla="*/ 2147483646 h 293"/>
                <a:gd name="T6" fmla="*/ 0 w 87"/>
                <a:gd name="T7" fmla="*/ 2147483646 h 293"/>
                <a:gd name="T8" fmla="*/ 2147483646 w 87"/>
                <a:gd name="T9" fmla="*/ 2147483646 h 293"/>
                <a:gd name="T10" fmla="*/ 2147483646 w 87"/>
                <a:gd name="T11" fmla="*/ 2147483646 h 293"/>
                <a:gd name="T12" fmla="*/ 2147483646 w 87"/>
                <a:gd name="T13" fmla="*/ 2147483646 h 293"/>
                <a:gd name="T14" fmla="*/ 2147483646 w 87"/>
                <a:gd name="T15" fmla="*/ 2147483646 h 293"/>
                <a:gd name="T16" fmla="*/ 2147483646 w 87"/>
                <a:gd name="T17" fmla="*/ 2147483646 h 293"/>
                <a:gd name="T18" fmla="*/ 2147483646 w 87"/>
                <a:gd name="T19" fmla="*/ 2147483646 h 293"/>
                <a:gd name="T20" fmla="*/ 2147483646 w 87"/>
                <a:gd name="T21" fmla="*/ 2147483646 h 2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7" h="293">
                  <a:moveTo>
                    <a:pt x="70" y="293"/>
                  </a:moveTo>
                  <a:lnTo>
                    <a:pt x="70" y="293"/>
                  </a:lnTo>
                  <a:cubicBezTo>
                    <a:pt x="66" y="293"/>
                    <a:pt x="62" y="292"/>
                    <a:pt x="58" y="289"/>
                  </a:cubicBezTo>
                  <a:cubicBezTo>
                    <a:pt x="22" y="252"/>
                    <a:pt x="0" y="201"/>
                    <a:pt x="0" y="148"/>
                  </a:cubicBezTo>
                  <a:cubicBezTo>
                    <a:pt x="0" y="94"/>
                    <a:pt x="21" y="43"/>
                    <a:pt x="58" y="7"/>
                  </a:cubicBezTo>
                  <a:cubicBezTo>
                    <a:pt x="64" y="0"/>
                    <a:pt x="74" y="1"/>
                    <a:pt x="80" y="7"/>
                  </a:cubicBezTo>
                  <a:cubicBezTo>
                    <a:pt x="86" y="13"/>
                    <a:pt x="86" y="23"/>
                    <a:pt x="80" y="29"/>
                  </a:cubicBezTo>
                  <a:cubicBezTo>
                    <a:pt x="49" y="60"/>
                    <a:pt x="32" y="103"/>
                    <a:pt x="32" y="148"/>
                  </a:cubicBezTo>
                  <a:cubicBezTo>
                    <a:pt x="32" y="193"/>
                    <a:pt x="50" y="236"/>
                    <a:pt x="81" y="266"/>
                  </a:cubicBezTo>
                  <a:cubicBezTo>
                    <a:pt x="87" y="272"/>
                    <a:pt x="87" y="282"/>
                    <a:pt x="81" y="288"/>
                  </a:cubicBezTo>
                  <a:cubicBezTo>
                    <a:pt x="78" y="291"/>
                    <a:pt x="74" y="293"/>
                    <a:pt x="70" y="293"/>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87" name="Freeform 190"/>
            <p:cNvSpPr>
              <a:spLocks/>
            </p:cNvSpPr>
            <p:nvPr/>
          </p:nvSpPr>
          <p:spPr bwMode="auto">
            <a:xfrm>
              <a:off x="1123950" y="2843213"/>
              <a:ext cx="26988" cy="82550"/>
            </a:xfrm>
            <a:custGeom>
              <a:avLst/>
              <a:gdLst>
                <a:gd name="T0" fmla="*/ 2147483646 w 59"/>
                <a:gd name="T1" fmla="*/ 2147483646 h 174"/>
                <a:gd name="T2" fmla="*/ 2147483646 w 59"/>
                <a:gd name="T3" fmla="*/ 2147483646 h 174"/>
                <a:gd name="T4" fmla="*/ 2147483646 w 59"/>
                <a:gd name="T5" fmla="*/ 2147483646 h 174"/>
                <a:gd name="T6" fmla="*/ 2147483646 w 59"/>
                <a:gd name="T7" fmla="*/ 2147483646 h 174"/>
                <a:gd name="T8" fmla="*/ 2147483646 w 59"/>
                <a:gd name="T9" fmla="*/ 2147483646 h 174"/>
                <a:gd name="T10" fmla="*/ 2147483646 w 59"/>
                <a:gd name="T11" fmla="*/ 2147483646 h 174"/>
                <a:gd name="T12" fmla="*/ 2147483646 w 59"/>
                <a:gd name="T13" fmla="*/ 2147483646 h 174"/>
                <a:gd name="T14" fmla="*/ 2147483646 w 59"/>
                <a:gd name="T15" fmla="*/ 2147483646 h 174"/>
                <a:gd name="T16" fmla="*/ 2147483646 w 59"/>
                <a:gd name="T17" fmla="*/ 2147483646 h 174"/>
                <a:gd name="T18" fmla="*/ 2147483646 w 59"/>
                <a:gd name="T19" fmla="*/ 2147483646 h 174"/>
                <a:gd name="T20" fmla="*/ 2147483646 w 59"/>
                <a:gd name="T21" fmla="*/ 2147483646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9" h="174">
                  <a:moveTo>
                    <a:pt x="17" y="174"/>
                  </a:moveTo>
                  <a:lnTo>
                    <a:pt x="17" y="174"/>
                  </a:lnTo>
                  <a:cubicBezTo>
                    <a:pt x="14" y="174"/>
                    <a:pt x="10" y="173"/>
                    <a:pt x="7" y="170"/>
                  </a:cubicBezTo>
                  <a:cubicBezTo>
                    <a:pt x="0" y="164"/>
                    <a:pt x="0" y="154"/>
                    <a:pt x="6" y="148"/>
                  </a:cubicBezTo>
                  <a:cubicBezTo>
                    <a:pt x="19" y="132"/>
                    <a:pt x="27" y="111"/>
                    <a:pt x="27" y="88"/>
                  </a:cubicBezTo>
                  <a:cubicBezTo>
                    <a:pt x="27" y="65"/>
                    <a:pt x="20" y="44"/>
                    <a:pt x="6" y="28"/>
                  </a:cubicBezTo>
                  <a:cubicBezTo>
                    <a:pt x="0" y="22"/>
                    <a:pt x="1" y="12"/>
                    <a:pt x="7" y="6"/>
                  </a:cubicBezTo>
                  <a:cubicBezTo>
                    <a:pt x="14" y="0"/>
                    <a:pt x="24" y="1"/>
                    <a:pt x="30" y="7"/>
                  </a:cubicBezTo>
                  <a:cubicBezTo>
                    <a:pt x="49" y="29"/>
                    <a:pt x="59" y="57"/>
                    <a:pt x="59" y="88"/>
                  </a:cubicBezTo>
                  <a:cubicBezTo>
                    <a:pt x="59" y="119"/>
                    <a:pt x="48" y="148"/>
                    <a:pt x="29" y="169"/>
                  </a:cubicBezTo>
                  <a:cubicBezTo>
                    <a:pt x="26" y="172"/>
                    <a:pt x="22" y="174"/>
                    <a:pt x="17" y="174"/>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88" name="Freeform 191"/>
            <p:cNvSpPr>
              <a:spLocks/>
            </p:cNvSpPr>
            <p:nvPr/>
          </p:nvSpPr>
          <p:spPr bwMode="auto">
            <a:xfrm>
              <a:off x="1157288" y="2816225"/>
              <a:ext cx="41275" cy="136525"/>
            </a:xfrm>
            <a:custGeom>
              <a:avLst/>
              <a:gdLst>
                <a:gd name="T0" fmla="*/ 2147483646 w 87"/>
                <a:gd name="T1" fmla="*/ 2147483646 h 293"/>
                <a:gd name="T2" fmla="*/ 2147483646 w 87"/>
                <a:gd name="T3" fmla="*/ 2147483646 h 293"/>
                <a:gd name="T4" fmla="*/ 2147483646 w 87"/>
                <a:gd name="T5" fmla="*/ 2147483646 h 293"/>
                <a:gd name="T6" fmla="*/ 2147483646 w 87"/>
                <a:gd name="T7" fmla="*/ 2147483646 h 293"/>
                <a:gd name="T8" fmla="*/ 2147483646 w 87"/>
                <a:gd name="T9" fmla="*/ 2147483646 h 293"/>
                <a:gd name="T10" fmla="*/ 2147483646 w 87"/>
                <a:gd name="T11" fmla="*/ 2147483646 h 293"/>
                <a:gd name="T12" fmla="*/ 2147483646 w 87"/>
                <a:gd name="T13" fmla="*/ 2147483646 h 293"/>
                <a:gd name="T14" fmla="*/ 2147483646 w 87"/>
                <a:gd name="T15" fmla="*/ 2147483646 h 293"/>
                <a:gd name="T16" fmla="*/ 2147483646 w 87"/>
                <a:gd name="T17" fmla="*/ 2147483646 h 293"/>
                <a:gd name="T18" fmla="*/ 2147483646 w 87"/>
                <a:gd name="T19" fmla="*/ 2147483646 h 293"/>
                <a:gd name="T20" fmla="*/ 2147483646 w 87"/>
                <a:gd name="T21" fmla="*/ 2147483646 h 2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7" h="293">
                  <a:moveTo>
                    <a:pt x="17" y="293"/>
                  </a:moveTo>
                  <a:lnTo>
                    <a:pt x="17" y="293"/>
                  </a:lnTo>
                  <a:cubicBezTo>
                    <a:pt x="13" y="293"/>
                    <a:pt x="9" y="291"/>
                    <a:pt x="6" y="288"/>
                  </a:cubicBezTo>
                  <a:cubicBezTo>
                    <a:pt x="0" y="282"/>
                    <a:pt x="0" y="272"/>
                    <a:pt x="6" y="266"/>
                  </a:cubicBezTo>
                  <a:cubicBezTo>
                    <a:pt x="37" y="236"/>
                    <a:pt x="55" y="193"/>
                    <a:pt x="55" y="148"/>
                  </a:cubicBezTo>
                  <a:cubicBezTo>
                    <a:pt x="55" y="103"/>
                    <a:pt x="38" y="60"/>
                    <a:pt x="7" y="29"/>
                  </a:cubicBezTo>
                  <a:cubicBezTo>
                    <a:pt x="1" y="23"/>
                    <a:pt x="1" y="13"/>
                    <a:pt x="7" y="7"/>
                  </a:cubicBezTo>
                  <a:cubicBezTo>
                    <a:pt x="13" y="1"/>
                    <a:pt x="23" y="0"/>
                    <a:pt x="29" y="7"/>
                  </a:cubicBezTo>
                  <a:cubicBezTo>
                    <a:pt x="66" y="43"/>
                    <a:pt x="87" y="94"/>
                    <a:pt x="87" y="148"/>
                  </a:cubicBezTo>
                  <a:cubicBezTo>
                    <a:pt x="86" y="201"/>
                    <a:pt x="65" y="252"/>
                    <a:pt x="28" y="289"/>
                  </a:cubicBezTo>
                  <a:cubicBezTo>
                    <a:pt x="25" y="292"/>
                    <a:pt x="21" y="293"/>
                    <a:pt x="17" y="293"/>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grpSp>
      <p:sp>
        <p:nvSpPr>
          <p:cNvPr id="89" name="Freeform 44"/>
          <p:cNvSpPr>
            <a:spLocks noEditPoints="1"/>
          </p:cNvSpPr>
          <p:nvPr/>
        </p:nvSpPr>
        <p:spPr bwMode="auto">
          <a:xfrm rot="3258586">
            <a:off x="8356816" y="5496306"/>
            <a:ext cx="349019" cy="338341"/>
          </a:xfrm>
          <a:custGeom>
            <a:avLst/>
            <a:gdLst>
              <a:gd name="T0" fmla="*/ 57 w 199"/>
              <a:gd name="T1" fmla="*/ 3 h 184"/>
              <a:gd name="T2" fmla="*/ 26 w 199"/>
              <a:gd name="T3" fmla="*/ 38 h 184"/>
              <a:gd name="T4" fmla="*/ 1 w 199"/>
              <a:gd name="T5" fmla="*/ 78 h 184"/>
              <a:gd name="T6" fmla="*/ 2 w 199"/>
              <a:gd name="T7" fmla="*/ 84 h 184"/>
              <a:gd name="T8" fmla="*/ 49 w 199"/>
              <a:gd name="T9" fmla="*/ 119 h 184"/>
              <a:gd name="T10" fmla="*/ 72 w 199"/>
              <a:gd name="T11" fmla="*/ 136 h 184"/>
              <a:gd name="T12" fmla="*/ 135 w 199"/>
              <a:gd name="T13" fmla="*/ 183 h 184"/>
              <a:gd name="T14" fmla="*/ 141 w 199"/>
              <a:gd name="T15" fmla="*/ 182 h 184"/>
              <a:gd name="T16" fmla="*/ 173 w 199"/>
              <a:gd name="T17" fmla="*/ 147 h 184"/>
              <a:gd name="T18" fmla="*/ 197 w 199"/>
              <a:gd name="T19" fmla="*/ 107 h 184"/>
              <a:gd name="T20" fmla="*/ 196 w 199"/>
              <a:gd name="T21" fmla="*/ 100 h 184"/>
              <a:gd name="T22" fmla="*/ 63 w 199"/>
              <a:gd name="T23" fmla="*/ 2 h 184"/>
              <a:gd name="T24" fmla="*/ 57 w 199"/>
              <a:gd name="T25" fmla="*/ 3 h 184"/>
              <a:gd name="T26" fmla="*/ 23 w 199"/>
              <a:gd name="T27" fmla="*/ 54 h 184"/>
              <a:gd name="T28" fmla="*/ 41 w 199"/>
              <a:gd name="T29" fmla="*/ 31 h 184"/>
              <a:gd name="T30" fmla="*/ 43 w 199"/>
              <a:gd name="T31" fmla="*/ 32 h 184"/>
              <a:gd name="T32" fmla="*/ 25 w 199"/>
              <a:gd name="T33" fmla="*/ 55 h 184"/>
              <a:gd name="T34" fmla="*/ 23 w 199"/>
              <a:gd name="T35" fmla="*/ 54 h 184"/>
              <a:gd name="T36" fmla="*/ 16 w 199"/>
              <a:gd name="T37" fmla="*/ 82 h 184"/>
              <a:gd name="T38" fmla="*/ 15 w 199"/>
              <a:gd name="T39" fmla="*/ 76 h 184"/>
              <a:gd name="T40" fmla="*/ 60 w 199"/>
              <a:gd name="T41" fmla="*/ 16 h 184"/>
              <a:gd name="T42" fmla="*/ 65 w 199"/>
              <a:gd name="T43" fmla="*/ 15 h 184"/>
              <a:gd name="T44" fmla="*/ 166 w 199"/>
              <a:gd name="T45" fmla="*/ 90 h 184"/>
              <a:gd name="T46" fmla="*/ 167 w 199"/>
              <a:gd name="T47" fmla="*/ 95 h 184"/>
              <a:gd name="T48" fmla="*/ 122 w 199"/>
              <a:gd name="T49" fmla="*/ 156 h 184"/>
              <a:gd name="T50" fmla="*/ 117 w 199"/>
              <a:gd name="T51" fmla="*/ 157 h 184"/>
              <a:gd name="T52" fmla="*/ 16 w 199"/>
              <a:gd name="T53" fmla="*/ 82 h 184"/>
              <a:gd name="T54" fmla="*/ 148 w 199"/>
              <a:gd name="T55" fmla="*/ 143 h 184"/>
              <a:gd name="T56" fmla="*/ 131 w 199"/>
              <a:gd name="T57" fmla="*/ 165 h 184"/>
              <a:gd name="T58" fmla="*/ 129 w 199"/>
              <a:gd name="T59" fmla="*/ 165 h 184"/>
              <a:gd name="T60" fmla="*/ 128 w 199"/>
              <a:gd name="T61" fmla="*/ 162 h 184"/>
              <a:gd name="T62" fmla="*/ 144 w 199"/>
              <a:gd name="T63" fmla="*/ 141 h 184"/>
              <a:gd name="T64" fmla="*/ 147 w 199"/>
              <a:gd name="T65" fmla="*/ 140 h 184"/>
              <a:gd name="T66" fmla="*/ 148 w 199"/>
              <a:gd name="T67" fmla="*/ 143 h 184"/>
              <a:gd name="T68" fmla="*/ 161 w 199"/>
              <a:gd name="T69" fmla="*/ 137 h 184"/>
              <a:gd name="T70" fmla="*/ 150 w 199"/>
              <a:gd name="T71" fmla="*/ 139 h 184"/>
              <a:gd name="T72" fmla="*/ 148 w 199"/>
              <a:gd name="T73" fmla="*/ 127 h 184"/>
              <a:gd name="T74" fmla="*/ 159 w 199"/>
              <a:gd name="T75" fmla="*/ 126 h 184"/>
              <a:gd name="T76" fmla="*/ 161 w 199"/>
              <a:gd name="T77" fmla="*/ 137 h 184"/>
              <a:gd name="T78" fmla="*/ 179 w 199"/>
              <a:gd name="T79" fmla="*/ 101 h 184"/>
              <a:gd name="T80" fmla="*/ 163 w 199"/>
              <a:gd name="T81" fmla="*/ 123 h 184"/>
              <a:gd name="T82" fmla="*/ 160 w 199"/>
              <a:gd name="T83" fmla="*/ 123 h 184"/>
              <a:gd name="T84" fmla="*/ 159 w 199"/>
              <a:gd name="T85" fmla="*/ 121 h 184"/>
              <a:gd name="T86" fmla="*/ 175 w 199"/>
              <a:gd name="T87" fmla="*/ 99 h 184"/>
              <a:gd name="T88" fmla="*/ 178 w 199"/>
              <a:gd name="T89" fmla="*/ 99 h 184"/>
              <a:gd name="T90" fmla="*/ 179 w 199"/>
              <a:gd name="T91" fmla="*/ 10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184">
                <a:moveTo>
                  <a:pt x="57" y="3"/>
                </a:moveTo>
                <a:cubicBezTo>
                  <a:pt x="57" y="3"/>
                  <a:pt x="39" y="21"/>
                  <a:pt x="26" y="38"/>
                </a:cubicBezTo>
                <a:cubicBezTo>
                  <a:pt x="14" y="55"/>
                  <a:pt x="2" y="76"/>
                  <a:pt x="1" y="78"/>
                </a:cubicBezTo>
                <a:cubicBezTo>
                  <a:pt x="0" y="80"/>
                  <a:pt x="0" y="82"/>
                  <a:pt x="2" y="84"/>
                </a:cubicBezTo>
                <a:cubicBezTo>
                  <a:pt x="49" y="119"/>
                  <a:pt x="49" y="119"/>
                  <a:pt x="49" y="119"/>
                </a:cubicBezTo>
                <a:cubicBezTo>
                  <a:pt x="72" y="136"/>
                  <a:pt x="72" y="136"/>
                  <a:pt x="72" y="136"/>
                </a:cubicBezTo>
                <a:cubicBezTo>
                  <a:pt x="135" y="183"/>
                  <a:pt x="135" y="183"/>
                  <a:pt x="135" y="183"/>
                </a:cubicBezTo>
                <a:cubicBezTo>
                  <a:pt x="137" y="184"/>
                  <a:pt x="140" y="184"/>
                  <a:pt x="141" y="182"/>
                </a:cubicBezTo>
                <a:cubicBezTo>
                  <a:pt x="141" y="182"/>
                  <a:pt x="160" y="165"/>
                  <a:pt x="173" y="147"/>
                </a:cubicBezTo>
                <a:cubicBezTo>
                  <a:pt x="186" y="130"/>
                  <a:pt x="197" y="107"/>
                  <a:pt x="197" y="107"/>
                </a:cubicBezTo>
                <a:cubicBezTo>
                  <a:pt x="199" y="105"/>
                  <a:pt x="198" y="102"/>
                  <a:pt x="196" y="100"/>
                </a:cubicBezTo>
                <a:cubicBezTo>
                  <a:pt x="63" y="2"/>
                  <a:pt x="63" y="2"/>
                  <a:pt x="63" y="2"/>
                </a:cubicBezTo>
                <a:cubicBezTo>
                  <a:pt x="61" y="0"/>
                  <a:pt x="58" y="1"/>
                  <a:pt x="57" y="3"/>
                </a:cubicBezTo>
                <a:close/>
                <a:moveTo>
                  <a:pt x="23" y="54"/>
                </a:moveTo>
                <a:cubicBezTo>
                  <a:pt x="41" y="31"/>
                  <a:pt x="41" y="31"/>
                  <a:pt x="41" y="31"/>
                </a:cubicBezTo>
                <a:cubicBezTo>
                  <a:pt x="43" y="32"/>
                  <a:pt x="43" y="32"/>
                  <a:pt x="43" y="32"/>
                </a:cubicBezTo>
                <a:cubicBezTo>
                  <a:pt x="25" y="55"/>
                  <a:pt x="25" y="55"/>
                  <a:pt x="25" y="55"/>
                </a:cubicBezTo>
                <a:lnTo>
                  <a:pt x="23" y="54"/>
                </a:lnTo>
                <a:close/>
                <a:moveTo>
                  <a:pt x="16" y="82"/>
                </a:moveTo>
                <a:cubicBezTo>
                  <a:pt x="14" y="80"/>
                  <a:pt x="14" y="78"/>
                  <a:pt x="15" y="76"/>
                </a:cubicBezTo>
                <a:cubicBezTo>
                  <a:pt x="60" y="16"/>
                  <a:pt x="60" y="16"/>
                  <a:pt x="60" y="16"/>
                </a:cubicBezTo>
                <a:cubicBezTo>
                  <a:pt x="61" y="14"/>
                  <a:pt x="64" y="14"/>
                  <a:pt x="65" y="15"/>
                </a:cubicBezTo>
                <a:cubicBezTo>
                  <a:pt x="166" y="90"/>
                  <a:pt x="166" y="90"/>
                  <a:pt x="166" y="90"/>
                </a:cubicBezTo>
                <a:cubicBezTo>
                  <a:pt x="168" y="91"/>
                  <a:pt x="169" y="94"/>
                  <a:pt x="167" y="95"/>
                </a:cubicBezTo>
                <a:cubicBezTo>
                  <a:pt x="122" y="156"/>
                  <a:pt x="122" y="156"/>
                  <a:pt x="122" y="156"/>
                </a:cubicBezTo>
                <a:cubicBezTo>
                  <a:pt x="121" y="158"/>
                  <a:pt x="119" y="158"/>
                  <a:pt x="117" y="157"/>
                </a:cubicBezTo>
                <a:lnTo>
                  <a:pt x="16" y="82"/>
                </a:lnTo>
                <a:close/>
                <a:moveTo>
                  <a:pt x="148" y="143"/>
                </a:moveTo>
                <a:cubicBezTo>
                  <a:pt x="131" y="165"/>
                  <a:pt x="131" y="165"/>
                  <a:pt x="131" y="165"/>
                </a:cubicBezTo>
                <a:cubicBezTo>
                  <a:pt x="131" y="166"/>
                  <a:pt x="130" y="166"/>
                  <a:pt x="129" y="165"/>
                </a:cubicBezTo>
                <a:cubicBezTo>
                  <a:pt x="128" y="165"/>
                  <a:pt x="128" y="163"/>
                  <a:pt x="128" y="162"/>
                </a:cubicBezTo>
                <a:cubicBezTo>
                  <a:pt x="144" y="141"/>
                  <a:pt x="144" y="141"/>
                  <a:pt x="144" y="141"/>
                </a:cubicBezTo>
                <a:cubicBezTo>
                  <a:pt x="145" y="140"/>
                  <a:pt x="146" y="140"/>
                  <a:pt x="147" y="140"/>
                </a:cubicBezTo>
                <a:cubicBezTo>
                  <a:pt x="148" y="141"/>
                  <a:pt x="148" y="142"/>
                  <a:pt x="148" y="143"/>
                </a:cubicBezTo>
                <a:close/>
                <a:moveTo>
                  <a:pt x="161" y="137"/>
                </a:moveTo>
                <a:cubicBezTo>
                  <a:pt x="158" y="141"/>
                  <a:pt x="153" y="141"/>
                  <a:pt x="150" y="139"/>
                </a:cubicBezTo>
                <a:cubicBezTo>
                  <a:pt x="146" y="136"/>
                  <a:pt x="145" y="131"/>
                  <a:pt x="148" y="127"/>
                </a:cubicBezTo>
                <a:cubicBezTo>
                  <a:pt x="151" y="124"/>
                  <a:pt x="156" y="123"/>
                  <a:pt x="159" y="126"/>
                </a:cubicBezTo>
                <a:cubicBezTo>
                  <a:pt x="163" y="128"/>
                  <a:pt x="164" y="133"/>
                  <a:pt x="161" y="137"/>
                </a:cubicBezTo>
                <a:close/>
                <a:moveTo>
                  <a:pt x="179" y="101"/>
                </a:moveTo>
                <a:cubicBezTo>
                  <a:pt x="163" y="123"/>
                  <a:pt x="163" y="123"/>
                  <a:pt x="163" y="123"/>
                </a:cubicBezTo>
                <a:cubicBezTo>
                  <a:pt x="162" y="124"/>
                  <a:pt x="161" y="124"/>
                  <a:pt x="160" y="123"/>
                </a:cubicBezTo>
                <a:cubicBezTo>
                  <a:pt x="159" y="123"/>
                  <a:pt x="159" y="121"/>
                  <a:pt x="159" y="121"/>
                </a:cubicBezTo>
                <a:cubicBezTo>
                  <a:pt x="175" y="99"/>
                  <a:pt x="175" y="99"/>
                  <a:pt x="175" y="99"/>
                </a:cubicBezTo>
                <a:cubicBezTo>
                  <a:pt x="176" y="98"/>
                  <a:pt x="177" y="98"/>
                  <a:pt x="178" y="99"/>
                </a:cubicBezTo>
                <a:cubicBezTo>
                  <a:pt x="179" y="99"/>
                  <a:pt x="179" y="100"/>
                  <a:pt x="179" y="101"/>
                </a:cubicBezTo>
                <a:close/>
              </a:path>
            </a:pathLst>
          </a:custGeom>
          <a:solidFill>
            <a:srgbClr val="47A5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0" name="Freeform 44"/>
          <p:cNvSpPr>
            <a:spLocks noEditPoints="1"/>
          </p:cNvSpPr>
          <p:nvPr/>
        </p:nvSpPr>
        <p:spPr bwMode="auto">
          <a:xfrm rot="3258586">
            <a:off x="9216122" y="5496307"/>
            <a:ext cx="349019" cy="338341"/>
          </a:xfrm>
          <a:custGeom>
            <a:avLst/>
            <a:gdLst>
              <a:gd name="T0" fmla="*/ 57 w 199"/>
              <a:gd name="T1" fmla="*/ 3 h 184"/>
              <a:gd name="T2" fmla="*/ 26 w 199"/>
              <a:gd name="T3" fmla="*/ 38 h 184"/>
              <a:gd name="T4" fmla="*/ 1 w 199"/>
              <a:gd name="T5" fmla="*/ 78 h 184"/>
              <a:gd name="T6" fmla="*/ 2 w 199"/>
              <a:gd name="T7" fmla="*/ 84 h 184"/>
              <a:gd name="T8" fmla="*/ 49 w 199"/>
              <a:gd name="T9" fmla="*/ 119 h 184"/>
              <a:gd name="T10" fmla="*/ 72 w 199"/>
              <a:gd name="T11" fmla="*/ 136 h 184"/>
              <a:gd name="T12" fmla="*/ 135 w 199"/>
              <a:gd name="T13" fmla="*/ 183 h 184"/>
              <a:gd name="T14" fmla="*/ 141 w 199"/>
              <a:gd name="T15" fmla="*/ 182 h 184"/>
              <a:gd name="T16" fmla="*/ 173 w 199"/>
              <a:gd name="T17" fmla="*/ 147 h 184"/>
              <a:gd name="T18" fmla="*/ 197 w 199"/>
              <a:gd name="T19" fmla="*/ 107 h 184"/>
              <a:gd name="T20" fmla="*/ 196 w 199"/>
              <a:gd name="T21" fmla="*/ 100 h 184"/>
              <a:gd name="T22" fmla="*/ 63 w 199"/>
              <a:gd name="T23" fmla="*/ 2 h 184"/>
              <a:gd name="T24" fmla="*/ 57 w 199"/>
              <a:gd name="T25" fmla="*/ 3 h 184"/>
              <a:gd name="T26" fmla="*/ 23 w 199"/>
              <a:gd name="T27" fmla="*/ 54 h 184"/>
              <a:gd name="T28" fmla="*/ 41 w 199"/>
              <a:gd name="T29" fmla="*/ 31 h 184"/>
              <a:gd name="T30" fmla="*/ 43 w 199"/>
              <a:gd name="T31" fmla="*/ 32 h 184"/>
              <a:gd name="T32" fmla="*/ 25 w 199"/>
              <a:gd name="T33" fmla="*/ 55 h 184"/>
              <a:gd name="T34" fmla="*/ 23 w 199"/>
              <a:gd name="T35" fmla="*/ 54 h 184"/>
              <a:gd name="T36" fmla="*/ 16 w 199"/>
              <a:gd name="T37" fmla="*/ 82 h 184"/>
              <a:gd name="T38" fmla="*/ 15 w 199"/>
              <a:gd name="T39" fmla="*/ 76 h 184"/>
              <a:gd name="T40" fmla="*/ 60 w 199"/>
              <a:gd name="T41" fmla="*/ 16 h 184"/>
              <a:gd name="T42" fmla="*/ 65 w 199"/>
              <a:gd name="T43" fmla="*/ 15 h 184"/>
              <a:gd name="T44" fmla="*/ 166 w 199"/>
              <a:gd name="T45" fmla="*/ 90 h 184"/>
              <a:gd name="T46" fmla="*/ 167 w 199"/>
              <a:gd name="T47" fmla="*/ 95 h 184"/>
              <a:gd name="T48" fmla="*/ 122 w 199"/>
              <a:gd name="T49" fmla="*/ 156 h 184"/>
              <a:gd name="T50" fmla="*/ 117 w 199"/>
              <a:gd name="T51" fmla="*/ 157 h 184"/>
              <a:gd name="T52" fmla="*/ 16 w 199"/>
              <a:gd name="T53" fmla="*/ 82 h 184"/>
              <a:gd name="T54" fmla="*/ 148 w 199"/>
              <a:gd name="T55" fmla="*/ 143 h 184"/>
              <a:gd name="T56" fmla="*/ 131 w 199"/>
              <a:gd name="T57" fmla="*/ 165 h 184"/>
              <a:gd name="T58" fmla="*/ 129 w 199"/>
              <a:gd name="T59" fmla="*/ 165 h 184"/>
              <a:gd name="T60" fmla="*/ 128 w 199"/>
              <a:gd name="T61" fmla="*/ 162 h 184"/>
              <a:gd name="T62" fmla="*/ 144 w 199"/>
              <a:gd name="T63" fmla="*/ 141 h 184"/>
              <a:gd name="T64" fmla="*/ 147 w 199"/>
              <a:gd name="T65" fmla="*/ 140 h 184"/>
              <a:gd name="T66" fmla="*/ 148 w 199"/>
              <a:gd name="T67" fmla="*/ 143 h 184"/>
              <a:gd name="T68" fmla="*/ 161 w 199"/>
              <a:gd name="T69" fmla="*/ 137 h 184"/>
              <a:gd name="T70" fmla="*/ 150 w 199"/>
              <a:gd name="T71" fmla="*/ 139 h 184"/>
              <a:gd name="T72" fmla="*/ 148 w 199"/>
              <a:gd name="T73" fmla="*/ 127 h 184"/>
              <a:gd name="T74" fmla="*/ 159 w 199"/>
              <a:gd name="T75" fmla="*/ 126 h 184"/>
              <a:gd name="T76" fmla="*/ 161 w 199"/>
              <a:gd name="T77" fmla="*/ 137 h 184"/>
              <a:gd name="T78" fmla="*/ 179 w 199"/>
              <a:gd name="T79" fmla="*/ 101 h 184"/>
              <a:gd name="T80" fmla="*/ 163 w 199"/>
              <a:gd name="T81" fmla="*/ 123 h 184"/>
              <a:gd name="T82" fmla="*/ 160 w 199"/>
              <a:gd name="T83" fmla="*/ 123 h 184"/>
              <a:gd name="T84" fmla="*/ 159 w 199"/>
              <a:gd name="T85" fmla="*/ 121 h 184"/>
              <a:gd name="T86" fmla="*/ 175 w 199"/>
              <a:gd name="T87" fmla="*/ 99 h 184"/>
              <a:gd name="T88" fmla="*/ 178 w 199"/>
              <a:gd name="T89" fmla="*/ 99 h 184"/>
              <a:gd name="T90" fmla="*/ 179 w 199"/>
              <a:gd name="T91" fmla="*/ 10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184">
                <a:moveTo>
                  <a:pt x="57" y="3"/>
                </a:moveTo>
                <a:cubicBezTo>
                  <a:pt x="57" y="3"/>
                  <a:pt x="39" y="21"/>
                  <a:pt x="26" y="38"/>
                </a:cubicBezTo>
                <a:cubicBezTo>
                  <a:pt x="14" y="55"/>
                  <a:pt x="2" y="76"/>
                  <a:pt x="1" y="78"/>
                </a:cubicBezTo>
                <a:cubicBezTo>
                  <a:pt x="0" y="80"/>
                  <a:pt x="0" y="82"/>
                  <a:pt x="2" y="84"/>
                </a:cubicBezTo>
                <a:cubicBezTo>
                  <a:pt x="49" y="119"/>
                  <a:pt x="49" y="119"/>
                  <a:pt x="49" y="119"/>
                </a:cubicBezTo>
                <a:cubicBezTo>
                  <a:pt x="72" y="136"/>
                  <a:pt x="72" y="136"/>
                  <a:pt x="72" y="136"/>
                </a:cubicBezTo>
                <a:cubicBezTo>
                  <a:pt x="135" y="183"/>
                  <a:pt x="135" y="183"/>
                  <a:pt x="135" y="183"/>
                </a:cubicBezTo>
                <a:cubicBezTo>
                  <a:pt x="137" y="184"/>
                  <a:pt x="140" y="184"/>
                  <a:pt x="141" y="182"/>
                </a:cubicBezTo>
                <a:cubicBezTo>
                  <a:pt x="141" y="182"/>
                  <a:pt x="160" y="165"/>
                  <a:pt x="173" y="147"/>
                </a:cubicBezTo>
                <a:cubicBezTo>
                  <a:pt x="186" y="130"/>
                  <a:pt x="197" y="107"/>
                  <a:pt x="197" y="107"/>
                </a:cubicBezTo>
                <a:cubicBezTo>
                  <a:pt x="199" y="105"/>
                  <a:pt x="198" y="102"/>
                  <a:pt x="196" y="100"/>
                </a:cubicBezTo>
                <a:cubicBezTo>
                  <a:pt x="63" y="2"/>
                  <a:pt x="63" y="2"/>
                  <a:pt x="63" y="2"/>
                </a:cubicBezTo>
                <a:cubicBezTo>
                  <a:pt x="61" y="0"/>
                  <a:pt x="58" y="1"/>
                  <a:pt x="57" y="3"/>
                </a:cubicBezTo>
                <a:close/>
                <a:moveTo>
                  <a:pt x="23" y="54"/>
                </a:moveTo>
                <a:cubicBezTo>
                  <a:pt x="41" y="31"/>
                  <a:pt x="41" y="31"/>
                  <a:pt x="41" y="31"/>
                </a:cubicBezTo>
                <a:cubicBezTo>
                  <a:pt x="43" y="32"/>
                  <a:pt x="43" y="32"/>
                  <a:pt x="43" y="32"/>
                </a:cubicBezTo>
                <a:cubicBezTo>
                  <a:pt x="25" y="55"/>
                  <a:pt x="25" y="55"/>
                  <a:pt x="25" y="55"/>
                </a:cubicBezTo>
                <a:lnTo>
                  <a:pt x="23" y="54"/>
                </a:lnTo>
                <a:close/>
                <a:moveTo>
                  <a:pt x="16" y="82"/>
                </a:moveTo>
                <a:cubicBezTo>
                  <a:pt x="14" y="80"/>
                  <a:pt x="14" y="78"/>
                  <a:pt x="15" y="76"/>
                </a:cubicBezTo>
                <a:cubicBezTo>
                  <a:pt x="60" y="16"/>
                  <a:pt x="60" y="16"/>
                  <a:pt x="60" y="16"/>
                </a:cubicBezTo>
                <a:cubicBezTo>
                  <a:pt x="61" y="14"/>
                  <a:pt x="64" y="14"/>
                  <a:pt x="65" y="15"/>
                </a:cubicBezTo>
                <a:cubicBezTo>
                  <a:pt x="166" y="90"/>
                  <a:pt x="166" y="90"/>
                  <a:pt x="166" y="90"/>
                </a:cubicBezTo>
                <a:cubicBezTo>
                  <a:pt x="168" y="91"/>
                  <a:pt x="169" y="94"/>
                  <a:pt x="167" y="95"/>
                </a:cubicBezTo>
                <a:cubicBezTo>
                  <a:pt x="122" y="156"/>
                  <a:pt x="122" y="156"/>
                  <a:pt x="122" y="156"/>
                </a:cubicBezTo>
                <a:cubicBezTo>
                  <a:pt x="121" y="158"/>
                  <a:pt x="119" y="158"/>
                  <a:pt x="117" y="157"/>
                </a:cubicBezTo>
                <a:lnTo>
                  <a:pt x="16" y="82"/>
                </a:lnTo>
                <a:close/>
                <a:moveTo>
                  <a:pt x="148" y="143"/>
                </a:moveTo>
                <a:cubicBezTo>
                  <a:pt x="131" y="165"/>
                  <a:pt x="131" y="165"/>
                  <a:pt x="131" y="165"/>
                </a:cubicBezTo>
                <a:cubicBezTo>
                  <a:pt x="131" y="166"/>
                  <a:pt x="130" y="166"/>
                  <a:pt x="129" y="165"/>
                </a:cubicBezTo>
                <a:cubicBezTo>
                  <a:pt x="128" y="165"/>
                  <a:pt x="128" y="163"/>
                  <a:pt x="128" y="162"/>
                </a:cubicBezTo>
                <a:cubicBezTo>
                  <a:pt x="144" y="141"/>
                  <a:pt x="144" y="141"/>
                  <a:pt x="144" y="141"/>
                </a:cubicBezTo>
                <a:cubicBezTo>
                  <a:pt x="145" y="140"/>
                  <a:pt x="146" y="140"/>
                  <a:pt x="147" y="140"/>
                </a:cubicBezTo>
                <a:cubicBezTo>
                  <a:pt x="148" y="141"/>
                  <a:pt x="148" y="142"/>
                  <a:pt x="148" y="143"/>
                </a:cubicBezTo>
                <a:close/>
                <a:moveTo>
                  <a:pt x="161" y="137"/>
                </a:moveTo>
                <a:cubicBezTo>
                  <a:pt x="158" y="141"/>
                  <a:pt x="153" y="141"/>
                  <a:pt x="150" y="139"/>
                </a:cubicBezTo>
                <a:cubicBezTo>
                  <a:pt x="146" y="136"/>
                  <a:pt x="145" y="131"/>
                  <a:pt x="148" y="127"/>
                </a:cubicBezTo>
                <a:cubicBezTo>
                  <a:pt x="151" y="124"/>
                  <a:pt x="156" y="123"/>
                  <a:pt x="159" y="126"/>
                </a:cubicBezTo>
                <a:cubicBezTo>
                  <a:pt x="163" y="128"/>
                  <a:pt x="164" y="133"/>
                  <a:pt x="161" y="137"/>
                </a:cubicBezTo>
                <a:close/>
                <a:moveTo>
                  <a:pt x="179" y="101"/>
                </a:moveTo>
                <a:cubicBezTo>
                  <a:pt x="163" y="123"/>
                  <a:pt x="163" y="123"/>
                  <a:pt x="163" y="123"/>
                </a:cubicBezTo>
                <a:cubicBezTo>
                  <a:pt x="162" y="124"/>
                  <a:pt x="161" y="124"/>
                  <a:pt x="160" y="123"/>
                </a:cubicBezTo>
                <a:cubicBezTo>
                  <a:pt x="159" y="123"/>
                  <a:pt x="159" y="121"/>
                  <a:pt x="159" y="121"/>
                </a:cubicBezTo>
                <a:cubicBezTo>
                  <a:pt x="175" y="99"/>
                  <a:pt x="175" y="99"/>
                  <a:pt x="175" y="99"/>
                </a:cubicBezTo>
                <a:cubicBezTo>
                  <a:pt x="176" y="98"/>
                  <a:pt x="177" y="98"/>
                  <a:pt x="178" y="99"/>
                </a:cubicBezTo>
                <a:cubicBezTo>
                  <a:pt x="179" y="99"/>
                  <a:pt x="179" y="100"/>
                  <a:pt x="179" y="101"/>
                </a:cubicBezTo>
                <a:close/>
              </a:path>
            </a:pathLst>
          </a:custGeom>
          <a:solidFill>
            <a:srgbClr val="47A5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1" name="Freeform 44"/>
          <p:cNvSpPr>
            <a:spLocks noEditPoints="1"/>
          </p:cNvSpPr>
          <p:nvPr/>
        </p:nvSpPr>
        <p:spPr bwMode="auto">
          <a:xfrm rot="3258586">
            <a:off x="9505149" y="5505684"/>
            <a:ext cx="349019" cy="338341"/>
          </a:xfrm>
          <a:custGeom>
            <a:avLst/>
            <a:gdLst>
              <a:gd name="T0" fmla="*/ 57 w 199"/>
              <a:gd name="T1" fmla="*/ 3 h 184"/>
              <a:gd name="T2" fmla="*/ 26 w 199"/>
              <a:gd name="T3" fmla="*/ 38 h 184"/>
              <a:gd name="T4" fmla="*/ 1 w 199"/>
              <a:gd name="T5" fmla="*/ 78 h 184"/>
              <a:gd name="T6" fmla="*/ 2 w 199"/>
              <a:gd name="T7" fmla="*/ 84 h 184"/>
              <a:gd name="T8" fmla="*/ 49 w 199"/>
              <a:gd name="T9" fmla="*/ 119 h 184"/>
              <a:gd name="T10" fmla="*/ 72 w 199"/>
              <a:gd name="T11" fmla="*/ 136 h 184"/>
              <a:gd name="T12" fmla="*/ 135 w 199"/>
              <a:gd name="T13" fmla="*/ 183 h 184"/>
              <a:gd name="T14" fmla="*/ 141 w 199"/>
              <a:gd name="T15" fmla="*/ 182 h 184"/>
              <a:gd name="T16" fmla="*/ 173 w 199"/>
              <a:gd name="T17" fmla="*/ 147 h 184"/>
              <a:gd name="T18" fmla="*/ 197 w 199"/>
              <a:gd name="T19" fmla="*/ 107 h 184"/>
              <a:gd name="T20" fmla="*/ 196 w 199"/>
              <a:gd name="T21" fmla="*/ 100 h 184"/>
              <a:gd name="T22" fmla="*/ 63 w 199"/>
              <a:gd name="T23" fmla="*/ 2 h 184"/>
              <a:gd name="T24" fmla="*/ 57 w 199"/>
              <a:gd name="T25" fmla="*/ 3 h 184"/>
              <a:gd name="T26" fmla="*/ 23 w 199"/>
              <a:gd name="T27" fmla="*/ 54 h 184"/>
              <a:gd name="T28" fmla="*/ 41 w 199"/>
              <a:gd name="T29" fmla="*/ 31 h 184"/>
              <a:gd name="T30" fmla="*/ 43 w 199"/>
              <a:gd name="T31" fmla="*/ 32 h 184"/>
              <a:gd name="T32" fmla="*/ 25 w 199"/>
              <a:gd name="T33" fmla="*/ 55 h 184"/>
              <a:gd name="T34" fmla="*/ 23 w 199"/>
              <a:gd name="T35" fmla="*/ 54 h 184"/>
              <a:gd name="T36" fmla="*/ 16 w 199"/>
              <a:gd name="T37" fmla="*/ 82 h 184"/>
              <a:gd name="T38" fmla="*/ 15 w 199"/>
              <a:gd name="T39" fmla="*/ 76 h 184"/>
              <a:gd name="T40" fmla="*/ 60 w 199"/>
              <a:gd name="T41" fmla="*/ 16 h 184"/>
              <a:gd name="T42" fmla="*/ 65 w 199"/>
              <a:gd name="T43" fmla="*/ 15 h 184"/>
              <a:gd name="T44" fmla="*/ 166 w 199"/>
              <a:gd name="T45" fmla="*/ 90 h 184"/>
              <a:gd name="T46" fmla="*/ 167 w 199"/>
              <a:gd name="T47" fmla="*/ 95 h 184"/>
              <a:gd name="T48" fmla="*/ 122 w 199"/>
              <a:gd name="T49" fmla="*/ 156 h 184"/>
              <a:gd name="T50" fmla="*/ 117 w 199"/>
              <a:gd name="T51" fmla="*/ 157 h 184"/>
              <a:gd name="T52" fmla="*/ 16 w 199"/>
              <a:gd name="T53" fmla="*/ 82 h 184"/>
              <a:gd name="T54" fmla="*/ 148 w 199"/>
              <a:gd name="T55" fmla="*/ 143 h 184"/>
              <a:gd name="T56" fmla="*/ 131 w 199"/>
              <a:gd name="T57" fmla="*/ 165 h 184"/>
              <a:gd name="T58" fmla="*/ 129 w 199"/>
              <a:gd name="T59" fmla="*/ 165 h 184"/>
              <a:gd name="T60" fmla="*/ 128 w 199"/>
              <a:gd name="T61" fmla="*/ 162 h 184"/>
              <a:gd name="T62" fmla="*/ 144 w 199"/>
              <a:gd name="T63" fmla="*/ 141 h 184"/>
              <a:gd name="T64" fmla="*/ 147 w 199"/>
              <a:gd name="T65" fmla="*/ 140 h 184"/>
              <a:gd name="T66" fmla="*/ 148 w 199"/>
              <a:gd name="T67" fmla="*/ 143 h 184"/>
              <a:gd name="T68" fmla="*/ 161 w 199"/>
              <a:gd name="T69" fmla="*/ 137 h 184"/>
              <a:gd name="T70" fmla="*/ 150 w 199"/>
              <a:gd name="T71" fmla="*/ 139 h 184"/>
              <a:gd name="T72" fmla="*/ 148 w 199"/>
              <a:gd name="T73" fmla="*/ 127 h 184"/>
              <a:gd name="T74" fmla="*/ 159 w 199"/>
              <a:gd name="T75" fmla="*/ 126 h 184"/>
              <a:gd name="T76" fmla="*/ 161 w 199"/>
              <a:gd name="T77" fmla="*/ 137 h 184"/>
              <a:gd name="T78" fmla="*/ 179 w 199"/>
              <a:gd name="T79" fmla="*/ 101 h 184"/>
              <a:gd name="T80" fmla="*/ 163 w 199"/>
              <a:gd name="T81" fmla="*/ 123 h 184"/>
              <a:gd name="T82" fmla="*/ 160 w 199"/>
              <a:gd name="T83" fmla="*/ 123 h 184"/>
              <a:gd name="T84" fmla="*/ 159 w 199"/>
              <a:gd name="T85" fmla="*/ 121 h 184"/>
              <a:gd name="T86" fmla="*/ 175 w 199"/>
              <a:gd name="T87" fmla="*/ 99 h 184"/>
              <a:gd name="T88" fmla="*/ 178 w 199"/>
              <a:gd name="T89" fmla="*/ 99 h 184"/>
              <a:gd name="T90" fmla="*/ 179 w 199"/>
              <a:gd name="T91" fmla="*/ 10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184">
                <a:moveTo>
                  <a:pt x="57" y="3"/>
                </a:moveTo>
                <a:cubicBezTo>
                  <a:pt x="57" y="3"/>
                  <a:pt x="39" y="21"/>
                  <a:pt x="26" y="38"/>
                </a:cubicBezTo>
                <a:cubicBezTo>
                  <a:pt x="14" y="55"/>
                  <a:pt x="2" y="76"/>
                  <a:pt x="1" y="78"/>
                </a:cubicBezTo>
                <a:cubicBezTo>
                  <a:pt x="0" y="80"/>
                  <a:pt x="0" y="82"/>
                  <a:pt x="2" y="84"/>
                </a:cubicBezTo>
                <a:cubicBezTo>
                  <a:pt x="49" y="119"/>
                  <a:pt x="49" y="119"/>
                  <a:pt x="49" y="119"/>
                </a:cubicBezTo>
                <a:cubicBezTo>
                  <a:pt x="72" y="136"/>
                  <a:pt x="72" y="136"/>
                  <a:pt x="72" y="136"/>
                </a:cubicBezTo>
                <a:cubicBezTo>
                  <a:pt x="135" y="183"/>
                  <a:pt x="135" y="183"/>
                  <a:pt x="135" y="183"/>
                </a:cubicBezTo>
                <a:cubicBezTo>
                  <a:pt x="137" y="184"/>
                  <a:pt x="140" y="184"/>
                  <a:pt x="141" y="182"/>
                </a:cubicBezTo>
                <a:cubicBezTo>
                  <a:pt x="141" y="182"/>
                  <a:pt x="160" y="165"/>
                  <a:pt x="173" y="147"/>
                </a:cubicBezTo>
                <a:cubicBezTo>
                  <a:pt x="186" y="130"/>
                  <a:pt x="197" y="107"/>
                  <a:pt x="197" y="107"/>
                </a:cubicBezTo>
                <a:cubicBezTo>
                  <a:pt x="199" y="105"/>
                  <a:pt x="198" y="102"/>
                  <a:pt x="196" y="100"/>
                </a:cubicBezTo>
                <a:cubicBezTo>
                  <a:pt x="63" y="2"/>
                  <a:pt x="63" y="2"/>
                  <a:pt x="63" y="2"/>
                </a:cubicBezTo>
                <a:cubicBezTo>
                  <a:pt x="61" y="0"/>
                  <a:pt x="58" y="1"/>
                  <a:pt x="57" y="3"/>
                </a:cubicBezTo>
                <a:close/>
                <a:moveTo>
                  <a:pt x="23" y="54"/>
                </a:moveTo>
                <a:cubicBezTo>
                  <a:pt x="41" y="31"/>
                  <a:pt x="41" y="31"/>
                  <a:pt x="41" y="31"/>
                </a:cubicBezTo>
                <a:cubicBezTo>
                  <a:pt x="43" y="32"/>
                  <a:pt x="43" y="32"/>
                  <a:pt x="43" y="32"/>
                </a:cubicBezTo>
                <a:cubicBezTo>
                  <a:pt x="25" y="55"/>
                  <a:pt x="25" y="55"/>
                  <a:pt x="25" y="55"/>
                </a:cubicBezTo>
                <a:lnTo>
                  <a:pt x="23" y="54"/>
                </a:lnTo>
                <a:close/>
                <a:moveTo>
                  <a:pt x="16" y="82"/>
                </a:moveTo>
                <a:cubicBezTo>
                  <a:pt x="14" y="80"/>
                  <a:pt x="14" y="78"/>
                  <a:pt x="15" y="76"/>
                </a:cubicBezTo>
                <a:cubicBezTo>
                  <a:pt x="60" y="16"/>
                  <a:pt x="60" y="16"/>
                  <a:pt x="60" y="16"/>
                </a:cubicBezTo>
                <a:cubicBezTo>
                  <a:pt x="61" y="14"/>
                  <a:pt x="64" y="14"/>
                  <a:pt x="65" y="15"/>
                </a:cubicBezTo>
                <a:cubicBezTo>
                  <a:pt x="166" y="90"/>
                  <a:pt x="166" y="90"/>
                  <a:pt x="166" y="90"/>
                </a:cubicBezTo>
                <a:cubicBezTo>
                  <a:pt x="168" y="91"/>
                  <a:pt x="169" y="94"/>
                  <a:pt x="167" y="95"/>
                </a:cubicBezTo>
                <a:cubicBezTo>
                  <a:pt x="122" y="156"/>
                  <a:pt x="122" y="156"/>
                  <a:pt x="122" y="156"/>
                </a:cubicBezTo>
                <a:cubicBezTo>
                  <a:pt x="121" y="158"/>
                  <a:pt x="119" y="158"/>
                  <a:pt x="117" y="157"/>
                </a:cubicBezTo>
                <a:lnTo>
                  <a:pt x="16" y="82"/>
                </a:lnTo>
                <a:close/>
                <a:moveTo>
                  <a:pt x="148" y="143"/>
                </a:moveTo>
                <a:cubicBezTo>
                  <a:pt x="131" y="165"/>
                  <a:pt x="131" y="165"/>
                  <a:pt x="131" y="165"/>
                </a:cubicBezTo>
                <a:cubicBezTo>
                  <a:pt x="131" y="166"/>
                  <a:pt x="130" y="166"/>
                  <a:pt x="129" y="165"/>
                </a:cubicBezTo>
                <a:cubicBezTo>
                  <a:pt x="128" y="165"/>
                  <a:pt x="128" y="163"/>
                  <a:pt x="128" y="162"/>
                </a:cubicBezTo>
                <a:cubicBezTo>
                  <a:pt x="144" y="141"/>
                  <a:pt x="144" y="141"/>
                  <a:pt x="144" y="141"/>
                </a:cubicBezTo>
                <a:cubicBezTo>
                  <a:pt x="145" y="140"/>
                  <a:pt x="146" y="140"/>
                  <a:pt x="147" y="140"/>
                </a:cubicBezTo>
                <a:cubicBezTo>
                  <a:pt x="148" y="141"/>
                  <a:pt x="148" y="142"/>
                  <a:pt x="148" y="143"/>
                </a:cubicBezTo>
                <a:close/>
                <a:moveTo>
                  <a:pt x="161" y="137"/>
                </a:moveTo>
                <a:cubicBezTo>
                  <a:pt x="158" y="141"/>
                  <a:pt x="153" y="141"/>
                  <a:pt x="150" y="139"/>
                </a:cubicBezTo>
                <a:cubicBezTo>
                  <a:pt x="146" y="136"/>
                  <a:pt x="145" y="131"/>
                  <a:pt x="148" y="127"/>
                </a:cubicBezTo>
                <a:cubicBezTo>
                  <a:pt x="151" y="124"/>
                  <a:pt x="156" y="123"/>
                  <a:pt x="159" y="126"/>
                </a:cubicBezTo>
                <a:cubicBezTo>
                  <a:pt x="163" y="128"/>
                  <a:pt x="164" y="133"/>
                  <a:pt x="161" y="137"/>
                </a:cubicBezTo>
                <a:close/>
                <a:moveTo>
                  <a:pt x="179" y="101"/>
                </a:moveTo>
                <a:cubicBezTo>
                  <a:pt x="163" y="123"/>
                  <a:pt x="163" y="123"/>
                  <a:pt x="163" y="123"/>
                </a:cubicBezTo>
                <a:cubicBezTo>
                  <a:pt x="162" y="124"/>
                  <a:pt x="161" y="124"/>
                  <a:pt x="160" y="123"/>
                </a:cubicBezTo>
                <a:cubicBezTo>
                  <a:pt x="159" y="123"/>
                  <a:pt x="159" y="121"/>
                  <a:pt x="159" y="121"/>
                </a:cubicBezTo>
                <a:cubicBezTo>
                  <a:pt x="175" y="99"/>
                  <a:pt x="175" y="99"/>
                  <a:pt x="175" y="99"/>
                </a:cubicBezTo>
                <a:cubicBezTo>
                  <a:pt x="176" y="98"/>
                  <a:pt x="177" y="98"/>
                  <a:pt x="178" y="99"/>
                </a:cubicBezTo>
                <a:cubicBezTo>
                  <a:pt x="179" y="99"/>
                  <a:pt x="179" y="100"/>
                  <a:pt x="179" y="101"/>
                </a:cubicBezTo>
                <a:close/>
              </a:path>
            </a:pathLst>
          </a:custGeom>
          <a:solidFill>
            <a:schemeClr val="bg2">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2" name="Rectangle 91"/>
          <p:cNvSpPr/>
          <p:nvPr/>
        </p:nvSpPr>
        <p:spPr>
          <a:xfrm>
            <a:off x="9487459" y="4535348"/>
            <a:ext cx="1141659" cy="415498"/>
          </a:xfrm>
          <a:prstGeom prst="rect">
            <a:avLst/>
          </a:prstGeom>
        </p:spPr>
        <p:txBody>
          <a:bodyPr wrap="none">
            <a:spAutoFit/>
          </a:bodyPr>
          <a:lstStyle/>
          <a:p>
            <a:r>
              <a:rPr lang="en-US" altLang="zh-CN" sz="1050" b="1" dirty="0" smtClean="0"/>
              <a:t>Multicast MBS </a:t>
            </a:r>
          </a:p>
          <a:p>
            <a:r>
              <a:rPr lang="en-US" altLang="zh-CN" sz="1050" b="1" dirty="0" smtClean="0">
                <a:solidFill>
                  <a:srgbClr val="00B050"/>
                </a:solidFill>
              </a:rPr>
              <a:t>-  active</a:t>
            </a:r>
            <a:endParaRPr lang="en-US" sz="1050" dirty="0">
              <a:solidFill>
                <a:srgbClr val="00B050"/>
              </a:solidFill>
            </a:endParaRPr>
          </a:p>
        </p:txBody>
      </p:sp>
      <p:sp>
        <p:nvSpPr>
          <p:cNvPr id="93" name="Freeform 92"/>
          <p:cNvSpPr/>
          <p:nvPr/>
        </p:nvSpPr>
        <p:spPr>
          <a:xfrm>
            <a:off x="8599867" y="3860275"/>
            <a:ext cx="617838" cy="1639329"/>
          </a:xfrm>
          <a:custGeom>
            <a:avLst/>
            <a:gdLst>
              <a:gd name="connsiteX0" fmla="*/ 0 w 617838"/>
              <a:gd name="connsiteY0" fmla="*/ 1639329 h 1639329"/>
              <a:gd name="connsiteX1" fmla="*/ 494270 w 617838"/>
              <a:gd name="connsiteY1" fmla="*/ 724929 h 1639329"/>
              <a:gd name="connsiteX2" fmla="*/ 617838 w 617838"/>
              <a:gd name="connsiteY2" fmla="*/ 0 h 1639329"/>
            </a:gdLst>
            <a:ahLst/>
            <a:cxnLst>
              <a:cxn ang="0">
                <a:pos x="connsiteX0" y="connsiteY0"/>
              </a:cxn>
              <a:cxn ang="0">
                <a:pos x="connsiteX1" y="connsiteY1"/>
              </a:cxn>
              <a:cxn ang="0">
                <a:pos x="connsiteX2" y="connsiteY2"/>
              </a:cxn>
            </a:cxnLst>
            <a:rect l="l" t="t" r="r" b="b"/>
            <a:pathLst>
              <a:path w="617838" h="1639329">
                <a:moveTo>
                  <a:pt x="0" y="1639329"/>
                </a:moveTo>
                <a:cubicBezTo>
                  <a:pt x="195648" y="1318739"/>
                  <a:pt x="391297" y="998150"/>
                  <a:pt x="494270" y="724929"/>
                </a:cubicBezTo>
                <a:cubicBezTo>
                  <a:pt x="597243" y="451708"/>
                  <a:pt x="607540" y="225854"/>
                  <a:pt x="617838" y="0"/>
                </a:cubicBezTo>
              </a:path>
            </a:pathLst>
          </a:custGeom>
          <a:noFill/>
          <a:ln>
            <a:solidFill>
              <a:srgbClr val="FFC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Rectangle 93"/>
          <p:cNvSpPr/>
          <p:nvPr/>
        </p:nvSpPr>
        <p:spPr>
          <a:xfrm>
            <a:off x="8106476" y="4625425"/>
            <a:ext cx="790601" cy="253916"/>
          </a:xfrm>
          <a:prstGeom prst="rect">
            <a:avLst/>
          </a:prstGeom>
        </p:spPr>
        <p:txBody>
          <a:bodyPr wrap="none">
            <a:spAutoFit/>
          </a:bodyPr>
          <a:lstStyle/>
          <a:p>
            <a:r>
              <a:rPr lang="en-US" altLang="zh-CN" sz="1050" b="1" dirty="0" smtClean="0"/>
              <a:t>UL media</a:t>
            </a:r>
            <a:endParaRPr lang="en-US" sz="1050" dirty="0"/>
          </a:p>
        </p:txBody>
      </p:sp>
      <p:sp>
        <p:nvSpPr>
          <p:cNvPr id="95" name="Freeform 94"/>
          <p:cNvSpPr/>
          <p:nvPr/>
        </p:nvSpPr>
        <p:spPr>
          <a:xfrm>
            <a:off x="9345823" y="3876750"/>
            <a:ext cx="193157" cy="1433384"/>
          </a:xfrm>
          <a:custGeom>
            <a:avLst/>
            <a:gdLst>
              <a:gd name="connsiteX0" fmla="*/ 86065 w 193157"/>
              <a:gd name="connsiteY0" fmla="*/ 0 h 1433384"/>
              <a:gd name="connsiteX1" fmla="*/ 3687 w 193157"/>
              <a:gd name="connsiteY1" fmla="*/ 1054444 h 1433384"/>
              <a:gd name="connsiteX2" fmla="*/ 193157 w 193157"/>
              <a:gd name="connsiteY2" fmla="*/ 1433384 h 1433384"/>
            </a:gdLst>
            <a:ahLst/>
            <a:cxnLst>
              <a:cxn ang="0">
                <a:pos x="connsiteX0" y="connsiteY0"/>
              </a:cxn>
              <a:cxn ang="0">
                <a:pos x="connsiteX1" y="connsiteY1"/>
              </a:cxn>
              <a:cxn ang="0">
                <a:pos x="connsiteX2" y="connsiteY2"/>
              </a:cxn>
            </a:cxnLst>
            <a:rect l="l" t="t" r="r" b="b"/>
            <a:pathLst>
              <a:path w="193157" h="1433384">
                <a:moveTo>
                  <a:pt x="86065" y="0"/>
                </a:moveTo>
                <a:cubicBezTo>
                  <a:pt x="35951" y="407773"/>
                  <a:pt x="-14162" y="815547"/>
                  <a:pt x="3687" y="1054444"/>
                </a:cubicBezTo>
                <a:cubicBezTo>
                  <a:pt x="21536" y="1293341"/>
                  <a:pt x="107346" y="1363362"/>
                  <a:pt x="193157" y="1433384"/>
                </a:cubicBezTo>
              </a:path>
            </a:pathLst>
          </a:custGeom>
          <a:noFill/>
          <a:ln>
            <a:solidFill>
              <a:srgbClr val="FFC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Oval 95"/>
          <p:cNvSpPr/>
          <p:nvPr/>
        </p:nvSpPr>
        <p:spPr>
          <a:xfrm>
            <a:off x="9003876" y="5376543"/>
            <a:ext cx="1284748" cy="529362"/>
          </a:xfrm>
          <a:prstGeom prst="ellipse">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文本框 10">
            <a:extLst>
              <a:ext uri="{FF2B5EF4-FFF2-40B4-BE49-F238E27FC236}">
                <a16:creationId xmlns="" xmlns:a16="http://schemas.microsoft.com/office/drawing/2014/main" id="{BCF0DE66-D5CB-4AAB-A2E5-4ABEFB9BC095}"/>
              </a:ext>
            </a:extLst>
          </p:cNvPr>
          <p:cNvSpPr txBox="1"/>
          <p:nvPr/>
        </p:nvSpPr>
        <p:spPr>
          <a:xfrm>
            <a:off x="7804739" y="1266448"/>
            <a:ext cx="4115412" cy="2616101"/>
          </a:xfrm>
          <a:prstGeom prst="rect">
            <a:avLst/>
          </a:prstGeom>
          <a:noFill/>
        </p:spPr>
        <p:txBody>
          <a:bodyPr wrap="square" rtlCol="0">
            <a:spAutoFit/>
          </a:bodyPr>
          <a:lstStyle/>
          <a:p>
            <a:pPr marL="285750" indent="-285750">
              <a:spcAft>
                <a:spcPts val="600"/>
              </a:spcAft>
              <a:buFont typeface="Wingdings" panose="05000000000000000000" pitchFamily="2" charset="2"/>
              <a:buChar char="q"/>
            </a:pPr>
            <a:r>
              <a:rPr lang="en-US" altLang="zh-CN" sz="1200" b="1" dirty="0" smtClean="0"/>
              <a:t>Phase 3: User A talks again.</a:t>
            </a:r>
          </a:p>
          <a:p>
            <a:pPr marL="285750" indent="-285750">
              <a:spcAft>
                <a:spcPts val="600"/>
              </a:spcAft>
              <a:buFont typeface="Arial" panose="020B0604020202020204" pitchFamily="34" charset="0"/>
              <a:buChar char="•"/>
            </a:pPr>
            <a:r>
              <a:rPr lang="en-US" altLang="zh-CN" sz="1200" dirty="0"/>
              <a:t>The multicast MBS becomes </a:t>
            </a:r>
            <a:r>
              <a:rPr lang="en-US" altLang="zh-CN" sz="1200" dirty="0" smtClean="0"/>
              <a:t>active again due to new media packet is coming. </a:t>
            </a:r>
          </a:p>
          <a:p>
            <a:pPr marL="285750" indent="-285750">
              <a:spcAft>
                <a:spcPts val="600"/>
              </a:spcAft>
              <a:buFont typeface="Arial" panose="020B0604020202020204" pitchFamily="34" charset="0"/>
              <a:buChar char="•"/>
            </a:pPr>
            <a:r>
              <a:rPr lang="en-US" altLang="zh-CN" sz="1200" dirty="0" smtClean="0"/>
              <a:t>The UE in IDLE is </a:t>
            </a:r>
            <a:r>
              <a:rPr lang="en-US" altLang="zh-CN" sz="1200" dirty="0"/>
              <a:t>being </a:t>
            </a:r>
            <a:r>
              <a:rPr lang="en-US" altLang="zh-CN" sz="1200" dirty="0" smtClean="0"/>
              <a:t>paged. The </a:t>
            </a:r>
            <a:r>
              <a:rPr lang="en-US" altLang="zh-CN" sz="1200" dirty="0" smtClean="0"/>
              <a:t>UEs will become </a:t>
            </a:r>
            <a:r>
              <a:rPr lang="en-US" altLang="zh-CN" sz="1200" dirty="0"/>
              <a:t>connected again.</a:t>
            </a:r>
          </a:p>
          <a:p>
            <a:pPr marL="285750" indent="-285750">
              <a:spcAft>
                <a:spcPts val="600"/>
              </a:spcAft>
              <a:buFont typeface="Arial" panose="020B0604020202020204" pitchFamily="34" charset="0"/>
              <a:buChar char="•"/>
            </a:pPr>
            <a:r>
              <a:rPr lang="en-US" altLang="zh-CN" sz="1200" dirty="0"/>
              <a:t>But,</a:t>
            </a:r>
            <a:r>
              <a:rPr lang="en-US" altLang="zh-CN" sz="1200" dirty="0">
                <a:solidFill>
                  <a:srgbClr val="FF0000"/>
                </a:solidFill>
              </a:rPr>
              <a:t> these </a:t>
            </a:r>
            <a:r>
              <a:rPr lang="en-US" altLang="zh-CN" sz="1200" dirty="0" smtClean="0">
                <a:solidFill>
                  <a:srgbClr val="FF0000"/>
                </a:solidFill>
              </a:rPr>
              <a:t>UEs </a:t>
            </a:r>
            <a:r>
              <a:rPr lang="en-US" altLang="zh-CN" sz="1200" dirty="0">
                <a:solidFill>
                  <a:srgbClr val="FF0000"/>
                </a:solidFill>
              </a:rPr>
              <a:t>may not become connected at the same time. The late connected </a:t>
            </a:r>
            <a:r>
              <a:rPr lang="en-US" altLang="zh-CN" sz="1200" dirty="0" smtClean="0">
                <a:solidFill>
                  <a:srgbClr val="FF0000"/>
                </a:solidFill>
              </a:rPr>
              <a:t>UEs </a:t>
            </a:r>
            <a:r>
              <a:rPr lang="en-US" altLang="zh-CN" sz="1200" dirty="0">
                <a:solidFill>
                  <a:srgbClr val="FF0000"/>
                </a:solidFill>
              </a:rPr>
              <a:t>may </a:t>
            </a:r>
            <a:r>
              <a:rPr lang="en-US" altLang="zh-CN" sz="1200" dirty="0" smtClean="0">
                <a:solidFill>
                  <a:srgbClr val="FF0000"/>
                </a:solidFill>
              </a:rPr>
              <a:t>lose/miss </a:t>
            </a:r>
            <a:r>
              <a:rPr lang="en-US" altLang="zh-CN" sz="1200" dirty="0">
                <a:solidFill>
                  <a:srgbClr val="FF0000"/>
                </a:solidFill>
              </a:rPr>
              <a:t>the media packet </a:t>
            </a:r>
            <a:r>
              <a:rPr lang="en-US" altLang="zh-CN" sz="1200" dirty="0"/>
              <a:t>, as the packet already being transmitted once the 1st UE become connected which triggers the shared delivery restore and </a:t>
            </a:r>
            <a:r>
              <a:rPr lang="en-US" altLang="zh-CN" sz="1200" dirty="0" smtClean="0"/>
              <a:t>start transmitting data </a:t>
            </a:r>
            <a:r>
              <a:rPr lang="en-US" altLang="zh-CN" sz="1200" dirty="0"/>
              <a:t>again.</a:t>
            </a:r>
          </a:p>
          <a:p>
            <a:pPr marL="285750" indent="-285750">
              <a:spcAft>
                <a:spcPts val="600"/>
              </a:spcAft>
              <a:buFont typeface="Wingdings" panose="05000000000000000000" pitchFamily="2" charset="2"/>
              <a:buChar char="q"/>
            </a:pPr>
            <a:endParaRPr lang="en-US" altLang="zh-CN" sz="1200" b="1" dirty="0" smtClean="0"/>
          </a:p>
        </p:txBody>
      </p:sp>
      <p:sp>
        <p:nvSpPr>
          <p:cNvPr id="99" name="Freeform 44"/>
          <p:cNvSpPr>
            <a:spLocks noEditPoints="1"/>
          </p:cNvSpPr>
          <p:nvPr/>
        </p:nvSpPr>
        <p:spPr bwMode="auto">
          <a:xfrm rot="3258586">
            <a:off x="2172451" y="5528116"/>
            <a:ext cx="349019" cy="338341"/>
          </a:xfrm>
          <a:custGeom>
            <a:avLst/>
            <a:gdLst>
              <a:gd name="T0" fmla="*/ 57 w 199"/>
              <a:gd name="T1" fmla="*/ 3 h 184"/>
              <a:gd name="T2" fmla="*/ 26 w 199"/>
              <a:gd name="T3" fmla="*/ 38 h 184"/>
              <a:gd name="T4" fmla="*/ 1 w 199"/>
              <a:gd name="T5" fmla="*/ 78 h 184"/>
              <a:gd name="T6" fmla="*/ 2 w 199"/>
              <a:gd name="T7" fmla="*/ 84 h 184"/>
              <a:gd name="T8" fmla="*/ 49 w 199"/>
              <a:gd name="T9" fmla="*/ 119 h 184"/>
              <a:gd name="T10" fmla="*/ 72 w 199"/>
              <a:gd name="T11" fmla="*/ 136 h 184"/>
              <a:gd name="T12" fmla="*/ 135 w 199"/>
              <a:gd name="T13" fmla="*/ 183 h 184"/>
              <a:gd name="T14" fmla="*/ 141 w 199"/>
              <a:gd name="T15" fmla="*/ 182 h 184"/>
              <a:gd name="T16" fmla="*/ 173 w 199"/>
              <a:gd name="T17" fmla="*/ 147 h 184"/>
              <a:gd name="T18" fmla="*/ 197 w 199"/>
              <a:gd name="T19" fmla="*/ 107 h 184"/>
              <a:gd name="T20" fmla="*/ 196 w 199"/>
              <a:gd name="T21" fmla="*/ 100 h 184"/>
              <a:gd name="T22" fmla="*/ 63 w 199"/>
              <a:gd name="T23" fmla="*/ 2 h 184"/>
              <a:gd name="T24" fmla="*/ 57 w 199"/>
              <a:gd name="T25" fmla="*/ 3 h 184"/>
              <a:gd name="T26" fmla="*/ 23 w 199"/>
              <a:gd name="T27" fmla="*/ 54 h 184"/>
              <a:gd name="T28" fmla="*/ 41 w 199"/>
              <a:gd name="T29" fmla="*/ 31 h 184"/>
              <a:gd name="T30" fmla="*/ 43 w 199"/>
              <a:gd name="T31" fmla="*/ 32 h 184"/>
              <a:gd name="T32" fmla="*/ 25 w 199"/>
              <a:gd name="T33" fmla="*/ 55 h 184"/>
              <a:gd name="T34" fmla="*/ 23 w 199"/>
              <a:gd name="T35" fmla="*/ 54 h 184"/>
              <a:gd name="T36" fmla="*/ 16 w 199"/>
              <a:gd name="T37" fmla="*/ 82 h 184"/>
              <a:gd name="T38" fmla="*/ 15 w 199"/>
              <a:gd name="T39" fmla="*/ 76 h 184"/>
              <a:gd name="T40" fmla="*/ 60 w 199"/>
              <a:gd name="T41" fmla="*/ 16 h 184"/>
              <a:gd name="T42" fmla="*/ 65 w 199"/>
              <a:gd name="T43" fmla="*/ 15 h 184"/>
              <a:gd name="T44" fmla="*/ 166 w 199"/>
              <a:gd name="T45" fmla="*/ 90 h 184"/>
              <a:gd name="T46" fmla="*/ 167 w 199"/>
              <a:gd name="T47" fmla="*/ 95 h 184"/>
              <a:gd name="T48" fmla="*/ 122 w 199"/>
              <a:gd name="T49" fmla="*/ 156 h 184"/>
              <a:gd name="T50" fmla="*/ 117 w 199"/>
              <a:gd name="T51" fmla="*/ 157 h 184"/>
              <a:gd name="T52" fmla="*/ 16 w 199"/>
              <a:gd name="T53" fmla="*/ 82 h 184"/>
              <a:gd name="T54" fmla="*/ 148 w 199"/>
              <a:gd name="T55" fmla="*/ 143 h 184"/>
              <a:gd name="T56" fmla="*/ 131 w 199"/>
              <a:gd name="T57" fmla="*/ 165 h 184"/>
              <a:gd name="T58" fmla="*/ 129 w 199"/>
              <a:gd name="T59" fmla="*/ 165 h 184"/>
              <a:gd name="T60" fmla="*/ 128 w 199"/>
              <a:gd name="T61" fmla="*/ 162 h 184"/>
              <a:gd name="T62" fmla="*/ 144 w 199"/>
              <a:gd name="T63" fmla="*/ 141 h 184"/>
              <a:gd name="T64" fmla="*/ 147 w 199"/>
              <a:gd name="T65" fmla="*/ 140 h 184"/>
              <a:gd name="T66" fmla="*/ 148 w 199"/>
              <a:gd name="T67" fmla="*/ 143 h 184"/>
              <a:gd name="T68" fmla="*/ 161 w 199"/>
              <a:gd name="T69" fmla="*/ 137 h 184"/>
              <a:gd name="T70" fmla="*/ 150 w 199"/>
              <a:gd name="T71" fmla="*/ 139 h 184"/>
              <a:gd name="T72" fmla="*/ 148 w 199"/>
              <a:gd name="T73" fmla="*/ 127 h 184"/>
              <a:gd name="T74" fmla="*/ 159 w 199"/>
              <a:gd name="T75" fmla="*/ 126 h 184"/>
              <a:gd name="T76" fmla="*/ 161 w 199"/>
              <a:gd name="T77" fmla="*/ 137 h 184"/>
              <a:gd name="T78" fmla="*/ 179 w 199"/>
              <a:gd name="T79" fmla="*/ 101 h 184"/>
              <a:gd name="T80" fmla="*/ 163 w 199"/>
              <a:gd name="T81" fmla="*/ 123 h 184"/>
              <a:gd name="T82" fmla="*/ 160 w 199"/>
              <a:gd name="T83" fmla="*/ 123 h 184"/>
              <a:gd name="T84" fmla="*/ 159 w 199"/>
              <a:gd name="T85" fmla="*/ 121 h 184"/>
              <a:gd name="T86" fmla="*/ 175 w 199"/>
              <a:gd name="T87" fmla="*/ 99 h 184"/>
              <a:gd name="T88" fmla="*/ 178 w 199"/>
              <a:gd name="T89" fmla="*/ 99 h 184"/>
              <a:gd name="T90" fmla="*/ 179 w 199"/>
              <a:gd name="T91" fmla="*/ 10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184">
                <a:moveTo>
                  <a:pt x="57" y="3"/>
                </a:moveTo>
                <a:cubicBezTo>
                  <a:pt x="57" y="3"/>
                  <a:pt x="39" y="21"/>
                  <a:pt x="26" y="38"/>
                </a:cubicBezTo>
                <a:cubicBezTo>
                  <a:pt x="14" y="55"/>
                  <a:pt x="2" y="76"/>
                  <a:pt x="1" y="78"/>
                </a:cubicBezTo>
                <a:cubicBezTo>
                  <a:pt x="0" y="80"/>
                  <a:pt x="0" y="82"/>
                  <a:pt x="2" y="84"/>
                </a:cubicBezTo>
                <a:cubicBezTo>
                  <a:pt x="49" y="119"/>
                  <a:pt x="49" y="119"/>
                  <a:pt x="49" y="119"/>
                </a:cubicBezTo>
                <a:cubicBezTo>
                  <a:pt x="72" y="136"/>
                  <a:pt x="72" y="136"/>
                  <a:pt x="72" y="136"/>
                </a:cubicBezTo>
                <a:cubicBezTo>
                  <a:pt x="135" y="183"/>
                  <a:pt x="135" y="183"/>
                  <a:pt x="135" y="183"/>
                </a:cubicBezTo>
                <a:cubicBezTo>
                  <a:pt x="137" y="184"/>
                  <a:pt x="140" y="184"/>
                  <a:pt x="141" y="182"/>
                </a:cubicBezTo>
                <a:cubicBezTo>
                  <a:pt x="141" y="182"/>
                  <a:pt x="160" y="165"/>
                  <a:pt x="173" y="147"/>
                </a:cubicBezTo>
                <a:cubicBezTo>
                  <a:pt x="186" y="130"/>
                  <a:pt x="197" y="107"/>
                  <a:pt x="197" y="107"/>
                </a:cubicBezTo>
                <a:cubicBezTo>
                  <a:pt x="199" y="105"/>
                  <a:pt x="198" y="102"/>
                  <a:pt x="196" y="100"/>
                </a:cubicBezTo>
                <a:cubicBezTo>
                  <a:pt x="63" y="2"/>
                  <a:pt x="63" y="2"/>
                  <a:pt x="63" y="2"/>
                </a:cubicBezTo>
                <a:cubicBezTo>
                  <a:pt x="61" y="0"/>
                  <a:pt x="58" y="1"/>
                  <a:pt x="57" y="3"/>
                </a:cubicBezTo>
                <a:close/>
                <a:moveTo>
                  <a:pt x="23" y="54"/>
                </a:moveTo>
                <a:cubicBezTo>
                  <a:pt x="41" y="31"/>
                  <a:pt x="41" y="31"/>
                  <a:pt x="41" y="31"/>
                </a:cubicBezTo>
                <a:cubicBezTo>
                  <a:pt x="43" y="32"/>
                  <a:pt x="43" y="32"/>
                  <a:pt x="43" y="32"/>
                </a:cubicBezTo>
                <a:cubicBezTo>
                  <a:pt x="25" y="55"/>
                  <a:pt x="25" y="55"/>
                  <a:pt x="25" y="55"/>
                </a:cubicBezTo>
                <a:lnTo>
                  <a:pt x="23" y="54"/>
                </a:lnTo>
                <a:close/>
                <a:moveTo>
                  <a:pt x="16" y="82"/>
                </a:moveTo>
                <a:cubicBezTo>
                  <a:pt x="14" y="80"/>
                  <a:pt x="14" y="78"/>
                  <a:pt x="15" y="76"/>
                </a:cubicBezTo>
                <a:cubicBezTo>
                  <a:pt x="60" y="16"/>
                  <a:pt x="60" y="16"/>
                  <a:pt x="60" y="16"/>
                </a:cubicBezTo>
                <a:cubicBezTo>
                  <a:pt x="61" y="14"/>
                  <a:pt x="64" y="14"/>
                  <a:pt x="65" y="15"/>
                </a:cubicBezTo>
                <a:cubicBezTo>
                  <a:pt x="166" y="90"/>
                  <a:pt x="166" y="90"/>
                  <a:pt x="166" y="90"/>
                </a:cubicBezTo>
                <a:cubicBezTo>
                  <a:pt x="168" y="91"/>
                  <a:pt x="169" y="94"/>
                  <a:pt x="167" y="95"/>
                </a:cubicBezTo>
                <a:cubicBezTo>
                  <a:pt x="122" y="156"/>
                  <a:pt x="122" y="156"/>
                  <a:pt x="122" y="156"/>
                </a:cubicBezTo>
                <a:cubicBezTo>
                  <a:pt x="121" y="158"/>
                  <a:pt x="119" y="158"/>
                  <a:pt x="117" y="157"/>
                </a:cubicBezTo>
                <a:lnTo>
                  <a:pt x="16" y="82"/>
                </a:lnTo>
                <a:close/>
                <a:moveTo>
                  <a:pt x="148" y="143"/>
                </a:moveTo>
                <a:cubicBezTo>
                  <a:pt x="131" y="165"/>
                  <a:pt x="131" y="165"/>
                  <a:pt x="131" y="165"/>
                </a:cubicBezTo>
                <a:cubicBezTo>
                  <a:pt x="131" y="166"/>
                  <a:pt x="130" y="166"/>
                  <a:pt x="129" y="165"/>
                </a:cubicBezTo>
                <a:cubicBezTo>
                  <a:pt x="128" y="165"/>
                  <a:pt x="128" y="163"/>
                  <a:pt x="128" y="162"/>
                </a:cubicBezTo>
                <a:cubicBezTo>
                  <a:pt x="144" y="141"/>
                  <a:pt x="144" y="141"/>
                  <a:pt x="144" y="141"/>
                </a:cubicBezTo>
                <a:cubicBezTo>
                  <a:pt x="145" y="140"/>
                  <a:pt x="146" y="140"/>
                  <a:pt x="147" y="140"/>
                </a:cubicBezTo>
                <a:cubicBezTo>
                  <a:pt x="148" y="141"/>
                  <a:pt x="148" y="142"/>
                  <a:pt x="148" y="143"/>
                </a:cubicBezTo>
                <a:close/>
                <a:moveTo>
                  <a:pt x="161" y="137"/>
                </a:moveTo>
                <a:cubicBezTo>
                  <a:pt x="158" y="141"/>
                  <a:pt x="153" y="141"/>
                  <a:pt x="150" y="139"/>
                </a:cubicBezTo>
                <a:cubicBezTo>
                  <a:pt x="146" y="136"/>
                  <a:pt x="145" y="131"/>
                  <a:pt x="148" y="127"/>
                </a:cubicBezTo>
                <a:cubicBezTo>
                  <a:pt x="151" y="124"/>
                  <a:pt x="156" y="123"/>
                  <a:pt x="159" y="126"/>
                </a:cubicBezTo>
                <a:cubicBezTo>
                  <a:pt x="163" y="128"/>
                  <a:pt x="164" y="133"/>
                  <a:pt x="161" y="137"/>
                </a:cubicBezTo>
                <a:close/>
                <a:moveTo>
                  <a:pt x="179" y="101"/>
                </a:moveTo>
                <a:cubicBezTo>
                  <a:pt x="163" y="123"/>
                  <a:pt x="163" y="123"/>
                  <a:pt x="163" y="123"/>
                </a:cubicBezTo>
                <a:cubicBezTo>
                  <a:pt x="162" y="124"/>
                  <a:pt x="161" y="124"/>
                  <a:pt x="160" y="123"/>
                </a:cubicBezTo>
                <a:cubicBezTo>
                  <a:pt x="159" y="123"/>
                  <a:pt x="159" y="121"/>
                  <a:pt x="159" y="121"/>
                </a:cubicBezTo>
                <a:cubicBezTo>
                  <a:pt x="175" y="99"/>
                  <a:pt x="175" y="99"/>
                  <a:pt x="175" y="99"/>
                </a:cubicBezTo>
                <a:cubicBezTo>
                  <a:pt x="176" y="98"/>
                  <a:pt x="177" y="98"/>
                  <a:pt x="178" y="99"/>
                </a:cubicBezTo>
                <a:cubicBezTo>
                  <a:pt x="179" y="99"/>
                  <a:pt x="179" y="100"/>
                  <a:pt x="179" y="101"/>
                </a:cubicBezTo>
                <a:close/>
              </a:path>
            </a:pathLst>
          </a:custGeom>
          <a:solidFill>
            <a:srgbClr val="47A5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0" name="Freeform 44"/>
          <p:cNvSpPr>
            <a:spLocks noEditPoints="1"/>
          </p:cNvSpPr>
          <p:nvPr/>
        </p:nvSpPr>
        <p:spPr bwMode="auto">
          <a:xfrm rot="3258586">
            <a:off x="6222272" y="5496877"/>
            <a:ext cx="349019" cy="338341"/>
          </a:xfrm>
          <a:custGeom>
            <a:avLst/>
            <a:gdLst>
              <a:gd name="T0" fmla="*/ 57 w 199"/>
              <a:gd name="T1" fmla="*/ 3 h 184"/>
              <a:gd name="T2" fmla="*/ 26 w 199"/>
              <a:gd name="T3" fmla="*/ 38 h 184"/>
              <a:gd name="T4" fmla="*/ 1 w 199"/>
              <a:gd name="T5" fmla="*/ 78 h 184"/>
              <a:gd name="T6" fmla="*/ 2 w 199"/>
              <a:gd name="T7" fmla="*/ 84 h 184"/>
              <a:gd name="T8" fmla="*/ 49 w 199"/>
              <a:gd name="T9" fmla="*/ 119 h 184"/>
              <a:gd name="T10" fmla="*/ 72 w 199"/>
              <a:gd name="T11" fmla="*/ 136 h 184"/>
              <a:gd name="T12" fmla="*/ 135 w 199"/>
              <a:gd name="T13" fmla="*/ 183 h 184"/>
              <a:gd name="T14" fmla="*/ 141 w 199"/>
              <a:gd name="T15" fmla="*/ 182 h 184"/>
              <a:gd name="T16" fmla="*/ 173 w 199"/>
              <a:gd name="T17" fmla="*/ 147 h 184"/>
              <a:gd name="T18" fmla="*/ 197 w 199"/>
              <a:gd name="T19" fmla="*/ 107 h 184"/>
              <a:gd name="T20" fmla="*/ 196 w 199"/>
              <a:gd name="T21" fmla="*/ 100 h 184"/>
              <a:gd name="T22" fmla="*/ 63 w 199"/>
              <a:gd name="T23" fmla="*/ 2 h 184"/>
              <a:gd name="T24" fmla="*/ 57 w 199"/>
              <a:gd name="T25" fmla="*/ 3 h 184"/>
              <a:gd name="T26" fmla="*/ 23 w 199"/>
              <a:gd name="T27" fmla="*/ 54 h 184"/>
              <a:gd name="T28" fmla="*/ 41 w 199"/>
              <a:gd name="T29" fmla="*/ 31 h 184"/>
              <a:gd name="T30" fmla="*/ 43 w 199"/>
              <a:gd name="T31" fmla="*/ 32 h 184"/>
              <a:gd name="T32" fmla="*/ 25 w 199"/>
              <a:gd name="T33" fmla="*/ 55 h 184"/>
              <a:gd name="T34" fmla="*/ 23 w 199"/>
              <a:gd name="T35" fmla="*/ 54 h 184"/>
              <a:gd name="T36" fmla="*/ 16 w 199"/>
              <a:gd name="T37" fmla="*/ 82 h 184"/>
              <a:gd name="T38" fmla="*/ 15 w 199"/>
              <a:gd name="T39" fmla="*/ 76 h 184"/>
              <a:gd name="T40" fmla="*/ 60 w 199"/>
              <a:gd name="T41" fmla="*/ 16 h 184"/>
              <a:gd name="T42" fmla="*/ 65 w 199"/>
              <a:gd name="T43" fmla="*/ 15 h 184"/>
              <a:gd name="T44" fmla="*/ 166 w 199"/>
              <a:gd name="T45" fmla="*/ 90 h 184"/>
              <a:gd name="T46" fmla="*/ 167 w 199"/>
              <a:gd name="T47" fmla="*/ 95 h 184"/>
              <a:gd name="T48" fmla="*/ 122 w 199"/>
              <a:gd name="T49" fmla="*/ 156 h 184"/>
              <a:gd name="T50" fmla="*/ 117 w 199"/>
              <a:gd name="T51" fmla="*/ 157 h 184"/>
              <a:gd name="T52" fmla="*/ 16 w 199"/>
              <a:gd name="T53" fmla="*/ 82 h 184"/>
              <a:gd name="T54" fmla="*/ 148 w 199"/>
              <a:gd name="T55" fmla="*/ 143 h 184"/>
              <a:gd name="T56" fmla="*/ 131 w 199"/>
              <a:gd name="T57" fmla="*/ 165 h 184"/>
              <a:gd name="T58" fmla="*/ 129 w 199"/>
              <a:gd name="T59" fmla="*/ 165 h 184"/>
              <a:gd name="T60" fmla="*/ 128 w 199"/>
              <a:gd name="T61" fmla="*/ 162 h 184"/>
              <a:gd name="T62" fmla="*/ 144 w 199"/>
              <a:gd name="T63" fmla="*/ 141 h 184"/>
              <a:gd name="T64" fmla="*/ 147 w 199"/>
              <a:gd name="T65" fmla="*/ 140 h 184"/>
              <a:gd name="T66" fmla="*/ 148 w 199"/>
              <a:gd name="T67" fmla="*/ 143 h 184"/>
              <a:gd name="T68" fmla="*/ 161 w 199"/>
              <a:gd name="T69" fmla="*/ 137 h 184"/>
              <a:gd name="T70" fmla="*/ 150 w 199"/>
              <a:gd name="T71" fmla="*/ 139 h 184"/>
              <a:gd name="T72" fmla="*/ 148 w 199"/>
              <a:gd name="T73" fmla="*/ 127 h 184"/>
              <a:gd name="T74" fmla="*/ 159 w 199"/>
              <a:gd name="T75" fmla="*/ 126 h 184"/>
              <a:gd name="T76" fmla="*/ 161 w 199"/>
              <a:gd name="T77" fmla="*/ 137 h 184"/>
              <a:gd name="T78" fmla="*/ 179 w 199"/>
              <a:gd name="T79" fmla="*/ 101 h 184"/>
              <a:gd name="T80" fmla="*/ 163 w 199"/>
              <a:gd name="T81" fmla="*/ 123 h 184"/>
              <a:gd name="T82" fmla="*/ 160 w 199"/>
              <a:gd name="T83" fmla="*/ 123 h 184"/>
              <a:gd name="T84" fmla="*/ 159 w 199"/>
              <a:gd name="T85" fmla="*/ 121 h 184"/>
              <a:gd name="T86" fmla="*/ 175 w 199"/>
              <a:gd name="T87" fmla="*/ 99 h 184"/>
              <a:gd name="T88" fmla="*/ 178 w 199"/>
              <a:gd name="T89" fmla="*/ 99 h 184"/>
              <a:gd name="T90" fmla="*/ 179 w 199"/>
              <a:gd name="T91" fmla="*/ 10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184">
                <a:moveTo>
                  <a:pt x="57" y="3"/>
                </a:moveTo>
                <a:cubicBezTo>
                  <a:pt x="57" y="3"/>
                  <a:pt x="39" y="21"/>
                  <a:pt x="26" y="38"/>
                </a:cubicBezTo>
                <a:cubicBezTo>
                  <a:pt x="14" y="55"/>
                  <a:pt x="2" y="76"/>
                  <a:pt x="1" y="78"/>
                </a:cubicBezTo>
                <a:cubicBezTo>
                  <a:pt x="0" y="80"/>
                  <a:pt x="0" y="82"/>
                  <a:pt x="2" y="84"/>
                </a:cubicBezTo>
                <a:cubicBezTo>
                  <a:pt x="49" y="119"/>
                  <a:pt x="49" y="119"/>
                  <a:pt x="49" y="119"/>
                </a:cubicBezTo>
                <a:cubicBezTo>
                  <a:pt x="72" y="136"/>
                  <a:pt x="72" y="136"/>
                  <a:pt x="72" y="136"/>
                </a:cubicBezTo>
                <a:cubicBezTo>
                  <a:pt x="135" y="183"/>
                  <a:pt x="135" y="183"/>
                  <a:pt x="135" y="183"/>
                </a:cubicBezTo>
                <a:cubicBezTo>
                  <a:pt x="137" y="184"/>
                  <a:pt x="140" y="184"/>
                  <a:pt x="141" y="182"/>
                </a:cubicBezTo>
                <a:cubicBezTo>
                  <a:pt x="141" y="182"/>
                  <a:pt x="160" y="165"/>
                  <a:pt x="173" y="147"/>
                </a:cubicBezTo>
                <a:cubicBezTo>
                  <a:pt x="186" y="130"/>
                  <a:pt x="197" y="107"/>
                  <a:pt x="197" y="107"/>
                </a:cubicBezTo>
                <a:cubicBezTo>
                  <a:pt x="199" y="105"/>
                  <a:pt x="198" y="102"/>
                  <a:pt x="196" y="100"/>
                </a:cubicBezTo>
                <a:cubicBezTo>
                  <a:pt x="63" y="2"/>
                  <a:pt x="63" y="2"/>
                  <a:pt x="63" y="2"/>
                </a:cubicBezTo>
                <a:cubicBezTo>
                  <a:pt x="61" y="0"/>
                  <a:pt x="58" y="1"/>
                  <a:pt x="57" y="3"/>
                </a:cubicBezTo>
                <a:close/>
                <a:moveTo>
                  <a:pt x="23" y="54"/>
                </a:moveTo>
                <a:cubicBezTo>
                  <a:pt x="41" y="31"/>
                  <a:pt x="41" y="31"/>
                  <a:pt x="41" y="31"/>
                </a:cubicBezTo>
                <a:cubicBezTo>
                  <a:pt x="43" y="32"/>
                  <a:pt x="43" y="32"/>
                  <a:pt x="43" y="32"/>
                </a:cubicBezTo>
                <a:cubicBezTo>
                  <a:pt x="25" y="55"/>
                  <a:pt x="25" y="55"/>
                  <a:pt x="25" y="55"/>
                </a:cubicBezTo>
                <a:lnTo>
                  <a:pt x="23" y="54"/>
                </a:lnTo>
                <a:close/>
                <a:moveTo>
                  <a:pt x="16" y="82"/>
                </a:moveTo>
                <a:cubicBezTo>
                  <a:pt x="14" y="80"/>
                  <a:pt x="14" y="78"/>
                  <a:pt x="15" y="76"/>
                </a:cubicBezTo>
                <a:cubicBezTo>
                  <a:pt x="60" y="16"/>
                  <a:pt x="60" y="16"/>
                  <a:pt x="60" y="16"/>
                </a:cubicBezTo>
                <a:cubicBezTo>
                  <a:pt x="61" y="14"/>
                  <a:pt x="64" y="14"/>
                  <a:pt x="65" y="15"/>
                </a:cubicBezTo>
                <a:cubicBezTo>
                  <a:pt x="166" y="90"/>
                  <a:pt x="166" y="90"/>
                  <a:pt x="166" y="90"/>
                </a:cubicBezTo>
                <a:cubicBezTo>
                  <a:pt x="168" y="91"/>
                  <a:pt x="169" y="94"/>
                  <a:pt x="167" y="95"/>
                </a:cubicBezTo>
                <a:cubicBezTo>
                  <a:pt x="122" y="156"/>
                  <a:pt x="122" y="156"/>
                  <a:pt x="122" y="156"/>
                </a:cubicBezTo>
                <a:cubicBezTo>
                  <a:pt x="121" y="158"/>
                  <a:pt x="119" y="158"/>
                  <a:pt x="117" y="157"/>
                </a:cubicBezTo>
                <a:lnTo>
                  <a:pt x="16" y="82"/>
                </a:lnTo>
                <a:close/>
                <a:moveTo>
                  <a:pt x="148" y="143"/>
                </a:moveTo>
                <a:cubicBezTo>
                  <a:pt x="131" y="165"/>
                  <a:pt x="131" y="165"/>
                  <a:pt x="131" y="165"/>
                </a:cubicBezTo>
                <a:cubicBezTo>
                  <a:pt x="131" y="166"/>
                  <a:pt x="130" y="166"/>
                  <a:pt x="129" y="165"/>
                </a:cubicBezTo>
                <a:cubicBezTo>
                  <a:pt x="128" y="165"/>
                  <a:pt x="128" y="163"/>
                  <a:pt x="128" y="162"/>
                </a:cubicBezTo>
                <a:cubicBezTo>
                  <a:pt x="144" y="141"/>
                  <a:pt x="144" y="141"/>
                  <a:pt x="144" y="141"/>
                </a:cubicBezTo>
                <a:cubicBezTo>
                  <a:pt x="145" y="140"/>
                  <a:pt x="146" y="140"/>
                  <a:pt x="147" y="140"/>
                </a:cubicBezTo>
                <a:cubicBezTo>
                  <a:pt x="148" y="141"/>
                  <a:pt x="148" y="142"/>
                  <a:pt x="148" y="143"/>
                </a:cubicBezTo>
                <a:close/>
                <a:moveTo>
                  <a:pt x="161" y="137"/>
                </a:moveTo>
                <a:cubicBezTo>
                  <a:pt x="158" y="141"/>
                  <a:pt x="153" y="141"/>
                  <a:pt x="150" y="139"/>
                </a:cubicBezTo>
                <a:cubicBezTo>
                  <a:pt x="146" y="136"/>
                  <a:pt x="145" y="131"/>
                  <a:pt x="148" y="127"/>
                </a:cubicBezTo>
                <a:cubicBezTo>
                  <a:pt x="151" y="124"/>
                  <a:pt x="156" y="123"/>
                  <a:pt x="159" y="126"/>
                </a:cubicBezTo>
                <a:cubicBezTo>
                  <a:pt x="163" y="128"/>
                  <a:pt x="164" y="133"/>
                  <a:pt x="161" y="137"/>
                </a:cubicBezTo>
                <a:close/>
                <a:moveTo>
                  <a:pt x="179" y="101"/>
                </a:moveTo>
                <a:cubicBezTo>
                  <a:pt x="163" y="123"/>
                  <a:pt x="163" y="123"/>
                  <a:pt x="163" y="123"/>
                </a:cubicBezTo>
                <a:cubicBezTo>
                  <a:pt x="162" y="124"/>
                  <a:pt x="161" y="124"/>
                  <a:pt x="160" y="123"/>
                </a:cubicBezTo>
                <a:cubicBezTo>
                  <a:pt x="159" y="123"/>
                  <a:pt x="159" y="121"/>
                  <a:pt x="159" y="121"/>
                </a:cubicBezTo>
                <a:cubicBezTo>
                  <a:pt x="175" y="99"/>
                  <a:pt x="175" y="99"/>
                  <a:pt x="175" y="99"/>
                </a:cubicBezTo>
                <a:cubicBezTo>
                  <a:pt x="176" y="98"/>
                  <a:pt x="177" y="98"/>
                  <a:pt x="178" y="99"/>
                </a:cubicBezTo>
                <a:cubicBezTo>
                  <a:pt x="179" y="99"/>
                  <a:pt x="179" y="100"/>
                  <a:pt x="179" y="101"/>
                </a:cubicBezTo>
                <a:close/>
              </a:path>
            </a:pathLst>
          </a:custGeom>
          <a:solidFill>
            <a:schemeClr val="bg2">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1" name="Freeform 44"/>
          <p:cNvSpPr>
            <a:spLocks noEditPoints="1"/>
          </p:cNvSpPr>
          <p:nvPr/>
        </p:nvSpPr>
        <p:spPr bwMode="auto">
          <a:xfrm rot="3258586">
            <a:off x="9769706" y="5509930"/>
            <a:ext cx="349019" cy="338341"/>
          </a:xfrm>
          <a:custGeom>
            <a:avLst/>
            <a:gdLst>
              <a:gd name="T0" fmla="*/ 57 w 199"/>
              <a:gd name="T1" fmla="*/ 3 h 184"/>
              <a:gd name="T2" fmla="*/ 26 w 199"/>
              <a:gd name="T3" fmla="*/ 38 h 184"/>
              <a:gd name="T4" fmla="*/ 1 w 199"/>
              <a:gd name="T5" fmla="*/ 78 h 184"/>
              <a:gd name="T6" fmla="*/ 2 w 199"/>
              <a:gd name="T7" fmla="*/ 84 h 184"/>
              <a:gd name="T8" fmla="*/ 49 w 199"/>
              <a:gd name="T9" fmla="*/ 119 h 184"/>
              <a:gd name="T10" fmla="*/ 72 w 199"/>
              <a:gd name="T11" fmla="*/ 136 h 184"/>
              <a:gd name="T12" fmla="*/ 135 w 199"/>
              <a:gd name="T13" fmla="*/ 183 h 184"/>
              <a:gd name="T14" fmla="*/ 141 w 199"/>
              <a:gd name="T15" fmla="*/ 182 h 184"/>
              <a:gd name="T16" fmla="*/ 173 w 199"/>
              <a:gd name="T17" fmla="*/ 147 h 184"/>
              <a:gd name="T18" fmla="*/ 197 w 199"/>
              <a:gd name="T19" fmla="*/ 107 h 184"/>
              <a:gd name="T20" fmla="*/ 196 w 199"/>
              <a:gd name="T21" fmla="*/ 100 h 184"/>
              <a:gd name="T22" fmla="*/ 63 w 199"/>
              <a:gd name="T23" fmla="*/ 2 h 184"/>
              <a:gd name="T24" fmla="*/ 57 w 199"/>
              <a:gd name="T25" fmla="*/ 3 h 184"/>
              <a:gd name="T26" fmla="*/ 23 w 199"/>
              <a:gd name="T27" fmla="*/ 54 h 184"/>
              <a:gd name="T28" fmla="*/ 41 w 199"/>
              <a:gd name="T29" fmla="*/ 31 h 184"/>
              <a:gd name="T30" fmla="*/ 43 w 199"/>
              <a:gd name="T31" fmla="*/ 32 h 184"/>
              <a:gd name="T32" fmla="*/ 25 w 199"/>
              <a:gd name="T33" fmla="*/ 55 h 184"/>
              <a:gd name="T34" fmla="*/ 23 w 199"/>
              <a:gd name="T35" fmla="*/ 54 h 184"/>
              <a:gd name="T36" fmla="*/ 16 w 199"/>
              <a:gd name="T37" fmla="*/ 82 h 184"/>
              <a:gd name="T38" fmla="*/ 15 w 199"/>
              <a:gd name="T39" fmla="*/ 76 h 184"/>
              <a:gd name="T40" fmla="*/ 60 w 199"/>
              <a:gd name="T41" fmla="*/ 16 h 184"/>
              <a:gd name="T42" fmla="*/ 65 w 199"/>
              <a:gd name="T43" fmla="*/ 15 h 184"/>
              <a:gd name="T44" fmla="*/ 166 w 199"/>
              <a:gd name="T45" fmla="*/ 90 h 184"/>
              <a:gd name="T46" fmla="*/ 167 w 199"/>
              <a:gd name="T47" fmla="*/ 95 h 184"/>
              <a:gd name="T48" fmla="*/ 122 w 199"/>
              <a:gd name="T49" fmla="*/ 156 h 184"/>
              <a:gd name="T50" fmla="*/ 117 w 199"/>
              <a:gd name="T51" fmla="*/ 157 h 184"/>
              <a:gd name="T52" fmla="*/ 16 w 199"/>
              <a:gd name="T53" fmla="*/ 82 h 184"/>
              <a:gd name="T54" fmla="*/ 148 w 199"/>
              <a:gd name="T55" fmla="*/ 143 h 184"/>
              <a:gd name="T56" fmla="*/ 131 w 199"/>
              <a:gd name="T57" fmla="*/ 165 h 184"/>
              <a:gd name="T58" fmla="*/ 129 w 199"/>
              <a:gd name="T59" fmla="*/ 165 h 184"/>
              <a:gd name="T60" fmla="*/ 128 w 199"/>
              <a:gd name="T61" fmla="*/ 162 h 184"/>
              <a:gd name="T62" fmla="*/ 144 w 199"/>
              <a:gd name="T63" fmla="*/ 141 h 184"/>
              <a:gd name="T64" fmla="*/ 147 w 199"/>
              <a:gd name="T65" fmla="*/ 140 h 184"/>
              <a:gd name="T66" fmla="*/ 148 w 199"/>
              <a:gd name="T67" fmla="*/ 143 h 184"/>
              <a:gd name="T68" fmla="*/ 161 w 199"/>
              <a:gd name="T69" fmla="*/ 137 h 184"/>
              <a:gd name="T70" fmla="*/ 150 w 199"/>
              <a:gd name="T71" fmla="*/ 139 h 184"/>
              <a:gd name="T72" fmla="*/ 148 w 199"/>
              <a:gd name="T73" fmla="*/ 127 h 184"/>
              <a:gd name="T74" fmla="*/ 159 w 199"/>
              <a:gd name="T75" fmla="*/ 126 h 184"/>
              <a:gd name="T76" fmla="*/ 161 w 199"/>
              <a:gd name="T77" fmla="*/ 137 h 184"/>
              <a:gd name="T78" fmla="*/ 179 w 199"/>
              <a:gd name="T79" fmla="*/ 101 h 184"/>
              <a:gd name="T80" fmla="*/ 163 w 199"/>
              <a:gd name="T81" fmla="*/ 123 h 184"/>
              <a:gd name="T82" fmla="*/ 160 w 199"/>
              <a:gd name="T83" fmla="*/ 123 h 184"/>
              <a:gd name="T84" fmla="*/ 159 w 199"/>
              <a:gd name="T85" fmla="*/ 121 h 184"/>
              <a:gd name="T86" fmla="*/ 175 w 199"/>
              <a:gd name="T87" fmla="*/ 99 h 184"/>
              <a:gd name="T88" fmla="*/ 178 w 199"/>
              <a:gd name="T89" fmla="*/ 99 h 184"/>
              <a:gd name="T90" fmla="*/ 179 w 199"/>
              <a:gd name="T91" fmla="*/ 10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184">
                <a:moveTo>
                  <a:pt x="57" y="3"/>
                </a:moveTo>
                <a:cubicBezTo>
                  <a:pt x="57" y="3"/>
                  <a:pt x="39" y="21"/>
                  <a:pt x="26" y="38"/>
                </a:cubicBezTo>
                <a:cubicBezTo>
                  <a:pt x="14" y="55"/>
                  <a:pt x="2" y="76"/>
                  <a:pt x="1" y="78"/>
                </a:cubicBezTo>
                <a:cubicBezTo>
                  <a:pt x="0" y="80"/>
                  <a:pt x="0" y="82"/>
                  <a:pt x="2" y="84"/>
                </a:cubicBezTo>
                <a:cubicBezTo>
                  <a:pt x="49" y="119"/>
                  <a:pt x="49" y="119"/>
                  <a:pt x="49" y="119"/>
                </a:cubicBezTo>
                <a:cubicBezTo>
                  <a:pt x="72" y="136"/>
                  <a:pt x="72" y="136"/>
                  <a:pt x="72" y="136"/>
                </a:cubicBezTo>
                <a:cubicBezTo>
                  <a:pt x="135" y="183"/>
                  <a:pt x="135" y="183"/>
                  <a:pt x="135" y="183"/>
                </a:cubicBezTo>
                <a:cubicBezTo>
                  <a:pt x="137" y="184"/>
                  <a:pt x="140" y="184"/>
                  <a:pt x="141" y="182"/>
                </a:cubicBezTo>
                <a:cubicBezTo>
                  <a:pt x="141" y="182"/>
                  <a:pt x="160" y="165"/>
                  <a:pt x="173" y="147"/>
                </a:cubicBezTo>
                <a:cubicBezTo>
                  <a:pt x="186" y="130"/>
                  <a:pt x="197" y="107"/>
                  <a:pt x="197" y="107"/>
                </a:cubicBezTo>
                <a:cubicBezTo>
                  <a:pt x="199" y="105"/>
                  <a:pt x="198" y="102"/>
                  <a:pt x="196" y="100"/>
                </a:cubicBezTo>
                <a:cubicBezTo>
                  <a:pt x="63" y="2"/>
                  <a:pt x="63" y="2"/>
                  <a:pt x="63" y="2"/>
                </a:cubicBezTo>
                <a:cubicBezTo>
                  <a:pt x="61" y="0"/>
                  <a:pt x="58" y="1"/>
                  <a:pt x="57" y="3"/>
                </a:cubicBezTo>
                <a:close/>
                <a:moveTo>
                  <a:pt x="23" y="54"/>
                </a:moveTo>
                <a:cubicBezTo>
                  <a:pt x="41" y="31"/>
                  <a:pt x="41" y="31"/>
                  <a:pt x="41" y="31"/>
                </a:cubicBezTo>
                <a:cubicBezTo>
                  <a:pt x="43" y="32"/>
                  <a:pt x="43" y="32"/>
                  <a:pt x="43" y="32"/>
                </a:cubicBezTo>
                <a:cubicBezTo>
                  <a:pt x="25" y="55"/>
                  <a:pt x="25" y="55"/>
                  <a:pt x="25" y="55"/>
                </a:cubicBezTo>
                <a:lnTo>
                  <a:pt x="23" y="54"/>
                </a:lnTo>
                <a:close/>
                <a:moveTo>
                  <a:pt x="16" y="82"/>
                </a:moveTo>
                <a:cubicBezTo>
                  <a:pt x="14" y="80"/>
                  <a:pt x="14" y="78"/>
                  <a:pt x="15" y="76"/>
                </a:cubicBezTo>
                <a:cubicBezTo>
                  <a:pt x="60" y="16"/>
                  <a:pt x="60" y="16"/>
                  <a:pt x="60" y="16"/>
                </a:cubicBezTo>
                <a:cubicBezTo>
                  <a:pt x="61" y="14"/>
                  <a:pt x="64" y="14"/>
                  <a:pt x="65" y="15"/>
                </a:cubicBezTo>
                <a:cubicBezTo>
                  <a:pt x="166" y="90"/>
                  <a:pt x="166" y="90"/>
                  <a:pt x="166" y="90"/>
                </a:cubicBezTo>
                <a:cubicBezTo>
                  <a:pt x="168" y="91"/>
                  <a:pt x="169" y="94"/>
                  <a:pt x="167" y="95"/>
                </a:cubicBezTo>
                <a:cubicBezTo>
                  <a:pt x="122" y="156"/>
                  <a:pt x="122" y="156"/>
                  <a:pt x="122" y="156"/>
                </a:cubicBezTo>
                <a:cubicBezTo>
                  <a:pt x="121" y="158"/>
                  <a:pt x="119" y="158"/>
                  <a:pt x="117" y="157"/>
                </a:cubicBezTo>
                <a:lnTo>
                  <a:pt x="16" y="82"/>
                </a:lnTo>
                <a:close/>
                <a:moveTo>
                  <a:pt x="148" y="143"/>
                </a:moveTo>
                <a:cubicBezTo>
                  <a:pt x="131" y="165"/>
                  <a:pt x="131" y="165"/>
                  <a:pt x="131" y="165"/>
                </a:cubicBezTo>
                <a:cubicBezTo>
                  <a:pt x="131" y="166"/>
                  <a:pt x="130" y="166"/>
                  <a:pt x="129" y="165"/>
                </a:cubicBezTo>
                <a:cubicBezTo>
                  <a:pt x="128" y="165"/>
                  <a:pt x="128" y="163"/>
                  <a:pt x="128" y="162"/>
                </a:cubicBezTo>
                <a:cubicBezTo>
                  <a:pt x="144" y="141"/>
                  <a:pt x="144" y="141"/>
                  <a:pt x="144" y="141"/>
                </a:cubicBezTo>
                <a:cubicBezTo>
                  <a:pt x="145" y="140"/>
                  <a:pt x="146" y="140"/>
                  <a:pt x="147" y="140"/>
                </a:cubicBezTo>
                <a:cubicBezTo>
                  <a:pt x="148" y="141"/>
                  <a:pt x="148" y="142"/>
                  <a:pt x="148" y="143"/>
                </a:cubicBezTo>
                <a:close/>
                <a:moveTo>
                  <a:pt x="161" y="137"/>
                </a:moveTo>
                <a:cubicBezTo>
                  <a:pt x="158" y="141"/>
                  <a:pt x="153" y="141"/>
                  <a:pt x="150" y="139"/>
                </a:cubicBezTo>
                <a:cubicBezTo>
                  <a:pt x="146" y="136"/>
                  <a:pt x="145" y="131"/>
                  <a:pt x="148" y="127"/>
                </a:cubicBezTo>
                <a:cubicBezTo>
                  <a:pt x="151" y="124"/>
                  <a:pt x="156" y="123"/>
                  <a:pt x="159" y="126"/>
                </a:cubicBezTo>
                <a:cubicBezTo>
                  <a:pt x="163" y="128"/>
                  <a:pt x="164" y="133"/>
                  <a:pt x="161" y="137"/>
                </a:cubicBezTo>
                <a:close/>
                <a:moveTo>
                  <a:pt x="179" y="101"/>
                </a:moveTo>
                <a:cubicBezTo>
                  <a:pt x="163" y="123"/>
                  <a:pt x="163" y="123"/>
                  <a:pt x="163" y="123"/>
                </a:cubicBezTo>
                <a:cubicBezTo>
                  <a:pt x="162" y="124"/>
                  <a:pt x="161" y="124"/>
                  <a:pt x="160" y="123"/>
                </a:cubicBezTo>
                <a:cubicBezTo>
                  <a:pt x="159" y="123"/>
                  <a:pt x="159" y="121"/>
                  <a:pt x="159" y="121"/>
                </a:cubicBezTo>
                <a:cubicBezTo>
                  <a:pt x="175" y="99"/>
                  <a:pt x="175" y="99"/>
                  <a:pt x="175" y="99"/>
                </a:cubicBezTo>
                <a:cubicBezTo>
                  <a:pt x="176" y="98"/>
                  <a:pt x="177" y="98"/>
                  <a:pt x="178" y="99"/>
                </a:cubicBezTo>
                <a:cubicBezTo>
                  <a:pt x="179" y="99"/>
                  <a:pt x="179" y="100"/>
                  <a:pt x="179" y="101"/>
                </a:cubicBezTo>
                <a:close/>
              </a:path>
            </a:pathLst>
          </a:custGeom>
          <a:solidFill>
            <a:schemeClr val="bg2">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2" name="Right Arrow 101"/>
          <p:cNvSpPr/>
          <p:nvPr/>
        </p:nvSpPr>
        <p:spPr>
          <a:xfrm>
            <a:off x="7290551" y="3956919"/>
            <a:ext cx="634314" cy="3581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Freeform 267"/>
          <p:cNvSpPr>
            <a:spLocks noEditPoints="1"/>
          </p:cNvSpPr>
          <p:nvPr/>
        </p:nvSpPr>
        <p:spPr bwMode="auto">
          <a:xfrm rot="1458653">
            <a:off x="8323370" y="5096991"/>
            <a:ext cx="325585" cy="298302"/>
          </a:xfrm>
          <a:custGeom>
            <a:avLst/>
            <a:gdLst>
              <a:gd name="T0" fmla="*/ 95 w 189"/>
              <a:gd name="T1" fmla="*/ 0 h 183"/>
              <a:gd name="T2" fmla="*/ 0 w 189"/>
              <a:gd name="T3" fmla="*/ 71 h 183"/>
              <a:gd name="T4" fmla="*/ 95 w 189"/>
              <a:gd name="T5" fmla="*/ 143 h 183"/>
              <a:gd name="T6" fmla="*/ 139 w 189"/>
              <a:gd name="T7" fmla="*/ 135 h 183"/>
              <a:gd name="T8" fmla="*/ 130 w 189"/>
              <a:gd name="T9" fmla="*/ 183 h 183"/>
              <a:gd name="T10" fmla="*/ 181 w 189"/>
              <a:gd name="T11" fmla="*/ 101 h 183"/>
              <a:gd name="T12" fmla="*/ 182 w 189"/>
              <a:gd name="T13" fmla="*/ 99 h 183"/>
              <a:gd name="T14" fmla="*/ 182 w 189"/>
              <a:gd name="T15" fmla="*/ 98 h 183"/>
              <a:gd name="T16" fmla="*/ 189 w 189"/>
              <a:gd name="T17" fmla="*/ 71 h 183"/>
              <a:gd name="T18" fmla="*/ 95 w 189"/>
              <a:gd name="T19" fmla="*/ 0 h 183"/>
              <a:gd name="T20" fmla="*/ 42 w 189"/>
              <a:gd name="T21" fmla="*/ 85 h 183"/>
              <a:gd name="T22" fmla="*/ 29 w 189"/>
              <a:gd name="T23" fmla="*/ 71 h 183"/>
              <a:gd name="T24" fmla="*/ 42 w 189"/>
              <a:gd name="T25" fmla="*/ 58 h 183"/>
              <a:gd name="T26" fmla="*/ 55 w 189"/>
              <a:gd name="T27" fmla="*/ 71 h 183"/>
              <a:gd name="T28" fmla="*/ 42 w 189"/>
              <a:gd name="T29" fmla="*/ 85 h 183"/>
              <a:gd name="T30" fmla="*/ 95 w 189"/>
              <a:gd name="T31" fmla="*/ 85 h 183"/>
              <a:gd name="T32" fmla="*/ 81 w 189"/>
              <a:gd name="T33" fmla="*/ 71 h 183"/>
              <a:gd name="T34" fmla="*/ 95 w 189"/>
              <a:gd name="T35" fmla="*/ 58 h 183"/>
              <a:gd name="T36" fmla="*/ 108 w 189"/>
              <a:gd name="T37" fmla="*/ 71 h 183"/>
              <a:gd name="T38" fmla="*/ 95 w 189"/>
              <a:gd name="T39" fmla="*/ 85 h 183"/>
              <a:gd name="T40" fmla="*/ 148 w 189"/>
              <a:gd name="T41" fmla="*/ 85 h 183"/>
              <a:gd name="T42" fmla="*/ 134 w 189"/>
              <a:gd name="T43" fmla="*/ 71 h 183"/>
              <a:gd name="T44" fmla="*/ 148 w 189"/>
              <a:gd name="T45" fmla="*/ 58 h 183"/>
              <a:gd name="T46" fmla="*/ 161 w 189"/>
              <a:gd name="T47" fmla="*/ 71 h 183"/>
              <a:gd name="T48" fmla="*/ 148 w 189"/>
              <a:gd name="T49" fmla="*/ 8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9" h="183">
                <a:moveTo>
                  <a:pt x="95" y="0"/>
                </a:moveTo>
                <a:cubicBezTo>
                  <a:pt x="42" y="0"/>
                  <a:pt x="0" y="32"/>
                  <a:pt x="0" y="71"/>
                </a:cubicBezTo>
                <a:cubicBezTo>
                  <a:pt x="0" y="111"/>
                  <a:pt x="42" y="143"/>
                  <a:pt x="95" y="143"/>
                </a:cubicBezTo>
                <a:cubicBezTo>
                  <a:pt x="110" y="143"/>
                  <a:pt x="125" y="140"/>
                  <a:pt x="139" y="135"/>
                </a:cubicBezTo>
                <a:cubicBezTo>
                  <a:pt x="130" y="183"/>
                  <a:pt x="130" y="183"/>
                  <a:pt x="130" y="183"/>
                </a:cubicBezTo>
                <a:cubicBezTo>
                  <a:pt x="181" y="101"/>
                  <a:pt x="181" y="101"/>
                  <a:pt x="181" y="101"/>
                </a:cubicBezTo>
                <a:cubicBezTo>
                  <a:pt x="181" y="100"/>
                  <a:pt x="182" y="100"/>
                  <a:pt x="182" y="99"/>
                </a:cubicBezTo>
                <a:cubicBezTo>
                  <a:pt x="182" y="98"/>
                  <a:pt x="182" y="98"/>
                  <a:pt x="182" y="98"/>
                </a:cubicBezTo>
                <a:cubicBezTo>
                  <a:pt x="187" y="90"/>
                  <a:pt x="189" y="81"/>
                  <a:pt x="189" y="71"/>
                </a:cubicBezTo>
                <a:cubicBezTo>
                  <a:pt x="189" y="32"/>
                  <a:pt x="147" y="0"/>
                  <a:pt x="95" y="0"/>
                </a:cubicBezTo>
                <a:close/>
                <a:moveTo>
                  <a:pt x="42" y="85"/>
                </a:moveTo>
                <a:cubicBezTo>
                  <a:pt x="34" y="85"/>
                  <a:pt x="29" y="79"/>
                  <a:pt x="29" y="71"/>
                </a:cubicBezTo>
                <a:cubicBezTo>
                  <a:pt x="29" y="64"/>
                  <a:pt x="34" y="58"/>
                  <a:pt x="42" y="58"/>
                </a:cubicBezTo>
                <a:cubicBezTo>
                  <a:pt x="49" y="58"/>
                  <a:pt x="55" y="64"/>
                  <a:pt x="55" y="71"/>
                </a:cubicBezTo>
                <a:cubicBezTo>
                  <a:pt x="55" y="79"/>
                  <a:pt x="49" y="85"/>
                  <a:pt x="42" y="85"/>
                </a:cubicBezTo>
                <a:close/>
                <a:moveTo>
                  <a:pt x="95" y="85"/>
                </a:moveTo>
                <a:cubicBezTo>
                  <a:pt x="87" y="85"/>
                  <a:pt x="81" y="79"/>
                  <a:pt x="81" y="71"/>
                </a:cubicBezTo>
                <a:cubicBezTo>
                  <a:pt x="81" y="64"/>
                  <a:pt x="87" y="58"/>
                  <a:pt x="95" y="58"/>
                </a:cubicBezTo>
                <a:cubicBezTo>
                  <a:pt x="102" y="58"/>
                  <a:pt x="108" y="64"/>
                  <a:pt x="108" y="71"/>
                </a:cubicBezTo>
                <a:cubicBezTo>
                  <a:pt x="108" y="79"/>
                  <a:pt x="102" y="85"/>
                  <a:pt x="95" y="85"/>
                </a:cubicBezTo>
                <a:close/>
                <a:moveTo>
                  <a:pt x="148" y="85"/>
                </a:moveTo>
                <a:cubicBezTo>
                  <a:pt x="140" y="85"/>
                  <a:pt x="134" y="79"/>
                  <a:pt x="134" y="71"/>
                </a:cubicBezTo>
                <a:cubicBezTo>
                  <a:pt x="134" y="64"/>
                  <a:pt x="140" y="58"/>
                  <a:pt x="148" y="58"/>
                </a:cubicBezTo>
                <a:cubicBezTo>
                  <a:pt x="155" y="58"/>
                  <a:pt x="161" y="64"/>
                  <a:pt x="161" y="71"/>
                </a:cubicBezTo>
                <a:cubicBezTo>
                  <a:pt x="161" y="79"/>
                  <a:pt x="155" y="85"/>
                  <a:pt x="148" y="85"/>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6" name="Explosion 1 105"/>
          <p:cNvSpPr/>
          <p:nvPr/>
        </p:nvSpPr>
        <p:spPr>
          <a:xfrm>
            <a:off x="9646250" y="5370172"/>
            <a:ext cx="206335" cy="213244"/>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Explosion 1 106"/>
          <p:cNvSpPr/>
          <p:nvPr/>
        </p:nvSpPr>
        <p:spPr>
          <a:xfrm>
            <a:off x="9892901" y="5392982"/>
            <a:ext cx="206335" cy="213244"/>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ounded Rectangular Callout 107"/>
          <p:cNvSpPr/>
          <p:nvPr/>
        </p:nvSpPr>
        <p:spPr>
          <a:xfrm>
            <a:off x="10183423" y="5039296"/>
            <a:ext cx="1556170" cy="323624"/>
          </a:xfrm>
          <a:prstGeom prst="wedgeRoundRectCallout">
            <a:avLst>
              <a:gd name="adj1" fmla="val -57440"/>
              <a:gd name="adj2" fmla="val 89345"/>
              <a:gd name="adj3" fmla="val 1666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Freeform 267"/>
          <p:cNvSpPr>
            <a:spLocks noEditPoints="1"/>
          </p:cNvSpPr>
          <p:nvPr/>
        </p:nvSpPr>
        <p:spPr bwMode="auto">
          <a:xfrm rot="18678689">
            <a:off x="9021974" y="5461094"/>
            <a:ext cx="325585" cy="298302"/>
          </a:xfrm>
          <a:custGeom>
            <a:avLst/>
            <a:gdLst>
              <a:gd name="T0" fmla="*/ 95 w 189"/>
              <a:gd name="T1" fmla="*/ 0 h 183"/>
              <a:gd name="T2" fmla="*/ 0 w 189"/>
              <a:gd name="T3" fmla="*/ 71 h 183"/>
              <a:gd name="T4" fmla="*/ 95 w 189"/>
              <a:gd name="T5" fmla="*/ 143 h 183"/>
              <a:gd name="T6" fmla="*/ 139 w 189"/>
              <a:gd name="T7" fmla="*/ 135 h 183"/>
              <a:gd name="T8" fmla="*/ 130 w 189"/>
              <a:gd name="T9" fmla="*/ 183 h 183"/>
              <a:gd name="T10" fmla="*/ 181 w 189"/>
              <a:gd name="T11" fmla="*/ 101 h 183"/>
              <a:gd name="T12" fmla="*/ 182 w 189"/>
              <a:gd name="T13" fmla="*/ 99 h 183"/>
              <a:gd name="T14" fmla="*/ 182 w 189"/>
              <a:gd name="T15" fmla="*/ 98 h 183"/>
              <a:gd name="T16" fmla="*/ 189 w 189"/>
              <a:gd name="T17" fmla="*/ 71 h 183"/>
              <a:gd name="T18" fmla="*/ 95 w 189"/>
              <a:gd name="T19" fmla="*/ 0 h 183"/>
              <a:gd name="T20" fmla="*/ 42 w 189"/>
              <a:gd name="T21" fmla="*/ 85 h 183"/>
              <a:gd name="T22" fmla="*/ 29 w 189"/>
              <a:gd name="T23" fmla="*/ 71 h 183"/>
              <a:gd name="T24" fmla="*/ 42 w 189"/>
              <a:gd name="T25" fmla="*/ 58 h 183"/>
              <a:gd name="T26" fmla="*/ 55 w 189"/>
              <a:gd name="T27" fmla="*/ 71 h 183"/>
              <a:gd name="T28" fmla="*/ 42 w 189"/>
              <a:gd name="T29" fmla="*/ 85 h 183"/>
              <a:gd name="T30" fmla="*/ 95 w 189"/>
              <a:gd name="T31" fmla="*/ 85 h 183"/>
              <a:gd name="T32" fmla="*/ 81 w 189"/>
              <a:gd name="T33" fmla="*/ 71 h 183"/>
              <a:gd name="T34" fmla="*/ 95 w 189"/>
              <a:gd name="T35" fmla="*/ 58 h 183"/>
              <a:gd name="T36" fmla="*/ 108 w 189"/>
              <a:gd name="T37" fmla="*/ 71 h 183"/>
              <a:gd name="T38" fmla="*/ 95 w 189"/>
              <a:gd name="T39" fmla="*/ 85 h 183"/>
              <a:gd name="T40" fmla="*/ 148 w 189"/>
              <a:gd name="T41" fmla="*/ 85 h 183"/>
              <a:gd name="T42" fmla="*/ 134 w 189"/>
              <a:gd name="T43" fmla="*/ 71 h 183"/>
              <a:gd name="T44" fmla="*/ 148 w 189"/>
              <a:gd name="T45" fmla="*/ 58 h 183"/>
              <a:gd name="T46" fmla="*/ 161 w 189"/>
              <a:gd name="T47" fmla="*/ 71 h 183"/>
              <a:gd name="T48" fmla="*/ 148 w 189"/>
              <a:gd name="T49" fmla="*/ 8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9" h="183">
                <a:moveTo>
                  <a:pt x="95" y="0"/>
                </a:moveTo>
                <a:cubicBezTo>
                  <a:pt x="42" y="0"/>
                  <a:pt x="0" y="32"/>
                  <a:pt x="0" y="71"/>
                </a:cubicBezTo>
                <a:cubicBezTo>
                  <a:pt x="0" y="111"/>
                  <a:pt x="42" y="143"/>
                  <a:pt x="95" y="143"/>
                </a:cubicBezTo>
                <a:cubicBezTo>
                  <a:pt x="110" y="143"/>
                  <a:pt x="125" y="140"/>
                  <a:pt x="139" y="135"/>
                </a:cubicBezTo>
                <a:cubicBezTo>
                  <a:pt x="130" y="183"/>
                  <a:pt x="130" y="183"/>
                  <a:pt x="130" y="183"/>
                </a:cubicBezTo>
                <a:cubicBezTo>
                  <a:pt x="181" y="101"/>
                  <a:pt x="181" y="101"/>
                  <a:pt x="181" y="101"/>
                </a:cubicBezTo>
                <a:cubicBezTo>
                  <a:pt x="181" y="100"/>
                  <a:pt x="182" y="100"/>
                  <a:pt x="182" y="99"/>
                </a:cubicBezTo>
                <a:cubicBezTo>
                  <a:pt x="182" y="98"/>
                  <a:pt x="182" y="98"/>
                  <a:pt x="182" y="98"/>
                </a:cubicBezTo>
                <a:cubicBezTo>
                  <a:pt x="187" y="90"/>
                  <a:pt x="189" y="81"/>
                  <a:pt x="189" y="71"/>
                </a:cubicBezTo>
                <a:cubicBezTo>
                  <a:pt x="189" y="32"/>
                  <a:pt x="147" y="0"/>
                  <a:pt x="95" y="0"/>
                </a:cubicBezTo>
                <a:close/>
                <a:moveTo>
                  <a:pt x="42" y="85"/>
                </a:moveTo>
                <a:cubicBezTo>
                  <a:pt x="34" y="85"/>
                  <a:pt x="29" y="79"/>
                  <a:pt x="29" y="71"/>
                </a:cubicBezTo>
                <a:cubicBezTo>
                  <a:pt x="29" y="64"/>
                  <a:pt x="34" y="58"/>
                  <a:pt x="42" y="58"/>
                </a:cubicBezTo>
                <a:cubicBezTo>
                  <a:pt x="49" y="58"/>
                  <a:pt x="55" y="64"/>
                  <a:pt x="55" y="71"/>
                </a:cubicBezTo>
                <a:cubicBezTo>
                  <a:pt x="55" y="79"/>
                  <a:pt x="49" y="85"/>
                  <a:pt x="42" y="85"/>
                </a:cubicBezTo>
                <a:close/>
                <a:moveTo>
                  <a:pt x="95" y="85"/>
                </a:moveTo>
                <a:cubicBezTo>
                  <a:pt x="87" y="85"/>
                  <a:pt x="81" y="79"/>
                  <a:pt x="81" y="71"/>
                </a:cubicBezTo>
                <a:cubicBezTo>
                  <a:pt x="81" y="64"/>
                  <a:pt x="87" y="58"/>
                  <a:pt x="95" y="58"/>
                </a:cubicBezTo>
                <a:cubicBezTo>
                  <a:pt x="102" y="58"/>
                  <a:pt x="108" y="64"/>
                  <a:pt x="108" y="71"/>
                </a:cubicBezTo>
                <a:cubicBezTo>
                  <a:pt x="108" y="79"/>
                  <a:pt x="102" y="85"/>
                  <a:pt x="95" y="85"/>
                </a:cubicBezTo>
                <a:close/>
                <a:moveTo>
                  <a:pt x="148" y="85"/>
                </a:moveTo>
                <a:cubicBezTo>
                  <a:pt x="140" y="85"/>
                  <a:pt x="134" y="79"/>
                  <a:pt x="134" y="71"/>
                </a:cubicBezTo>
                <a:cubicBezTo>
                  <a:pt x="134" y="64"/>
                  <a:pt x="140" y="58"/>
                  <a:pt x="148" y="58"/>
                </a:cubicBezTo>
                <a:cubicBezTo>
                  <a:pt x="155" y="58"/>
                  <a:pt x="161" y="64"/>
                  <a:pt x="161" y="71"/>
                </a:cubicBezTo>
                <a:cubicBezTo>
                  <a:pt x="161" y="79"/>
                  <a:pt x="155" y="85"/>
                  <a:pt x="148" y="85"/>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0" name="Rectangle 109"/>
          <p:cNvSpPr/>
          <p:nvPr/>
        </p:nvSpPr>
        <p:spPr>
          <a:xfrm>
            <a:off x="10139463" y="5072679"/>
            <a:ext cx="1681871" cy="253916"/>
          </a:xfrm>
          <a:prstGeom prst="rect">
            <a:avLst/>
          </a:prstGeom>
        </p:spPr>
        <p:txBody>
          <a:bodyPr wrap="none">
            <a:spAutoFit/>
          </a:bodyPr>
          <a:lstStyle/>
          <a:p>
            <a:r>
              <a:rPr lang="en-US" altLang="zh-CN" sz="1050" b="1" dirty="0" smtClean="0"/>
              <a:t>Packet is lost/missed!!!</a:t>
            </a:r>
            <a:endParaRPr lang="en-US" sz="1050" dirty="0">
              <a:solidFill>
                <a:srgbClr val="00B050"/>
              </a:solidFill>
            </a:endParaRPr>
          </a:p>
        </p:txBody>
      </p:sp>
      <p:sp>
        <p:nvSpPr>
          <p:cNvPr id="111" name="TextBox 110"/>
          <p:cNvSpPr txBox="1"/>
          <p:nvPr/>
        </p:nvSpPr>
        <p:spPr>
          <a:xfrm>
            <a:off x="1087395" y="6256683"/>
            <a:ext cx="9096028" cy="584775"/>
          </a:xfrm>
          <a:prstGeom prst="rect">
            <a:avLst/>
          </a:prstGeom>
          <a:solidFill>
            <a:srgbClr val="FFFF00"/>
          </a:solidFill>
        </p:spPr>
        <p:txBody>
          <a:bodyPr wrap="square" rtlCol="0">
            <a:spAutoFit/>
          </a:bodyPr>
          <a:lstStyle/>
          <a:p>
            <a:r>
              <a:rPr lang="en-US" sz="1600" dirty="0" smtClean="0"/>
              <a:t>All is caused due to the </a:t>
            </a:r>
            <a:r>
              <a:rPr lang="en-US" altLang="zh-CN" sz="1600" dirty="0" smtClean="0"/>
              <a:t>MC service </a:t>
            </a:r>
            <a:r>
              <a:rPr lang="en-US" sz="1600" dirty="0" smtClean="0"/>
              <a:t>server is NOT aware of the multicast session status changes, and </a:t>
            </a:r>
            <a:r>
              <a:rPr lang="en-US" sz="1600" dirty="0"/>
              <a:t>send the DL packet </a:t>
            </a:r>
            <a:r>
              <a:rPr lang="en-US" sz="1600" dirty="0" smtClean="0"/>
              <a:t>at the improper moment.</a:t>
            </a:r>
            <a:endParaRPr lang="en-US" sz="1600" dirty="0"/>
          </a:p>
        </p:txBody>
      </p:sp>
      <p:sp>
        <p:nvSpPr>
          <p:cNvPr id="103" name="Rectangle 102"/>
          <p:cNvSpPr/>
          <p:nvPr/>
        </p:nvSpPr>
        <p:spPr>
          <a:xfrm>
            <a:off x="7701530" y="5912276"/>
            <a:ext cx="1898277" cy="253916"/>
          </a:xfrm>
          <a:prstGeom prst="rect">
            <a:avLst/>
          </a:prstGeom>
        </p:spPr>
        <p:txBody>
          <a:bodyPr wrap="none">
            <a:spAutoFit/>
          </a:bodyPr>
          <a:lstStyle/>
          <a:p>
            <a:r>
              <a:rPr lang="en-US" altLang="zh-CN" sz="1050" b="1" dirty="0" smtClean="0">
                <a:solidFill>
                  <a:srgbClr val="47A5DD"/>
                </a:solidFill>
              </a:rPr>
              <a:t>Joined &amp; CM-CONNECTED</a:t>
            </a:r>
            <a:endParaRPr lang="en-US" sz="1050" dirty="0">
              <a:solidFill>
                <a:srgbClr val="47A5DD"/>
              </a:solidFill>
            </a:endParaRPr>
          </a:p>
        </p:txBody>
      </p:sp>
      <p:sp>
        <p:nvSpPr>
          <p:cNvPr id="105" name="Rectangle 104"/>
          <p:cNvSpPr/>
          <p:nvPr/>
        </p:nvSpPr>
        <p:spPr>
          <a:xfrm>
            <a:off x="9470481" y="5912276"/>
            <a:ext cx="1350050" cy="253916"/>
          </a:xfrm>
          <a:prstGeom prst="rect">
            <a:avLst/>
          </a:prstGeom>
        </p:spPr>
        <p:txBody>
          <a:bodyPr wrap="none">
            <a:spAutoFit/>
          </a:bodyPr>
          <a:lstStyle/>
          <a:p>
            <a:r>
              <a:rPr lang="en-US" altLang="zh-CN" sz="1050" b="1" dirty="0" smtClean="0">
                <a:solidFill>
                  <a:srgbClr val="767171"/>
                </a:solidFill>
              </a:rPr>
              <a:t>Joined &amp; CM-IDLE</a:t>
            </a:r>
            <a:endParaRPr lang="en-US" sz="1050" dirty="0">
              <a:solidFill>
                <a:srgbClr val="767171"/>
              </a:solidFill>
            </a:endParaRPr>
          </a:p>
        </p:txBody>
      </p:sp>
      <p:sp>
        <p:nvSpPr>
          <p:cNvPr id="2" name="Chevron 1"/>
          <p:cNvSpPr/>
          <p:nvPr/>
        </p:nvSpPr>
        <p:spPr>
          <a:xfrm>
            <a:off x="3649599" y="1714135"/>
            <a:ext cx="266297" cy="271291"/>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7" name="Chevron 96"/>
          <p:cNvSpPr/>
          <p:nvPr/>
        </p:nvSpPr>
        <p:spPr>
          <a:xfrm>
            <a:off x="7472345" y="1701266"/>
            <a:ext cx="266297" cy="271291"/>
          </a:xfrm>
          <a:prstGeom prst="chevr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 name="Rectangle 2"/>
          <p:cNvSpPr/>
          <p:nvPr/>
        </p:nvSpPr>
        <p:spPr>
          <a:xfrm>
            <a:off x="664936" y="5837776"/>
            <a:ext cx="516488" cy="215444"/>
          </a:xfrm>
          <a:prstGeom prst="rect">
            <a:avLst/>
          </a:prstGeom>
        </p:spPr>
        <p:txBody>
          <a:bodyPr wrap="none">
            <a:spAutoFit/>
          </a:bodyPr>
          <a:lstStyle/>
          <a:p>
            <a:r>
              <a:rPr lang="en-US" altLang="zh-CN" sz="800" b="1" dirty="0"/>
              <a:t>User A</a:t>
            </a:r>
            <a:endParaRPr lang="en-US" sz="800" dirty="0"/>
          </a:p>
        </p:txBody>
      </p:sp>
      <p:sp>
        <p:nvSpPr>
          <p:cNvPr id="112" name="Rectangle 111"/>
          <p:cNvSpPr/>
          <p:nvPr/>
        </p:nvSpPr>
        <p:spPr>
          <a:xfrm>
            <a:off x="4633174" y="5819730"/>
            <a:ext cx="516488" cy="215444"/>
          </a:xfrm>
          <a:prstGeom prst="rect">
            <a:avLst/>
          </a:prstGeom>
        </p:spPr>
        <p:txBody>
          <a:bodyPr wrap="none">
            <a:spAutoFit/>
          </a:bodyPr>
          <a:lstStyle/>
          <a:p>
            <a:r>
              <a:rPr lang="en-US" altLang="zh-CN" sz="800" b="1" dirty="0"/>
              <a:t>User A</a:t>
            </a:r>
            <a:endParaRPr lang="en-US" sz="800" dirty="0"/>
          </a:p>
        </p:txBody>
      </p:sp>
      <p:sp>
        <p:nvSpPr>
          <p:cNvPr id="113" name="Rectangle 112"/>
          <p:cNvSpPr/>
          <p:nvPr/>
        </p:nvSpPr>
        <p:spPr>
          <a:xfrm>
            <a:off x="8276402" y="5794846"/>
            <a:ext cx="516488" cy="215444"/>
          </a:xfrm>
          <a:prstGeom prst="rect">
            <a:avLst/>
          </a:prstGeom>
        </p:spPr>
        <p:txBody>
          <a:bodyPr wrap="none">
            <a:spAutoFit/>
          </a:bodyPr>
          <a:lstStyle/>
          <a:p>
            <a:r>
              <a:rPr lang="en-US" altLang="zh-CN" sz="800" b="1" dirty="0"/>
              <a:t>User A</a:t>
            </a:r>
            <a:endParaRPr lang="en-US" sz="800" dirty="0"/>
          </a:p>
        </p:txBody>
      </p:sp>
    </p:spTree>
    <p:extLst>
      <p:ext uri="{BB962C8B-B14F-4D97-AF65-F5344CB8AC3E}">
        <p14:creationId xmlns:p14="http://schemas.microsoft.com/office/powerpoint/2010/main" val="33924027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 xmlns:a16="http://schemas.microsoft.com/office/drawing/2014/main" id="{62078A6A-58DF-41E0-8A99-EE480A38FE24}"/>
              </a:ext>
            </a:extLst>
          </p:cNvPr>
          <p:cNvSpPr txBox="1"/>
          <p:nvPr/>
        </p:nvSpPr>
        <p:spPr>
          <a:xfrm>
            <a:off x="311366" y="463697"/>
            <a:ext cx="11163300" cy="523220"/>
          </a:xfrm>
          <a:prstGeom prst="rect">
            <a:avLst/>
          </a:prstGeom>
          <a:noFill/>
        </p:spPr>
        <p:txBody>
          <a:bodyPr wrap="square" rtlCol="0">
            <a:spAutoFit/>
          </a:bodyPr>
          <a:lstStyle/>
          <a:p>
            <a:r>
              <a:rPr lang="en-US" altLang="zh-CN" sz="2800" dirty="0" smtClean="0">
                <a:solidFill>
                  <a:srgbClr val="FF0000"/>
                </a:solidFill>
              </a:rPr>
              <a:t>Which happened if packet loss occurs?</a:t>
            </a:r>
            <a:endParaRPr lang="zh-CN" altLang="en-US" sz="2800" dirty="0">
              <a:solidFill>
                <a:srgbClr val="FF0000"/>
              </a:solidFill>
            </a:endParaRPr>
          </a:p>
        </p:txBody>
      </p:sp>
      <p:sp>
        <p:nvSpPr>
          <p:cNvPr id="9" name="文本框 10">
            <a:extLst>
              <a:ext uri="{FF2B5EF4-FFF2-40B4-BE49-F238E27FC236}">
                <a16:creationId xmlns="" xmlns:a16="http://schemas.microsoft.com/office/drawing/2014/main" id="{BCF0DE66-D5CB-4AAB-A2E5-4ABEFB9BC095}"/>
              </a:ext>
            </a:extLst>
          </p:cNvPr>
          <p:cNvSpPr txBox="1"/>
          <p:nvPr/>
        </p:nvSpPr>
        <p:spPr>
          <a:xfrm>
            <a:off x="510746" y="1284901"/>
            <a:ext cx="9770075" cy="1723549"/>
          </a:xfrm>
          <a:prstGeom prst="rect">
            <a:avLst/>
          </a:prstGeom>
          <a:noFill/>
        </p:spPr>
        <p:txBody>
          <a:bodyPr wrap="square" rtlCol="0">
            <a:spAutoFit/>
          </a:bodyPr>
          <a:lstStyle/>
          <a:p>
            <a:pPr marL="285750" indent="-285750">
              <a:spcAft>
                <a:spcPts val="600"/>
              </a:spcAft>
              <a:buFont typeface="Wingdings" panose="05000000000000000000" pitchFamily="2" charset="2"/>
              <a:buChar char="q"/>
            </a:pPr>
            <a:r>
              <a:rPr lang="en-US" altLang="zh-CN" sz="1600" dirty="0" smtClean="0"/>
              <a:t>In Mission critical service, the packet loss in following case is not acceptable.</a:t>
            </a:r>
          </a:p>
          <a:p>
            <a:pPr marL="742950" lvl="1" indent="-285750">
              <a:spcAft>
                <a:spcPts val="600"/>
              </a:spcAft>
              <a:buFont typeface="Arial" panose="020B0604020202020204" pitchFamily="34" charset="0"/>
              <a:buChar char="•"/>
            </a:pPr>
            <a:r>
              <a:rPr lang="en-US" altLang="zh-CN" sz="1600" dirty="0" smtClean="0"/>
              <a:t>When packet loss happens during the speech packet transmission, the late connected UE </a:t>
            </a:r>
            <a:r>
              <a:rPr lang="en-US" altLang="zh-CN" sz="1600" dirty="0" smtClean="0">
                <a:solidFill>
                  <a:srgbClr val="FF0000"/>
                </a:solidFill>
              </a:rPr>
              <a:t>may miss/misunderstand the important information from the talker, e.g., command.</a:t>
            </a:r>
          </a:p>
          <a:p>
            <a:pPr marL="742950" lvl="1" indent="-285750">
              <a:spcAft>
                <a:spcPts val="600"/>
              </a:spcAft>
              <a:buFont typeface="Arial" panose="020B0604020202020204" pitchFamily="34" charset="0"/>
              <a:buChar char="•"/>
            </a:pPr>
            <a:r>
              <a:rPr lang="en-US" altLang="zh-CN" sz="1600" dirty="0" smtClean="0"/>
              <a:t>When the packet loss happens during the application level signaling, </a:t>
            </a:r>
            <a:r>
              <a:rPr lang="en-US" altLang="zh-CN" sz="1600" dirty="0" err="1" smtClean="0"/>
              <a:t>e.g</a:t>
            </a:r>
            <a:r>
              <a:rPr lang="en-US" altLang="zh-CN" sz="1600" dirty="0" smtClean="0"/>
              <a:t>, in pre-established MBS case, the late connected users will miss e.g., the call request/</a:t>
            </a:r>
            <a:r>
              <a:rPr lang="en-US" altLang="zh-CN" sz="1600" dirty="0" err="1" smtClean="0"/>
              <a:t>GroupMapToSession</a:t>
            </a:r>
            <a:r>
              <a:rPr lang="en-US" altLang="zh-CN" sz="1600" dirty="0" smtClean="0"/>
              <a:t>, and </a:t>
            </a:r>
            <a:r>
              <a:rPr lang="en-US" altLang="zh-CN" sz="1600" dirty="0" smtClean="0">
                <a:solidFill>
                  <a:srgbClr val="FF0000"/>
                </a:solidFill>
              </a:rPr>
              <a:t>unable to join the call or receive the following media via MBS.</a:t>
            </a:r>
          </a:p>
        </p:txBody>
      </p:sp>
    </p:spTree>
    <p:extLst>
      <p:ext uri="{BB962C8B-B14F-4D97-AF65-F5344CB8AC3E}">
        <p14:creationId xmlns:p14="http://schemas.microsoft.com/office/powerpoint/2010/main" val="23802331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 xmlns:a16="http://schemas.microsoft.com/office/drawing/2014/main" id="{62078A6A-58DF-41E0-8A99-EE480A38FE24}"/>
              </a:ext>
            </a:extLst>
          </p:cNvPr>
          <p:cNvSpPr txBox="1"/>
          <p:nvPr/>
        </p:nvSpPr>
        <p:spPr>
          <a:xfrm>
            <a:off x="311366" y="463697"/>
            <a:ext cx="11163300" cy="523220"/>
          </a:xfrm>
          <a:prstGeom prst="rect">
            <a:avLst/>
          </a:prstGeom>
          <a:noFill/>
        </p:spPr>
        <p:txBody>
          <a:bodyPr wrap="square" rtlCol="0">
            <a:spAutoFit/>
          </a:bodyPr>
          <a:lstStyle/>
          <a:p>
            <a:r>
              <a:rPr lang="en-US" altLang="zh-CN" sz="2800" dirty="0" smtClean="0">
                <a:solidFill>
                  <a:srgbClr val="FF0000"/>
                </a:solidFill>
              </a:rPr>
              <a:t>Potential solutions</a:t>
            </a:r>
            <a:endParaRPr lang="zh-CN" altLang="en-US" sz="2800" dirty="0">
              <a:solidFill>
                <a:srgbClr val="FF0000"/>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2095766282"/>
              </p:ext>
            </p:extLst>
          </p:nvPr>
        </p:nvGraphicFramePr>
        <p:xfrm>
          <a:off x="311366" y="1324632"/>
          <a:ext cx="11429784" cy="2839720"/>
        </p:xfrm>
        <a:graphic>
          <a:graphicData uri="http://schemas.openxmlformats.org/drawingml/2006/table">
            <a:tbl>
              <a:tblPr firstRow="1" bandRow="1">
                <a:tableStyleId>{5C22544A-7EE6-4342-B048-85BDC9FD1C3A}</a:tableStyleId>
              </a:tblPr>
              <a:tblGrid>
                <a:gridCol w="1519751"/>
                <a:gridCol w="3583505"/>
                <a:gridCol w="6326528"/>
              </a:tblGrid>
              <a:tr h="370840">
                <a:tc>
                  <a:txBody>
                    <a:bodyPr/>
                    <a:lstStyle/>
                    <a:p>
                      <a:r>
                        <a:rPr lang="en-US" dirty="0" smtClean="0"/>
                        <a:t>Options</a:t>
                      </a:r>
                      <a:endParaRPr lang="en-US" dirty="0"/>
                    </a:p>
                  </a:txBody>
                  <a:tcPr/>
                </a:tc>
                <a:tc>
                  <a:txBody>
                    <a:bodyPr/>
                    <a:lstStyle/>
                    <a:p>
                      <a:r>
                        <a:rPr lang="en-US" dirty="0" smtClean="0"/>
                        <a:t>Brief</a:t>
                      </a:r>
                      <a:r>
                        <a:rPr lang="en-US" baseline="0" dirty="0" smtClean="0"/>
                        <a:t> d</a:t>
                      </a:r>
                      <a:r>
                        <a:rPr lang="en-US" dirty="0" smtClean="0"/>
                        <a:t>escription</a:t>
                      </a:r>
                      <a:endParaRPr lang="en-US" dirty="0"/>
                    </a:p>
                  </a:txBody>
                  <a:tcPr/>
                </a:tc>
                <a:tc>
                  <a:txBody>
                    <a:bodyPr/>
                    <a:lstStyle/>
                    <a:p>
                      <a:r>
                        <a:rPr lang="en-US" dirty="0" smtClean="0"/>
                        <a:t>Impacts</a:t>
                      </a:r>
                      <a:endParaRPr lang="en-US" dirty="0"/>
                    </a:p>
                  </a:txBody>
                  <a:tcPr/>
                </a:tc>
              </a:tr>
              <a:tr h="370840">
                <a:tc>
                  <a:txBody>
                    <a:bodyPr/>
                    <a:lstStyle/>
                    <a:p>
                      <a:r>
                        <a:rPr lang="en-US" altLang="zh-CN" sz="1200" dirty="0" smtClean="0"/>
                        <a:t>A - SA2</a:t>
                      </a:r>
                      <a:endParaRPr lang="en-US" sz="1200" dirty="0"/>
                    </a:p>
                  </a:txBody>
                  <a:tcPr/>
                </a:tc>
                <a:tc>
                  <a:txBody>
                    <a:bodyPr/>
                    <a:lstStyle/>
                    <a:p>
                      <a:r>
                        <a:rPr lang="en-US" sz="1200" dirty="0" smtClean="0"/>
                        <a:t>Expose</a:t>
                      </a:r>
                      <a:r>
                        <a:rPr lang="en-US" sz="1200" baseline="0" dirty="0" smtClean="0"/>
                        <a:t> the multicast MBS  session status to AF/AS, which enables the AS to activate the MBS session when it is in inactive status.</a:t>
                      </a:r>
                      <a:endParaRPr lang="en-US" sz="1200" dirty="0"/>
                    </a:p>
                  </a:txBody>
                  <a:tcPr/>
                </a:tc>
                <a:tc>
                  <a:txBody>
                    <a:bodyPr/>
                    <a:lstStyle/>
                    <a:p>
                      <a:pPr marL="285750" indent="-285750">
                        <a:buFont typeface="Arial" panose="020B0604020202020204" pitchFamily="34" charset="0"/>
                        <a:buChar char="•"/>
                      </a:pPr>
                      <a:r>
                        <a:rPr lang="en-US" altLang="zh-CN" sz="1200" baseline="0" dirty="0" smtClean="0">
                          <a:solidFill>
                            <a:srgbClr val="C00000"/>
                          </a:solidFill>
                        </a:rPr>
                        <a:t>Changes in SA2</a:t>
                      </a:r>
                      <a:r>
                        <a:rPr lang="en-US" altLang="zh-CN" sz="1200" baseline="0" dirty="0" smtClean="0"/>
                        <a:t>: introduce the multicast MBS session status subscription/notification.  </a:t>
                      </a:r>
                    </a:p>
                    <a:p>
                      <a:pPr marL="285750" indent="-285750">
                        <a:buFont typeface="Arial" panose="020B0604020202020204" pitchFamily="34" charset="0"/>
                        <a:buChar char="•"/>
                      </a:pPr>
                      <a:r>
                        <a:rPr lang="en-US" altLang="zh-CN" sz="1200" baseline="0" dirty="0" smtClean="0">
                          <a:solidFill>
                            <a:srgbClr val="C00000"/>
                          </a:solidFill>
                        </a:rPr>
                        <a:t>Impact on SA6</a:t>
                      </a:r>
                      <a:r>
                        <a:rPr lang="en-US" altLang="zh-CN" sz="1200" baseline="0" dirty="0" smtClean="0"/>
                        <a:t>: subscribe the multicast MBS session status, activate the inactive MBS session before sending DL data.</a:t>
                      </a:r>
                    </a:p>
                  </a:txBody>
                  <a:tcPr/>
                </a:tc>
              </a:tr>
              <a:tr h="370840">
                <a:tc>
                  <a:txBody>
                    <a:bodyPr/>
                    <a:lstStyle/>
                    <a:p>
                      <a:r>
                        <a:rPr lang="en-US" sz="1200" dirty="0" smtClean="0"/>
                        <a:t>B </a:t>
                      </a:r>
                      <a:r>
                        <a:rPr lang="en-US" sz="1200" baseline="0" dirty="0" smtClean="0"/>
                        <a:t>– SA6 solution</a:t>
                      </a:r>
                      <a:endParaRPr lang="en-US" sz="1200" dirty="0"/>
                    </a:p>
                  </a:txBody>
                  <a:tcPr/>
                </a:tc>
                <a:tc>
                  <a:txBody>
                    <a:bodyPr/>
                    <a:lstStyle/>
                    <a:p>
                      <a:r>
                        <a:rPr lang="en-US" sz="1200" dirty="0" smtClean="0"/>
                        <a:t>Always activate</a:t>
                      </a:r>
                      <a:r>
                        <a:rPr lang="en-US" sz="1200" baseline="0" dirty="0" smtClean="0"/>
                        <a:t> the multicast MBS session before sending DL packet regardless of the MBS session status</a:t>
                      </a:r>
                      <a:endParaRPr lang="en-US" sz="1200"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200" kern="1200" baseline="0" dirty="0" smtClean="0">
                          <a:solidFill>
                            <a:srgbClr val="C00000"/>
                          </a:solidFill>
                          <a:latin typeface="+mn-lt"/>
                          <a:ea typeface="+mn-ea"/>
                          <a:cs typeface="+mn-cs"/>
                        </a:rPr>
                        <a:t>Unfeasible solution </a:t>
                      </a:r>
                      <a:r>
                        <a:rPr lang="en-US" altLang="zh-CN" sz="1200" kern="1200" baseline="0" dirty="0" smtClean="0">
                          <a:solidFill>
                            <a:schemeClr val="dk1"/>
                          </a:solidFill>
                          <a:latin typeface="+mn-lt"/>
                          <a:ea typeface="+mn-ea"/>
                          <a:cs typeface="+mn-cs"/>
                        </a:rPr>
                        <a:t>as the AS is unable to know how long the “silent period” will make the multicast MBS session inactive. The worst case, the AS has to perform the multicast MBS session activation procedure after each silent period no matter how short it is.  </a:t>
                      </a:r>
                    </a:p>
                    <a:p>
                      <a:pPr marL="285750" indent="-285750">
                        <a:buFont typeface="Arial" panose="020B0604020202020204" pitchFamily="34" charset="0"/>
                        <a:buChar char="•"/>
                      </a:pPr>
                      <a:r>
                        <a:rPr lang="en-US" altLang="zh-CN" sz="1200" kern="1200" baseline="0" dirty="0" smtClean="0">
                          <a:solidFill>
                            <a:schemeClr val="dk1"/>
                          </a:solidFill>
                          <a:latin typeface="+mn-lt"/>
                          <a:ea typeface="+mn-ea"/>
                          <a:cs typeface="+mn-cs"/>
                        </a:rPr>
                        <a:t> </a:t>
                      </a:r>
                      <a:r>
                        <a:rPr lang="en-US" altLang="zh-CN" sz="1200" kern="1200" baseline="0" dirty="0" smtClean="0">
                          <a:solidFill>
                            <a:srgbClr val="C00000"/>
                          </a:solidFill>
                          <a:latin typeface="+mn-lt"/>
                          <a:ea typeface="+mn-ea"/>
                          <a:cs typeface="+mn-cs"/>
                        </a:rPr>
                        <a:t>tremendous burden/</a:t>
                      </a:r>
                      <a:r>
                        <a:rPr lang="en-US" altLang="zh-CN" sz="1200" kern="1200" baseline="0" dirty="0" err="1" smtClean="0">
                          <a:solidFill>
                            <a:srgbClr val="C00000"/>
                          </a:solidFill>
                          <a:latin typeface="+mn-lt"/>
                          <a:ea typeface="+mn-ea"/>
                          <a:cs typeface="+mn-cs"/>
                        </a:rPr>
                        <a:t>signallings</a:t>
                      </a:r>
                      <a:r>
                        <a:rPr lang="en-US" altLang="zh-CN" sz="1200" kern="1200" baseline="0" dirty="0" smtClean="0">
                          <a:solidFill>
                            <a:srgbClr val="C00000"/>
                          </a:solidFill>
                          <a:latin typeface="+mn-lt"/>
                          <a:ea typeface="+mn-ea"/>
                          <a:cs typeface="+mn-cs"/>
                        </a:rPr>
                        <a:t> exchange </a:t>
                      </a:r>
                      <a:r>
                        <a:rPr lang="en-US" altLang="zh-CN" sz="1200" kern="1200" baseline="0" dirty="0" smtClean="0">
                          <a:solidFill>
                            <a:schemeClr val="dk1"/>
                          </a:solidFill>
                          <a:latin typeface="+mn-lt"/>
                          <a:ea typeface="+mn-ea"/>
                          <a:cs typeface="+mn-cs"/>
                        </a:rPr>
                        <a:t>on the server as it has to activate the multicast MBS session even if it is already in “active” state</a:t>
                      </a:r>
                    </a:p>
                    <a:p>
                      <a:pPr marL="285750" indent="-285750">
                        <a:buFont typeface="Arial" panose="020B0604020202020204" pitchFamily="34" charset="0"/>
                        <a:buChar char="•"/>
                      </a:pPr>
                      <a:r>
                        <a:rPr lang="en-US" altLang="zh-CN" sz="1200" kern="1200" baseline="0" dirty="0" smtClean="0">
                          <a:solidFill>
                            <a:schemeClr val="dk1"/>
                          </a:solidFill>
                          <a:latin typeface="+mn-lt"/>
                          <a:ea typeface="+mn-ea"/>
                          <a:cs typeface="+mn-cs"/>
                        </a:rPr>
                        <a:t>No SA2 work.</a:t>
                      </a:r>
                    </a:p>
                  </a:txBody>
                  <a:tcPr/>
                </a:tc>
              </a:tr>
              <a:tr h="370840">
                <a:tc>
                  <a:txBody>
                    <a:bodyPr/>
                    <a:lstStyle/>
                    <a:p>
                      <a:r>
                        <a:rPr lang="en-US" sz="1200" dirty="0" smtClean="0"/>
                        <a:t>C – SA6 solution</a:t>
                      </a:r>
                      <a:endParaRPr lang="en-US" sz="1200" dirty="0"/>
                    </a:p>
                  </a:txBody>
                  <a:tcPr/>
                </a:tc>
                <a:tc>
                  <a:txBody>
                    <a:bodyPr/>
                    <a:lstStyle/>
                    <a:p>
                      <a:r>
                        <a:rPr lang="en-US" sz="1200" dirty="0" smtClean="0"/>
                        <a:t>Repeat the</a:t>
                      </a:r>
                      <a:r>
                        <a:rPr lang="en-US" sz="1200" baseline="0" dirty="0" smtClean="0"/>
                        <a:t> application level signaling several times over the multicast MBS</a:t>
                      </a:r>
                      <a:endParaRPr lang="en-US" sz="1200" dirty="0"/>
                    </a:p>
                  </a:txBody>
                  <a:tcPr/>
                </a:tc>
                <a:tc>
                  <a:txBody>
                    <a:bodyPr/>
                    <a:lstStyle/>
                    <a:p>
                      <a:pPr marL="285750" indent="-285750">
                        <a:buFont typeface="Arial" panose="020B0604020202020204" pitchFamily="34" charset="0"/>
                        <a:buChar char="•"/>
                      </a:pPr>
                      <a:r>
                        <a:rPr lang="en-US" sz="1200" dirty="0" smtClean="0">
                          <a:solidFill>
                            <a:srgbClr val="C00000"/>
                          </a:solidFill>
                        </a:rPr>
                        <a:t>Burden to the server</a:t>
                      </a:r>
                      <a:r>
                        <a:rPr lang="en-US" sz="1200" baseline="0" dirty="0" smtClean="0">
                          <a:solidFill>
                            <a:srgbClr val="C00000"/>
                          </a:solidFill>
                        </a:rPr>
                        <a:t> and UE</a:t>
                      </a:r>
                      <a:r>
                        <a:rPr lang="en-US" sz="1200" baseline="0" dirty="0" smtClean="0"/>
                        <a:t> to handle the redundant packet/</a:t>
                      </a:r>
                      <a:r>
                        <a:rPr lang="en-US" altLang="zh-CN" sz="1200" baseline="0" dirty="0" smtClean="0"/>
                        <a:t>message;</a:t>
                      </a:r>
                    </a:p>
                    <a:p>
                      <a:pPr marL="285750" indent="-285750">
                        <a:buFont typeface="Arial" panose="020B0604020202020204" pitchFamily="34" charset="0"/>
                        <a:buChar char="•"/>
                      </a:pPr>
                      <a:r>
                        <a:rPr lang="en-US" altLang="zh-CN" sz="1200" baseline="0" dirty="0" smtClean="0">
                          <a:solidFill>
                            <a:srgbClr val="C00000"/>
                          </a:solidFill>
                        </a:rPr>
                        <a:t>Cost extra network </a:t>
                      </a:r>
                      <a:r>
                        <a:rPr lang="en-US" altLang="zh-CN" sz="1200" baseline="0" dirty="0" smtClean="0"/>
                        <a:t>transmission </a:t>
                      </a:r>
                      <a:r>
                        <a:rPr lang="en-US" altLang="zh-CN" sz="1200" baseline="0" dirty="0" smtClean="0">
                          <a:solidFill>
                            <a:srgbClr val="C00000"/>
                          </a:solidFill>
                        </a:rPr>
                        <a:t>resources</a:t>
                      </a:r>
                      <a:r>
                        <a:rPr lang="en-US" altLang="zh-CN" sz="1200" baseline="0" dirty="0" smtClean="0"/>
                        <a:t>.</a:t>
                      </a:r>
                    </a:p>
                    <a:p>
                      <a:pPr marL="285750" indent="-285750">
                        <a:buFont typeface="Arial" panose="020B0604020202020204" pitchFamily="34" charset="0"/>
                        <a:buChar char="•"/>
                      </a:pPr>
                      <a:r>
                        <a:rPr lang="en-US" altLang="zh-CN" sz="1200" baseline="0" dirty="0" smtClean="0"/>
                        <a:t>No SA2 work.</a:t>
                      </a:r>
                    </a:p>
                  </a:txBody>
                  <a:tcPr/>
                </a:tc>
              </a:tr>
            </a:tbl>
          </a:graphicData>
        </a:graphic>
      </p:graphicFrame>
      <p:grpSp>
        <p:nvGrpSpPr>
          <p:cNvPr id="160" name="Group 159"/>
          <p:cNvGrpSpPr/>
          <p:nvPr/>
        </p:nvGrpSpPr>
        <p:grpSpPr>
          <a:xfrm>
            <a:off x="1063638" y="4548813"/>
            <a:ext cx="2738975" cy="1903701"/>
            <a:chOff x="8555981" y="984304"/>
            <a:chExt cx="2738975" cy="1903701"/>
          </a:xfrm>
        </p:grpSpPr>
        <p:sp>
          <p:nvSpPr>
            <p:cNvPr id="4" name="矩形 6">
              <a:extLst>
                <a:ext uri="{FF2B5EF4-FFF2-40B4-BE49-F238E27FC236}">
                  <a16:creationId xmlns="" xmlns:a16="http://schemas.microsoft.com/office/drawing/2014/main" id="{FB22147C-DD5D-444F-8E77-2DF4EB3FB5AB}"/>
                </a:ext>
              </a:extLst>
            </p:cNvPr>
            <p:cNvSpPr/>
            <p:nvPr/>
          </p:nvSpPr>
          <p:spPr>
            <a:xfrm>
              <a:off x="9536136" y="1508480"/>
              <a:ext cx="1198475" cy="2410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t>5GC</a:t>
              </a:r>
              <a:endParaRPr lang="zh-CN" altLang="en-US" sz="1200" dirty="0"/>
            </a:p>
          </p:txBody>
        </p:sp>
        <p:sp>
          <p:nvSpPr>
            <p:cNvPr id="5" name="矩形 13">
              <a:extLst>
                <a:ext uri="{FF2B5EF4-FFF2-40B4-BE49-F238E27FC236}">
                  <a16:creationId xmlns="" xmlns:a16="http://schemas.microsoft.com/office/drawing/2014/main" id="{D12B39F5-A43C-4D7B-9DEE-9B496E71AC7E}"/>
                </a:ext>
              </a:extLst>
            </p:cNvPr>
            <p:cNvSpPr/>
            <p:nvPr/>
          </p:nvSpPr>
          <p:spPr>
            <a:xfrm>
              <a:off x="9554978" y="984304"/>
              <a:ext cx="1179634" cy="228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t>MCX AS </a:t>
              </a:r>
              <a:endParaRPr lang="zh-CN" altLang="en-US" sz="1200" dirty="0"/>
            </a:p>
          </p:txBody>
        </p:sp>
        <p:grpSp>
          <p:nvGrpSpPr>
            <p:cNvPr id="6" name="组合 27029"/>
            <p:cNvGrpSpPr>
              <a:grpSpLocks/>
            </p:cNvGrpSpPr>
            <p:nvPr/>
          </p:nvGrpSpPr>
          <p:grpSpPr bwMode="auto">
            <a:xfrm>
              <a:off x="9705123" y="1934462"/>
              <a:ext cx="243673" cy="290701"/>
              <a:chOff x="911225" y="2816225"/>
              <a:chExt cx="296863" cy="347663"/>
            </a:xfrm>
            <a:solidFill>
              <a:schemeClr val="tx1"/>
            </a:solidFill>
          </p:grpSpPr>
          <p:sp>
            <p:nvSpPr>
              <p:cNvPr id="7" name="Freeform 179"/>
              <p:cNvSpPr>
                <a:spLocks noEditPoints="1"/>
              </p:cNvSpPr>
              <p:nvPr/>
            </p:nvSpPr>
            <p:spPr bwMode="auto">
              <a:xfrm>
                <a:off x="911225" y="3051175"/>
                <a:ext cx="173038" cy="74613"/>
              </a:xfrm>
              <a:custGeom>
                <a:avLst/>
                <a:gdLst>
                  <a:gd name="T0" fmla="*/ 2147483646 w 366"/>
                  <a:gd name="T1" fmla="*/ 2147483646 h 157"/>
                  <a:gd name="T2" fmla="*/ 2147483646 w 366"/>
                  <a:gd name="T3" fmla="*/ 2147483646 h 157"/>
                  <a:gd name="T4" fmla="*/ 2147483646 w 366"/>
                  <a:gd name="T5" fmla="*/ 2147483646 h 157"/>
                  <a:gd name="T6" fmla="*/ 2147483646 w 366"/>
                  <a:gd name="T7" fmla="*/ 2147483646 h 157"/>
                  <a:gd name="T8" fmla="*/ 2147483646 w 366"/>
                  <a:gd name="T9" fmla="*/ 2147483646 h 157"/>
                  <a:gd name="T10" fmla="*/ 2147483646 w 366"/>
                  <a:gd name="T11" fmla="*/ 2147483646 h 157"/>
                  <a:gd name="T12" fmla="*/ 2147483646 w 366"/>
                  <a:gd name="T13" fmla="*/ 2147483646 h 157"/>
                  <a:gd name="T14" fmla="*/ 2147483646 w 366"/>
                  <a:gd name="T15" fmla="*/ 2147483646 h 157"/>
                  <a:gd name="T16" fmla="*/ 2147483646 w 366"/>
                  <a:gd name="T17" fmla="*/ 2147483646 h 157"/>
                  <a:gd name="T18" fmla="*/ 2147483646 w 366"/>
                  <a:gd name="T19" fmla="*/ 2147483646 h 157"/>
                  <a:gd name="T20" fmla="*/ 2147483646 w 366"/>
                  <a:gd name="T21" fmla="*/ 2147483646 h 157"/>
                  <a:gd name="T22" fmla="*/ 0 w 366"/>
                  <a:gd name="T23" fmla="*/ 2147483646 h 157"/>
                  <a:gd name="T24" fmla="*/ 2147483646 w 366"/>
                  <a:gd name="T25" fmla="*/ 0 h 157"/>
                  <a:gd name="T26" fmla="*/ 2147483646 w 366"/>
                  <a:gd name="T27" fmla="*/ 0 h 157"/>
                  <a:gd name="T28" fmla="*/ 2147483646 w 366"/>
                  <a:gd name="T29" fmla="*/ 2147483646 h 157"/>
                  <a:gd name="T30" fmla="*/ 2147483646 w 366"/>
                  <a:gd name="T31" fmla="*/ 2147483646 h 1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66" h="157">
                    <a:moveTo>
                      <a:pt x="91" y="125"/>
                    </a:moveTo>
                    <a:lnTo>
                      <a:pt x="91" y="125"/>
                    </a:lnTo>
                    <a:lnTo>
                      <a:pt x="253" y="125"/>
                    </a:lnTo>
                    <a:lnTo>
                      <a:pt x="315" y="78"/>
                    </a:lnTo>
                    <a:lnTo>
                      <a:pt x="260" y="32"/>
                    </a:lnTo>
                    <a:lnTo>
                      <a:pt x="128" y="31"/>
                    </a:lnTo>
                    <a:lnTo>
                      <a:pt x="50" y="81"/>
                    </a:lnTo>
                    <a:lnTo>
                      <a:pt x="91" y="125"/>
                    </a:lnTo>
                    <a:close/>
                    <a:moveTo>
                      <a:pt x="263" y="157"/>
                    </a:moveTo>
                    <a:lnTo>
                      <a:pt x="263" y="157"/>
                    </a:lnTo>
                    <a:lnTo>
                      <a:pt x="78" y="156"/>
                    </a:lnTo>
                    <a:lnTo>
                      <a:pt x="0" y="75"/>
                    </a:lnTo>
                    <a:lnTo>
                      <a:pt x="119" y="0"/>
                    </a:lnTo>
                    <a:lnTo>
                      <a:pt x="272" y="0"/>
                    </a:lnTo>
                    <a:lnTo>
                      <a:pt x="366" y="79"/>
                    </a:lnTo>
                    <a:lnTo>
                      <a:pt x="263" y="15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9" name="Freeform 180"/>
              <p:cNvSpPr>
                <a:spLocks noEditPoints="1"/>
              </p:cNvSpPr>
              <p:nvPr/>
            </p:nvSpPr>
            <p:spPr bwMode="auto">
              <a:xfrm>
                <a:off x="1025525" y="3022600"/>
                <a:ext cx="155575" cy="74613"/>
              </a:xfrm>
              <a:custGeom>
                <a:avLst/>
                <a:gdLst>
                  <a:gd name="T0" fmla="*/ 2147483646 w 332"/>
                  <a:gd name="T1" fmla="*/ 2147483646 h 158"/>
                  <a:gd name="T2" fmla="*/ 2147483646 w 332"/>
                  <a:gd name="T3" fmla="*/ 2147483646 h 158"/>
                  <a:gd name="T4" fmla="*/ 2147483646 w 332"/>
                  <a:gd name="T5" fmla="*/ 2147483646 h 158"/>
                  <a:gd name="T6" fmla="*/ 2147483646 w 332"/>
                  <a:gd name="T7" fmla="*/ 2147483646 h 158"/>
                  <a:gd name="T8" fmla="*/ 2147483646 w 332"/>
                  <a:gd name="T9" fmla="*/ 2147483646 h 158"/>
                  <a:gd name="T10" fmla="*/ 2147483646 w 332"/>
                  <a:gd name="T11" fmla="*/ 2147483646 h 158"/>
                  <a:gd name="T12" fmla="*/ 2147483646 w 332"/>
                  <a:gd name="T13" fmla="*/ 2147483646 h 158"/>
                  <a:gd name="T14" fmla="*/ 2147483646 w 332"/>
                  <a:gd name="T15" fmla="*/ 2147483646 h 158"/>
                  <a:gd name="T16" fmla="*/ 2147483646 w 332"/>
                  <a:gd name="T17" fmla="*/ 2147483646 h 158"/>
                  <a:gd name="T18" fmla="*/ 2147483646 w 332"/>
                  <a:gd name="T19" fmla="*/ 2147483646 h 158"/>
                  <a:gd name="T20" fmla="*/ 2147483646 w 332"/>
                  <a:gd name="T21" fmla="*/ 2147483646 h 158"/>
                  <a:gd name="T22" fmla="*/ 0 w 332"/>
                  <a:gd name="T23" fmla="*/ 2147483646 h 158"/>
                  <a:gd name="T24" fmla="*/ 2147483646 w 332"/>
                  <a:gd name="T25" fmla="*/ 0 h 158"/>
                  <a:gd name="T26" fmla="*/ 2147483646 w 332"/>
                  <a:gd name="T27" fmla="*/ 0 h 158"/>
                  <a:gd name="T28" fmla="*/ 2147483646 w 332"/>
                  <a:gd name="T29" fmla="*/ 2147483646 h 158"/>
                  <a:gd name="T30" fmla="*/ 2147483646 w 332"/>
                  <a:gd name="T31" fmla="*/ 2147483646 h 15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32" h="158">
                    <a:moveTo>
                      <a:pt x="105" y="126"/>
                    </a:moveTo>
                    <a:lnTo>
                      <a:pt x="105" y="126"/>
                    </a:lnTo>
                    <a:lnTo>
                      <a:pt x="249" y="126"/>
                    </a:lnTo>
                    <a:lnTo>
                      <a:pt x="286" y="82"/>
                    </a:lnTo>
                    <a:lnTo>
                      <a:pt x="213" y="32"/>
                    </a:lnTo>
                    <a:lnTo>
                      <a:pt x="97" y="32"/>
                    </a:lnTo>
                    <a:lnTo>
                      <a:pt x="48" y="78"/>
                    </a:lnTo>
                    <a:lnTo>
                      <a:pt x="105" y="126"/>
                    </a:lnTo>
                    <a:close/>
                    <a:moveTo>
                      <a:pt x="264" y="158"/>
                    </a:moveTo>
                    <a:lnTo>
                      <a:pt x="264" y="158"/>
                    </a:lnTo>
                    <a:lnTo>
                      <a:pt x="93" y="158"/>
                    </a:lnTo>
                    <a:lnTo>
                      <a:pt x="0" y="79"/>
                    </a:lnTo>
                    <a:lnTo>
                      <a:pt x="85" y="0"/>
                    </a:lnTo>
                    <a:lnTo>
                      <a:pt x="223" y="0"/>
                    </a:lnTo>
                    <a:lnTo>
                      <a:pt x="332" y="76"/>
                    </a:lnTo>
                    <a:lnTo>
                      <a:pt x="264" y="158"/>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10" name="Freeform 181"/>
              <p:cNvSpPr>
                <a:spLocks/>
              </p:cNvSpPr>
              <p:nvPr/>
            </p:nvSpPr>
            <p:spPr bwMode="auto">
              <a:xfrm>
                <a:off x="1020763" y="3081338"/>
                <a:ext cx="187325" cy="74613"/>
              </a:xfrm>
              <a:custGeom>
                <a:avLst/>
                <a:gdLst>
                  <a:gd name="T0" fmla="*/ 2147483646 w 400"/>
                  <a:gd name="T1" fmla="*/ 2147483646 h 158"/>
                  <a:gd name="T2" fmla="*/ 2147483646 w 400"/>
                  <a:gd name="T3" fmla="*/ 2147483646 h 158"/>
                  <a:gd name="T4" fmla="*/ 2147483646 w 400"/>
                  <a:gd name="T5" fmla="*/ 2147483646 h 158"/>
                  <a:gd name="T6" fmla="*/ 2147483646 w 400"/>
                  <a:gd name="T7" fmla="*/ 2147483646 h 158"/>
                  <a:gd name="T8" fmla="*/ 2147483646 w 400"/>
                  <a:gd name="T9" fmla="*/ 2147483646 h 158"/>
                  <a:gd name="T10" fmla="*/ 2147483646 w 400"/>
                  <a:gd name="T11" fmla="*/ 2147483646 h 158"/>
                  <a:gd name="T12" fmla="*/ 2147483646 w 400"/>
                  <a:gd name="T13" fmla="*/ 2147483646 h 158"/>
                  <a:gd name="T14" fmla="*/ 2147483646 w 400"/>
                  <a:gd name="T15" fmla="*/ 2147483646 h 158"/>
                  <a:gd name="T16" fmla="*/ 2147483646 w 400"/>
                  <a:gd name="T17" fmla="*/ 2147483646 h 158"/>
                  <a:gd name="T18" fmla="*/ 2147483646 w 400"/>
                  <a:gd name="T19" fmla="*/ 2147483646 h 158"/>
                  <a:gd name="T20" fmla="*/ 2147483646 w 400"/>
                  <a:gd name="T21" fmla="*/ 2147483646 h 158"/>
                  <a:gd name="T22" fmla="*/ 2147483646 w 400"/>
                  <a:gd name="T23" fmla="*/ 2147483646 h 158"/>
                  <a:gd name="T24" fmla="*/ 2147483646 w 400"/>
                  <a:gd name="T25" fmla="*/ 2147483646 h 158"/>
                  <a:gd name="T26" fmla="*/ 2147483646 w 400"/>
                  <a:gd name="T27" fmla="*/ 2147483646 h 158"/>
                  <a:gd name="T28" fmla="*/ 2147483646 w 400"/>
                  <a:gd name="T29" fmla="*/ 2147483646 h 158"/>
                  <a:gd name="T30" fmla="*/ 2147483646 w 400"/>
                  <a:gd name="T31" fmla="*/ 2147483646 h 158"/>
                  <a:gd name="T32" fmla="*/ 0 w 400"/>
                  <a:gd name="T33" fmla="*/ 2147483646 h 158"/>
                  <a:gd name="T34" fmla="*/ 2147483646 w 400"/>
                  <a:gd name="T35" fmla="*/ 0 h 158"/>
                  <a:gd name="T36" fmla="*/ 2147483646 w 400"/>
                  <a:gd name="T37" fmla="*/ 0 h 158"/>
                  <a:gd name="T38" fmla="*/ 2147483646 w 400"/>
                  <a:gd name="T39" fmla="*/ 2147483646 h 158"/>
                  <a:gd name="T40" fmla="*/ 2147483646 w 400"/>
                  <a:gd name="T41" fmla="*/ 2147483646 h 1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00" h="158">
                    <a:moveTo>
                      <a:pt x="313" y="158"/>
                    </a:moveTo>
                    <a:lnTo>
                      <a:pt x="313" y="158"/>
                    </a:lnTo>
                    <a:lnTo>
                      <a:pt x="262" y="158"/>
                    </a:lnTo>
                    <a:cubicBezTo>
                      <a:pt x="253" y="158"/>
                      <a:pt x="246" y="150"/>
                      <a:pt x="246" y="142"/>
                    </a:cubicBezTo>
                    <a:cubicBezTo>
                      <a:pt x="246" y="133"/>
                      <a:pt x="253" y="126"/>
                      <a:pt x="262" y="126"/>
                    </a:cubicBezTo>
                    <a:lnTo>
                      <a:pt x="301" y="126"/>
                    </a:lnTo>
                    <a:lnTo>
                      <a:pt x="348" y="82"/>
                    </a:lnTo>
                    <a:lnTo>
                      <a:pt x="264" y="32"/>
                    </a:lnTo>
                    <a:lnTo>
                      <a:pt x="115" y="32"/>
                    </a:lnTo>
                    <a:lnTo>
                      <a:pt x="54" y="78"/>
                    </a:lnTo>
                    <a:lnTo>
                      <a:pt x="123" y="125"/>
                    </a:lnTo>
                    <a:lnTo>
                      <a:pt x="160" y="126"/>
                    </a:lnTo>
                    <a:cubicBezTo>
                      <a:pt x="169" y="126"/>
                      <a:pt x="176" y="133"/>
                      <a:pt x="176" y="142"/>
                    </a:cubicBezTo>
                    <a:cubicBezTo>
                      <a:pt x="176" y="151"/>
                      <a:pt x="169" y="157"/>
                      <a:pt x="160" y="157"/>
                    </a:cubicBezTo>
                    <a:lnTo>
                      <a:pt x="113" y="157"/>
                    </a:lnTo>
                    <a:lnTo>
                      <a:pt x="0" y="79"/>
                    </a:lnTo>
                    <a:lnTo>
                      <a:pt x="105" y="0"/>
                    </a:lnTo>
                    <a:lnTo>
                      <a:pt x="272" y="0"/>
                    </a:lnTo>
                    <a:lnTo>
                      <a:pt x="400" y="77"/>
                    </a:lnTo>
                    <a:lnTo>
                      <a:pt x="313" y="158"/>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11" name="Freeform 182"/>
              <p:cNvSpPr>
                <a:spLocks/>
              </p:cNvSpPr>
              <p:nvPr/>
            </p:nvSpPr>
            <p:spPr bwMode="auto">
              <a:xfrm>
                <a:off x="1079500" y="3132138"/>
                <a:ext cx="31750" cy="31750"/>
              </a:xfrm>
              <a:custGeom>
                <a:avLst/>
                <a:gdLst>
                  <a:gd name="T0" fmla="*/ 2147483646 w 66"/>
                  <a:gd name="T1" fmla="*/ 2147483646 h 66"/>
                  <a:gd name="T2" fmla="*/ 2147483646 w 66"/>
                  <a:gd name="T3" fmla="*/ 2147483646 h 66"/>
                  <a:gd name="T4" fmla="*/ 0 w 66"/>
                  <a:gd name="T5" fmla="*/ 2147483646 h 66"/>
                  <a:gd name="T6" fmla="*/ 2147483646 w 66"/>
                  <a:gd name="T7" fmla="*/ 0 h 66"/>
                  <a:gd name="T8" fmla="*/ 2147483646 w 66"/>
                  <a:gd name="T9" fmla="*/ 2147483646 h 66"/>
                  <a:gd name="T10" fmla="*/ 2147483646 w 66"/>
                  <a:gd name="T11" fmla="*/ 2147483646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 h="66">
                    <a:moveTo>
                      <a:pt x="33" y="66"/>
                    </a:moveTo>
                    <a:lnTo>
                      <a:pt x="33" y="66"/>
                    </a:lnTo>
                    <a:cubicBezTo>
                      <a:pt x="15" y="66"/>
                      <a:pt x="0" y="51"/>
                      <a:pt x="0" y="33"/>
                    </a:cubicBezTo>
                    <a:cubicBezTo>
                      <a:pt x="0" y="15"/>
                      <a:pt x="15" y="0"/>
                      <a:pt x="33" y="0"/>
                    </a:cubicBezTo>
                    <a:cubicBezTo>
                      <a:pt x="51" y="0"/>
                      <a:pt x="66" y="15"/>
                      <a:pt x="66" y="33"/>
                    </a:cubicBezTo>
                    <a:cubicBezTo>
                      <a:pt x="66" y="51"/>
                      <a:pt x="51" y="66"/>
                      <a:pt x="33" y="66"/>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12" name="Freeform 183"/>
              <p:cNvSpPr>
                <a:spLocks/>
              </p:cNvSpPr>
              <p:nvPr/>
            </p:nvSpPr>
            <p:spPr bwMode="auto">
              <a:xfrm>
                <a:off x="1128713" y="3132138"/>
                <a:ext cx="30163" cy="31750"/>
              </a:xfrm>
              <a:custGeom>
                <a:avLst/>
                <a:gdLst>
                  <a:gd name="T0" fmla="*/ 2147483646 w 66"/>
                  <a:gd name="T1" fmla="*/ 2147483646 h 66"/>
                  <a:gd name="T2" fmla="*/ 2147483646 w 66"/>
                  <a:gd name="T3" fmla="*/ 2147483646 h 66"/>
                  <a:gd name="T4" fmla="*/ 0 w 66"/>
                  <a:gd name="T5" fmla="*/ 2147483646 h 66"/>
                  <a:gd name="T6" fmla="*/ 2147483646 w 66"/>
                  <a:gd name="T7" fmla="*/ 0 h 66"/>
                  <a:gd name="T8" fmla="*/ 2147483646 w 66"/>
                  <a:gd name="T9" fmla="*/ 2147483646 h 66"/>
                  <a:gd name="T10" fmla="*/ 2147483646 w 66"/>
                  <a:gd name="T11" fmla="*/ 2147483646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 h="66">
                    <a:moveTo>
                      <a:pt x="33" y="66"/>
                    </a:moveTo>
                    <a:lnTo>
                      <a:pt x="33" y="66"/>
                    </a:lnTo>
                    <a:cubicBezTo>
                      <a:pt x="14" y="66"/>
                      <a:pt x="0" y="51"/>
                      <a:pt x="0" y="33"/>
                    </a:cubicBezTo>
                    <a:cubicBezTo>
                      <a:pt x="0" y="15"/>
                      <a:pt x="14" y="0"/>
                      <a:pt x="33" y="0"/>
                    </a:cubicBezTo>
                    <a:cubicBezTo>
                      <a:pt x="51" y="0"/>
                      <a:pt x="66" y="15"/>
                      <a:pt x="66" y="33"/>
                    </a:cubicBezTo>
                    <a:cubicBezTo>
                      <a:pt x="66" y="51"/>
                      <a:pt x="51" y="66"/>
                      <a:pt x="33" y="66"/>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13" name="Freeform 184"/>
              <p:cNvSpPr>
                <a:spLocks/>
              </p:cNvSpPr>
              <p:nvPr/>
            </p:nvSpPr>
            <p:spPr bwMode="auto">
              <a:xfrm>
                <a:off x="1046163" y="2924175"/>
                <a:ext cx="106363" cy="201613"/>
              </a:xfrm>
              <a:custGeom>
                <a:avLst/>
                <a:gdLst>
                  <a:gd name="T0" fmla="*/ 2147483646 w 227"/>
                  <a:gd name="T1" fmla="*/ 2147483646 h 428"/>
                  <a:gd name="T2" fmla="*/ 2147483646 w 227"/>
                  <a:gd name="T3" fmla="*/ 2147483646 h 428"/>
                  <a:gd name="T4" fmla="*/ 2147483646 w 227"/>
                  <a:gd name="T5" fmla="*/ 2147483646 h 428"/>
                  <a:gd name="T6" fmla="*/ 2147483646 w 227"/>
                  <a:gd name="T7" fmla="*/ 2147483646 h 428"/>
                  <a:gd name="T8" fmla="*/ 2147483646 w 227"/>
                  <a:gd name="T9" fmla="*/ 2147483646 h 428"/>
                  <a:gd name="T10" fmla="*/ 2147483646 w 227"/>
                  <a:gd name="T11" fmla="*/ 2147483646 h 428"/>
                  <a:gd name="T12" fmla="*/ 2147483646 w 227"/>
                  <a:gd name="T13" fmla="*/ 2147483646 h 428"/>
                  <a:gd name="T14" fmla="*/ 2147483646 w 227"/>
                  <a:gd name="T15" fmla="*/ 2147483646 h 428"/>
                  <a:gd name="T16" fmla="*/ 2147483646 w 227"/>
                  <a:gd name="T17" fmla="*/ 2147483646 h 4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 h="428">
                    <a:moveTo>
                      <a:pt x="208" y="428"/>
                    </a:moveTo>
                    <a:lnTo>
                      <a:pt x="208" y="428"/>
                    </a:lnTo>
                    <a:cubicBezTo>
                      <a:pt x="203" y="428"/>
                      <a:pt x="197" y="424"/>
                      <a:pt x="194" y="419"/>
                    </a:cubicBezTo>
                    <a:lnTo>
                      <a:pt x="4" y="25"/>
                    </a:lnTo>
                    <a:cubicBezTo>
                      <a:pt x="0" y="17"/>
                      <a:pt x="4" y="8"/>
                      <a:pt x="12" y="4"/>
                    </a:cubicBezTo>
                    <a:cubicBezTo>
                      <a:pt x="19" y="0"/>
                      <a:pt x="29" y="4"/>
                      <a:pt x="33" y="11"/>
                    </a:cubicBezTo>
                    <a:lnTo>
                      <a:pt x="223" y="405"/>
                    </a:lnTo>
                    <a:cubicBezTo>
                      <a:pt x="227" y="413"/>
                      <a:pt x="223" y="422"/>
                      <a:pt x="215" y="426"/>
                    </a:cubicBezTo>
                    <a:cubicBezTo>
                      <a:pt x="213" y="427"/>
                      <a:pt x="211" y="428"/>
                      <a:pt x="208" y="428"/>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14" name="Freeform 185"/>
              <p:cNvSpPr>
                <a:spLocks/>
              </p:cNvSpPr>
              <p:nvPr/>
            </p:nvSpPr>
            <p:spPr bwMode="auto">
              <a:xfrm>
                <a:off x="962025" y="2924175"/>
                <a:ext cx="101600" cy="201613"/>
              </a:xfrm>
              <a:custGeom>
                <a:avLst/>
                <a:gdLst>
                  <a:gd name="T0" fmla="*/ 2147483646 w 216"/>
                  <a:gd name="T1" fmla="*/ 2147483646 h 428"/>
                  <a:gd name="T2" fmla="*/ 2147483646 w 216"/>
                  <a:gd name="T3" fmla="*/ 2147483646 h 428"/>
                  <a:gd name="T4" fmla="*/ 2147483646 w 216"/>
                  <a:gd name="T5" fmla="*/ 2147483646 h 428"/>
                  <a:gd name="T6" fmla="*/ 2147483646 w 216"/>
                  <a:gd name="T7" fmla="*/ 2147483646 h 428"/>
                  <a:gd name="T8" fmla="*/ 2147483646 w 216"/>
                  <a:gd name="T9" fmla="*/ 2147483646 h 428"/>
                  <a:gd name="T10" fmla="*/ 2147483646 w 216"/>
                  <a:gd name="T11" fmla="*/ 2147483646 h 428"/>
                  <a:gd name="T12" fmla="*/ 2147483646 w 216"/>
                  <a:gd name="T13" fmla="*/ 2147483646 h 428"/>
                  <a:gd name="T14" fmla="*/ 2147483646 w 216"/>
                  <a:gd name="T15" fmla="*/ 2147483646 h 428"/>
                  <a:gd name="T16" fmla="*/ 2147483646 w 216"/>
                  <a:gd name="T17" fmla="*/ 2147483646 h 4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 h="428">
                    <a:moveTo>
                      <a:pt x="18" y="428"/>
                    </a:moveTo>
                    <a:lnTo>
                      <a:pt x="18" y="428"/>
                    </a:lnTo>
                    <a:cubicBezTo>
                      <a:pt x="16" y="428"/>
                      <a:pt x="14" y="427"/>
                      <a:pt x="12" y="426"/>
                    </a:cubicBezTo>
                    <a:cubicBezTo>
                      <a:pt x="4" y="423"/>
                      <a:pt x="0" y="413"/>
                      <a:pt x="4" y="405"/>
                    </a:cubicBezTo>
                    <a:lnTo>
                      <a:pt x="183" y="12"/>
                    </a:lnTo>
                    <a:cubicBezTo>
                      <a:pt x="187" y="4"/>
                      <a:pt x="196" y="0"/>
                      <a:pt x="204" y="4"/>
                    </a:cubicBezTo>
                    <a:cubicBezTo>
                      <a:pt x="212" y="8"/>
                      <a:pt x="216" y="17"/>
                      <a:pt x="212" y="25"/>
                    </a:cubicBezTo>
                    <a:lnTo>
                      <a:pt x="33" y="418"/>
                    </a:lnTo>
                    <a:cubicBezTo>
                      <a:pt x="30" y="424"/>
                      <a:pt x="24" y="428"/>
                      <a:pt x="18" y="428"/>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15" name="Freeform 186"/>
              <p:cNvSpPr>
                <a:spLocks/>
              </p:cNvSpPr>
              <p:nvPr/>
            </p:nvSpPr>
            <p:spPr bwMode="auto">
              <a:xfrm>
                <a:off x="1030288" y="2859088"/>
                <a:ext cx="49213" cy="50800"/>
              </a:xfrm>
              <a:custGeom>
                <a:avLst/>
                <a:gdLst>
                  <a:gd name="T0" fmla="*/ 2147483646 w 107"/>
                  <a:gd name="T1" fmla="*/ 2147483646 h 107"/>
                  <a:gd name="T2" fmla="*/ 2147483646 w 107"/>
                  <a:gd name="T3" fmla="*/ 2147483646 h 107"/>
                  <a:gd name="T4" fmla="*/ 2147483646 w 107"/>
                  <a:gd name="T5" fmla="*/ 2147483646 h 107"/>
                  <a:gd name="T6" fmla="*/ 0 w 107"/>
                  <a:gd name="T7" fmla="*/ 2147483646 h 107"/>
                  <a:gd name="T8" fmla="*/ 2147483646 w 107"/>
                  <a:gd name="T9" fmla="*/ 0 h 107"/>
                  <a:gd name="T10" fmla="*/ 2147483646 w 107"/>
                  <a:gd name="T11" fmla="*/ 2147483646 h 1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7" h="107">
                    <a:moveTo>
                      <a:pt x="107" y="53"/>
                    </a:moveTo>
                    <a:lnTo>
                      <a:pt x="107" y="53"/>
                    </a:lnTo>
                    <a:cubicBezTo>
                      <a:pt x="107" y="83"/>
                      <a:pt x="83" y="107"/>
                      <a:pt x="53" y="107"/>
                    </a:cubicBezTo>
                    <a:cubicBezTo>
                      <a:pt x="24" y="107"/>
                      <a:pt x="0" y="83"/>
                      <a:pt x="0" y="53"/>
                    </a:cubicBezTo>
                    <a:cubicBezTo>
                      <a:pt x="0" y="24"/>
                      <a:pt x="24" y="0"/>
                      <a:pt x="53" y="0"/>
                    </a:cubicBezTo>
                    <a:cubicBezTo>
                      <a:pt x="83" y="0"/>
                      <a:pt x="107" y="24"/>
                      <a:pt x="107" y="53"/>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16" name="Freeform 187"/>
              <p:cNvSpPr>
                <a:spLocks/>
              </p:cNvSpPr>
              <p:nvPr/>
            </p:nvSpPr>
            <p:spPr bwMode="auto">
              <a:xfrm>
                <a:off x="1025525" y="2987675"/>
                <a:ext cx="61913" cy="14288"/>
              </a:xfrm>
              <a:custGeom>
                <a:avLst/>
                <a:gdLst>
                  <a:gd name="T0" fmla="*/ 2147483646 w 131"/>
                  <a:gd name="T1" fmla="*/ 2147483646 h 32"/>
                  <a:gd name="T2" fmla="*/ 2147483646 w 131"/>
                  <a:gd name="T3" fmla="*/ 2147483646 h 32"/>
                  <a:gd name="T4" fmla="*/ 2147483646 w 131"/>
                  <a:gd name="T5" fmla="*/ 2147483646 h 32"/>
                  <a:gd name="T6" fmla="*/ 0 w 131"/>
                  <a:gd name="T7" fmla="*/ 2147483646 h 32"/>
                  <a:gd name="T8" fmla="*/ 2147483646 w 131"/>
                  <a:gd name="T9" fmla="*/ 0 h 32"/>
                  <a:gd name="T10" fmla="*/ 2147483646 w 131"/>
                  <a:gd name="T11" fmla="*/ 0 h 32"/>
                  <a:gd name="T12" fmla="*/ 2147483646 w 131"/>
                  <a:gd name="T13" fmla="*/ 2147483646 h 32"/>
                  <a:gd name="T14" fmla="*/ 2147483646 w 131"/>
                  <a:gd name="T15" fmla="*/ 2147483646 h 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1" h="32">
                    <a:moveTo>
                      <a:pt x="115" y="32"/>
                    </a:moveTo>
                    <a:lnTo>
                      <a:pt x="115" y="32"/>
                    </a:lnTo>
                    <a:lnTo>
                      <a:pt x="16" y="32"/>
                    </a:lnTo>
                    <a:cubicBezTo>
                      <a:pt x="7" y="32"/>
                      <a:pt x="0" y="25"/>
                      <a:pt x="0" y="16"/>
                    </a:cubicBezTo>
                    <a:cubicBezTo>
                      <a:pt x="0" y="7"/>
                      <a:pt x="7" y="0"/>
                      <a:pt x="16" y="0"/>
                    </a:cubicBezTo>
                    <a:lnTo>
                      <a:pt x="115" y="0"/>
                    </a:lnTo>
                    <a:cubicBezTo>
                      <a:pt x="123" y="0"/>
                      <a:pt x="131" y="7"/>
                      <a:pt x="131" y="16"/>
                    </a:cubicBezTo>
                    <a:cubicBezTo>
                      <a:pt x="131" y="25"/>
                      <a:pt x="123" y="32"/>
                      <a:pt x="115" y="32"/>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17" name="Freeform 188"/>
              <p:cNvSpPr>
                <a:spLocks/>
              </p:cNvSpPr>
              <p:nvPr/>
            </p:nvSpPr>
            <p:spPr bwMode="auto">
              <a:xfrm>
                <a:off x="958850" y="2843213"/>
                <a:ext cx="26988" cy="82550"/>
              </a:xfrm>
              <a:custGeom>
                <a:avLst/>
                <a:gdLst>
                  <a:gd name="T0" fmla="*/ 2147483646 w 59"/>
                  <a:gd name="T1" fmla="*/ 2147483646 h 174"/>
                  <a:gd name="T2" fmla="*/ 2147483646 w 59"/>
                  <a:gd name="T3" fmla="*/ 2147483646 h 174"/>
                  <a:gd name="T4" fmla="*/ 2147483646 w 59"/>
                  <a:gd name="T5" fmla="*/ 2147483646 h 174"/>
                  <a:gd name="T6" fmla="*/ 0 w 59"/>
                  <a:gd name="T7" fmla="*/ 2147483646 h 174"/>
                  <a:gd name="T8" fmla="*/ 2147483646 w 59"/>
                  <a:gd name="T9" fmla="*/ 2147483646 h 174"/>
                  <a:gd name="T10" fmla="*/ 2147483646 w 59"/>
                  <a:gd name="T11" fmla="*/ 2147483646 h 174"/>
                  <a:gd name="T12" fmla="*/ 2147483646 w 59"/>
                  <a:gd name="T13" fmla="*/ 2147483646 h 174"/>
                  <a:gd name="T14" fmla="*/ 2147483646 w 59"/>
                  <a:gd name="T15" fmla="*/ 2147483646 h 174"/>
                  <a:gd name="T16" fmla="*/ 2147483646 w 59"/>
                  <a:gd name="T17" fmla="*/ 2147483646 h 174"/>
                  <a:gd name="T18" fmla="*/ 2147483646 w 59"/>
                  <a:gd name="T19" fmla="*/ 2147483646 h 174"/>
                  <a:gd name="T20" fmla="*/ 2147483646 w 59"/>
                  <a:gd name="T21" fmla="*/ 2147483646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9" h="174">
                    <a:moveTo>
                      <a:pt x="41" y="174"/>
                    </a:moveTo>
                    <a:lnTo>
                      <a:pt x="41" y="174"/>
                    </a:lnTo>
                    <a:cubicBezTo>
                      <a:pt x="37" y="174"/>
                      <a:pt x="33" y="172"/>
                      <a:pt x="30" y="169"/>
                    </a:cubicBezTo>
                    <a:cubicBezTo>
                      <a:pt x="11" y="148"/>
                      <a:pt x="0" y="119"/>
                      <a:pt x="0" y="88"/>
                    </a:cubicBezTo>
                    <a:cubicBezTo>
                      <a:pt x="0" y="57"/>
                      <a:pt x="10" y="29"/>
                      <a:pt x="29" y="7"/>
                    </a:cubicBezTo>
                    <a:cubicBezTo>
                      <a:pt x="35" y="1"/>
                      <a:pt x="45" y="0"/>
                      <a:pt x="51" y="6"/>
                    </a:cubicBezTo>
                    <a:cubicBezTo>
                      <a:pt x="58" y="12"/>
                      <a:pt x="59" y="22"/>
                      <a:pt x="53" y="28"/>
                    </a:cubicBezTo>
                    <a:cubicBezTo>
                      <a:pt x="39" y="44"/>
                      <a:pt x="32" y="65"/>
                      <a:pt x="32" y="88"/>
                    </a:cubicBezTo>
                    <a:cubicBezTo>
                      <a:pt x="32" y="111"/>
                      <a:pt x="40" y="132"/>
                      <a:pt x="53" y="148"/>
                    </a:cubicBezTo>
                    <a:cubicBezTo>
                      <a:pt x="59" y="154"/>
                      <a:pt x="58" y="164"/>
                      <a:pt x="52" y="170"/>
                    </a:cubicBezTo>
                    <a:cubicBezTo>
                      <a:pt x="49" y="173"/>
                      <a:pt x="45" y="174"/>
                      <a:pt x="41" y="174"/>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18" name="Freeform 189"/>
              <p:cNvSpPr>
                <a:spLocks/>
              </p:cNvSpPr>
              <p:nvPr/>
            </p:nvSpPr>
            <p:spPr bwMode="auto">
              <a:xfrm>
                <a:off x="912813" y="2816225"/>
                <a:ext cx="39688" cy="136525"/>
              </a:xfrm>
              <a:custGeom>
                <a:avLst/>
                <a:gdLst>
                  <a:gd name="T0" fmla="*/ 2147483646 w 87"/>
                  <a:gd name="T1" fmla="*/ 2147483646 h 293"/>
                  <a:gd name="T2" fmla="*/ 2147483646 w 87"/>
                  <a:gd name="T3" fmla="*/ 2147483646 h 293"/>
                  <a:gd name="T4" fmla="*/ 2147483646 w 87"/>
                  <a:gd name="T5" fmla="*/ 2147483646 h 293"/>
                  <a:gd name="T6" fmla="*/ 0 w 87"/>
                  <a:gd name="T7" fmla="*/ 2147483646 h 293"/>
                  <a:gd name="T8" fmla="*/ 2147483646 w 87"/>
                  <a:gd name="T9" fmla="*/ 2147483646 h 293"/>
                  <a:gd name="T10" fmla="*/ 2147483646 w 87"/>
                  <a:gd name="T11" fmla="*/ 2147483646 h 293"/>
                  <a:gd name="T12" fmla="*/ 2147483646 w 87"/>
                  <a:gd name="T13" fmla="*/ 2147483646 h 293"/>
                  <a:gd name="T14" fmla="*/ 2147483646 w 87"/>
                  <a:gd name="T15" fmla="*/ 2147483646 h 293"/>
                  <a:gd name="T16" fmla="*/ 2147483646 w 87"/>
                  <a:gd name="T17" fmla="*/ 2147483646 h 293"/>
                  <a:gd name="T18" fmla="*/ 2147483646 w 87"/>
                  <a:gd name="T19" fmla="*/ 2147483646 h 293"/>
                  <a:gd name="T20" fmla="*/ 2147483646 w 87"/>
                  <a:gd name="T21" fmla="*/ 2147483646 h 2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7" h="293">
                    <a:moveTo>
                      <a:pt x="70" y="293"/>
                    </a:moveTo>
                    <a:lnTo>
                      <a:pt x="70" y="293"/>
                    </a:lnTo>
                    <a:cubicBezTo>
                      <a:pt x="66" y="293"/>
                      <a:pt x="62" y="292"/>
                      <a:pt x="58" y="289"/>
                    </a:cubicBezTo>
                    <a:cubicBezTo>
                      <a:pt x="22" y="252"/>
                      <a:pt x="0" y="201"/>
                      <a:pt x="0" y="148"/>
                    </a:cubicBezTo>
                    <a:cubicBezTo>
                      <a:pt x="0" y="94"/>
                      <a:pt x="21" y="43"/>
                      <a:pt x="58" y="7"/>
                    </a:cubicBezTo>
                    <a:cubicBezTo>
                      <a:pt x="64" y="0"/>
                      <a:pt x="74" y="1"/>
                      <a:pt x="80" y="7"/>
                    </a:cubicBezTo>
                    <a:cubicBezTo>
                      <a:pt x="86" y="13"/>
                      <a:pt x="86" y="23"/>
                      <a:pt x="80" y="29"/>
                    </a:cubicBezTo>
                    <a:cubicBezTo>
                      <a:pt x="49" y="60"/>
                      <a:pt x="32" y="103"/>
                      <a:pt x="32" y="148"/>
                    </a:cubicBezTo>
                    <a:cubicBezTo>
                      <a:pt x="32" y="193"/>
                      <a:pt x="50" y="236"/>
                      <a:pt x="81" y="266"/>
                    </a:cubicBezTo>
                    <a:cubicBezTo>
                      <a:pt x="87" y="272"/>
                      <a:pt x="87" y="282"/>
                      <a:pt x="81" y="288"/>
                    </a:cubicBezTo>
                    <a:cubicBezTo>
                      <a:pt x="78" y="291"/>
                      <a:pt x="74" y="293"/>
                      <a:pt x="70" y="293"/>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19" name="Freeform 190"/>
              <p:cNvSpPr>
                <a:spLocks/>
              </p:cNvSpPr>
              <p:nvPr/>
            </p:nvSpPr>
            <p:spPr bwMode="auto">
              <a:xfrm>
                <a:off x="1123950" y="2843213"/>
                <a:ext cx="26988" cy="82550"/>
              </a:xfrm>
              <a:custGeom>
                <a:avLst/>
                <a:gdLst>
                  <a:gd name="T0" fmla="*/ 2147483646 w 59"/>
                  <a:gd name="T1" fmla="*/ 2147483646 h 174"/>
                  <a:gd name="T2" fmla="*/ 2147483646 w 59"/>
                  <a:gd name="T3" fmla="*/ 2147483646 h 174"/>
                  <a:gd name="T4" fmla="*/ 2147483646 w 59"/>
                  <a:gd name="T5" fmla="*/ 2147483646 h 174"/>
                  <a:gd name="T6" fmla="*/ 2147483646 w 59"/>
                  <a:gd name="T7" fmla="*/ 2147483646 h 174"/>
                  <a:gd name="T8" fmla="*/ 2147483646 w 59"/>
                  <a:gd name="T9" fmla="*/ 2147483646 h 174"/>
                  <a:gd name="T10" fmla="*/ 2147483646 w 59"/>
                  <a:gd name="T11" fmla="*/ 2147483646 h 174"/>
                  <a:gd name="T12" fmla="*/ 2147483646 w 59"/>
                  <a:gd name="T13" fmla="*/ 2147483646 h 174"/>
                  <a:gd name="T14" fmla="*/ 2147483646 w 59"/>
                  <a:gd name="T15" fmla="*/ 2147483646 h 174"/>
                  <a:gd name="T16" fmla="*/ 2147483646 w 59"/>
                  <a:gd name="T17" fmla="*/ 2147483646 h 174"/>
                  <a:gd name="T18" fmla="*/ 2147483646 w 59"/>
                  <a:gd name="T19" fmla="*/ 2147483646 h 174"/>
                  <a:gd name="T20" fmla="*/ 2147483646 w 59"/>
                  <a:gd name="T21" fmla="*/ 2147483646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9" h="174">
                    <a:moveTo>
                      <a:pt x="17" y="174"/>
                    </a:moveTo>
                    <a:lnTo>
                      <a:pt x="17" y="174"/>
                    </a:lnTo>
                    <a:cubicBezTo>
                      <a:pt x="14" y="174"/>
                      <a:pt x="10" y="173"/>
                      <a:pt x="7" y="170"/>
                    </a:cubicBezTo>
                    <a:cubicBezTo>
                      <a:pt x="0" y="164"/>
                      <a:pt x="0" y="154"/>
                      <a:pt x="6" y="148"/>
                    </a:cubicBezTo>
                    <a:cubicBezTo>
                      <a:pt x="19" y="132"/>
                      <a:pt x="27" y="111"/>
                      <a:pt x="27" y="88"/>
                    </a:cubicBezTo>
                    <a:cubicBezTo>
                      <a:pt x="27" y="65"/>
                      <a:pt x="20" y="44"/>
                      <a:pt x="6" y="28"/>
                    </a:cubicBezTo>
                    <a:cubicBezTo>
                      <a:pt x="0" y="22"/>
                      <a:pt x="1" y="12"/>
                      <a:pt x="7" y="6"/>
                    </a:cubicBezTo>
                    <a:cubicBezTo>
                      <a:pt x="14" y="0"/>
                      <a:pt x="24" y="1"/>
                      <a:pt x="30" y="7"/>
                    </a:cubicBezTo>
                    <a:cubicBezTo>
                      <a:pt x="49" y="29"/>
                      <a:pt x="59" y="57"/>
                      <a:pt x="59" y="88"/>
                    </a:cubicBezTo>
                    <a:cubicBezTo>
                      <a:pt x="59" y="119"/>
                      <a:pt x="48" y="148"/>
                      <a:pt x="29" y="169"/>
                    </a:cubicBezTo>
                    <a:cubicBezTo>
                      <a:pt x="26" y="172"/>
                      <a:pt x="22" y="174"/>
                      <a:pt x="17" y="174"/>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20" name="Freeform 191"/>
              <p:cNvSpPr>
                <a:spLocks/>
              </p:cNvSpPr>
              <p:nvPr/>
            </p:nvSpPr>
            <p:spPr bwMode="auto">
              <a:xfrm>
                <a:off x="1157288" y="2816225"/>
                <a:ext cx="41275" cy="136525"/>
              </a:xfrm>
              <a:custGeom>
                <a:avLst/>
                <a:gdLst>
                  <a:gd name="T0" fmla="*/ 2147483646 w 87"/>
                  <a:gd name="T1" fmla="*/ 2147483646 h 293"/>
                  <a:gd name="T2" fmla="*/ 2147483646 w 87"/>
                  <a:gd name="T3" fmla="*/ 2147483646 h 293"/>
                  <a:gd name="T4" fmla="*/ 2147483646 w 87"/>
                  <a:gd name="T5" fmla="*/ 2147483646 h 293"/>
                  <a:gd name="T6" fmla="*/ 2147483646 w 87"/>
                  <a:gd name="T7" fmla="*/ 2147483646 h 293"/>
                  <a:gd name="T8" fmla="*/ 2147483646 w 87"/>
                  <a:gd name="T9" fmla="*/ 2147483646 h 293"/>
                  <a:gd name="T10" fmla="*/ 2147483646 w 87"/>
                  <a:gd name="T11" fmla="*/ 2147483646 h 293"/>
                  <a:gd name="T12" fmla="*/ 2147483646 w 87"/>
                  <a:gd name="T13" fmla="*/ 2147483646 h 293"/>
                  <a:gd name="T14" fmla="*/ 2147483646 w 87"/>
                  <a:gd name="T15" fmla="*/ 2147483646 h 293"/>
                  <a:gd name="T16" fmla="*/ 2147483646 w 87"/>
                  <a:gd name="T17" fmla="*/ 2147483646 h 293"/>
                  <a:gd name="T18" fmla="*/ 2147483646 w 87"/>
                  <a:gd name="T19" fmla="*/ 2147483646 h 293"/>
                  <a:gd name="T20" fmla="*/ 2147483646 w 87"/>
                  <a:gd name="T21" fmla="*/ 2147483646 h 2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7" h="293">
                    <a:moveTo>
                      <a:pt x="17" y="293"/>
                    </a:moveTo>
                    <a:lnTo>
                      <a:pt x="17" y="293"/>
                    </a:lnTo>
                    <a:cubicBezTo>
                      <a:pt x="13" y="293"/>
                      <a:pt x="9" y="291"/>
                      <a:pt x="6" y="288"/>
                    </a:cubicBezTo>
                    <a:cubicBezTo>
                      <a:pt x="0" y="282"/>
                      <a:pt x="0" y="272"/>
                      <a:pt x="6" y="266"/>
                    </a:cubicBezTo>
                    <a:cubicBezTo>
                      <a:pt x="37" y="236"/>
                      <a:pt x="55" y="193"/>
                      <a:pt x="55" y="148"/>
                    </a:cubicBezTo>
                    <a:cubicBezTo>
                      <a:pt x="55" y="103"/>
                      <a:pt x="38" y="60"/>
                      <a:pt x="7" y="29"/>
                    </a:cubicBezTo>
                    <a:cubicBezTo>
                      <a:pt x="1" y="23"/>
                      <a:pt x="1" y="13"/>
                      <a:pt x="7" y="7"/>
                    </a:cubicBezTo>
                    <a:cubicBezTo>
                      <a:pt x="13" y="1"/>
                      <a:pt x="23" y="0"/>
                      <a:pt x="29" y="7"/>
                    </a:cubicBezTo>
                    <a:cubicBezTo>
                      <a:pt x="66" y="43"/>
                      <a:pt x="87" y="94"/>
                      <a:pt x="87" y="148"/>
                    </a:cubicBezTo>
                    <a:cubicBezTo>
                      <a:pt x="86" y="201"/>
                      <a:pt x="65" y="252"/>
                      <a:pt x="28" y="289"/>
                    </a:cubicBezTo>
                    <a:cubicBezTo>
                      <a:pt x="25" y="292"/>
                      <a:pt x="21" y="293"/>
                      <a:pt x="17" y="293"/>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grpSp>
        <p:sp>
          <p:nvSpPr>
            <p:cNvPr id="21" name="Freeform 44"/>
            <p:cNvSpPr>
              <a:spLocks noEditPoints="1"/>
            </p:cNvSpPr>
            <p:nvPr/>
          </p:nvSpPr>
          <p:spPr bwMode="auto">
            <a:xfrm rot="3258586">
              <a:off x="9251287" y="2351688"/>
              <a:ext cx="228365" cy="256228"/>
            </a:xfrm>
            <a:custGeom>
              <a:avLst/>
              <a:gdLst>
                <a:gd name="T0" fmla="*/ 57 w 199"/>
                <a:gd name="T1" fmla="*/ 3 h 184"/>
                <a:gd name="T2" fmla="*/ 26 w 199"/>
                <a:gd name="T3" fmla="*/ 38 h 184"/>
                <a:gd name="T4" fmla="*/ 1 w 199"/>
                <a:gd name="T5" fmla="*/ 78 h 184"/>
                <a:gd name="T6" fmla="*/ 2 w 199"/>
                <a:gd name="T7" fmla="*/ 84 h 184"/>
                <a:gd name="T8" fmla="*/ 49 w 199"/>
                <a:gd name="T9" fmla="*/ 119 h 184"/>
                <a:gd name="T10" fmla="*/ 72 w 199"/>
                <a:gd name="T11" fmla="*/ 136 h 184"/>
                <a:gd name="T12" fmla="*/ 135 w 199"/>
                <a:gd name="T13" fmla="*/ 183 h 184"/>
                <a:gd name="T14" fmla="*/ 141 w 199"/>
                <a:gd name="T15" fmla="*/ 182 h 184"/>
                <a:gd name="T16" fmla="*/ 173 w 199"/>
                <a:gd name="T17" fmla="*/ 147 h 184"/>
                <a:gd name="T18" fmla="*/ 197 w 199"/>
                <a:gd name="T19" fmla="*/ 107 h 184"/>
                <a:gd name="T20" fmla="*/ 196 w 199"/>
                <a:gd name="T21" fmla="*/ 100 h 184"/>
                <a:gd name="T22" fmla="*/ 63 w 199"/>
                <a:gd name="T23" fmla="*/ 2 h 184"/>
                <a:gd name="T24" fmla="*/ 57 w 199"/>
                <a:gd name="T25" fmla="*/ 3 h 184"/>
                <a:gd name="T26" fmla="*/ 23 w 199"/>
                <a:gd name="T27" fmla="*/ 54 h 184"/>
                <a:gd name="T28" fmla="*/ 41 w 199"/>
                <a:gd name="T29" fmla="*/ 31 h 184"/>
                <a:gd name="T30" fmla="*/ 43 w 199"/>
                <a:gd name="T31" fmla="*/ 32 h 184"/>
                <a:gd name="T32" fmla="*/ 25 w 199"/>
                <a:gd name="T33" fmla="*/ 55 h 184"/>
                <a:gd name="T34" fmla="*/ 23 w 199"/>
                <a:gd name="T35" fmla="*/ 54 h 184"/>
                <a:gd name="T36" fmla="*/ 16 w 199"/>
                <a:gd name="T37" fmla="*/ 82 h 184"/>
                <a:gd name="T38" fmla="*/ 15 w 199"/>
                <a:gd name="T39" fmla="*/ 76 h 184"/>
                <a:gd name="T40" fmla="*/ 60 w 199"/>
                <a:gd name="T41" fmla="*/ 16 h 184"/>
                <a:gd name="T42" fmla="*/ 65 w 199"/>
                <a:gd name="T43" fmla="*/ 15 h 184"/>
                <a:gd name="T44" fmla="*/ 166 w 199"/>
                <a:gd name="T45" fmla="*/ 90 h 184"/>
                <a:gd name="T46" fmla="*/ 167 w 199"/>
                <a:gd name="T47" fmla="*/ 95 h 184"/>
                <a:gd name="T48" fmla="*/ 122 w 199"/>
                <a:gd name="T49" fmla="*/ 156 h 184"/>
                <a:gd name="T50" fmla="*/ 117 w 199"/>
                <a:gd name="T51" fmla="*/ 157 h 184"/>
                <a:gd name="T52" fmla="*/ 16 w 199"/>
                <a:gd name="T53" fmla="*/ 82 h 184"/>
                <a:gd name="T54" fmla="*/ 148 w 199"/>
                <a:gd name="T55" fmla="*/ 143 h 184"/>
                <a:gd name="T56" fmla="*/ 131 w 199"/>
                <a:gd name="T57" fmla="*/ 165 h 184"/>
                <a:gd name="T58" fmla="*/ 129 w 199"/>
                <a:gd name="T59" fmla="*/ 165 h 184"/>
                <a:gd name="T60" fmla="*/ 128 w 199"/>
                <a:gd name="T61" fmla="*/ 162 h 184"/>
                <a:gd name="T62" fmla="*/ 144 w 199"/>
                <a:gd name="T63" fmla="*/ 141 h 184"/>
                <a:gd name="T64" fmla="*/ 147 w 199"/>
                <a:gd name="T65" fmla="*/ 140 h 184"/>
                <a:gd name="T66" fmla="*/ 148 w 199"/>
                <a:gd name="T67" fmla="*/ 143 h 184"/>
                <a:gd name="T68" fmla="*/ 161 w 199"/>
                <a:gd name="T69" fmla="*/ 137 h 184"/>
                <a:gd name="T70" fmla="*/ 150 w 199"/>
                <a:gd name="T71" fmla="*/ 139 h 184"/>
                <a:gd name="T72" fmla="*/ 148 w 199"/>
                <a:gd name="T73" fmla="*/ 127 h 184"/>
                <a:gd name="T74" fmla="*/ 159 w 199"/>
                <a:gd name="T75" fmla="*/ 126 h 184"/>
                <a:gd name="T76" fmla="*/ 161 w 199"/>
                <a:gd name="T77" fmla="*/ 137 h 184"/>
                <a:gd name="T78" fmla="*/ 179 w 199"/>
                <a:gd name="T79" fmla="*/ 101 h 184"/>
                <a:gd name="T80" fmla="*/ 163 w 199"/>
                <a:gd name="T81" fmla="*/ 123 h 184"/>
                <a:gd name="T82" fmla="*/ 160 w 199"/>
                <a:gd name="T83" fmla="*/ 123 h 184"/>
                <a:gd name="T84" fmla="*/ 159 w 199"/>
                <a:gd name="T85" fmla="*/ 121 h 184"/>
                <a:gd name="T86" fmla="*/ 175 w 199"/>
                <a:gd name="T87" fmla="*/ 99 h 184"/>
                <a:gd name="T88" fmla="*/ 178 w 199"/>
                <a:gd name="T89" fmla="*/ 99 h 184"/>
                <a:gd name="T90" fmla="*/ 179 w 199"/>
                <a:gd name="T91" fmla="*/ 10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184">
                  <a:moveTo>
                    <a:pt x="57" y="3"/>
                  </a:moveTo>
                  <a:cubicBezTo>
                    <a:pt x="57" y="3"/>
                    <a:pt x="39" y="21"/>
                    <a:pt x="26" y="38"/>
                  </a:cubicBezTo>
                  <a:cubicBezTo>
                    <a:pt x="14" y="55"/>
                    <a:pt x="2" y="76"/>
                    <a:pt x="1" y="78"/>
                  </a:cubicBezTo>
                  <a:cubicBezTo>
                    <a:pt x="0" y="80"/>
                    <a:pt x="0" y="82"/>
                    <a:pt x="2" y="84"/>
                  </a:cubicBezTo>
                  <a:cubicBezTo>
                    <a:pt x="49" y="119"/>
                    <a:pt x="49" y="119"/>
                    <a:pt x="49" y="119"/>
                  </a:cubicBezTo>
                  <a:cubicBezTo>
                    <a:pt x="72" y="136"/>
                    <a:pt x="72" y="136"/>
                    <a:pt x="72" y="136"/>
                  </a:cubicBezTo>
                  <a:cubicBezTo>
                    <a:pt x="135" y="183"/>
                    <a:pt x="135" y="183"/>
                    <a:pt x="135" y="183"/>
                  </a:cubicBezTo>
                  <a:cubicBezTo>
                    <a:pt x="137" y="184"/>
                    <a:pt x="140" y="184"/>
                    <a:pt x="141" y="182"/>
                  </a:cubicBezTo>
                  <a:cubicBezTo>
                    <a:pt x="141" y="182"/>
                    <a:pt x="160" y="165"/>
                    <a:pt x="173" y="147"/>
                  </a:cubicBezTo>
                  <a:cubicBezTo>
                    <a:pt x="186" y="130"/>
                    <a:pt x="197" y="107"/>
                    <a:pt x="197" y="107"/>
                  </a:cubicBezTo>
                  <a:cubicBezTo>
                    <a:pt x="199" y="105"/>
                    <a:pt x="198" y="102"/>
                    <a:pt x="196" y="100"/>
                  </a:cubicBezTo>
                  <a:cubicBezTo>
                    <a:pt x="63" y="2"/>
                    <a:pt x="63" y="2"/>
                    <a:pt x="63" y="2"/>
                  </a:cubicBezTo>
                  <a:cubicBezTo>
                    <a:pt x="61" y="0"/>
                    <a:pt x="58" y="1"/>
                    <a:pt x="57" y="3"/>
                  </a:cubicBezTo>
                  <a:close/>
                  <a:moveTo>
                    <a:pt x="23" y="54"/>
                  </a:moveTo>
                  <a:cubicBezTo>
                    <a:pt x="41" y="31"/>
                    <a:pt x="41" y="31"/>
                    <a:pt x="41" y="31"/>
                  </a:cubicBezTo>
                  <a:cubicBezTo>
                    <a:pt x="43" y="32"/>
                    <a:pt x="43" y="32"/>
                    <a:pt x="43" y="32"/>
                  </a:cubicBezTo>
                  <a:cubicBezTo>
                    <a:pt x="25" y="55"/>
                    <a:pt x="25" y="55"/>
                    <a:pt x="25" y="55"/>
                  </a:cubicBezTo>
                  <a:lnTo>
                    <a:pt x="23" y="54"/>
                  </a:lnTo>
                  <a:close/>
                  <a:moveTo>
                    <a:pt x="16" y="82"/>
                  </a:moveTo>
                  <a:cubicBezTo>
                    <a:pt x="14" y="80"/>
                    <a:pt x="14" y="78"/>
                    <a:pt x="15" y="76"/>
                  </a:cubicBezTo>
                  <a:cubicBezTo>
                    <a:pt x="60" y="16"/>
                    <a:pt x="60" y="16"/>
                    <a:pt x="60" y="16"/>
                  </a:cubicBezTo>
                  <a:cubicBezTo>
                    <a:pt x="61" y="14"/>
                    <a:pt x="64" y="14"/>
                    <a:pt x="65" y="15"/>
                  </a:cubicBezTo>
                  <a:cubicBezTo>
                    <a:pt x="166" y="90"/>
                    <a:pt x="166" y="90"/>
                    <a:pt x="166" y="90"/>
                  </a:cubicBezTo>
                  <a:cubicBezTo>
                    <a:pt x="168" y="91"/>
                    <a:pt x="169" y="94"/>
                    <a:pt x="167" y="95"/>
                  </a:cubicBezTo>
                  <a:cubicBezTo>
                    <a:pt x="122" y="156"/>
                    <a:pt x="122" y="156"/>
                    <a:pt x="122" y="156"/>
                  </a:cubicBezTo>
                  <a:cubicBezTo>
                    <a:pt x="121" y="158"/>
                    <a:pt x="119" y="158"/>
                    <a:pt x="117" y="157"/>
                  </a:cubicBezTo>
                  <a:lnTo>
                    <a:pt x="16" y="82"/>
                  </a:lnTo>
                  <a:close/>
                  <a:moveTo>
                    <a:pt x="148" y="143"/>
                  </a:moveTo>
                  <a:cubicBezTo>
                    <a:pt x="131" y="165"/>
                    <a:pt x="131" y="165"/>
                    <a:pt x="131" y="165"/>
                  </a:cubicBezTo>
                  <a:cubicBezTo>
                    <a:pt x="131" y="166"/>
                    <a:pt x="130" y="166"/>
                    <a:pt x="129" y="165"/>
                  </a:cubicBezTo>
                  <a:cubicBezTo>
                    <a:pt x="128" y="165"/>
                    <a:pt x="128" y="163"/>
                    <a:pt x="128" y="162"/>
                  </a:cubicBezTo>
                  <a:cubicBezTo>
                    <a:pt x="144" y="141"/>
                    <a:pt x="144" y="141"/>
                    <a:pt x="144" y="141"/>
                  </a:cubicBezTo>
                  <a:cubicBezTo>
                    <a:pt x="145" y="140"/>
                    <a:pt x="146" y="140"/>
                    <a:pt x="147" y="140"/>
                  </a:cubicBezTo>
                  <a:cubicBezTo>
                    <a:pt x="148" y="141"/>
                    <a:pt x="148" y="142"/>
                    <a:pt x="148" y="143"/>
                  </a:cubicBezTo>
                  <a:close/>
                  <a:moveTo>
                    <a:pt x="161" y="137"/>
                  </a:moveTo>
                  <a:cubicBezTo>
                    <a:pt x="158" y="141"/>
                    <a:pt x="153" y="141"/>
                    <a:pt x="150" y="139"/>
                  </a:cubicBezTo>
                  <a:cubicBezTo>
                    <a:pt x="146" y="136"/>
                    <a:pt x="145" y="131"/>
                    <a:pt x="148" y="127"/>
                  </a:cubicBezTo>
                  <a:cubicBezTo>
                    <a:pt x="151" y="124"/>
                    <a:pt x="156" y="123"/>
                    <a:pt x="159" y="126"/>
                  </a:cubicBezTo>
                  <a:cubicBezTo>
                    <a:pt x="163" y="128"/>
                    <a:pt x="164" y="133"/>
                    <a:pt x="161" y="137"/>
                  </a:cubicBezTo>
                  <a:close/>
                  <a:moveTo>
                    <a:pt x="179" y="101"/>
                  </a:moveTo>
                  <a:cubicBezTo>
                    <a:pt x="163" y="123"/>
                    <a:pt x="163" y="123"/>
                    <a:pt x="163" y="123"/>
                  </a:cubicBezTo>
                  <a:cubicBezTo>
                    <a:pt x="162" y="124"/>
                    <a:pt x="161" y="124"/>
                    <a:pt x="160" y="123"/>
                  </a:cubicBezTo>
                  <a:cubicBezTo>
                    <a:pt x="159" y="123"/>
                    <a:pt x="159" y="121"/>
                    <a:pt x="159" y="121"/>
                  </a:cubicBezTo>
                  <a:cubicBezTo>
                    <a:pt x="175" y="99"/>
                    <a:pt x="175" y="99"/>
                    <a:pt x="175" y="99"/>
                  </a:cubicBezTo>
                  <a:cubicBezTo>
                    <a:pt x="176" y="98"/>
                    <a:pt x="177" y="98"/>
                    <a:pt x="178" y="99"/>
                  </a:cubicBezTo>
                  <a:cubicBezTo>
                    <a:pt x="179" y="99"/>
                    <a:pt x="179" y="100"/>
                    <a:pt x="179" y="101"/>
                  </a:cubicBezTo>
                  <a:close/>
                </a:path>
              </a:pathLst>
            </a:custGeom>
            <a:solidFill>
              <a:srgbClr val="47A5DD"/>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44"/>
            <p:cNvSpPr>
              <a:spLocks noEditPoints="1"/>
            </p:cNvSpPr>
            <p:nvPr/>
          </p:nvSpPr>
          <p:spPr bwMode="auto">
            <a:xfrm rot="3258586">
              <a:off x="9936869" y="2409880"/>
              <a:ext cx="228365" cy="256228"/>
            </a:xfrm>
            <a:custGeom>
              <a:avLst/>
              <a:gdLst>
                <a:gd name="T0" fmla="*/ 57 w 199"/>
                <a:gd name="T1" fmla="*/ 3 h 184"/>
                <a:gd name="T2" fmla="*/ 26 w 199"/>
                <a:gd name="T3" fmla="*/ 38 h 184"/>
                <a:gd name="T4" fmla="*/ 1 w 199"/>
                <a:gd name="T5" fmla="*/ 78 h 184"/>
                <a:gd name="T6" fmla="*/ 2 w 199"/>
                <a:gd name="T7" fmla="*/ 84 h 184"/>
                <a:gd name="T8" fmla="*/ 49 w 199"/>
                <a:gd name="T9" fmla="*/ 119 h 184"/>
                <a:gd name="T10" fmla="*/ 72 w 199"/>
                <a:gd name="T11" fmla="*/ 136 h 184"/>
                <a:gd name="T12" fmla="*/ 135 w 199"/>
                <a:gd name="T13" fmla="*/ 183 h 184"/>
                <a:gd name="T14" fmla="*/ 141 w 199"/>
                <a:gd name="T15" fmla="*/ 182 h 184"/>
                <a:gd name="T16" fmla="*/ 173 w 199"/>
                <a:gd name="T17" fmla="*/ 147 h 184"/>
                <a:gd name="T18" fmla="*/ 197 w 199"/>
                <a:gd name="T19" fmla="*/ 107 h 184"/>
                <a:gd name="T20" fmla="*/ 196 w 199"/>
                <a:gd name="T21" fmla="*/ 100 h 184"/>
                <a:gd name="T22" fmla="*/ 63 w 199"/>
                <a:gd name="T23" fmla="*/ 2 h 184"/>
                <a:gd name="T24" fmla="*/ 57 w 199"/>
                <a:gd name="T25" fmla="*/ 3 h 184"/>
                <a:gd name="T26" fmla="*/ 23 w 199"/>
                <a:gd name="T27" fmla="*/ 54 h 184"/>
                <a:gd name="T28" fmla="*/ 41 w 199"/>
                <a:gd name="T29" fmla="*/ 31 h 184"/>
                <a:gd name="T30" fmla="*/ 43 w 199"/>
                <a:gd name="T31" fmla="*/ 32 h 184"/>
                <a:gd name="T32" fmla="*/ 25 w 199"/>
                <a:gd name="T33" fmla="*/ 55 h 184"/>
                <a:gd name="T34" fmla="*/ 23 w 199"/>
                <a:gd name="T35" fmla="*/ 54 h 184"/>
                <a:gd name="T36" fmla="*/ 16 w 199"/>
                <a:gd name="T37" fmla="*/ 82 h 184"/>
                <a:gd name="T38" fmla="*/ 15 w 199"/>
                <a:gd name="T39" fmla="*/ 76 h 184"/>
                <a:gd name="T40" fmla="*/ 60 w 199"/>
                <a:gd name="T41" fmla="*/ 16 h 184"/>
                <a:gd name="T42" fmla="*/ 65 w 199"/>
                <a:gd name="T43" fmla="*/ 15 h 184"/>
                <a:gd name="T44" fmla="*/ 166 w 199"/>
                <a:gd name="T45" fmla="*/ 90 h 184"/>
                <a:gd name="T46" fmla="*/ 167 w 199"/>
                <a:gd name="T47" fmla="*/ 95 h 184"/>
                <a:gd name="T48" fmla="*/ 122 w 199"/>
                <a:gd name="T49" fmla="*/ 156 h 184"/>
                <a:gd name="T50" fmla="*/ 117 w 199"/>
                <a:gd name="T51" fmla="*/ 157 h 184"/>
                <a:gd name="T52" fmla="*/ 16 w 199"/>
                <a:gd name="T53" fmla="*/ 82 h 184"/>
                <a:gd name="T54" fmla="*/ 148 w 199"/>
                <a:gd name="T55" fmla="*/ 143 h 184"/>
                <a:gd name="T56" fmla="*/ 131 w 199"/>
                <a:gd name="T57" fmla="*/ 165 h 184"/>
                <a:gd name="T58" fmla="*/ 129 w 199"/>
                <a:gd name="T59" fmla="*/ 165 h 184"/>
                <a:gd name="T60" fmla="*/ 128 w 199"/>
                <a:gd name="T61" fmla="*/ 162 h 184"/>
                <a:gd name="T62" fmla="*/ 144 w 199"/>
                <a:gd name="T63" fmla="*/ 141 h 184"/>
                <a:gd name="T64" fmla="*/ 147 w 199"/>
                <a:gd name="T65" fmla="*/ 140 h 184"/>
                <a:gd name="T66" fmla="*/ 148 w 199"/>
                <a:gd name="T67" fmla="*/ 143 h 184"/>
                <a:gd name="T68" fmla="*/ 161 w 199"/>
                <a:gd name="T69" fmla="*/ 137 h 184"/>
                <a:gd name="T70" fmla="*/ 150 w 199"/>
                <a:gd name="T71" fmla="*/ 139 h 184"/>
                <a:gd name="T72" fmla="*/ 148 w 199"/>
                <a:gd name="T73" fmla="*/ 127 h 184"/>
                <a:gd name="T74" fmla="*/ 159 w 199"/>
                <a:gd name="T75" fmla="*/ 126 h 184"/>
                <a:gd name="T76" fmla="*/ 161 w 199"/>
                <a:gd name="T77" fmla="*/ 137 h 184"/>
                <a:gd name="T78" fmla="*/ 179 w 199"/>
                <a:gd name="T79" fmla="*/ 101 h 184"/>
                <a:gd name="T80" fmla="*/ 163 w 199"/>
                <a:gd name="T81" fmla="*/ 123 h 184"/>
                <a:gd name="T82" fmla="*/ 160 w 199"/>
                <a:gd name="T83" fmla="*/ 123 h 184"/>
                <a:gd name="T84" fmla="*/ 159 w 199"/>
                <a:gd name="T85" fmla="*/ 121 h 184"/>
                <a:gd name="T86" fmla="*/ 175 w 199"/>
                <a:gd name="T87" fmla="*/ 99 h 184"/>
                <a:gd name="T88" fmla="*/ 178 w 199"/>
                <a:gd name="T89" fmla="*/ 99 h 184"/>
                <a:gd name="T90" fmla="*/ 179 w 199"/>
                <a:gd name="T91" fmla="*/ 10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184">
                  <a:moveTo>
                    <a:pt x="57" y="3"/>
                  </a:moveTo>
                  <a:cubicBezTo>
                    <a:pt x="57" y="3"/>
                    <a:pt x="39" y="21"/>
                    <a:pt x="26" y="38"/>
                  </a:cubicBezTo>
                  <a:cubicBezTo>
                    <a:pt x="14" y="55"/>
                    <a:pt x="2" y="76"/>
                    <a:pt x="1" y="78"/>
                  </a:cubicBezTo>
                  <a:cubicBezTo>
                    <a:pt x="0" y="80"/>
                    <a:pt x="0" y="82"/>
                    <a:pt x="2" y="84"/>
                  </a:cubicBezTo>
                  <a:cubicBezTo>
                    <a:pt x="49" y="119"/>
                    <a:pt x="49" y="119"/>
                    <a:pt x="49" y="119"/>
                  </a:cubicBezTo>
                  <a:cubicBezTo>
                    <a:pt x="72" y="136"/>
                    <a:pt x="72" y="136"/>
                    <a:pt x="72" y="136"/>
                  </a:cubicBezTo>
                  <a:cubicBezTo>
                    <a:pt x="135" y="183"/>
                    <a:pt x="135" y="183"/>
                    <a:pt x="135" y="183"/>
                  </a:cubicBezTo>
                  <a:cubicBezTo>
                    <a:pt x="137" y="184"/>
                    <a:pt x="140" y="184"/>
                    <a:pt x="141" y="182"/>
                  </a:cubicBezTo>
                  <a:cubicBezTo>
                    <a:pt x="141" y="182"/>
                    <a:pt x="160" y="165"/>
                    <a:pt x="173" y="147"/>
                  </a:cubicBezTo>
                  <a:cubicBezTo>
                    <a:pt x="186" y="130"/>
                    <a:pt x="197" y="107"/>
                    <a:pt x="197" y="107"/>
                  </a:cubicBezTo>
                  <a:cubicBezTo>
                    <a:pt x="199" y="105"/>
                    <a:pt x="198" y="102"/>
                    <a:pt x="196" y="100"/>
                  </a:cubicBezTo>
                  <a:cubicBezTo>
                    <a:pt x="63" y="2"/>
                    <a:pt x="63" y="2"/>
                    <a:pt x="63" y="2"/>
                  </a:cubicBezTo>
                  <a:cubicBezTo>
                    <a:pt x="61" y="0"/>
                    <a:pt x="58" y="1"/>
                    <a:pt x="57" y="3"/>
                  </a:cubicBezTo>
                  <a:close/>
                  <a:moveTo>
                    <a:pt x="23" y="54"/>
                  </a:moveTo>
                  <a:cubicBezTo>
                    <a:pt x="41" y="31"/>
                    <a:pt x="41" y="31"/>
                    <a:pt x="41" y="31"/>
                  </a:cubicBezTo>
                  <a:cubicBezTo>
                    <a:pt x="43" y="32"/>
                    <a:pt x="43" y="32"/>
                    <a:pt x="43" y="32"/>
                  </a:cubicBezTo>
                  <a:cubicBezTo>
                    <a:pt x="25" y="55"/>
                    <a:pt x="25" y="55"/>
                    <a:pt x="25" y="55"/>
                  </a:cubicBezTo>
                  <a:lnTo>
                    <a:pt x="23" y="54"/>
                  </a:lnTo>
                  <a:close/>
                  <a:moveTo>
                    <a:pt x="16" y="82"/>
                  </a:moveTo>
                  <a:cubicBezTo>
                    <a:pt x="14" y="80"/>
                    <a:pt x="14" y="78"/>
                    <a:pt x="15" y="76"/>
                  </a:cubicBezTo>
                  <a:cubicBezTo>
                    <a:pt x="60" y="16"/>
                    <a:pt x="60" y="16"/>
                    <a:pt x="60" y="16"/>
                  </a:cubicBezTo>
                  <a:cubicBezTo>
                    <a:pt x="61" y="14"/>
                    <a:pt x="64" y="14"/>
                    <a:pt x="65" y="15"/>
                  </a:cubicBezTo>
                  <a:cubicBezTo>
                    <a:pt x="166" y="90"/>
                    <a:pt x="166" y="90"/>
                    <a:pt x="166" y="90"/>
                  </a:cubicBezTo>
                  <a:cubicBezTo>
                    <a:pt x="168" y="91"/>
                    <a:pt x="169" y="94"/>
                    <a:pt x="167" y="95"/>
                  </a:cubicBezTo>
                  <a:cubicBezTo>
                    <a:pt x="122" y="156"/>
                    <a:pt x="122" y="156"/>
                    <a:pt x="122" y="156"/>
                  </a:cubicBezTo>
                  <a:cubicBezTo>
                    <a:pt x="121" y="158"/>
                    <a:pt x="119" y="158"/>
                    <a:pt x="117" y="157"/>
                  </a:cubicBezTo>
                  <a:lnTo>
                    <a:pt x="16" y="82"/>
                  </a:lnTo>
                  <a:close/>
                  <a:moveTo>
                    <a:pt x="148" y="143"/>
                  </a:moveTo>
                  <a:cubicBezTo>
                    <a:pt x="131" y="165"/>
                    <a:pt x="131" y="165"/>
                    <a:pt x="131" y="165"/>
                  </a:cubicBezTo>
                  <a:cubicBezTo>
                    <a:pt x="131" y="166"/>
                    <a:pt x="130" y="166"/>
                    <a:pt x="129" y="165"/>
                  </a:cubicBezTo>
                  <a:cubicBezTo>
                    <a:pt x="128" y="165"/>
                    <a:pt x="128" y="163"/>
                    <a:pt x="128" y="162"/>
                  </a:cubicBezTo>
                  <a:cubicBezTo>
                    <a:pt x="144" y="141"/>
                    <a:pt x="144" y="141"/>
                    <a:pt x="144" y="141"/>
                  </a:cubicBezTo>
                  <a:cubicBezTo>
                    <a:pt x="145" y="140"/>
                    <a:pt x="146" y="140"/>
                    <a:pt x="147" y="140"/>
                  </a:cubicBezTo>
                  <a:cubicBezTo>
                    <a:pt x="148" y="141"/>
                    <a:pt x="148" y="142"/>
                    <a:pt x="148" y="143"/>
                  </a:cubicBezTo>
                  <a:close/>
                  <a:moveTo>
                    <a:pt x="161" y="137"/>
                  </a:moveTo>
                  <a:cubicBezTo>
                    <a:pt x="158" y="141"/>
                    <a:pt x="153" y="141"/>
                    <a:pt x="150" y="139"/>
                  </a:cubicBezTo>
                  <a:cubicBezTo>
                    <a:pt x="146" y="136"/>
                    <a:pt x="145" y="131"/>
                    <a:pt x="148" y="127"/>
                  </a:cubicBezTo>
                  <a:cubicBezTo>
                    <a:pt x="151" y="124"/>
                    <a:pt x="156" y="123"/>
                    <a:pt x="159" y="126"/>
                  </a:cubicBezTo>
                  <a:cubicBezTo>
                    <a:pt x="163" y="128"/>
                    <a:pt x="164" y="133"/>
                    <a:pt x="161" y="137"/>
                  </a:cubicBezTo>
                  <a:close/>
                  <a:moveTo>
                    <a:pt x="179" y="101"/>
                  </a:moveTo>
                  <a:cubicBezTo>
                    <a:pt x="163" y="123"/>
                    <a:pt x="163" y="123"/>
                    <a:pt x="163" y="123"/>
                  </a:cubicBezTo>
                  <a:cubicBezTo>
                    <a:pt x="162" y="124"/>
                    <a:pt x="161" y="124"/>
                    <a:pt x="160" y="123"/>
                  </a:cubicBezTo>
                  <a:cubicBezTo>
                    <a:pt x="159" y="123"/>
                    <a:pt x="159" y="121"/>
                    <a:pt x="159" y="121"/>
                  </a:cubicBezTo>
                  <a:cubicBezTo>
                    <a:pt x="175" y="99"/>
                    <a:pt x="175" y="99"/>
                    <a:pt x="175" y="99"/>
                  </a:cubicBezTo>
                  <a:cubicBezTo>
                    <a:pt x="176" y="98"/>
                    <a:pt x="177" y="98"/>
                    <a:pt x="178" y="99"/>
                  </a:cubicBezTo>
                  <a:cubicBezTo>
                    <a:pt x="179" y="99"/>
                    <a:pt x="179" y="100"/>
                    <a:pt x="179" y="101"/>
                  </a:cubicBezTo>
                  <a:close/>
                </a:path>
              </a:pathLst>
            </a:custGeom>
            <a:solidFill>
              <a:schemeClr val="bg2">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44"/>
            <p:cNvSpPr>
              <a:spLocks noEditPoints="1"/>
            </p:cNvSpPr>
            <p:nvPr/>
          </p:nvSpPr>
          <p:spPr bwMode="auto">
            <a:xfrm rot="3258586">
              <a:off x="10241086" y="2409879"/>
              <a:ext cx="228365" cy="256228"/>
            </a:xfrm>
            <a:custGeom>
              <a:avLst/>
              <a:gdLst>
                <a:gd name="T0" fmla="*/ 57 w 199"/>
                <a:gd name="T1" fmla="*/ 3 h 184"/>
                <a:gd name="T2" fmla="*/ 26 w 199"/>
                <a:gd name="T3" fmla="*/ 38 h 184"/>
                <a:gd name="T4" fmla="*/ 1 w 199"/>
                <a:gd name="T5" fmla="*/ 78 h 184"/>
                <a:gd name="T6" fmla="*/ 2 w 199"/>
                <a:gd name="T7" fmla="*/ 84 h 184"/>
                <a:gd name="T8" fmla="*/ 49 w 199"/>
                <a:gd name="T9" fmla="*/ 119 h 184"/>
                <a:gd name="T10" fmla="*/ 72 w 199"/>
                <a:gd name="T11" fmla="*/ 136 h 184"/>
                <a:gd name="T12" fmla="*/ 135 w 199"/>
                <a:gd name="T13" fmla="*/ 183 h 184"/>
                <a:gd name="T14" fmla="*/ 141 w 199"/>
                <a:gd name="T15" fmla="*/ 182 h 184"/>
                <a:gd name="T16" fmla="*/ 173 w 199"/>
                <a:gd name="T17" fmla="*/ 147 h 184"/>
                <a:gd name="T18" fmla="*/ 197 w 199"/>
                <a:gd name="T19" fmla="*/ 107 h 184"/>
                <a:gd name="T20" fmla="*/ 196 w 199"/>
                <a:gd name="T21" fmla="*/ 100 h 184"/>
                <a:gd name="T22" fmla="*/ 63 w 199"/>
                <a:gd name="T23" fmla="*/ 2 h 184"/>
                <a:gd name="T24" fmla="*/ 57 w 199"/>
                <a:gd name="T25" fmla="*/ 3 h 184"/>
                <a:gd name="T26" fmla="*/ 23 w 199"/>
                <a:gd name="T27" fmla="*/ 54 h 184"/>
                <a:gd name="T28" fmla="*/ 41 w 199"/>
                <a:gd name="T29" fmla="*/ 31 h 184"/>
                <a:gd name="T30" fmla="*/ 43 w 199"/>
                <a:gd name="T31" fmla="*/ 32 h 184"/>
                <a:gd name="T32" fmla="*/ 25 w 199"/>
                <a:gd name="T33" fmla="*/ 55 h 184"/>
                <a:gd name="T34" fmla="*/ 23 w 199"/>
                <a:gd name="T35" fmla="*/ 54 h 184"/>
                <a:gd name="T36" fmla="*/ 16 w 199"/>
                <a:gd name="T37" fmla="*/ 82 h 184"/>
                <a:gd name="T38" fmla="*/ 15 w 199"/>
                <a:gd name="T39" fmla="*/ 76 h 184"/>
                <a:gd name="T40" fmla="*/ 60 w 199"/>
                <a:gd name="T41" fmla="*/ 16 h 184"/>
                <a:gd name="T42" fmla="*/ 65 w 199"/>
                <a:gd name="T43" fmla="*/ 15 h 184"/>
                <a:gd name="T44" fmla="*/ 166 w 199"/>
                <a:gd name="T45" fmla="*/ 90 h 184"/>
                <a:gd name="T46" fmla="*/ 167 w 199"/>
                <a:gd name="T47" fmla="*/ 95 h 184"/>
                <a:gd name="T48" fmla="*/ 122 w 199"/>
                <a:gd name="T49" fmla="*/ 156 h 184"/>
                <a:gd name="T50" fmla="*/ 117 w 199"/>
                <a:gd name="T51" fmla="*/ 157 h 184"/>
                <a:gd name="T52" fmla="*/ 16 w 199"/>
                <a:gd name="T53" fmla="*/ 82 h 184"/>
                <a:gd name="T54" fmla="*/ 148 w 199"/>
                <a:gd name="T55" fmla="*/ 143 h 184"/>
                <a:gd name="T56" fmla="*/ 131 w 199"/>
                <a:gd name="T57" fmla="*/ 165 h 184"/>
                <a:gd name="T58" fmla="*/ 129 w 199"/>
                <a:gd name="T59" fmla="*/ 165 h 184"/>
                <a:gd name="T60" fmla="*/ 128 w 199"/>
                <a:gd name="T61" fmla="*/ 162 h 184"/>
                <a:gd name="T62" fmla="*/ 144 w 199"/>
                <a:gd name="T63" fmla="*/ 141 h 184"/>
                <a:gd name="T64" fmla="*/ 147 w 199"/>
                <a:gd name="T65" fmla="*/ 140 h 184"/>
                <a:gd name="T66" fmla="*/ 148 w 199"/>
                <a:gd name="T67" fmla="*/ 143 h 184"/>
                <a:gd name="T68" fmla="*/ 161 w 199"/>
                <a:gd name="T69" fmla="*/ 137 h 184"/>
                <a:gd name="T70" fmla="*/ 150 w 199"/>
                <a:gd name="T71" fmla="*/ 139 h 184"/>
                <a:gd name="T72" fmla="*/ 148 w 199"/>
                <a:gd name="T73" fmla="*/ 127 h 184"/>
                <a:gd name="T74" fmla="*/ 159 w 199"/>
                <a:gd name="T75" fmla="*/ 126 h 184"/>
                <a:gd name="T76" fmla="*/ 161 w 199"/>
                <a:gd name="T77" fmla="*/ 137 h 184"/>
                <a:gd name="T78" fmla="*/ 179 w 199"/>
                <a:gd name="T79" fmla="*/ 101 h 184"/>
                <a:gd name="T80" fmla="*/ 163 w 199"/>
                <a:gd name="T81" fmla="*/ 123 h 184"/>
                <a:gd name="T82" fmla="*/ 160 w 199"/>
                <a:gd name="T83" fmla="*/ 123 h 184"/>
                <a:gd name="T84" fmla="*/ 159 w 199"/>
                <a:gd name="T85" fmla="*/ 121 h 184"/>
                <a:gd name="T86" fmla="*/ 175 w 199"/>
                <a:gd name="T87" fmla="*/ 99 h 184"/>
                <a:gd name="T88" fmla="*/ 178 w 199"/>
                <a:gd name="T89" fmla="*/ 99 h 184"/>
                <a:gd name="T90" fmla="*/ 179 w 199"/>
                <a:gd name="T91" fmla="*/ 10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184">
                  <a:moveTo>
                    <a:pt x="57" y="3"/>
                  </a:moveTo>
                  <a:cubicBezTo>
                    <a:pt x="57" y="3"/>
                    <a:pt x="39" y="21"/>
                    <a:pt x="26" y="38"/>
                  </a:cubicBezTo>
                  <a:cubicBezTo>
                    <a:pt x="14" y="55"/>
                    <a:pt x="2" y="76"/>
                    <a:pt x="1" y="78"/>
                  </a:cubicBezTo>
                  <a:cubicBezTo>
                    <a:pt x="0" y="80"/>
                    <a:pt x="0" y="82"/>
                    <a:pt x="2" y="84"/>
                  </a:cubicBezTo>
                  <a:cubicBezTo>
                    <a:pt x="49" y="119"/>
                    <a:pt x="49" y="119"/>
                    <a:pt x="49" y="119"/>
                  </a:cubicBezTo>
                  <a:cubicBezTo>
                    <a:pt x="72" y="136"/>
                    <a:pt x="72" y="136"/>
                    <a:pt x="72" y="136"/>
                  </a:cubicBezTo>
                  <a:cubicBezTo>
                    <a:pt x="135" y="183"/>
                    <a:pt x="135" y="183"/>
                    <a:pt x="135" y="183"/>
                  </a:cubicBezTo>
                  <a:cubicBezTo>
                    <a:pt x="137" y="184"/>
                    <a:pt x="140" y="184"/>
                    <a:pt x="141" y="182"/>
                  </a:cubicBezTo>
                  <a:cubicBezTo>
                    <a:pt x="141" y="182"/>
                    <a:pt x="160" y="165"/>
                    <a:pt x="173" y="147"/>
                  </a:cubicBezTo>
                  <a:cubicBezTo>
                    <a:pt x="186" y="130"/>
                    <a:pt x="197" y="107"/>
                    <a:pt x="197" y="107"/>
                  </a:cubicBezTo>
                  <a:cubicBezTo>
                    <a:pt x="199" y="105"/>
                    <a:pt x="198" y="102"/>
                    <a:pt x="196" y="100"/>
                  </a:cubicBezTo>
                  <a:cubicBezTo>
                    <a:pt x="63" y="2"/>
                    <a:pt x="63" y="2"/>
                    <a:pt x="63" y="2"/>
                  </a:cubicBezTo>
                  <a:cubicBezTo>
                    <a:pt x="61" y="0"/>
                    <a:pt x="58" y="1"/>
                    <a:pt x="57" y="3"/>
                  </a:cubicBezTo>
                  <a:close/>
                  <a:moveTo>
                    <a:pt x="23" y="54"/>
                  </a:moveTo>
                  <a:cubicBezTo>
                    <a:pt x="41" y="31"/>
                    <a:pt x="41" y="31"/>
                    <a:pt x="41" y="31"/>
                  </a:cubicBezTo>
                  <a:cubicBezTo>
                    <a:pt x="43" y="32"/>
                    <a:pt x="43" y="32"/>
                    <a:pt x="43" y="32"/>
                  </a:cubicBezTo>
                  <a:cubicBezTo>
                    <a:pt x="25" y="55"/>
                    <a:pt x="25" y="55"/>
                    <a:pt x="25" y="55"/>
                  </a:cubicBezTo>
                  <a:lnTo>
                    <a:pt x="23" y="54"/>
                  </a:lnTo>
                  <a:close/>
                  <a:moveTo>
                    <a:pt x="16" y="82"/>
                  </a:moveTo>
                  <a:cubicBezTo>
                    <a:pt x="14" y="80"/>
                    <a:pt x="14" y="78"/>
                    <a:pt x="15" y="76"/>
                  </a:cubicBezTo>
                  <a:cubicBezTo>
                    <a:pt x="60" y="16"/>
                    <a:pt x="60" y="16"/>
                    <a:pt x="60" y="16"/>
                  </a:cubicBezTo>
                  <a:cubicBezTo>
                    <a:pt x="61" y="14"/>
                    <a:pt x="64" y="14"/>
                    <a:pt x="65" y="15"/>
                  </a:cubicBezTo>
                  <a:cubicBezTo>
                    <a:pt x="166" y="90"/>
                    <a:pt x="166" y="90"/>
                    <a:pt x="166" y="90"/>
                  </a:cubicBezTo>
                  <a:cubicBezTo>
                    <a:pt x="168" y="91"/>
                    <a:pt x="169" y="94"/>
                    <a:pt x="167" y="95"/>
                  </a:cubicBezTo>
                  <a:cubicBezTo>
                    <a:pt x="122" y="156"/>
                    <a:pt x="122" y="156"/>
                    <a:pt x="122" y="156"/>
                  </a:cubicBezTo>
                  <a:cubicBezTo>
                    <a:pt x="121" y="158"/>
                    <a:pt x="119" y="158"/>
                    <a:pt x="117" y="157"/>
                  </a:cubicBezTo>
                  <a:lnTo>
                    <a:pt x="16" y="82"/>
                  </a:lnTo>
                  <a:close/>
                  <a:moveTo>
                    <a:pt x="148" y="143"/>
                  </a:moveTo>
                  <a:cubicBezTo>
                    <a:pt x="131" y="165"/>
                    <a:pt x="131" y="165"/>
                    <a:pt x="131" y="165"/>
                  </a:cubicBezTo>
                  <a:cubicBezTo>
                    <a:pt x="131" y="166"/>
                    <a:pt x="130" y="166"/>
                    <a:pt x="129" y="165"/>
                  </a:cubicBezTo>
                  <a:cubicBezTo>
                    <a:pt x="128" y="165"/>
                    <a:pt x="128" y="163"/>
                    <a:pt x="128" y="162"/>
                  </a:cubicBezTo>
                  <a:cubicBezTo>
                    <a:pt x="144" y="141"/>
                    <a:pt x="144" y="141"/>
                    <a:pt x="144" y="141"/>
                  </a:cubicBezTo>
                  <a:cubicBezTo>
                    <a:pt x="145" y="140"/>
                    <a:pt x="146" y="140"/>
                    <a:pt x="147" y="140"/>
                  </a:cubicBezTo>
                  <a:cubicBezTo>
                    <a:pt x="148" y="141"/>
                    <a:pt x="148" y="142"/>
                    <a:pt x="148" y="143"/>
                  </a:cubicBezTo>
                  <a:close/>
                  <a:moveTo>
                    <a:pt x="161" y="137"/>
                  </a:moveTo>
                  <a:cubicBezTo>
                    <a:pt x="158" y="141"/>
                    <a:pt x="153" y="141"/>
                    <a:pt x="150" y="139"/>
                  </a:cubicBezTo>
                  <a:cubicBezTo>
                    <a:pt x="146" y="136"/>
                    <a:pt x="145" y="131"/>
                    <a:pt x="148" y="127"/>
                  </a:cubicBezTo>
                  <a:cubicBezTo>
                    <a:pt x="151" y="124"/>
                    <a:pt x="156" y="123"/>
                    <a:pt x="159" y="126"/>
                  </a:cubicBezTo>
                  <a:cubicBezTo>
                    <a:pt x="163" y="128"/>
                    <a:pt x="164" y="133"/>
                    <a:pt x="161" y="137"/>
                  </a:cubicBezTo>
                  <a:close/>
                  <a:moveTo>
                    <a:pt x="179" y="101"/>
                  </a:moveTo>
                  <a:cubicBezTo>
                    <a:pt x="163" y="123"/>
                    <a:pt x="163" y="123"/>
                    <a:pt x="163" y="123"/>
                  </a:cubicBezTo>
                  <a:cubicBezTo>
                    <a:pt x="162" y="124"/>
                    <a:pt x="161" y="124"/>
                    <a:pt x="160" y="123"/>
                  </a:cubicBezTo>
                  <a:cubicBezTo>
                    <a:pt x="159" y="123"/>
                    <a:pt x="159" y="121"/>
                    <a:pt x="159" y="121"/>
                  </a:cubicBezTo>
                  <a:cubicBezTo>
                    <a:pt x="175" y="99"/>
                    <a:pt x="175" y="99"/>
                    <a:pt x="175" y="99"/>
                  </a:cubicBezTo>
                  <a:cubicBezTo>
                    <a:pt x="176" y="98"/>
                    <a:pt x="177" y="98"/>
                    <a:pt x="178" y="99"/>
                  </a:cubicBezTo>
                  <a:cubicBezTo>
                    <a:pt x="179" y="99"/>
                    <a:pt x="179" y="100"/>
                    <a:pt x="179" y="101"/>
                  </a:cubicBezTo>
                  <a:close/>
                </a:path>
              </a:pathLst>
            </a:custGeom>
            <a:solidFill>
              <a:schemeClr val="bg2">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Oval 28"/>
            <p:cNvSpPr/>
            <p:nvPr/>
          </p:nvSpPr>
          <p:spPr>
            <a:xfrm>
              <a:off x="9801937" y="2350595"/>
              <a:ext cx="972948" cy="346365"/>
            </a:xfrm>
            <a:prstGeom prst="ellipse">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reeform 44"/>
            <p:cNvSpPr>
              <a:spLocks noEditPoints="1"/>
            </p:cNvSpPr>
            <p:nvPr/>
          </p:nvSpPr>
          <p:spPr bwMode="auto">
            <a:xfrm rot="3258586">
              <a:off x="10497363" y="2409880"/>
              <a:ext cx="228365" cy="256228"/>
            </a:xfrm>
            <a:custGeom>
              <a:avLst/>
              <a:gdLst>
                <a:gd name="T0" fmla="*/ 57 w 199"/>
                <a:gd name="T1" fmla="*/ 3 h 184"/>
                <a:gd name="T2" fmla="*/ 26 w 199"/>
                <a:gd name="T3" fmla="*/ 38 h 184"/>
                <a:gd name="T4" fmla="*/ 1 w 199"/>
                <a:gd name="T5" fmla="*/ 78 h 184"/>
                <a:gd name="T6" fmla="*/ 2 w 199"/>
                <a:gd name="T7" fmla="*/ 84 h 184"/>
                <a:gd name="T8" fmla="*/ 49 w 199"/>
                <a:gd name="T9" fmla="*/ 119 h 184"/>
                <a:gd name="T10" fmla="*/ 72 w 199"/>
                <a:gd name="T11" fmla="*/ 136 h 184"/>
                <a:gd name="T12" fmla="*/ 135 w 199"/>
                <a:gd name="T13" fmla="*/ 183 h 184"/>
                <a:gd name="T14" fmla="*/ 141 w 199"/>
                <a:gd name="T15" fmla="*/ 182 h 184"/>
                <a:gd name="T16" fmla="*/ 173 w 199"/>
                <a:gd name="T17" fmla="*/ 147 h 184"/>
                <a:gd name="T18" fmla="*/ 197 w 199"/>
                <a:gd name="T19" fmla="*/ 107 h 184"/>
                <a:gd name="T20" fmla="*/ 196 w 199"/>
                <a:gd name="T21" fmla="*/ 100 h 184"/>
                <a:gd name="T22" fmla="*/ 63 w 199"/>
                <a:gd name="T23" fmla="*/ 2 h 184"/>
                <a:gd name="T24" fmla="*/ 57 w 199"/>
                <a:gd name="T25" fmla="*/ 3 h 184"/>
                <a:gd name="T26" fmla="*/ 23 w 199"/>
                <a:gd name="T27" fmla="*/ 54 h 184"/>
                <a:gd name="T28" fmla="*/ 41 w 199"/>
                <a:gd name="T29" fmla="*/ 31 h 184"/>
                <a:gd name="T30" fmla="*/ 43 w 199"/>
                <a:gd name="T31" fmla="*/ 32 h 184"/>
                <a:gd name="T32" fmla="*/ 25 w 199"/>
                <a:gd name="T33" fmla="*/ 55 h 184"/>
                <a:gd name="T34" fmla="*/ 23 w 199"/>
                <a:gd name="T35" fmla="*/ 54 h 184"/>
                <a:gd name="T36" fmla="*/ 16 w 199"/>
                <a:gd name="T37" fmla="*/ 82 h 184"/>
                <a:gd name="T38" fmla="*/ 15 w 199"/>
                <a:gd name="T39" fmla="*/ 76 h 184"/>
                <a:gd name="T40" fmla="*/ 60 w 199"/>
                <a:gd name="T41" fmla="*/ 16 h 184"/>
                <a:gd name="T42" fmla="*/ 65 w 199"/>
                <a:gd name="T43" fmla="*/ 15 h 184"/>
                <a:gd name="T44" fmla="*/ 166 w 199"/>
                <a:gd name="T45" fmla="*/ 90 h 184"/>
                <a:gd name="T46" fmla="*/ 167 w 199"/>
                <a:gd name="T47" fmla="*/ 95 h 184"/>
                <a:gd name="T48" fmla="*/ 122 w 199"/>
                <a:gd name="T49" fmla="*/ 156 h 184"/>
                <a:gd name="T50" fmla="*/ 117 w 199"/>
                <a:gd name="T51" fmla="*/ 157 h 184"/>
                <a:gd name="T52" fmla="*/ 16 w 199"/>
                <a:gd name="T53" fmla="*/ 82 h 184"/>
                <a:gd name="T54" fmla="*/ 148 w 199"/>
                <a:gd name="T55" fmla="*/ 143 h 184"/>
                <a:gd name="T56" fmla="*/ 131 w 199"/>
                <a:gd name="T57" fmla="*/ 165 h 184"/>
                <a:gd name="T58" fmla="*/ 129 w 199"/>
                <a:gd name="T59" fmla="*/ 165 h 184"/>
                <a:gd name="T60" fmla="*/ 128 w 199"/>
                <a:gd name="T61" fmla="*/ 162 h 184"/>
                <a:gd name="T62" fmla="*/ 144 w 199"/>
                <a:gd name="T63" fmla="*/ 141 h 184"/>
                <a:gd name="T64" fmla="*/ 147 w 199"/>
                <a:gd name="T65" fmla="*/ 140 h 184"/>
                <a:gd name="T66" fmla="*/ 148 w 199"/>
                <a:gd name="T67" fmla="*/ 143 h 184"/>
                <a:gd name="T68" fmla="*/ 161 w 199"/>
                <a:gd name="T69" fmla="*/ 137 h 184"/>
                <a:gd name="T70" fmla="*/ 150 w 199"/>
                <a:gd name="T71" fmla="*/ 139 h 184"/>
                <a:gd name="T72" fmla="*/ 148 w 199"/>
                <a:gd name="T73" fmla="*/ 127 h 184"/>
                <a:gd name="T74" fmla="*/ 159 w 199"/>
                <a:gd name="T75" fmla="*/ 126 h 184"/>
                <a:gd name="T76" fmla="*/ 161 w 199"/>
                <a:gd name="T77" fmla="*/ 137 h 184"/>
                <a:gd name="T78" fmla="*/ 179 w 199"/>
                <a:gd name="T79" fmla="*/ 101 h 184"/>
                <a:gd name="T80" fmla="*/ 163 w 199"/>
                <a:gd name="T81" fmla="*/ 123 h 184"/>
                <a:gd name="T82" fmla="*/ 160 w 199"/>
                <a:gd name="T83" fmla="*/ 123 h 184"/>
                <a:gd name="T84" fmla="*/ 159 w 199"/>
                <a:gd name="T85" fmla="*/ 121 h 184"/>
                <a:gd name="T86" fmla="*/ 175 w 199"/>
                <a:gd name="T87" fmla="*/ 99 h 184"/>
                <a:gd name="T88" fmla="*/ 178 w 199"/>
                <a:gd name="T89" fmla="*/ 99 h 184"/>
                <a:gd name="T90" fmla="*/ 179 w 199"/>
                <a:gd name="T91" fmla="*/ 10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184">
                  <a:moveTo>
                    <a:pt x="57" y="3"/>
                  </a:moveTo>
                  <a:cubicBezTo>
                    <a:pt x="57" y="3"/>
                    <a:pt x="39" y="21"/>
                    <a:pt x="26" y="38"/>
                  </a:cubicBezTo>
                  <a:cubicBezTo>
                    <a:pt x="14" y="55"/>
                    <a:pt x="2" y="76"/>
                    <a:pt x="1" y="78"/>
                  </a:cubicBezTo>
                  <a:cubicBezTo>
                    <a:pt x="0" y="80"/>
                    <a:pt x="0" y="82"/>
                    <a:pt x="2" y="84"/>
                  </a:cubicBezTo>
                  <a:cubicBezTo>
                    <a:pt x="49" y="119"/>
                    <a:pt x="49" y="119"/>
                    <a:pt x="49" y="119"/>
                  </a:cubicBezTo>
                  <a:cubicBezTo>
                    <a:pt x="72" y="136"/>
                    <a:pt x="72" y="136"/>
                    <a:pt x="72" y="136"/>
                  </a:cubicBezTo>
                  <a:cubicBezTo>
                    <a:pt x="135" y="183"/>
                    <a:pt x="135" y="183"/>
                    <a:pt x="135" y="183"/>
                  </a:cubicBezTo>
                  <a:cubicBezTo>
                    <a:pt x="137" y="184"/>
                    <a:pt x="140" y="184"/>
                    <a:pt x="141" y="182"/>
                  </a:cubicBezTo>
                  <a:cubicBezTo>
                    <a:pt x="141" y="182"/>
                    <a:pt x="160" y="165"/>
                    <a:pt x="173" y="147"/>
                  </a:cubicBezTo>
                  <a:cubicBezTo>
                    <a:pt x="186" y="130"/>
                    <a:pt x="197" y="107"/>
                    <a:pt x="197" y="107"/>
                  </a:cubicBezTo>
                  <a:cubicBezTo>
                    <a:pt x="199" y="105"/>
                    <a:pt x="198" y="102"/>
                    <a:pt x="196" y="100"/>
                  </a:cubicBezTo>
                  <a:cubicBezTo>
                    <a:pt x="63" y="2"/>
                    <a:pt x="63" y="2"/>
                    <a:pt x="63" y="2"/>
                  </a:cubicBezTo>
                  <a:cubicBezTo>
                    <a:pt x="61" y="0"/>
                    <a:pt x="58" y="1"/>
                    <a:pt x="57" y="3"/>
                  </a:cubicBezTo>
                  <a:close/>
                  <a:moveTo>
                    <a:pt x="23" y="54"/>
                  </a:moveTo>
                  <a:cubicBezTo>
                    <a:pt x="41" y="31"/>
                    <a:pt x="41" y="31"/>
                    <a:pt x="41" y="31"/>
                  </a:cubicBezTo>
                  <a:cubicBezTo>
                    <a:pt x="43" y="32"/>
                    <a:pt x="43" y="32"/>
                    <a:pt x="43" y="32"/>
                  </a:cubicBezTo>
                  <a:cubicBezTo>
                    <a:pt x="25" y="55"/>
                    <a:pt x="25" y="55"/>
                    <a:pt x="25" y="55"/>
                  </a:cubicBezTo>
                  <a:lnTo>
                    <a:pt x="23" y="54"/>
                  </a:lnTo>
                  <a:close/>
                  <a:moveTo>
                    <a:pt x="16" y="82"/>
                  </a:moveTo>
                  <a:cubicBezTo>
                    <a:pt x="14" y="80"/>
                    <a:pt x="14" y="78"/>
                    <a:pt x="15" y="76"/>
                  </a:cubicBezTo>
                  <a:cubicBezTo>
                    <a:pt x="60" y="16"/>
                    <a:pt x="60" y="16"/>
                    <a:pt x="60" y="16"/>
                  </a:cubicBezTo>
                  <a:cubicBezTo>
                    <a:pt x="61" y="14"/>
                    <a:pt x="64" y="14"/>
                    <a:pt x="65" y="15"/>
                  </a:cubicBezTo>
                  <a:cubicBezTo>
                    <a:pt x="166" y="90"/>
                    <a:pt x="166" y="90"/>
                    <a:pt x="166" y="90"/>
                  </a:cubicBezTo>
                  <a:cubicBezTo>
                    <a:pt x="168" y="91"/>
                    <a:pt x="169" y="94"/>
                    <a:pt x="167" y="95"/>
                  </a:cubicBezTo>
                  <a:cubicBezTo>
                    <a:pt x="122" y="156"/>
                    <a:pt x="122" y="156"/>
                    <a:pt x="122" y="156"/>
                  </a:cubicBezTo>
                  <a:cubicBezTo>
                    <a:pt x="121" y="158"/>
                    <a:pt x="119" y="158"/>
                    <a:pt x="117" y="157"/>
                  </a:cubicBezTo>
                  <a:lnTo>
                    <a:pt x="16" y="82"/>
                  </a:lnTo>
                  <a:close/>
                  <a:moveTo>
                    <a:pt x="148" y="143"/>
                  </a:moveTo>
                  <a:cubicBezTo>
                    <a:pt x="131" y="165"/>
                    <a:pt x="131" y="165"/>
                    <a:pt x="131" y="165"/>
                  </a:cubicBezTo>
                  <a:cubicBezTo>
                    <a:pt x="131" y="166"/>
                    <a:pt x="130" y="166"/>
                    <a:pt x="129" y="165"/>
                  </a:cubicBezTo>
                  <a:cubicBezTo>
                    <a:pt x="128" y="165"/>
                    <a:pt x="128" y="163"/>
                    <a:pt x="128" y="162"/>
                  </a:cubicBezTo>
                  <a:cubicBezTo>
                    <a:pt x="144" y="141"/>
                    <a:pt x="144" y="141"/>
                    <a:pt x="144" y="141"/>
                  </a:cubicBezTo>
                  <a:cubicBezTo>
                    <a:pt x="145" y="140"/>
                    <a:pt x="146" y="140"/>
                    <a:pt x="147" y="140"/>
                  </a:cubicBezTo>
                  <a:cubicBezTo>
                    <a:pt x="148" y="141"/>
                    <a:pt x="148" y="142"/>
                    <a:pt x="148" y="143"/>
                  </a:cubicBezTo>
                  <a:close/>
                  <a:moveTo>
                    <a:pt x="161" y="137"/>
                  </a:moveTo>
                  <a:cubicBezTo>
                    <a:pt x="158" y="141"/>
                    <a:pt x="153" y="141"/>
                    <a:pt x="150" y="139"/>
                  </a:cubicBezTo>
                  <a:cubicBezTo>
                    <a:pt x="146" y="136"/>
                    <a:pt x="145" y="131"/>
                    <a:pt x="148" y="127"/>
                  </a:cubicBezTo>
                  <a:cubicBezTo>
                    <a:pt x="151" y="124"/>
                    <a:pt x="156" y="123"/>
                    <a:pt x="159" y="126"/>
                  </a:cubicBezTo>
                  <a:cubicBezTo>
                    <a:pt x="163" y="128"/>
                    <a:pt x="164" y="133"/>
                    <a:pt x="161" y="137"/>
                  </a:cubicBezTo>
                  <a:close/>
                  <a:moveTo>
                    <a:pt x="179" y="101"/>
                  </a:moveTo>
                  <a:cubicBezTo>
                    <a:pt x="163" y="123"/>
                    <a:pt x="163" y="123"/>
                    <a:pt x="163" y="123"/>
                  </a:cubicBezTo>
                  <a:cubicBezTo>
                    <a:pt x="162" y="124"/>
                    <a:pt x="161" y="124"/>
                    <a:pt x="160" y="123"/>
                  </a:cubicBezTo>
                  <a:cubicBezTo>
                    <a:pt x="159" y="123"/>
                    <a:pt x="159" y="121"/>
                    <a:pt x="159" y="121"/>
                  </a:cubicBezTo>
                  <a:cubicBezTo>
                    <a:pt x="175" y="99"/>
                    <a:pt x="175" y="99"/>
                    <a:pt x="175" y="99"/>
                  </a:cubicBezTo>
                  <a:cubicBezTo>
                    <a:pt x="176" y="98"/>
                    <a:pt x="177" y="98"/>
                    <a:pt x="178" y="99"/>
                  </a:cubicBezTo>
                  <a:cubicBezTo>
                    <a:pt x="179" y="99"/>
                    <a:pt x="179" y="100"/>
                    <a:pt x="179" y="101"/>
                  </a:cubicBezTo>
                  <a:close/>
                </a:path>
              </a:pathLst>
            </a:custGeom>
            <a:solidFill>
              <a:schemeClr val="bg2">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Rectangle 31"/>
            <p:cNvSpPr/>
            <p:nvPr/>
          </p:nvSpPr>
          <p:spPr>
            <a:xfrm>
              <a:off x="9114947" y="2539560"/>
              <a:ext cx="473206" cy="200055"/>
            </a:xfrm>
            <a:prstGeom prst="rect">
              <a:avLst/>
            </a:prstGeom>
          </p:spPr>
          <p:txBody>
            <a:bodyPr wrap="none">
              <a:spAutoFit/>
            </a:bodyPr>
            <a:lstStyle/>
            <a:p>
              <a:r>
                <a:rPr lang="en-US" altLang="zh-CN" sz="700" b="1" dirty="0"/>
                <a:t>User A</a:t>
              </a:r>
              <a:endParaRPr lang="en-US" sz="700" dirty="0"/>
            </a:p>
          </p:txBody>
        </p:sp>
        <p:sp>
          <p:nvSpPr>
            <p:cNvPr id="33" name="Rectangle 32"/>
            <p:cNvSpPr/>
            <p:nvPr/>
          </p:nvSpPr>
          <p:spPr>
            <a:xfrm>
              <a:off x="9442976" y="2687950"/>
              <a:ext cx="962123" cy="200055"/>
            </a:xfrm>
            <a:prstGeom prst="rect">
              <a:avLst/>
            </a:prstGeom>
          </p:spPr>
          <p:txBody>
            <a:bodyPr wrap="none">
              <a:spAutoFit/>
            </a:bodyPr>
            <a:lstStyle/>
            <a:p>
              <a:r>
                <a:rPr lang="en-US" altLang="zh-CN" sz="700" b="1" dirty="0" smtClean="0">
                  <a:solidFill>
                    <a:srgbClr val="767171"/>
                  </a:solidFill>
                </a:rPr>
                <a:t>Joined &amp; CM-IDLE</a:t>
              </a:r>
              <a:endParaRPr lang="en-US" sz="700" dirty="0">
                <a:solidFill>
                  <a:srgbClr val="767171"/>
                </a:solidFill>
              </a:endParaRPr>
            </a:p>
          </p:txBody>
        </p:sp>
        <p:sp>
          <p:nvSpPr>
            <p:cNvPr id="34" name="Rectangle 33"/>
            <p:cNvSpPr/>
            <p:nvPr/>
          </p:nvSpPr>
          <p:spPr>
            <a:xfrm>
              <a:off x="9896068" y="1916255"/>
              <a:ext cx="1005403" cy="369332"/>
            </a:xfrm>
            <a:prstGeom prst="rect">
              <a:avLst/>
            </a:prstGeom>
          </p:spPr>
          <p:txBody>
            <a:bodyPr wrap="none">
              <a:spAutoFit/>
            </a:bodyPr>
            <a:lstStyle/>
            <a:p>
              <a:r>
                <a:rPr lang="en-US" altLang="zh-CN" sz="900" b="1" dirty="0" smtClean="0"/>
                <a:t>Multicast MBS </a:t>
              </a:r>
            </a:p>
            <a:p>
              <a:r>
                <a:rPr lang="en-US" altLang="zh-CN" sz="900" b="1" dirty="0" smtClean="0">
                  <a:solidFill>
                    <a:srgbClr val="FF0000"/>
                  </a:solidFill>
                </a:rPr>
                <a:t>-  inactive</a:t>
              </a:r>
              <a:endParaRPr lang="en-US" sz="900" dirty="0">
                <a:solidFill>
                  <a:srgbClr val="FF0000"/>
                </a:solidFill>
              </a:endParaRPr>
            </a:p>
          </p:txBody>
        </p:sp>
        <p:cxnSp>
          <p:nvCxnSpPr>
            <p:cNvPr id="35" name="Straight Arrow Connector 34"/>
            <p:cNvCxnSpPr/>
            <p:nvPr/>
          </p:nvCxnSpPr>
          <p:spPr>
            <a:xfrm flipV="1">
              <a:off x="9705123" y="1213074"/>
              <a:ext cx="0" cy="30865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9177310" y="1260117"/>
              <a:ext cx="702436" cy="264688"/>
            </a:xfrm>
            <a:prstGeom prst="rect">
              <a:avLst/>
            </a:prstGeom>
          </p:spPr>
          <p:txBody>
            <a:bodyPr wrap="square">
              <a:spAutoFit/>
            </a:bodyPr>
            <a:lstStyle/>
            <a:p>
              <a:pPr>
                <a:lnSpc>
                  <a:spcPct val="80000"/>
                </a:lnSpc>
              </a:pPr>
              <a:r>
                <a:rPr lang="en-US" altLang="zh-CN" sz="700" dirty="0" smtClean="0"/>
                <a:t>1.NOTI</a:t>
              </a:r>
              <a:endParaRPr lang="en-US" altLang="zh-CN" sz="700" dirty="0"/>
            </a:p>
            <a:p>
              <a:pPr>
                <a:lnSpc>
                  <a:spcPct val="80000"/>
                </a:lnSpc>
              </a:pPr>
              <a:r>
                <a:rPr lang="en-US" altLang="zh-CN" sz="700" dirty="0"/>
                <a:t> (inactive)</a:t>
              </a:r>
              <a:endParaRPr lang="en-US" sz="700" dirty="0"/>
            </a:p>
          </p:txBody>
        </p:sp>
        <p:cxnSp>
          <p:nvCxnSpPr>
            <p:cNvPr id="38" name="Straight Arrow Connector 37"/>
            <p:cNvCxnSpPr/>
            <p:nvPr/>
          </p:nvCxnSpPr>
          <p:spPr>
            <a:xfrm flipV="1">
              <a:off x="9862793" y="1213074"/>
              <a:ext cx="0" cy="308654"/>
            </a:xfrm>
            <a:prstGeom prst="straightConnector1">
              <a:avLst/>
            </a:prstGeom>
            <a:ln>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a:xfrm>
              <a:off x="9726847" y="1234423"/>
              <a:ext cx="676171" cy="264688"/>
            </a:xfrm>
            <a:prstGeom prst="rect">
              <a:avLst/>
            </a:prstGeom>
          </p:spPr>
          <p:txBody>
            <a:bodyPr wrap="square">
              <a:spAutoFit/>
            </a:bodyPr>
            <a:lstStyle/>
            <a:p>
              <a:pPr>
                <a:lnSpc>
                  <a:spcPct val="80000"/>
                </a:lnSpc>
              </a:pPr>
              <a:r>
                <a:rPr lang="en-US" altLang="zh-CN" sz="700" dirty="0" smtClean="0"/>
                <a:t>2. Activate MBS</a:t>
              </a:r>
              <a:endParaRPr lang="en-US" sz="700" dirty="0"/>
            </a:p>
          </p:txBody>
        </p:sp>
        <p:sp>
          <p:nvSpPr>
            <p:cNvPr id="40" name="Rectangle 39"/>
            <p:cNvSpPr/>
            <p:nvPr/>
          </p:nvSpPr>
          <p:spPr>
            <a:xfrm>
              <a:off x="8635977" y="1930469"/>
              <a:ext cx="739428" cy="437043"/>
            </a:xfrm>
            <a:prstGeom prst="rect">
              <a:avLst/>
            </a:prstGeom>
          </p:spPr>
          <p:txBody>
            <a:bodyPr wrap="square">
              <a:spAutoFit/>
            </a:bodyPr>
            <a:lstStyle/>
            <a:p>
              <a:pPr>
                <a:lnSpc>
                  <a:spcPct val="80000"/>
                </a:lnSpc>
              </a:pPr>
              <a:r>
                <a:rPr lang="en-US" altLang="zh-CN" sz="700" dirty="0"/>
                <a:t>3. MBS activate in 5GC, paging UE </a:t>
              </a:r>
              <a:r>
                <a:rPr lang="en-US" altLang="zh-CN" sz="700" dirty="0" err="1"/>
                <a:t>etc</a:t>
              </a:r>
              <a:endParaRPr lang="en-US" sz="700" dirty="0"/>
            </a:p>
          </p:txBody>
        </p:sp>
        <p:sp>
          <p:nvSpPr>
            <p:cNvPr id="41" name="Left Brace 40"/>
            <p:cNvSpPr/>
            <p:nvPr/>
          </p:nvSpPr>
          <p:spPr>
            <a:xfrm>
              <a:off x="9200415" y="1756233"/>
              <a:ext cx="138762" cy="774354"/>
            </a:xfrm>
            <a:prstGeom prst="leftBrace">
              <a:avLst>
                <a:gd name="adj1" fmla="val 48268"/>
                <a:gd name="adj2" fmla="val 50000"/>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2" name="Left Brace 41"/>
            <p:cNvSpPr/>
            <p:nvPr/>
          </p:nvSpPr>
          <p:spPr>
            <a:xfrm flipH="1">
              <a:off x="10873054" y="1811438"/>
              <a:ext cx="138762" cy="774354"/>
            </a:xfrm>
            <a:prstGeom prst="leftBrace">
              <a:avLst>
                <a:gd name="adj1" fmla="val 48268"/>
                <a:gd name="adj2" fmla="val 50000"/>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43" name="Straight Arrow Connector 42"/>
            <p:cNvCxnSpPr/>
            <p:nvPr/>
          </p:nvCxnSpPr>
          <p:spPr>
            <a:xfrm flipV="1">
              <a:off x="10230391" y="1213074"/>
              <a:ext cx="0" cy="30865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10194386" y="1271435"/>
              <a:ext cx="676171" cy="264688"/>
            </a:xfrm>
            <a:prstGeom prst="rect">
              <a:avLst/>
            </a:prstGeom>
          </p:spPr>
          <p:txBody>
            <a:bodyPr wrap="square">
              <a:spAutoFit/>
            </a:bodyPr>
            <a:lstStyle/>
            <a:p>
              <a:pPr>
                <a:lnSpc>
                  <a:spcPct val="80000"/>
                </a:lnSpc>
              </a:pPr>
              <a:r>
                <a:rPr lang="en-US" altLang="zh-CN" sz="700" dirty="0" smtClean="0"/>
                <a:t>4. NOTI</a:t>
              </a:r>
            </a:p>
            <a:p>
              <a:pPr>
                <a:lnSpc>
                  <a:spcPct val="80000"/>
                </a:lnSpc>
              </a:pPr>
              <a:r>
                <a:rPr lang="en-US" sz="700" dirty="0" smtClean="0"/>
                <a:t>(active)</a:t>
              </a:r>
              <a:endParaRPr lang="en-US" sz="700" dirty="0"/>
            </a:p>
          </p:txBody>
        </p:sp>
        <p:sp>
          <p:nvSpPr>
            <p:cNvPr id="45" name="Freeform 267"/>
            <p:cNvSpPr>
              <a:spLocks noEditPoints="1"/>
            </p:cNvSpPr>
            <p:nvPr/>
          </p:nvSpPr>
          <p:spPr bwMode="auto">
            <a:xfrm rot="1458653">
              <a:off x="9440919" y="2435607"/>
              <a:ext cx="170702" cy="132900"/>
            </a:xfrm>
            <a:custGeom>
              <a:avLst/>
              <a:gdLst>
                <a:gd name="T0" fmla="*/ 95 w 189"/>
                <a:gd name="T1" fmla="*/ 0 h 183"/>
                <a:gd name="T2" fmla="*/ 0 w 189"/>
                <a:gd name="T3" fmla="*/ 71 h 183"/>
                <a:gd name="T4" fmla="*/ 95 w 189"/>
                <a:gd name="T5" fmla="*/ 143 h 183"/>
                <a:gd name="T6" fmla="*/ 139 w 189"/>
                <a:gd name="T7" fmla="*/ 135 h 183"/>
                <a:gd name="T8" fmla="*/ 130 w 189"/>
                <a:gd name="T9" fmla="*/ 183 h 183"/>
                <a:gd name="T10" fmla="*/ 181 w 189"/>
                <a:gd name="T11" fmla="*/ 101 h 183"/>
                <a:gd name="T12" fmla="*/ 182 w 189"/>
                <a:gd name="T13" fmla="*/ 99 h 183"/>
                <a:gd name="T14" fmla="*/ 182 w 189"/>
                <a:gd name="T15" fmla="*/ 98 h 183"/>
                <a:gd name="T16" fmla="*/ 189 w 189"/>
                <a:gd name="T17" fmla="*/ 71 h 183"/>
                <a:gd name="T18" fmla="*/ 95 w 189"/>
                <a:gd name="T19" fmla="*/ 0 h 183"/>
                <a:gd name="T20" fmla="*/ 42 w 189"/>
                <a:gd name="T21" fmla="*/ 85 h 183"/>
                <a:gd name="T22" fmla="*/ 29 w 189"/>
                <a:gd name="T23" fmla="*/ 71 h 183"/>
                <a:gd name="T24" fmla="*/ 42 w 189"/>
                <a:gd name="T25" fmla="*/ 58 h 183"/>
                <a:gd name="T26" fmla="*/ 55 w 189"/>
                <a:gd name="T27" fmla="*/ 71 h 183"/>
                <a:gd name="T28" fmla="*/ 42 w 189"/>
                <a:gd name="T29" fmla="*/ 85 h 183"/>
                <a:gd name="T30" fmla="*/ 95 w 189"/>
                <a:gd name="T31" fmla="*/ 85 h 183"/>
                <a:gd name="T32" fmla="*/ 81 w 189"/>
                <a:gd name="T33" fmla="*/ 71 h 183"/>
                <a:gd name="T34" fmla="*/ 95 w 189"/>
                <a:gd name="T35" fmla="*/ 58 h 183"/>
                <a:gd name="T36" fmla="*/ 108 w 189"/>
                <a:gd name="T37" fmla="*/ 71 h 183"/>
                <a:gd name="T38" fmla="*/ 95 w 189"/>
                <a:gd name="T39" fmla="*/ 85 h 183"/>
                <a:gd name="T40" fmla="*/ 148 w 189"/>
                <a:gd name="T41" fmla="*/ 85 h 183"/>
                <a:gd name="T42" fmla="*/ 134 w 189"/>
                <a:gd name="T43" fmla="*/ 71 h 183"/>
                <a:gd name="T44" fmla="*/ 148 w 189"/>
                <a:gd name="T45" fmla="*/ 58 h 183"/>
                <a:gd name="T46" fmla="*/ 161 w 189"/>
                <a:gd name="T47" fmla="*/ 71 h 183"/>
                <a:gd name="T48" fmla="*/ 148 w 189"/>
                <a:gd name="T49" fmla="*/ 8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9" h="183">
                  <a:moveTo>
                    <a:pt x="95" y="0"/>
                  </a:moveTo>
                  <a:cubicBezTo>
                    <a:pt x="42" y="0"/>
                    <a:pt x="0" y="32"/>
                    <a:pt x="0" y="71"/>
                  </a:cubicBezTo>
                  <a:cubicBezTo>
                    <a:pt x="0" y="111"/>
                    <a:pt x="42" y="143"/>
                    <a:pt x="95" y="143"/>
                  </a:cubicBezTo>
                  <a:cubicBezTo>
                    <a:pt x="110" y="143"/>
                    <a:pt x="125" y="140"/>
                    <a:pt x="139" y="135"/>
                  </a:cubicBezTo>
                  <a:cubicBezTo>
                    <a:pt x="130" y="183"/>
                    <a:pt x="130" y="183"/>
                    <a:pt x="130" y="183"/>
                  </a:cubicBezTo>
                  <a:cubicBezTo>
                    <a:pt x="181" y="101"/>
                    <a:pt x="181" y="101"/>
                    <a:pt x="181" y="101"/>
                  </a:cubicBezTo>
                  <a:cubicBezTo>
                    <a:pt x="181" y="100"/>
                    <a:pt x="182" y="100"/>
                    <a:pt x="182" y="99"/>
                  </a:cubicBezTo>
                  <a:cubicBezTo>
                    <a:pt x="182" y="98"/>
                    <a:pt x="182" y="98"/>
                    <a:pt x="182" y="98"/>
                  </a:cubicBezTo>
                  <a:cubicBezTo>
                    <a:pt x="187" y="90"/>
                    <a:pt x="189" y="81"/>
                    <a:pt x="189" y="71"/>
                  </a:cubicBezTo>
                  <a:cubicBezTo>
                    <a:pt x="189" y="32"/>
                    <a:pt x="147" y="0"/>
                    <a:pt x="95" y="0"/>
                  </a:cubicBezTo>
                  <a:close/>
                  <a:moveTo>
                    <a:pt x="42" y="85"/>
                  </a:moveTo>
                  <a:cubicBezTo>
                    <a:pt x="34" y="85"/>
                    <a:pt x="29" y="79"/>
                    <a:pt x="29" y="71"/>
                  </a:cubicBezTo>
                  <a:cubicBezTo>
                    <a:pt x="29" y="64"/>
                    <a:pt x="34" y="58"/>
                    <a:pt x="42" y="58"/>
                  </a:cubicBezTo>
                  <a:cubicBezTo>
                    <a:pt x="49" y="58"/>
                    <a:pt x="55" y="64"/>
                    <a:pt x="55" y="71"/>
                  </a:cubicBezTo>
                  <a:cubicBezTo>
                    <a:pt x="55" y="79"/>
                    <a:pt x="49" y="85"/>
                    <a:pt x="42" y="85"/>
                  </a:cubicBezTo>
                  <a:close/>
                  <a:moveTo>
                    <a:pt x="95" y="85"/>
                  </a:moveTo>
                  <a:cubicBezTo>
                    <a:pt x="87" y="85"/>
                    <a:pt x="81" y="79"/>
                    <a:pt x="81" y="71"/>
                  </a:cubicBezTo>
                  <a:cubicBezTo>
                    <a:pt x="81" y="64"/>
                    <a:pt x="87" y="58"/>
                    <a:pt x="95" y="58"/>
                  </a:cubicBezTo>
                  <a:cubicBezTo>
                    <a:pt x="102" y="58"/>
                    <a:pt x="108" y="64"/>
                    <a:pt x="108" y="71"/>
                  </a:cubicBezTo>
                  <a:cubicBezTo>
                    <a:pt x="108" y="79"/>
                    <a:pt x="102" y="85"/>
                    <a:pt x="95" y="85"/>
                  </a:cubicBezTo>
                  <a:close/>
                  <a:moveTo>
                    <a:pt x="148" y="85"/>
                  </a:moveTo>
                  <a:cubicBezTo>
                    <a:pt x="140" y="85"/>
                    <a:pt x="134" y="79"/>
                    <a:pt x="134" y="71"/>
                  </a:cubicBezTo>
                  <a:cubicBezTo>
                    <a:pt x="134" y="64"/>
                    <a:pt x="140" y="58"/>
                    <a:pt x="148" y="58"/>
                  </a:cubicBezTo>
                  <a:cubicBezTo>
                    <a:pt x="155" y="58"/>
                    <a:pt x="161" y="64"/>
                    <a:pt x="161" y="71"/>
                  </a:cubicBezTo>
                  <a:cubicBezTo>
                    <a:pt x="161" y="79"/>
                    <a:pt x="155" y="85"/>
                    <a:pt x="148" y="85"/>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45"/>
            <p:cNvSpPr/>
            <p:nvPr/>
          </p:nvSpPr>
          <p:spPr>
            <a:xfrm>
              <a:off x="9403871" y="1213074"/>
              <a:ext cx="617838" cy="1115070"/>
            </a:xfrm>
            <a:custGeom>
              <a:avLst/>
              <a:gdLst>
                <a:gd name="connsiteX0" fmla="*/ 0 w 617838"/>
                <a:gd name="connsiteY0" fmla="*/ 1639329 h 1639329"/>
                <a:gd name="connsiteX1" fmla="*/ 494270 w 617838"/>
                <a:gd name="connsiteY1" fmla="*/ 724929 h 1639329"/>
                <a:gd name="connsiteX2" fmla="*/ 617838 w 617838"/>
                <a:gd name="connsiteY2" fmla="*/ 0 h 1639329"/>
              </a:gdLst>
              <a:ahLst/>
              <a:cxnLst>
                <a:cxn ang="0">
                  <a:pos x="connsiteX0" y="connsiteY0"/>
                </a:cxn>
                <a:cxn ang="0">
                  <a:pos x="connsiteX1" y="connsiteY1"/>
                </a:cxn>
                <a:cxn ang="0">
                  <a:pos x="connsiteX2" y="connsiteY2"/>
                </a:cxn>
              </a:cxnLst>
              <a:rect l="l" t="t" r="r" b="b"/>
              <a:pathLst>
                <a:path w="617838" h="1639329">
                  <a:moveTo>
                    <a:pt x="0" y="1639329"/>
                  </a:moveTo>
                  <a:cubicBezTo>
                    <a:pt x="195648" y="1318739"/>
                    <a:pt x="391297" y="998150"/>
                    <a:pt x="494270" y="724929"/>
                  </a:cubicBezTo>
                  <a:cubicBezTo>
                    <a:pt x="597243" y="451708"/>
                    <a:pt x="607540" y="225854"/>
                    <a:pt x="617838" y="0"/>
                  </a:cubicBezTo>
                </a:path>
              </a:pathLst>
            </a:custGeom>
            <a:noFill/>
            <a:ln>
              <a:solidFill>
                <a:srgbClr val="FFC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Freeform 46"/>
            <p:cNvSpPr/>
            <p:nvPr/>
          </p:nvSpPr>
          <p:spPr>
            <a:xfrm>
              <a:off x="10637799" y="1197394"/>
              <a:ext cx="66043" cy="681849"/>
            </a:xfrm>
            <a:custGeom>
              <a:avLst/>
              <a:gdLst>
                <a:gd name="connsiteX0" fmla="*/ 86065 w 193157"/>
                <a:gd name="connsiteY0" fmla="*/ 0 h 1433384"/>
                <a:gd name="connsiteX1" fmla="*/ 3687 w 193157"/>
                <a:gd name="connsiteY1" fmla="*/ 1054444 h 1433384"/>
                <a:gd name="connsiteX2" fmla="*/ 193157 w 193157"/>
                <a:gd name="connsiteY2" fmla="*/ 1433384 h 1433384"/>
              </a:gdLst>
              <a:ahLst/>
              <a:cxnLst>
                <a:cxn ang="0">
                  <a:pos x="connsiteX0" y="connsiteY0"/>
                </a:cxn>
                <a:cxn ang="0">
                  <a:pos x="connsiteX1" y="connsiteY1"/>
                </a:cxn>
                <a:cxn ang="0">
                  <a:pos x="connsiteX2" y="connsiteY2"/>
                </a:cxn>
              </a:cxnLst>
              <a:rect l="l" t="t" r="r" b="b"/>
              <a:pathLst>
                <a:path w="193157" h="1433384">
                  <a:moveTo>
                    <a:pt x="86065" y="0"/>
                  </a:moveTo>
                  <a:cubicBezTo>
                    <a:pt x="35951" y="407773"/>
                    <a:pt x="-14162" y="815547"/>
                    <a:pt x="3687" y="1054444"/>
                  </a:cubicBezTo>
                  <a:cubicBezTo>
                    <a:pt x="21536" y="1293341"/>
                    <a:pt x="107346" y="1363362"/>
                    <a:pt x="193157" y="1433384"/>
                  </a:cubicBezTo>
                </a:path>
              </a:pathLst>
            </a:custGeom>
            <a:noFill/>
            <a:ln>
              <a:solidFill>
                <a:srgbClr val="FFC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10618785" y="1271435"/>
              <a:ext cx="676171" cy="178510"/>
            </a:xfrm>
            <a:prstGeom prst="rect">
              <a:avLst/>
            </a:prstGeom>
          </p:spPr>
          <p:txBody>
            <a:bodyPr wrap="square">
              <a:spAutoFit/>
            </a:bodyPr>
            <a:lstStyle/>
            <a:p>
              <a:pPr>
                <a:lnSpc>
                  <a:spcPct val="80000"/>
                </a:lnSpc>
              </a:pPr>
              <a:r>
                <a:rPr lang="en-US" altLang="zh-CN" sz="700" dirty="0" smtClean="0"/>
                <a:t>5. DL media</a:t>
              </a:r>
              <a:endParaRPr lang="en-US" sz="700" dirty="0"/>
            </a:p>
          </p:txBody>
        </p:sp>
        <p:sp>
          <p:nvSpPr>
            <p:cNvPr id="49" name="Rectangle 48"/>
            <p:cNvSpPr/>
            <p:nvPr/>
          </p:nvSpPr>
          <p:spPr>
            <a:xfrm>
              <a:off x="8555981" y="1012412"/>
              <a:ext cx="742511" cy="230832"/>
            </a:xfrm>
            <a:prstGeom prst="rect">
              <a:avLst/>
            </a:prstGeom>
          </p:spPr>
          <p:txBody>
            <a:bodyPr wrap="none">
              <a:spAutoFit/>
            </a:bodyPr>
            <a:lstStyle/>
            <a:p>
              <a:r>
                <a:rPr lang="en-US" altLang="zh-CN" sz="900" b="1" dirty="0" smtClean="0"/>
                <a:t>Option - A</a:t>
              </a:r>
              <a:endParaRPr lang="en-US" sz="900" dirty="0"/>
            </a:p>
          </p:txBody>
        </p:sp>
      </p:grpSp>
      <p:grpSp>
        <p:nvGrpSpPr>
          <p:cNvPr id="159" name="Group 158"/>
          <p:cNvGrpSpPr/>
          <p:nvPr/>
        </p:nvGrpSpPr>
        <p:grpSpPr>
          <a:xfrm>
            <a:off x="4992870" y="4498100"/>
            <a:ext cx="2279631" cy="1933693"/>
            <a:chOff x="8713343" y="3238461"/>
            <a:chExt cx="2279631" cy="1933693"/>
          </a:xfrm>
        </p:grpSpPr>
        <p:sp>
          <p:nvSpPr>
            <p:cNvPr id="104" name="矩形 6">
              <a:extLst>
                <a:ext uri="{FF2B5EF4-FFF2-40B4-BE49-F238E27FC236}">
                  <a16:creationId xmlns="" xmlns:a16="http://schemas.microsoft.com/office/drawing/2014/main" id="{FB22147C-DD5D-444F-8E77-2DF4EB3FB5AB}"/>
                </a:ext>
              </a:extLst>
            </p:cNvPr>
            <p:cNvSpPr/>
            <p:nvPr/>
          </p:nvSpPr>
          <p:spPr>
            <a:xfrm>
              <a:off x="9517294" y="3792629"/>
              <a:ext cx="1198475" cy="2410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t>5GC</a:t>
              </a:r>
              <a:endParaRPr lang="zh-CN" altLang="en-US" sz="1200" dirty="0"/>
            </a:p>
          </p:txBody>
        </p:sp>
        <p:sp>
          <p:nvSpPr>
            <p:cNvPr id="105" name="矩形 13">
              <a:extLst>
                <a:ext uri="{FF2B5EF4-FFF2-40B4-BE49-F238E27FC236}">
                  <a16:creationId xmlns="" xmlns:a16="http://schemas.microsoft.com/office/drawing/2014/main" id="{D12B39F5-A43C-4D7B-9DEE-9B496E71AC7E}"/>
                </a:ext>
              </a:extLst>
            </p:cNvPr>
            <p:cNvSpPr/>
            <p:nvPr/>
          </p:nvSpPr>
          <p:spPr>
            <a:xfrm>
              <a:off x="9536136" y="3268453"/>
              <a:ext cx="1179634" cy="228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t>MCX AS </a:t>
              </a:r>
              <a:endParaRPr lang="zh-CN" altLang="en-US" sz="1200" dirty="0"/>
            </a:p>
          </p:txBody>
        </p:sp>
        <p:grpSp>
          <p:nvGrpSpPr>
            <p:cNvPr id="106" name="组合 27029"/>
            <p:cNvGrpSpPr>
              <a:grpSpLocks/>
            </p:cNvGrpSpPr>
            <p:nvPr/>
          </p:nvGrpSpPr>
          <p:grpSpPr bwMode="auto">
            <a:xfrm>
              <a:off x="9686281" y="4218611"/>
              <a:ext cx="243673" cy="290701"/>
              <a:chOff x="911225" y="2816225"/>
              <a:chExt cx="296863" cy="347663"/>
            </a:xfrm>
            <a:solidFill>
              <a:schemeClr val="tx1"/>
            </a:solidFill>
          </p:grpSpPr>
          <p:sp>
            <p:nvSpPr>
              <p:cNvPr id="107" name="Freeform 179"/>
              <p:cNvSpPr>
                <a:spLocks noEditPoints="1"/>
              </p:cNvSpPr>
              <p:nvPr/>
            </p:nvSpPr>
            <p:spPr bwMode="auto">
              <a:xfrm>
                <a:off x="911225" y="3051175"/>
                <a:ext cx="173038" cy="74613"/>
              </a:xfrm>
              <a:custGeom>
                <a:avLst/>
                <a:gdLst>
                  <a:gd name="T0" fmla="*/ 2147483646 w 366"/>
                  <a:gd name="T1" fmla="*/ 2147483646 h 157"/>
                  <a:gd name="T2" fmla="*/ 2147483646 w 366"/>
                  <a:gd name="T3" fmla="*/ 2147483646 h 157"/>
                  <a:gd name="T4" fmla="*/ 2147483646 w 366"/>
                  <a:gd name="T5" fmla="*/ 2147483646 h 157"/>
                  <a:gd name="T6" fmla="*/ 2147483646 w 366"/>
                  <a:gd name="T7" fmla="*/ 2147483646 h 157"/>
                  <a:gd name="T8" fmla="*/ 2147483646 w 366"/>
                  <a:gd name="T9" fmla="*/ 2147483646 h 157"/>
                  <a:gd name="T10" fmla="*/ 2147483646 w 366"/>
                  <a:gd name="T11" fmla="*/ 2147483646 h 157"/>
                  <a:gd name="T12" fmla="*/ 2147483646 w 366"/>
                  <a:gd name="T13" fmla="*/ 2147483646 h 157"/>
                  <a:gd name="T14" fmla="*/ 2147483646 w 366"/>
                  <a:gd name="T15" fmla="*/ 2147483646 h 157"/>
                  <a:gd name="T16" fmla="*/ 2147483646 w 366"/>
                  <a:gd name="T17" fmla="*/ 2147483646 h 157"/>
                  <a:gd name="T18" fmla="*/ 2147483646 w 366"/>
                  <a:gd name="T19" fmla="*/ 2147483646 h 157"/>
                  <a:gd name="T20" fmla="*/ 2147483646 w 366"/>
                  <a:gd name="T21" fmla="*/ 2147483646 h 157"/>
                  <a:gd name="T22" fmla="*/ 0 w 366"/>
                  <a:gd name="T23" fmla="*/ 2147483646 h 157"/>
                  <a:gd name="T24" fmla="*/ 2147483646 w 366"/>
                  <a:gd name="T25" fmla="*/ 0 h 157"/>
                  <a:gd name="T26" fmla="*/ 2147483646 w 366"/>
                  <a:gd name="T27" fmla="*/ 0 h 157"/>
                  <a:gd name="T28" fmla="*/ 2147483646 w 366"/>
                  <a:gd name="T29" fmla="*/ 2147483646 h 157"/>
                  <a:gd name="T30" fmla="*/ 2147483646 w 366"/>
                  <a:gd name="T31" fmla="*/ 2147483646 h 1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66" h="157">
                    <a:moveTo>
                      <a:pt x="91" y="125"/>
                    </a:moveTo>
                    <a:lnTo>
                      <a:pt x="91" y="125"/>
                    </a:lnTo>
                    <a:lnTo>
                      <a:pt x="253" y="125"/>
                    </a:lnTo>
                    <a:lnTo>
                      <a:pt x="315" y="78"/>
                    </a:lnTo>
                    <a:lnTo>
                      <a:pt x="260" y="32"/>
                    </a:lnTo>
                    <a:lnTo>
                      <a:pt x="128" y="31"/>
                    </a:lnTo>
                    <a:lnTo>
                      <a:pt x="50" y="81"/>
                    </a:lnTo>
                    <a:lnTo>
                      <a:pt x="91" y="125"/>
                    </a:lnTo>
                    <a:close/>
                    <a:moveTo>
                      <a:pt x="263" y="157"/>
                    </a:moveTo>
                    <a:lnTo>
                      <a:pt x="263" y="157"/>
                    </a:lnTo>
                    <a:lnTo>
                      <a:pt x="78" y="156"/>
                    </a:lnTo>
                    <a:lnTo>
                      <a:pt x="0" y="75"/>
                    </a:lnTo>
                    <a:lnTo>
                      <a:pt x="119" y="0"/>
                    </a:lnTo>
                    <a:lnTo>
                      <a:pt x="272" y="0"/>
                    </a:lnTo>
                    <a:lnTo>
                      <a:pt x="366" y="79"/>
                    </a:lnTo>
                    <a:lnTo>
                      <a:pt x="263" y="15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108" name="Freeform 180"/>
              <p:cNvSpPr>
                <a:spLocks noEditPoints="1"/>
              </p:cNvSpPr>
              <p:nvPr/>
            </p:nvSpPr>
            <p:spPr bwMode="auto">
              <a:xfrm>
                <a:off x="1025525" y="3022600"/>
                <a:ext cx="155575" cy="74613"/>
              </a:xfrm>
              <a:custGeom>
                <a:avLst/>
                <a:gdLst>
                  <a:gd name="T0" fmla="*/ 2147483646 w 332"/>
                  <a:gd name="T1" fmla="*/ 2147483646 h 158"/>
                  <a:gd name="T2" fmla="*/ 2147483646 w 332"/>
                  <a:gd name="T3" fmla="*/ 2147483646 h 158"/>
                  <a:gd name="T4" fmla="*/ 2147483646 w 332"/>
                  <a:gd name="T5" fmla="*/ 2147483646 h 158"/>
                  <a:gd name="T6" fmla="*/ 2147483646 w 332"/>
                  <a:gd name="T7" fmla="*/ 2147483646 h 158"/>
                  <a:gd name="T8" fmla="*/ 2147483646 w 332"/>
                  <a:gd name="T9" fmla="*/ 2147483646 h 158"/>
                  <a:gd name="T10" fmla="*/ 2147483646 w 332"/>
                  <a:gd name="T11" fmla="*/ 2147483646 h 158"/>
                  <a:gd name="T12" fmla="*/ 2147483646 w 332"/>
                  <a:gd name="T13" fmla="*/ 2147483646 h 158"/>
                  <a:gd name="T14" fmla="*/ 2147483646 w 332"/>
                  <a:gd name="T15" fmla="*/ 2147483646 h 158"/>
                  <a:gd name="T16" fmla="*/ 2147483646 w 332"/>
                  <a:gd name="T17" fmla="*/ 2147483646 h 158"/>
                  <a:gd name="T18" fmla="*/ 2147483646 w 332"/>
                  <a:gd name="T19" fmla="*/ 2147483646 h 158"/>
                  <a:gd name="T20" fmla="*/ 2147483646 w 332"/>
                  <a:gd name="T21" fmla="*/ 2147483646 h 158"/>
                  <a:gd name="T22" fmla="*/ 0 w 332"/>
                  <a:gd name="T23" fmla="*/ 2147483646 h 158"/>
                  <a:gd name="T24" fmla="*/ 2147483646 w 332"/>
                  <a:gd name="T25" fmla="*/ 0 h 158"/>
                  <a:gd name="T26" fmla="*/ 2147483646 w 332"/>
                  <a:gd name="T27" fmla="*/ 0 h 158"/>
                  <a:gd name="T28" fmla="*/ 2147483646 w 332"/>
                  <a:gd name="T29" fmla="*/ 2147483646 h 158"/>
                  <a:gd name="T30" fmla="*/ 2147483646 w 332"/>
                  <a:gd name="T31" fmla="*/ 2147483646 h 15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32" h="158">
                    <a:moveTo>
                      <a:pt x="105" y="126"/>
                    </a:moveTo>
                    <a:lnTo>
                      <a:pt x="105" y="126"/>
                    </a:lnTo>
                    <a:lnTo>
                      <a:pt x="249" y="126"/>
                    </a:lnTo>
                    <a:lnTo>
                      <a:pt x="286" y="82"/>
                    </a:lnTo>
                    <a:lnTo>
                      <a:pt x="213" y="32"/>
                    </a:lnTo>
                    <a:lnTo>
                      <a:pt x="97" y="32"/>
                    </a:lnTo>
                    <a:lnTo>
                      <a:pt x="48" y="78"/>
                    </a:lnTo>
                    <a:lnTo>
                      <a:pt x="105" y="126"/>
                    </a:lnTo>
                    <a:close/>
                    <a:moveTo>
                      <a:pt x="264" y="158"/>
                    </a:moveTo>
                    <a:lnTo>
                      <a:pt x="264" y="158"/>
                    </a:lnTo>
                    <a:lnTo>
                      <a:pt x="93" y="158"/>
                    </a:lnTo>
                    <a:lnTo>
                      <a:pt x="0" y="79"/>
                    </a:lnTo>
                    <a:lnTo>
                      <a:pt x="85" y="0"/>
                    </a:lnTo>
                    <a:lnTo>
                      <a:pt x="223" y="0"/>
                    </a:lnTo>
                    <a:lnTo>
                      <a:pt x="332" y="76"/>
                    </a:lnTo>
                    <a:lnTo>
                      <a:pt x="264" y="158"/>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109" name="Freeform 181"/>
              <p:cNvSpPr>
                <a:spLocks/>
              </p:cNvSpPr>
              <p:nvPr/>
            </p:nvSpPr>
            <p:spPr bwMode="auto">
              <a:xfrm>
                <a:off x="1020763" y="3081338"/>
                <a:ext cx="187325" cy="74613"/>
              </a:xfrm>
              <a:custGeom>
                <a:avLst/>
                <a:gdLst>
                  <a:gd name="T0" fmla="*/ 2147483646 w 400"/>
                  <a:gd name="T1" fmla="*/ 2147483646 h 158"/>
                  <a:gd name="T2" fmla="*/ 2147483646 w 400"/>
                  <a:gd name="T3" fmla="*/ 2147483646 h 158"/>
                  <a:gd name="T4" fmla="*/ 2147483646 w 400"/>
                  <a:gd name="T5" fmla="*/ 2147483646 h 158"/>
                  <a:gd name="T6" fmla="*/ 2147483646 w 400"/>
                  <a:gd name="T7" fmla="*/ 2147483646 h 158"/>
                  <a:gd name="T8" fmla="*/ 2147483646 w 400"/>
                  <a:gd name="T9" fmla="*/ 2147483646 h 158"/>
                  <a:gd name="T10" fmla="*/ 2147483646 w 400"/>
                  <a:gd name="T11" fmla="*/ 2147483646 h 158"/>
                  <a:gd name="T12" fmla="*/ 2147483646 w 400"/>
                  <a:gd name="T13" fmla="*/ 2147483646 h 158"/>
                  <a:gd name="T14" fmla="*/ 2147483646 w 400"/>
                  <a:gd name="T15" fmla="*/ 2147483646 h 158"/>
                  <a:gd name="T16" fmla="*/ 2147483646 w 400"/>
                  <a:gd name="T17" fmla="*/ 2147483646 h 158"/>
                  <a:gd name="T18" fmla="*/ 2147483646 w 400"/>
                  <a:gd name="T19" fmla="*/ 2147483646 h 158"/>
                  <a:gd name="T20" fmla="*/ 2147483646 w 400"/>
                  <a:gd name="T21" fmla="*/ 2147483646 h 158"/>
                  <a:gd name="T22" fmla="*/ 2147483646 w 400"/>
                  <a:gd name="T23" fmla="*/ 2147483646 h 158"/>
                  <a:gd name="T24" fmla="*/ 2147483646 w 400"/>
                  <a:gd name="T25" fmla="*/ 2147483646 h 158"/>
                  <a:gd name="T26" fmla="*/ 2147483646 w 400"/>
                  <a:gd name="T27" fmla="*/ 2147483646 h 158"/>
                  <a:gd name="T28" fmla="*/ 2147483646 w 400"/>
                  <a:gd name="T29" fmla="*/ 2147483646 h 158"/>
                  <a:gd name="T30" fmla="*/ 2147483646 w 400"/>
                  <a:gd name="T31" fmla="*/ 2147483646 h 158"/>
                  <a:gd name="T32" fmla="*/ 0 w 400"/>
                  <a:gd name="T33" fmla="*/ 2147483646 h 158"/>
                  <a:gd name="T34" fmla="*/ 2147483646 w 400"/>
                  <a:gd name="T35" fmla="*/ 0 h 158"/>
                  <a:gd name="T36" fmla="*/ 2147483646 w 400"/>
                  <a:gd name="T37" fmla="*/ 0 h 158"/>
                  <a:gd name="T38" fmla="*/ 2147483646 w 400"/>
                  <a:gd name="T39" fmla="*/ 2147483646 h 158"/>
                  <a:gd name="T40" fmla="*/ 2147483646 w 400"/>
                  <a:gd name="T41" fmla="*/ 2147483646 h 1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00" h="158">
                    <a:moveTo>
                      <a:pt x="313" y="158"/>
                    </a:moveTo>
                    <a:lnTo>
                      <a:pt x="313" y="158"/>
                    </a:lnTo>
                    <a:lnTo>
                      <a:pt x="262" y="158"/>
                    </a:lnTo>
                    <a:cubicBezTo>
                      <a:pt x="253" y="158"/>
                      <a:pt x="246" y="150"/>
                      <a:pt x="246" y="142"/>
                    </a:cubicBezTo>
                    <a:cubicBezTo>
                      <a:pt x="246" y="133"/>
                      <a:pt x="253" y="126"/>
                      <a:pt x="262" y="126"/>
                    </a:cubicBezTo>
                    <a:lnTo>
                      <a:pt x="301" y="126"/>
                    </a:lnTo>
                    <a:lnTo>
                      <a:pt x="348" y="82"/>
                    </a:lnTo>
                    <a:lnTo>
                      <a:pt x="264" y="32"/>
                    </a:lnTo>
                    <a:lnTo>
                      <a:pt x="115" y="32"/>
                    </a:lnTo>
                    <a:lnTo>
                      <a:pt x="54" y="78"/>
                    </a:lnTo>
                    <a:lnTo>
                      <a:pt x="123" y="125"/>
                    </a:lnTo>
                    <a:lnTo>
                      <a:pt x="160" y="126"/>
                    </a:lnTo>
                    <a:cubicBezTo>
                      <a:pt x="169" y="126"/>
                      <a:pt x="176" y="133"/>
                      <a:pt x="176" y="142"/>
                    </a:cubicBezTo>
                    <a:cubicBezTo>
                      <a:pt x="176" y="151"/>
                      <a:pt x="169" y="157"/>
                      <a:pt x="160" y="157"/>
                    </a:cubicBezTo>
                    <a:lnTo>
                      <a:pt x="113" y="157"/>
                    </a:lnTo>
                    <a:lnTo>
                      <a:pt x="0" y="79"/>
                    </a:lnTo>
                    <a:lnTo>
                      <a:pt x="105" y="0"/>
                    </a:lnTo>
                    <a:lnTo>
                      <a:pt x="272" y="0"/>
                    </a:lnTo>
                    <a:lnTo>
                      <a:pt x="400" y="77"/>
                    </a:lnTo>
                    <a:lnTo>
                      <a:pt x="313" y="158"/>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110" name="Freeform 182"/>
              <p:cNvSpPr>
                <a:spLocks/>
              </p:cNvSpPr>
              <p:nvPr/>
            </p:nvSpPr>
            <p:spPr bwMode="auto">
              <a:xfrm>
                <a:off x="1079500" y="3132138"/>
                <a:ext cx="31750" cy="31750"/>
              </a:xfrm>
              <a:custGeom>
                <a:avLst/>
                <a:gdLst>
                  <a:gd name="T0" fmla="*/ 2147483646 w 66"/>
                  <a:gd name="T1" fmla="*/ 2147483646 h 66"/>
                  <a:gd name="T2" fmla="*/ 2147483646 w 66"/>
                  <a:gd name="T3" fmla="*/ 2147483646 h 66"/>
                  <a:gd name="T4" fmla="*/ 0 w 66"/>
                  <a:gd name="T5" fmla="*/ 2147483646 h 66"/>
                  <a:gd name="T6" fmla="*/ 2147483646 w 66"/>
                  <a:gd name="T7" fmla="*/ 0 h 66"/>
                  <a:gd name="T8" fmla="*/ 2147483646 w 66"/>
                  <a:gd name="T9" fmla="*/ 2147483646 h 66"/>
                  <a:gd name="T10" fmla="*/ 2147483646 w 66"/>
                  <a:gd name="T11" fmla="*/ 2147483646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 h="66">
                    <a:moveTo>
                      <a:pt x="33" y="66"/>
                    </a:moveTo>
                    <a:lnTo>
                      <a:pt x="33" y="66"/>
                    </a:lnTo>
                    <a:cubicBezTo>
                      <a:pt x="15" y="66"/>
                      <a:pt x="0" y="51"/>
                      <a:pt x="0" y="33"/>
                    </a:cubicBezTo>
                    <a:cubicBezTo>
                      <a:pt x="0" y="15"/>
                      <a:pt x="15" y="0"/>
                      <a:pt x="33" y="0"/>
                    </a:cubicBezTo>
                    <a:cubicBezTo>
                      <a:pt x="51" y="0"/>
                      <a:pt x="66" y="15"/>
                      <a:pt x="66" y="33"/>
                    </a:cubicBezTo>
                    <a:cubicBezTo>
                      <a:pt x="66" y="51"/>
                      <a:pt x="51" y="66"/>
                      <a:pt x="33" y="66"/>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111" name="Freeform 183"/>
              <p:cNvSpPr>
                <a:spLocks/>
              </p:cNvSpPr>
              <p:nvPr/>
            </p:nvSpPr>
            <p:spPr bwMode="auto">
              <a:xfrm>
                <a:off x="1128713" y="3132138"/>
                <a:ext cx="30163" cy="31750"/>
              </a:xfrm>
              <a:custGeom>
                <a:avLst/>
                <a:gdLst>
                  <a:gd name="T0" fmla="*/ 2147483646 w 66"/>
                  <a:gd name="T1" fmla="*/ 2147483646 h 66"/>
                  <a:gd name="T2" fmla="*/ 2147483646 w 66"/>
                  <a:gd name="T3" fmla="*/ 2147483646 h 66"/>
                  <a:gd name="T4" fmla="*/ 0 w 66"/>
                  <a:gd name="T5" fmla="*/ 2147483646 h 66"/>
                  <a:gd name="T6" fmla="*/ 2147483646 w 66"/>
                  <a:gd name="T7" fmla="*/ 0 h 66"/>
                  <a:gd name="T8" fmla="*/ 2147483646 w 66"/>
                  <a:gd name="T9" fmla="*/ 2147483646 h 66"/>
                  <a:gd name="T10" fmla="*/ 2147483646 w 66"/>
                  <a:gd name="T11" fmla="*/ 2147483646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 h="66">
                    <a:moveTo>
                      <a:pt x="33" y="66"/>
                    </a:moveTo>
                    <a:lnTo>
                      <a:pt x="33" y="66"/>
                    </a:lnTo>
                    <a:cubicBezTo>
                      <a:pt x="14" y="66"/>
                      <a:pt x="0" y="51"/>
                      <a:pt x="0" y="33"/>
                    </a:cubicBezTo>
                    <a:cubicBezTo>
                      <a:pt x="0" y="15"/>
                      <a:pt x="14" y="0"/>
                      <a:pt x="33" y="0"/>
                    </a:cubicBezTo>
                    <a:cubicBezTo>
                      <a:pt x="51" y="0"/>
                      <a:pt x="66" y="15"/>
                      <a:pt x="66" y="33"/>
                    </a:cubicBezTo>
                    <a:cubicBezTo>
                      <a:pt x="66" y="51"/>
                      <a:pt x="51" y="66"/>
                      <a:pt x="33" y="66"/>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112" name="Freeform 184"/>
              <p:cNvSpPr>
                <a:spLocks/>
              </p:cNvSpPr>
              <p:nvPr/>
            </p:nvSpPr>
            <p:spPr bwMode="auto">
              <a:xfrm>
                <a:off x="1046163" y="2924175"/>
                <a:ext cx="106363" cy="201613"/>
              </a:xfrm>
              <a:custGeom>
                <a:avLst/>
                <a:gdLst>
                  <a:gd name="T0" fmla="*/ 2147483646 w 227"/>
                  <a:gd name="T1" fmla="*/ 2147483646 h 428"/>
                  <a:gd name="T2" fmla="*/ 2147483646 w 227"/>
                  <a:gd name="T3" fmla="*/ 2147483646 h 428"/>
                  <a:gd name="T4" fmla="*/ 2147483646 w 227"/>
                  <a:gd name="T5" fmla="*/ 2147483646 h 428"/>
                  <a:gd name="T6" fmla="*/ 2147483646 w 227"/>
                  <a:gd name="T7" fmla="*/ 2147483646 h 428"/>
                  <a:gd name="T8" fmla="*/ 2147483646 w 227"/>
                  <a:gd name="T9" fmla="*/ 2147483646 h 428"/>
                  <a:gd name="T10" fmla="*/ 2147483646 w 227"/>
                  <a:gd name="T11" fmla="*/ 2147483646 h 428"/>
                  <a:gd name="T12" fmla="*/ 2147483646 w 227"/>
                  <a:gd name="T13" fmla="*/ 2147483646 h 428"/>
                  <a:gd name="T14" fmla="*/ 2147483646 w 227"/>
                  <a:gd name="T15" fmla="*/ 2147483646 h 428"/>
                  <a:gd name="T16" fmla="*/ 2147483646 w 227"/>
                  <a:gd name="T17" fmla="*/ 2147483646 h 4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 h="428">
                    <a:moveTo>
                      <a:pt x="208" y="428"/>
                    </a:moveTo>
                    <a:lnTo>
                      <a:pt x="208" y="428"/>
                    </a:lnTo>
                    <a:cubicBezTo>
                      <a:pt x="203" y="428"/>
                      <a:pt x="197" y="424"/>
                      <a:pt x="194" y="419"/>
                    </a:cubicBezTo>
                    <a:lnTo>
                      <a:pt x="4" y="25"/>
                    </a:lnTo>
                    <a:cubicBezTo>
                      <a:pt x="0" y="17"/>
                      <a:pt x="4" y="8"/>
                      <a:pt x="12" y="4"/>
                    </a:cubicBezTo>
                    <a:cubicBezTo>
                      <a:pt x="19" y="0"/>
                      <a:pt x="29" y="4"/>
                      <a:pt x="33" y="11"/>
                    </a:cubicBezTo>
                    <a:lnTo>
                      <a:pt x="223" y="405"/>
                    </a:lnTo>
                    <a:cubicBezTo>
                      <a:pt x="227" y="413"/>
                      <a:pt x="223" y="422"/>
                      <a:pt x="215" y="426"/>
                    </a:cubicBezTo>
                    <a:cubicBezTo>
                      <a:pt x="213" y="427"/>
                      <a:pt x="211" y="428"/>
                      <a:pt x="208" y="428"/>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113" name="Freeform 185"/>
              <p:cNvSpPr>
                <a:spLocks/>
              </p:cNvSpPr>
              <p:nvPr/>
            </p:nvSpPr>
            <p:spPr bwMode="auto">
              <a:xfrm>
                <a:off x="962025" y="2924175"/>
                <a:ext cx="101600" cy="201613"/>
              </a:xfrm>
              <a:custGeom>
                <a:avLst/>
                <a:gdLst>
                  <a:gd name="T0" fmla="*/ 2147483646 w 216"/>
                  <a:gd name="T1" fmla="*/ 2147483646 h 428"/>
                  <a:gd name="T2" fmla="*/ 2147483646 w 216"/>
                  <a:gd name="T3" fmla="*/ 2147483646 h 428"/>
                  <a:gd name="T4" fmla="*/ 2147483646 w 216"/>
                  <a:gd name="T5" fmla="*/ 2147483646 h 428"/>
                  <a:gd name="T6" fmla="*/ 2147483646 w 216"/>
                  <a:gd name="T7" fmla="*/ 2147483646 h 428"/>
                  <a:gd name="T8" fmla="*/ 2147483646 w 216"/>
                  <a:gd name="T9" fmla="*/ 2147483646 h 428"/>
                  <a:gd name="T10" fmla="*/ 2147483646 w 216"/>
                  <a:gd name="T11" fmla="*/ 2147483646 h 428"/>
                  <a:gd name="T12" fmla="*/ 2147483646 w 216"/>
                  <a:gd name="T13" fmla="*/ 2147483646 h 428"/>
                  <a:gd name="T14" fmla="*/ 2147483646 w 216"/>
                  <a:gd name="T15" fmla="*/ 2147483646 h 428"/>
                  <a:gd name="T16" fmla="*/ 2147483646 w 216"/>
                  <a:gd name="T17" fmla="*/ 2147483646 h 4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 h="428">
                    <a:moveTo>
                      <a:pt x="18" y="428"/>
                    </a:moveTo>
                    <a:lnTo>
                      <a:pt x="18" y="428"/>
                    </a:lnTo>
                    <a:cubicBezTo>
                      <a:pt x="16" y="428"/>
                      <a:pt x="14" y="427"/>
                      <a:pt x="12" y="426"/>
                    </a:cubicBezTo>
                    <a:cubicBezTo>
                      <a:pt x="4" y="423"/>
                      <a:pt x="0" y="413"/>
                      <a:pt x="4" y="405"/>
                    </a:cubicBezTo>
                    <a:lnTo>
                      <a:pt x="183" y="12"/>
                    </a:lnTo>
                    <a:cubicBezTo>
                      <a:pt x="187" y="4"/>
                      <a:pt x="196" y="0"/>
                      <a:pt x="204" y="4"/>
                    </a:cubicBezTo>
                    <a:cubicBezTo>
                      <a:pt x="212" y="8"/>
                      <a:pt x="216" y="17"/>
                      <a:pt x="212" y="25"/>
                    </a:cubicBezTo>
                    <a:lnTo>
                      <a:pt x="33" y="418"/>
                    </a:lnTo>
                    <a:cubicBezTo>
                      <a:pt x="30" y="424"/>
                      <a:pt x="24" y="428"/>
                      <a:pt x="18" y="428"/>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114" name="Freeform 186"/>
              <p:cNvSpPr>
                <a:spLocks/>
              </p:cNvSpPr>
              <p:nvPr/>
            </p:nvSpPr>
            <p:spPr bwMode="auto">
              <a:xfrm>
                <a:off x="1030288" y="2859088"/>
                <a:ext cx="49213" cy="50800"/>
              </a:xfrm>
              <a:custGeom>
                <a:avLst/>
                <a:gdLst>
                  <a:gd name="T0" fmla="*/ 2147483646 w 107"/>
                  <a:gd name="T1" fmla="*/ 2147483646 h 107"/>
                  <a:gd name="T2" fmla="*/ 2147483646 w 107"/>
                  <a:gd name="T3" fmla="*/ 2147483646 h 107"/>
                  <a:gd name="T4" fmla="*/ 2147483646 w 107"/>
                  <a:gd name="T5" fmla="*/ 2147483646 h 107"/>
                  <a:gd name="T6" fmla="*/ 0 w 107"/>
                  <a:gd name="T7" fmla="*/ 2147483646 h 107"/>
                  <a:gd name="T8" fmla="*/ 2147483646 w 107"/>
                  <a:gd name="T9" fmla="*/ 0 h 107"/>
                  <a:gd name="T10" fmla="*/ 2147483646 w 107"/>
                  <a:gd name="T11" fmla="*/ 2147483646 h 1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7" h="107">
                    <a:moveTo>
                      <a:pt x="107" y="53"/>
                    </a:moveTo>
                    <a:lnTo>
                      <a:pt x="107" y="53"/>
                    </a:lnTo>
                    <a:cubicBezTo>
                      <a:pt x="107" y="83"/>
                      <a:pt x="83" y="107"/>
                      <a:pt x="53" y="107"/>
                    </a:cubicBezTo>
                    <a:cubicBezTo>
                      <a:pt x="24" y="107"/>
                      <a:pt x="0" y="83"/>
                      <a:pt x="0" y="53"/>
                    </a:cubicBezTo>
                    <a:cubicBezTo>
                      <a:pt x="0" y="24"/>
                      <a:pt x="24" y="0"/>
                      <a:pt x="53" y="0"/>
                    </a:cubicBezTo>
                    <a:cubicBezTo>
                      <a:pt x="83" y="0"/>
                      <a:pt x="107" y="24"/>
                      <a:pt x="107" y="53"/>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115" name="Freeform 187"/>
              <p:cNvSpPr>
                <a:spLocks/>
              </p:cNvSpPr>
              <p:nvPr/>
            </p:nvSpPr>
            <p:spPr bwMode="auto">
              <a:xfrm>
                <a:off x="1025525" y="2987675"/>
                <a:ext cx="61913" cy="14288"/>
              </a:xfrm>
              <a:custGeom>
                <a:avLst/>
                <a:gdLst>
                  <a:gd name="T0" fmla="*/ 2147483646 w 131"/>
                  <a:gd name="T1" fmla="*/ 2147483646 h 32"/>
                  <a:gd name="T2" fmla="*/ 2147483646 w 131"/>
                  <a:gd name="T3" fmla="*/ 2147483646 h 32"/>
                  <a:gd name="T4" fmla="*/ 2147483646 w 131"/>
                  <a:gd name="T5" fmla="*/ 2147483646 h 32"/>
                  <a:gd name="T6" fmla="*/ 0 w 131"/>
                  <a:gd name="T7" fmla="*/ 2147483646 h 32"/>
                  <a:gd name="T8" fmla="*/ 2147483646 w 131"/>
                  <a:gd name="T9" fmla="*/ 0 h 32"/>
                  <a:gd name="T10" fmla="*/ 2147483646 w 131"/>
                  <a:gd name="T11" fmla="*/ 0 h 32"/>
                  <a:gd name="T12" fmla="*/ 2147483646 w 131"/>
                  <a:gd name="T13" fmla="*/ 2147483646 h 32"/>
                  <a:gd name="T14" fmla="*/ 2147483646 w 131"/>
                  <a:gd name="T15" fmla="*/ 2147483646 h 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1" h="32">
                    <a:moveTo>
                      <a:pt x="115" y="32"/>
                    </a:moveTo>
                    <a:lnTo>
                      <a:pt x="115" y="32"/>
                    </a:lnTo>
                    <a:lnTo>
                      <a:pt x="16" y="32"/>
                    </a:lnTo>
                    <a:cubicBezTo>
                      <a:pt x="7" y="32"/>
                      <a:pt x="0" y="25"/>
                      <a:pt x="0" y="16"/>
                    </a:cubicBezTo>
                    <a:cubicBezTo>
                      <a:pt x="0" y="7"/>
                      <a:pt x="7" y="0"/>
                      <a:pt x="16" y="0"/>
                    </a:cubicBezTo>
                    <a:lnTo>
                      <a:pt x="115" y="0"/>
                    </a:lnTo>
                    <a:cubicBezTo>
                      <a:pt x="123" y="0"/>
                      <a:pt x="131" y="7"/>
                      <a:pt x="131" y="16"/>
                    </a:cubicBezTo>
                    <a:cubicBezTo>
                      <a:pt x="131" y="25"/>
                      <a:pt x="123" y="32"/>
                      <a:pt x="115" y="32"/>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116" name="Freeform 188"/>
              <p:cNvSpPr>
                <a:spLocks/>
              </p:cNvSpPr>
              <p:nvPr/>
            </p:nvSpPr>
            <p:spPr bwMode="auto">
              <a:xfrm>
                <a:off x="958850" y="2843213"/>
                <a:ext cx="26988" cy="82550"/>
              </a:xfrm>
              <a:custGeom>
                <a:avLst/>
                <a:gdLst>
                  <a:gd name="T0" fmla="*/ 2147483646 w 59"/>
                  <a:gd name="T1" fmla="*/ 2147483646 h 174"/>
                  <a:gd name="T2" fmla="*/ 2147483646 w 59"/>
                  <a:gd name="T3" fmla="*/ 2147483646 h 174"/>
                  <a:gd name="T4" fmla="*/ 2147483646 w 59"/>
                  <a:gd name="T5" fmla="*/ 2147483646 h 174"/>
                  <a:gd name="T6" fmla="*/ 0 w 59"/>
                  <a:gd name="T7" fmla="*/ 2147483646 h 174"/>
                  <a:gd name="T8" fmla="*/ 2147483646 w 59"/>
                  <a:gd name="T9" fmla="*/ 2147483646 h 174"/>
                  <a:gd name="T10" fmla="*/ 2147483646 w 59"/>
                  <a:gd name="T11" fmla="*/ 2147483646 h 174"/>
                  <a:gd name="T12" fmla="*/ 2147483646 w 59"/>
                  <a:gd name="T13" fmla="*/ 2147483646 h 174"/>
                  <a:gd name="T14" fmla="*/ 2147483646 w 59"/>
                  <a:gd name="T15" fmla="*/ 2147483646 h 174"/>
                  <a:gd name="T16" fmla="*/ 2147483646 w 59"/>
                  <a:gd name="T17" fmla="*/ 2147483646 h 174"/>
                  <a:gd name="T18" fmla="*/ 2147483646 w 59"/>
                  <a:gd name="T19" fmla="*/ 2147483646 h 174"/>
                  <a:gd name="T20" fmla="*/ 2147483646 w 59"/>
                  <a:gd name="T21" fmla="*/ 2147483646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9" h="174">
                    <a:moveTo>
                      <a:pt x="41" y="174"/>
                    </a:moveTo>
                    <a:lnTo>
                      <a:pt x="41" y="174"/>
                    </a:lnTo>
                    <a:cubicBezTo>
                      <a:pt x="37" y="174"/>
                      <a:pt x="33" y="172"/>
                      <a:pt x="30" y="169"/>
                    </a:cubicBezTo>
                    <a:cubicBezTo>
                      <a:pt x="11" y="148"/>
                      <a:pt x="0" y="119"/>
                      <a:pt x="0" y="88"/>
                    </a:cubicBezTo>
                    <a:cubicBezTo>
                      <a:pt x="0" y="57"/>
                      <a:pt x="10" y="29"/>
                      <a:pt x="29" y="7"/>
                    </a:cubicBezTo>
                    <a:cubicBezTo>
                      <a:pt x="35" y="1"/>
                      <a:pt x="45" y="0"/>
                      <a:pt x="51" y="6"/>
                    </a:cubicBezTo>
                    <a:cubicBezTo>
                      <a:pt x="58" y="12"/>
                      <a:pt x="59" y="22"/>
                      <a:pt x="53" y="28"/>
                    </a:cubicBezTo>
                    <a:cubicBezTo>
                      <a:pt x="39" y="44"/>
                      <a:pt x="32" y="65"/>
                      <a:pt x="32" y="88"/>
                    </a:cubicBezTo>
                    <a:cubicBezTo>
                      <a:pt x="32" y="111"/>
                      <a:pt x="40" y="132"/>
                      <a:pt x="53" y="148"/>
                    </a:cubicBezTo>
                    <a:cubicBezTo>
                      <a:pt x="59" y="154"/>
                      <a:pt x="58" y="164"/>
                      <a:pt x="52" y="170"/>
                    </a:cubicBezTo>
                    <a:cubicBezTo>
                      <a:pt x="49" y="173"/>
                      <a:pt x="45" y="174"/>
                      <a:pt x="41" y="174"/>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117" name="Freeform 189"/>
              <p:cNvSpPr>
                <a:spLocks/>
              </p:cNvSpPr>
              <p:nvPr/>
            </p:nvSpPr>
            <p:spPr bwMode="auto">
              <a:xfrm>
                <a:off x="912813" y="2816225"/>
                <a:ext cx="39688" cy="136525"/>
              </a:xfrm>
              <a:custGeom>
                <a:avLst/>
                <a:gdLst>
                  <a:gd name="T0" fmla="*/ 2147483646 w 87"/>
                  <a:gd name="T1" fmla="*/ 2147483646 h 293"/>
                  <a:gd name="T2" fmla="*/ 2147483646 w 87"/>
                  <a:gd name="T3" fmla="*/ 2147483646 h 293"/>
                  <a:gd name="T4" fmla="*/ 2147483646 w 87"/>
                  <a:gd name="T5" fmla="*/ 2147483646 h 293"/>
                  <a:gd name="T6" fmla="*/ 0 w 87"/>
                  <a:gd name="T7" fmla="*/ 2147483646 h 293"/>
                  <a:gd name="T8" fmla="*/ 2147483646 w 87"/>
                  <a:gd name="T9" fmla="*/ 2147483646 h 293"/>
                  <a:gd name="T10" fmla="*/ 2147483646 w 87"/>
                  <a:gd name="T11" fmla="*/ 2147483646 h 293"/>
                  <a:gd name="T12" fmla="*/ 2147483646 w 87"/>
                  <a:gd name="T13" fmla="*/ 2147483646 h 293"/>
                  <a:gd name="T14" fmla="*/ 2147483646 w 87"/>
                  <a:gd name="T15" fmla="*/ 2147483646 h 293"/>
                  <a:gd name="T16" fmla="*/ 2147483646 w 87"/>
                  <a:gd name="T17" fmla="*/ 2147483646 h 293"/>
                  <a:gd name="T18" fmla="*/ 2147483646 w 87"/>
                  <a:gd name="T19" fmla="*/ 2147483646 h 293"/>
                  <a:gd name="T20" fmla="*/ 2147483646 w 87"/>
                  <a:gd name="T21" fmla="*/ 2147483646 h 2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7" h="293">
                    <a:moveTo>
                      <a:pt x="70" y="293"/>
                    </a:moveTo>
                    <a:lnTo>
                      <a:pt x="70" y="293"/>
                    </a:lnTo>
                    <a:cubicBezTo>
                      <a:pt x="66" y="293"/>
                      <a:pt x="62" y="292"/>
                      <a:pt x="58" y="289"/>
                    </a:cubicBezTo>
                    <a:cubicBezTo>
                      <a:pt x="22" y="252"/>
                      <a:pt x="0" y="201"/>
                      <a:pt x="0" y="148"/>
                    </a:cubicBezTo>
                    <a:cubicBezTo>
                      <a:pt x="0" y="94"/>
                      <a:pt x="21" y="43"/>
                      <a:pt x="58" y="7"/>
                    </a:cubicBezTo>
                    <a:cubicBezTo>
                      <a:pt x="64" y="0"/>
                      <a:pt x="74" y="1"/>
                      <a:pt x="80" y="7"/>
                    </a:cubicBezTo>
                    <a:cubicBezTo>
                      <a:pt x="86" y="13"/>
                      <a:pt x="86" y="23"/>
                      <a:pt x="80" y="29"/>
                    </a:cubicBezTo>
                    <a:cubicBezTo>
                      <a:pt x="49" y="60"/>
                      <a:pt x="32" y="103"/>
                      <a:pt x="32" y="148"/>
                    </a:cubicBezTo>
                    <a:cubicBezTo>
                      <a:pt x="32" y="193"/>
                      <a:pt x="50" y="236"/>
                      <a:pt x="81" y="266"/>
                    </a:cubicBezTo>
                    <a:cubicBezTo>
                      <a:pt x="87" y="272"/>
                      <a:pt x="87" y="282"/>
                      <a:pt x="81" y="288"/>
                    </a:cubicBezTo>
                    <a:cubicBezTo>
                      <a:pt x="78" y="291"/>
                      <a:pt x="74" y="293"/>
                      <a:pt x="70" y="293"/>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118" name="Freeform 190"/>
              <p:cNvSpPr>
                <a:spLocks/>
              </p:cNvSpPr>
              <p:nvPr/>
            </p:nvSpPr>
            <p:spPr bwMode="auto">
              <a:xfrm>
                <a:off x="1123950" y="2843213"/>
                <a:ext cx="26988" cy="82550"/>
              </a:xfrm>
              <a:custGeom>
                <a:avLst/>
                <a:gdLst>
                  <a:gd name="T0" fmla="*/ 2147483646 w 59"/>
                  <a:gd name="T1" fmla="*/ 2147483646 h 174"/>
                  <a:gd name="T2" fmla="*/ 2147483646 w 59"/>
                  <a:gd name="T3" fmla="*/ 2147483646 h 174"/>
                  <a:gd name="T4" fmla="*/ 2147483646 w 59"/>
                  <a:gd name="T5" fmla="*/ 2147483646 h 174"/>
                  <a:gd name="T6" fmla="*/ 2147483646 w 59"/>
                  <a:gd name="T7" fmla="*/ 2147483646 h 174"/>
                  <a:gd name="T8" fmla="*/ 2147483646 w 59"/>
                  <a:gd name="T9" fmla="*/ 2147483646 h 174"/>
                  <a:gd name="T10" fmla="*/ 2147483646 w 59"/>
                  <a:gd name="T11" fmla="*/ 2147483646 h 174"/>
                  <a:gd name="T12" fmla="*/ 2147483646 w 59"/>
                  <a:gd name="T13" fmla="*/ 2147483646 h 174"/>
                  <a:gd name="T14" fmla="*/ 2147483646 w 59"/>
                  <a:gd name="T15" fmla="*/ 2147483646 h 174"/>
                  <a:gd name="T16" fmla="*/ 2147483646 w 59"/>
                  <a:gd name="T17" fmla="*/ 2147483646 h 174"/>
                  <a:gd name="T18" fmla="*/ 2147483646 w 59"/>
                  <a:gd name="T19" fmla="*/ 2147483646 h 174"/>
                  <a:gd name="T20" fmla="*/ 2147483646 w 59"/>
                  <a:gd name="T21" fmla="*/ 2147483646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9" h="174">
                    <a:moveTo>
                      <a:pt x="17" y="174"/>
                    </a:moveTo>
                    <a:lnTo>
                      <a:pt x="17" y="174"/>
                    </a:lnTo>
                    <a:cubicBezTo>
                      <a:pt x="14" y="174"/>
                      <a:pt x="10" y="173"/>
                      <a:pt x="7" y="170"/>
                    </a:cubicBezTo>
                    <a:cubicBezTo>
                      <a:pt x="0" y="164"/>
                      <a:pt x="0" y="154"/>
                      <a:pt x="6" y="148"/>
                    </a:cubicBezTo>
                    <a:cubicBezTo>
                      <a:pt x="19" y="132"/>
                      <a:pt x="27" y="111"/>
                      <a:pt x="27" y="88"/>
                    </a:cubicBezTo>
                    <a:cubicBezTo>
                      <a:pt x="27" y="65"/>
                      <a:pt x="20" y="44"/>
                      <a:pt x="6" y="28"/>
                    </a:cubicBezTo>
                    <a:cubicBezTo>
                      <a:pt x="0" y="22"/>
                      <a:pt x="1" y="12"/>
                      <a:pt x="7" y="6"/>
                    </a:cubicBezTo>
                    <a:cubicBezTo>
                      <a:pt x="14" y="0"/>
                      <a:pt x="24" y="1"/>
                      <a:pt x="30" y="7"/>
                    </a:cubicBezTo>
                    <a:cubicBezTo>
                      <a:pt x="49" y="29"/>
                      <a:pt x="59" y="57"/>
                      <a:pt x="59" y="88"/>
                    </a:cubicBezTo>
                    <a:cubicBezTo>
                      <a:pt x="59" y="119"/>
                      <a:pt x="48" y="148"/>
                      <a:pt x="29" y="169"/>
                    </a:cubicBezTo>
                    <a:cubicBezTo>
                      <a:pt x="26" y="172"/>
                      <a:pt x="22" y="174"/>
                      <a:pt x="17" y="174"/>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119" name="Freeform 191"/>
              <p:cNvSpPr>
                <a:spLocks/>
              </p:cNvSpPr>
              <p:nvPr/>
            </p:nvSpPr>
            <p:spPr bwMode="auto">
              <a:xfrm>
                <a:off x="1157288" y="2816225"/>
                <a:ext cx="41275" cy="136525"/>
              </a:xfrm>
              <a:custGeom>
                <a:avLst/>
                <a:gdLst>
                  <a:gd name="T0" fmla="*/ 2147483646 w 87"/>
                  <a:gd name="T1" fmla="*/ 2147483646 h 293"/>
                  <a:gd name="T2" fmla="*/ 2147483646 w 87"/>
                  <a:gd name="T3" fmla="*/ 2147483646 h 293"/>
                  <a:gd name="T4" fmla="*/ 2147483646 w 87"/>
                  <a:gd name="T5" fmla="*/ 2147483646 h 293"/>
                  <a:gd name="T6" fmla="*/ 2147483646 w 87"/>
                  <a:gd name="T7" fmla="*/ 2147483646 h 293"/>
                  <a:gd name="T8" fmla="*/ 2147483646 w 87"/>
                  <a:gd name="T9" fmla="*/ 2147483646 h 293"/>
                  <a:gd name="T10" fmla="*/ 2147483646 w 87"/>
                  <a:gd name="T11" fmla="*/ 2147483646 h 293"/>
                  <a:gd name="T12" fmla="*/ 2147483646 w 87"/>
                  <a:gd name="T13" fmla="*/ 2147483646 h 293"/>
                  <a:gd name="T14" fmla="*/ 2147483646 w 87"/>
                  <a:gd name="T15" fmla="*/ 2147483646 h 293"/>
                  <a:gd name="T16" fmla="*/ 2147483646 w 87"/>
                  <a:gd name="T17" fmla="*/ 2147483646 h 293"/>
                  <a:gd name="T18" fmla="*/ 2147483646 w 87"/>
                  <a:gd name="T19" fmla="*/ 2147483646 h 293"/>
                  <a:gd name="T20" fmla="*/ 2147483646 w 87"/>
                  <a:gd name="T21" fmla="*/ 2147483646 h 2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7" h="293">
                    <a:moveTo>
                      <a:pt x="17" y="293"/>
                    </a:moveTo>
                    <a:lnTo>
                      <a:pt x="17" y="293"/>
                    </a:lnTo>
                    <a:cubicBezTo>
                      <a:pt x="13" y="293"/>
                      <a:pt x="9" y="291"/>
                      <a:pt x="6" y="288"/>
                    </a:cubicBezTo>
                    <a:cubicBezTo>
                      <a:pt x="0" y="282"/>
                      <a:pt x="0" y="272"/>
                      <a:pt x="6" y="266"/>
                    </a:cubicBezTo>
                    <a:cubicBezTo>
                      <a:pt x="37" y="236"/>
                      <a:pt x="55" y="193"/>
                      <a:pt x="55" y="148"/>
                    </a:cubicBezTo>
                    <a:cubicBezTo>
                      <a:pt x="55" y="103"/>
                      <a:pt x="38" y="60"/>
                      <a:pt x="7" y="29"/>
                    </a:cubicBezTo>
                    <a:cubicBezTo>
                      <a:pt x="1" y="23"/>
                      <a:pt x="1" y="13"/>
                      <a:pt x="7" y="7"/>
                    </a:cubicBezTo>
                    <a:cubicBezTo>
                      <a:pt x="13" y="1"/>
                      <a:pt x="23" y="0"/>
                      <a:pt x="29" y="7"/>
                    </a:cubicBezTo>
                    <a:cubicBezTo>
                      <a:pt x="66" y="43"/>
                      <a:pt x="87" y="94"/>
                      <a:pt x="87" y="148"/>
                    </a:cubicBezTo>
                    <a:cubicBezTo>
                      <a:pt x="86" y="201"/>
                      <a:pt x="65" y="252"/>
                      <a:pt x="28" y="289"/>
                    </a:cubicBezTo>
                    <a:cubicBezTo>
                      <a:pt x="25" y="292"/>
                      <a:pt x="21" y="293"/>
                      <a:pt x="17" y="293"/>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grpSp>
        <p:sp>
          <p:nvSpPr>
            <p:cNvPr id="120" name="Freeform 44"/>
            <p:cNvSpPr>
              <a:spLocks noEditPoints="1"/>
            </p:cNvSpPr>
            <p:nvPr/>
          </p:nvSpPr>
          <p:spPr bwMode="auto">
            <a:xfrm rot="3258586">
              <a:off x="9232445" y="4635837"/>
              <a:ext cx="228365" cy="256228"/>
            </a:xfrm>
            <a:custGeom>
              <a:avLst/>
              <a:gdLst>
                <a:gd name="T0" fmla="*/ 57 w 199"/>
                <a:gd name="T1" fmla="*/ 3 h 184"/>
                <a:gd name="T2" fmla="*/ 26 w 199"/>
                <a:gd name="T3" fmla="*/ 38 h 184"/>
                <a:gd name="T4" fmla="*/ 1 w 199"/>
                <a:gd name="T5" fmla="*/ 78 h 184"/>
                <a:gd name="T6" fmla="*/ 2 w 199"/>
                <a:gd name="T7" fmla="*/ 84 h 184"/>
                <a:gd name="T8" fmla="*/ 49 w 199"/>
                <a:gd name="T9" fmla="*/ 119 h 184"/>
                <a:gd name="T10" fmla="*/ 72 w 199"/>
                <a:gd name="T11" fmla="*/ 136 h 184"/>
                <a:gd name="T12" fmla="*/ 135 w 199"/>
                <a:gd name="T13" fmla="*/ 183 h 184"/>
                <a:gd name="T14" fmla="*/ 141 w 199"/>
                <a:gd name="T15" fmla="*/ 182 h 184"/>
                <a:gd name="T16" fmla="*/ 173 w 199"/>
                <a:gd name="T17" fmla="*/ 147 h 184"/>
                <a:gd name="T18" fmla="*/ 197 w 199"/>
                <a:gd name="T19" fmla="*/ 107 h 184"/>
                <a:gd name="T20" fmla="*/ 196 w 199"/>
                <a:gd name="T21" fmla="*/ 100 h 184"/>
                <a:gd name="T22" fmla="*/ 63 w 199"/>
                <a:gd name="T23" fmla="*/ 2 h 184"/>
                <a:gd name="T24" fmla="*/ 57 w 199"/>
                <a:gd name="T25" fmla="*/ 3 h 184"/>
                <a:gd name="T26" fmla="*/ 23 w 199"/>
                <a:gd name="T27" fmla="*/ 54 h 184"/>
                <a:gd name="T28" fmla="*/ 41 w 199"/>
                <a:gd name="T29" fmla="*/ 31 h 184"/>
                <a:gd name="T30" fmla="*/ 43 w 199"/>
                <a:gd name="T31" fmla="*/ 32 h 184"/>
                <a:gd name="T32" fmla="*/ 25 w 199"/>
                <a:gd name="T33" fmla="*/ 55 h 184"/>
                <a:gd name="T34" fmla="*/ 23 w 199"/>
                <a:gd name="T35" fmla="*/ 54 h 184"/>
                <a:gd name="T36" fmla="*/ 16 w 199"/>
                <a:gd name="T37" fmla="*/ 82 h 184"/>
                <a:gd name="T38" fmla="*/ 15 w 199"/>
                <a:gd name="T39" fmla="*/ 76 h 184"/>
                <a:gd name="T40" fmla="*/ 60 w 199"/>
                <a:gd name="T41" fmla="*/ 16 h 184"/>
                <a:gd name="T42" fmla="*/ 65 w 199"/>
                <a:gd name="T43" fmla="*/ 15 h 184"/>
                <a:gd name="T44" fmla="*/ 166 w 199"/>
                <a:gd name="T45" fmla="*/ 90 h 184"/>
                <a:gd name="T46" fmla="*/ 167 w 199"/>
                <a:gd name="T47" fmla="*/ 95 h 184"/>
                <a:gd name="T48" fmla="*/ 122 w 199"/>
                <a:gd name="T49" fmla="*/ 156 h 184"/>
                <a:gd name="T50" fmla="*/ 117 w 199"/>
                <a:gd name="T51" fmla="*/ 157 h 184"/>
                <a:gd name="T52" fmla="*/ 16 w 199"/>
                <a:gd name="T53" fmla="*/ 82 h 184"/>
                <a:gd name="T54" fmla="*/ 148 w 199"/>
                <a:gd name="T55" fmla="*/ 143 h 184"/>
                <a:gd name="T56" fmla="*/ 131 w 199"/>
                <a:gd name="T57" fmla="*/ 165 h 184"/>
                <a:gd name="T58" fmla="*/ 129 w 199"/>
                <a:gd name="T59" fmla="*/ 165 h 184"/>
                <a:gd name="T60" fmla="*/ 128 w 199"/>
                <a:gd name="T61" fmla="*/ 162 h 184"/>
                <a:gd name="T62" fmla="*/ 144 w 199"/>
                <a:gd name="T63" fmla="*/ 141 h 184"/>
                <a:gd name="T64" fmla="*/ 147 w 199"/>
                <a:gd name="T65" fmla="*/ 140 h 184"/>
                <a:gd name="T66" fmla="*/ 148 w 199"/>
                <a:gd name="T67" fmla="*/ 143 h 184"/>
                <a:gd name="T68" fmla="*/ 161 w 199"/>
                <a:gd name="T69" fmla="*/ 137 h 184"/>
                <a:gd name="T70" fmla="*/ 150 w 199"/>
                <a:gd name="T71" fmla="*/ 139 h 184"/>
                <a:gd name="T72" fmla="*/ 148 w 199"/>
                <a:gd name="T73" fmla="*/ 127 h 184"/>
                <a:gd name="T74" fmla="*/ 159 w 199"/>
                <a:gd name="T75" fmla="*/ 126 h 184"/>
                <a:gd name="T76" fmla="*/ 161 w 199"/>
                <a:gd name="T77" fmla="*/ 137 h 184"/>
                <a:gd name="T78" fmla="*/ 179 w 199"/>
                <a:gd name="T79" fmla="*/ 101 h 184"/>
                <a:gd name="T80" fmla="*/ 163 w 199"/>
                <a:gd name="T81" fmla="*/ 123 h 184"/>
                <a:gd name="T82" fmla="*/ 160 w 199"/>
                <a:gd name="T83" fmla="*/ 123 h 184"/>
                <a:gd name="T84" fmla="*/ 159 w 199"/>
                <a:gd name="T85" fmla="*/ 121 h 184"/>
                <a:gd name="T86" fmla="*/ 175 w 199"/>
                <a:gd name="T87" fmla="*/ 99 h 184"/>
                <a:gd name="T88" fmla="*/ 178 w 199"/>
                <a:gd name="T89" fmla="*/ 99 h 184"/>
                <a:gd name="T90" fmla="*/ 179 w 199"/>
                <a:gd name="T91" fmla="*/ 10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184">
                  <a:moveTo>
                    <a:pt x="57" y="3"/>
                  </a:moveTo>
                  <a:cubicBezTo>
                    <a:pt x="57" y="3"/>
                    <a:pt x="39" y="21"/>
                    <a:pt x="26" y="38"/>
                  </a:cubicBezTo>
                  <a:cubicBezTo>
                    <a:pt x="14" y="55"/>
                    <a:pt x="2" y="76"/>
                    <a:pt x="1" y="78"/>
                  </a:cubicBezTo>
                  <a:cubicBezTo>
                    <a:pt x="0" y="80"/>
                    <a:pt x="0" y="82"/>
                    <a:pt x="2" y="84"/>
                  </a:cubicBezTo>
                  <a:cubicBezTo>
                    <a:pt x="49" y="119"/>
                    <a:pt x="49" y="119"/>
                    <a:pt x="49" y="119"/>
                  </a:cubicBezTo>
                  <a:cubicBezTo>
                    <a:pt x="72" y="136"/>
                    <a:pt x="72" y="136"/>
                    <a:pt x="72" y="136"/>
                  </a:cubicBezTo>
                  <a:cubicBezTo>
                    <a:pt x="135" y="183"/>
                    <a:pt x="135" y="183"/>
                    <a:pt x="135" y="183"/>
                  </a:cubicBezTo>
                  <a:cubicBezTo>
                    <a:pt x="137" y="184"/>
                    <a:pt x="140" y="184"/>
                    <a:pt x="141" y="182"/>
                  </a:cubicBezTo>
                  <a:cubicBezTo>
                    <a:pt x="141" y="182"/>
                    <a:pt x="160" y="165"/>
                    <a:pt x="173" y="147"/>
                  </a:cubicBezTo>
                  <a:cubicBezTo>
                    <a:pt x="186" y="130"/>
                    <a:pt x="197" y="107"/>
                    <a:pt x="197" y="107"/>
                  </a:cubicBezTo>
                  <a:cubicBezTo>
                    <a:pt x="199" y="105"/>
                    <a:pt x="198" y="102"/>
                    <a:pt x="196" y="100"/>
                  </a:cubicBezTo>
                  <a:cubicBezTo>
                    <a:pt x="63" y="2"/>
                    <a:pt x="63" y="2"/>
                    <a:pt x="63" y="2"/>
                  </a:cubicBezTo>
                  <a:cubicBezTo>
                    <a:pt x="61" y="0"/>
                    <a:pt x="58" y="1"/>
                    <a:pt x="57" y="3"/>
                  </a:cubicBezTo>
                  <a:close/>
                  <a:moveTo>
                    <a:pt x="23" y="54"/>
                  </a:moveTo>
                  <a:cubicBezTo>
                    <a:pt x="41" y="31"/>
                    <a:pt x="41" y="31"/>
                    <a:pt x="41" y="31"/>
                  </a:cubicBezTo>
                  <a:cubicBezTo>
                    <a:pt x="43" y="32"/>
                    <a:pt x="43" y="32"/>
                    <a:pt x="43" y="32"/>
                  </a:cubicBezTo>
                  <a:cubicBezTo>
                    <a:pt x="25" y="55"/>
                    <a:pt x="25" y="55"/>
                    <a:pt x="25" y="55"/>
                  </a:cubicBezTo>
                  <a:lnTo>
                    <a:pt x="23" y="54"/>
                  </a:lnTo>
                  <a:close/>
                  <a:moveTo>
                    <a:pt x="16" y="82"/>
                  </a:moveTo>
                  <a:cubicBezTo>
                    <a:pt x="14" y="80"/>
                    <a:pt x="14" y="78"/>
                    <a:pt x="15" y="76"/>
                  </a:cubicBezTo>
                  <a:cubicBezTo>
                    <a:pt x="60" y="16"/>
                    <a:pt x="60" y="16"/>
                    <a:pt x="60" y="16"/>
                  </a:cubicBezTo>
                  <a:cubicBezTo>
                    <a:pt x="61" y="14"/>
                    <a:pt x="64" y="14"/>
                    <a:pt x="65" y="15"/>
                  </a:cubicBezTo>
                  <a:cubicBezTo>
                    <a:pt x="166" y="90"/>
                    <a:pt x="166" y="90"/>
                    <a:pt x="166" y="90"/>
                  </a:cubicBezTo>
                  <a:cubicBezTo>
                    <a:pt x="168" y="91"/>
                    <a:pt x="169" y="94"/>
                    <a:pt x="167" y="95"/>
                  </a:cubicBezTo>
                  <a:cubicBezTo>
                    <a:pt x="122" y="156"/>
                    <a:pt x="122" y="156"/>
                    <a:pt x="122" y="156"/>
                  </a:cubicBezTo>
                  <a:cubicBezTo>
                    <a:pt x="121" y="158"/>
                    <a:pt x="119" y="158"/>
                    <a:pt x="117" y="157"/>
                  </a:cubicBezTo>
                  <a:lnTo>
                    <a:pt x="16" y="82"/>
                  </a:lnTo>
                  <a:close/>
                  <a:moveTo>
                    <a:pt x="148" y="143"/>
                  </a:moveTo>
                  <a:cubicBezTo>
                    <a:pt x="131" y="165"/>
                    <a:pt x="131" y="165"/>
                    <a:pt x="131" y="165"/>
                  </a:cubicBezTo>
                  <a:cubicBezTo>
                    <a:pt x="131" y="166"/>
                    <a:pt x="130" y="166"/>
                    <a:pt x="129" y="165"/>
                  </a:cubicBezTo>
                  <a:cubicBezTo>
                    <a:pt x="128" y="165"/>
                    <a:pt x="128" y="163"/>
                    <a:pt x="128" y="162"/>
                  </a:cubicBezTo>
                  <a:cubicBezTo>
                    <a:pt x="144" y="141"/>
                    <a:pt x="144" y="141"/>
                    <a:pt x="144" y="141"/>
                  </a:cubicBezTo>
                  <a:cubicBezTo>
                    <a:pt x="145" y="140"/>
                    <a:pt x="146" y="140"/>
                    <a:pt x="147" y="140"/>
                  </a:cubicBezTo>
                  <a:cubicBezTo>
                    <a:pt x="148" y="141"/>
                    <a:pt x="148" y="142"/>
                    <a:pt x="148" y="143"/>
                  </a:cubicBezTo>
                  <a:close/>
                  <a:moveTo>
                    <a:pt x="161" y="137"/>
                  </a:moveTo>
                  <a:cubicBezTo>
                    <a:pt x="158" y="141"/>
                    <a:pt x="153" y="141"/>
                    <a:pt x="150" y="139"/>
                  </a:cubicBezTo>
                  <a:cubicBezTo>
                    <a:pt x="146" y="136"/>
                    <a:pt x="145" y="131"/>
                    <a:pt x="148" y="127"/>
                  </a:cubicBezTo>
                  <a:cubicBezTo>
                    <a:pt x="151" y="124"/>
                    <a:pt x="156" y="123"/>
                    <a:pt x="159" y="126"/>
                  </a:cubicBezTo>
                  <a:cubicBezTo>
                    <a:pt x="163" y="128"/>
                    <a:pt x="164" y="133"/>
                    <a:pt x="161" y="137"/>
                  </a:cubicBezTo>
                  <a:close/>
                  <a:moveTo>
                    <a:pt x="179" y="101"/>
                  </a:moveTo>
                  <a:cubicBezTo>
                    <a:pt x="163" y="123"/>
                    <a:pt x="163" y="123"/>
                    <a:pt x="163" y="123"/>
                  </a:cubicBezTo>
                  <a:cubicBezTo>
                    <a:pt x="162" y="124"/>
                    <a:pt x="161" y="124"/>
                    <a:pt x="160" y="123"/>
                  </a:cubicBezTo>
                  <a:cubicBezTo>
                    <a:pt x="159" y="123"/>
                    <a:pt x="159" y="121"/>
                    <a:pt x="159" y="121"/>
                  </a:cubicBezTo>
                  <a:cubicBezTo>
                    <a:pt x="175" y="99"/>
                    <a:pt x="175" y="99"/>
                    <a:pt x="175" y="99"/>
                  </a:cubicBezTo>
                  <a:cubicBezTo>
                    <a:pt x="176" y="98"/>
                    <a:pt x="177" y="98"/>
                    <a:pt x="178" y="99"/>
                  </a:cubicBezTo>
                  <a:cubicBezTo>
                    <a:pt x="179" y="99"/>
                    <a:pt x="179" y="100"/>
                    <a:pt x="179" y="101"/>
                  </a:cubicBezTo>
                  <a:close/>
                </a:path>
              </a:pathLst>
            </a:custGeom>
            <a:solidFill>
              <a:srgbClr val="47A5DD"/>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1" name="Freeform 44"/>
            <p:cNvSpPr>
              <a:spLocks noEditPoints="1"/>
            </p:cNvSpPr>
            <p:nvPr/>
          </p:nvSpPr>
          <p:spPr bwMode="auto">
            <a:xfrm rot="3258586">
              <a:off x="9918027" y="4694029"/>
              <a:ext cx="228365" cy="256228"/>
            </a:xfrm>
            <a:custGeom>
              <a:avLst/>
              <a:gdLst>
                <a:gd name="T0" fmla="*/ 57 w 199"/>
                <a:gd name="T1" fmla="*/ 3 h 184"/>
                <a:gd name="T2" fmla="*/ 26 w 199"/>
                <a:gd name="T3" fmla="*/ 38 h 184"/>
                <a:gd name="T4" fmla="*/ 1 w 199"/>
                <a:gd name="T5" fmla="*/ 78 h 184"/>
                <a:gd name="T6" fmla="*/ 2 w 199"/>
                <a:gd name="T7" fmla="*/ 84 h 184"/>
                <a:gd name="T8" fmla="*/ 49 w 199"/>
                <a:gd name="T9" fmla="*/ 119 h 184"/>
                <a:gd name="T10" fmla="*/ 72 w 199"/>
                <a:gd name="T11" fmla="*/ 136 h 184"/>
                <a:gd name="T12" fmla="*/ 135 w 199"/>
                <a:gd name="T13" fmla="*/ 183 h 184"/>
                <a:gd name="T14" fmla="*/ 141 w 199"/>
                <a:gd name="T15" fmla="*/ 182 h 184"/>
                <a:gd name="T16" fmla="*/ 173 w 199"/>
                <a:gd name="T17" fmla="*/ 147 h 184"/>
                <a:gd name="T18" fmla="*/ 197 w 199"/>
                <a:gd name="T19" fmla="*/ 107 h 184"/>
                <a:gd name="T20" fmla="*/ 196 w 199"/>
                <a:gd name="T21" fmla="*/ 100 h 184"/>
                <a:gd name="T22" fmla="*/ 63 w 199"/>
                <a:gd name="T23" fmla="*/ 2 h 184"/>
                <a:gd name="T24" fmla="*/ 57 w 199"/>
                <a:gd name="T25" fmla="*/ 3 h 184"/>
                <a:gd name="T26" fmla="*/ 23 w 199"/>
                <a:gd name="T27" fmla="*/ 54 h 184"/>
                <a:gd name="T28" fmla="*/ 41 w 199"/>
                <a:gd name="T29" fmla="*/ 31 h 184"/>
                <a:gd name="T30" fmla="*/ 43 w 199"/>
                <a:gd name="T31" fmla="*/ 32 h 184"/>
                <a:gd name="T32" fmla="*/ 25 w 199"/>
                <a:gd name="T33" fmla="*/ 55 h 184"/>
                <a:gd name="T34" fmla="*/ 23 w 199"/>
                <a:gd name="T35" fmla="*/ 54 h 184"/>
                <a:gd name="T36" fmla="*/ 16 w 199"/>
                <a:gd name="T37" fmla="*/ 82 h 184"/>
                <a:gd name="T38" fmla="*/ 15 w 199"/>
                <a:gd name="T39" fmla="*/ 76 h 184"/>
                <a:gd name="T40" fmla="*/ 60 w 199"/>
                <a:gd name="T41" fmla="*/ 16 h 184"/>
                <a:gd name="T42" fmla="*/ 65 w 199"/>
                <a:gd name="T43" fmla="*/ 15 h 184"/>
                <a:gd name="T44" fmla="*/ 166 w 199"/>
                <a:gd name="T45" fmla="*/ 90 h 184"/>
                <a:gd name="T46" fmla="*/ 167 w 199"/>
                <a:gd name="T47" fmla="*/ 95 h 184"/>
                <a:gd name="T48" fmla="*/ 122 w 199"/>
                <a:gd name="T49" fmla="*/ 156 h 184"/>
                <a:gd name="T50" fmla="*/ 117 w 199"/>
                <a:gd name="T51" fmla="*/ 157 h 184"/>
                <a:gd name="T52" fmla="*/ 16 w 199"/>
                <a:gd name="T53" fmla="*/ 82 h 184"/>
                <a:gd name="T54" fmla="*/ 148 w 199"/>
                <a:gd name="T55" fmla="*/ 143 h 184"/>
                <a:gd name="T56" fmla="*/ 131 w 199"/>
                <a:gd name="T57" fmla="*/ 165 h 184"/>
                <a:gd name="T58" fmla="*/ 129 w 199"/>
                <a:gd name="T59" fmla="*/ 165 h 184"/>
                <a:gd name="T60" fmla="*/ 128 w 199"/>
                <a:gd name="T61" fmla="*/ 162 h 184"/>
                <a:gd name="T62" fmla="*/ 144 w 199"/>
                <a:gd name="T63" fmla="*/ 141 h 184"/>
                <a:gd name="T64" fmla="*/ 147 w 199"/>
                <a:gd name="T65" fmla="*/ 140 h 184"/>
                <a:gd name="T66" fmla="*/ 148 w 199"/>
                <a:gd name="T67" fmla="*/ 143 h 184"/>
                <a:gd name="T68" fmla="*/ 161 w 199"/>
                <a:gd name="T69" fmla="*/ 137 h 184"/>
                <a:gd name="T70" fmla="*/ 150 w 199"/>
                <a:gd name="T71" fmla="*/ 139 h 184"/>
                <a:gd name="T72" fmla="*/ 148 w 199"/>
                <a:gd name="T73" fmla="*/ 127 h 184"/>
                <a:gd name="T74" fmla="*/ 159 w 199"/>
                <a:gd name="T75" fmla="*/ 126 h 184"/>
                <a:gd name="T76" fmla="*/ 161 w 199"/>
                <a:gd name="T77" fmla="*/ 137 h 184"/>
                <a:gd name="T78" fmla="*/ 179 w 199"/>
                <a:gd name="T79" fmla="*/ 101 h 184"/>
                <a:gd name="T80" fmla="*/ 163 w 199"/>
                <a:gd name="T81" fmla="*/ 123 h 184"/>
                <a:gd name="T82" fmla="*/ 160 w 199"/>
                <a:gd name="T83" fmla="*/ 123 h 184"/>
                <a:gd name="T84" fmla="*/ 159 w 199"/>
                <a:gd name="T85" fmla="*/ 121 h 184"/>
                <a:gd name="T86" fmla="*/ 175 w 199"/>
                <a:gd name="T87" fmla="*/ 99 h 184"/>
                <a:gd name="T88" fmla="*/ 178 w 199"/>
                <a:gd name="T89" fmla="*/ 99 h 184"/>
                <a:gd name="T90" fmla="*/ 179 w 199"/>
                <a:gd name="T91" fmla="*/ 10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184">
                  <a:moveTo>
                    <a:pt x="57" y="3"/>
                  </a:moveTo>
                  <a:cubicBezTo>
                    <a:pt x="57" y="3"/>
                    <a:pt x="39" y="21"/>
                    <a:pt x="26" y="38"/>
                  </a:cubicBezTo>
                  <a:cubicBezTo>
                    <a:pt x="14" y="55"/>
                    <a:pt x="2" y="76"/>
                    <a:pt x="1" y="78"/>
                  </a:cubicBezTo>
                  <a:cubicBezTo>
                    <a:pt x="0" y="80"/>
                    <a:pt x="0" y="82"/>
                    <a:pt x="2" y="84"/>
                  </a:cubicBezTo>
                  <a:cubicBezTo>
                    <a:pt x="49" y="119"/>
                    <a:pt x="49" y="119"/>
                    <a:pt x="49" y="119"/>
                  </a:cubicBezTo>
                  <a:cubicBezTo>
                    <a:pt x="72" y="136"/>
                    <a:pt x="72" y="136"/>
                    <a:pt x="72" y="136"/>
                  </a:cubicBezTo>
                  <a:cubicBezTo>
                    <a:pt x="135" y="183"/>
                    <a:pt x="135" y="183"/>
                    <a:pt x="135" y="183"/>
                  </a:cubicBezTo>
                  <a:cubicBezTo>
                    <a:pt x="137" y="184"/>
                    <a:pt x="140" y="184"/>
                    <a:pt x="141" y="182"/>
                  </a:cubicBezTo>
                  <a:cubicBezTo>
                    <a:pt x="141" y="182"/>
                    <a:pt x="160" y="165"/>
                    <a:pt x="173" y="147"/>
                  </a:cubicBezTo>
                  <a:cubicBezTo>
                    <a:pt x="186" y="130"/>
                    <a:pt x="197" y="107"/>
                    <a:pt x="197" y="107"/>
                  </a:cubicBezTo>
                  <a:cubicBezTo>
                    <a:pt x="199" y="105"/>
                    <a:pt x="198" y="102"/>
                    <a:pt x="196" y="100"/>
                  </a:cubicBezTo>
                  <a:cubicBezTo>
                    <a:pt x="63" y="2"/>
                    <a:pt x="63" y="2"/>
                    <a:pt x="63" y="2"/>
                  </a:cubicBezTo>
                  <a:cubicBezTo>
                    <a:pt x="61" y="0"/>
                    <a:pt x="58" y="1"/>
                    <a:pt x="57" y="3"/>
                  </a:cubicBezTo>
                  <a:close/>
                  <a:moveTo>
                    <a:pt x="23" y="54"/>
                  </a:moveTo>
                  <a:cubicBezTo>
                    <a:pt x="41" y="31"/>
                    <a:pt x="41" y="31"/>
                    <a:pt x="41" y="31"/>
                  </a:cubicBezTo>
                  <a:cubicBezTo>
                    <a:pt x="43" y="32"/>
                    <a:pt x="43" y="32"/>
                    <a:pt x="43" y="32"/>
                  </a:cubicBezTo>
                  <a:cubicBezTo>
                    <a:pt x="25" y="55"/>
                    <a:pt x="25" y="55"/>
                    <a:pt x="25" y="55"/>
                  </a:cubicBezTo>
                  <a:lnTo>
                    <a:pt x="23" y="54"/>
                  </a:lnTo>
                  <a:close/>
                  <a:moveTo>
                    <a:pt x="16" y="82"/>
                  </a:moveTo>
                  <a:cubicBezTo>
                    <a:pt x="14" y="80"/>
                    <a:pt x="14" y="78"/>
                    <a:pt x="15" y="76"/>
                  </a:cubicBezTo>
                  <a:cubicBezTo>
                    <a:pt x="60" y="16"/>
                    <a:pt x="60" y="16"/>
                    <a:pt x="60" y="16"/>
                  </a:cubicBezTo>
                  <a:cubicBezTo>
                    <a:pt x="61" y="14"/>
                    <a:pt x="64" y="14"/>
                    <a:pt x="65" y="15"/>
                  </a:cubicBezTo>
                  <a:cubicBezTo>
                    <a:pt x="166" y="90"/>
                    <a:pt x="166" y="90"/>
                    <a:pt x="166" y="90"/>
                  </a:cubicBezTo>
                  <a:cubicBezTo>
                    <a:pt x="168" y="91"/>
                    <a:pt x="169" y="94"/>
                    <a:pt x="167" y="95"/>
                  </a:cubicBezTo>
                  <a:cubicBezTo>
                    <a:pt x="122" y="156"/>
                    <a:pt x="122" y="156"/>
                    <a:pt x="122" y="156"/>
                  </a:cubicBezTo>
                  <a:cubicBezTo>
                    <a:pt x="121" y="158"/>
                    <a:pt x="119" y="158"/>
                    <a:pt x="117" y="157"/>
                  </a:cubicBezTo>
                  <a:lnTo>
                    <a:pt x="16" y="82"/>
                  </a:lnTo>
                  <a:close/>
                  <a:moveTo>
                    <a:pt x="148" y="143"/>
                  </a:moveTo>
                  <a:cubicBezTo>
                    <a:pt x="131" y="165"/>
                    <a:pt x="131" y="165"/>
                    <a:pt x="131" y="165"/>
                  </a:cubicBezTo>
                  <a:cubicBezTo>
                    <a:pt x="131" y="166"/>
                    <a:pt x="130" y="166"/>
                    <a:pt x="129" y="165"/>
                  </a:cubicBezTo>
                  <a:cubicBezTo>
                    <a:pt x="128" y="165"/>
                    <a:pt x="128" y="163"/>
                    <a:pt x="128" y="162"/>
                  </a:cubicBezTo>
                  <a:cubicBezTo>
                    <a:pt x="144" y="141"/>
                    <a:pt x="144" y="141"/>
                    <a:pt x="144" y="141"/>
                  </a:cubicBezTo>
                  <a:cubicBezTo>
                    <a:pt x="145" y="140"/>
                    <a:pt x="146" y="140"/>
                    <a:pt x="147" y="140"/>
                  </a:cubicBezTo>
                  <a:cubicBezTo>
                    <a:pt x="148" y="141"/>
                    <a:pt x="148" y="142"/>
                    <a:pt x="148" y="143"/>
                  </a:cubicBezTo>
                  <a:close/>
                  <a:moveTo>
                    <a:pt x="161" y="137"/>
                  </a:moveTo>
                  <a:cubicBezTo>
                    <a:pt x="158" y="141"/>
                    <a:pt x="153" y="141"/>
                    <a:pt x="150" y="139"/>
                  </a:cubicBezTo>
                  <a:cubicBezTo>
                    <a:pt x="146" y="136"/>
                    <a:pt x="145" y="131"/>
                    <a:pt x="148" y="127"/>
                  </a:cubicBezTo>
                  <a:cubicBezTo>
                    <a:pt x="151" y="124"/>
                    <a:pt x="156" y="123"/>
                    <a:pt x="159" y="126"/>
                  </a:cubicBezTo>
                  <a:cubicBezTo>
                    <a:pt x="163" y="128"/>
                    <a:pt x="164" y="133"/>
                    <a:pt x="161" y="137"/>
                  </a:cubicBezTo>
                  <a:close/>
                  <a:moveTo>
                    <a:pt x="179" y="101"/>
                  </a:moveTo>
                  <a:cubicBezTo>
                    <a:pt x="163" y="123"/>
                    <a:pt x="163" y="123"/>
                    <a:pt x="163" y="123"/>
                  </a:cubicBezTo>
                  <a:cubicBezTo>
                    <a:pt x="162" y="124"/>
                    <a:pt x="161" y="124"/>
                    <a:pt x="160" y="123"/>
                  </a:cubicBezTo>
                  <a:cubicBezTo>
                    <a:pt x="159" y="123"/>
                    <a:pt x="159" y="121"/>
                    <a:pt x="159" y="121"/>
                  </a:cubicBezTo>
                  <a:cubicBezTo>
                    <a:pt x="175" y="99"/>
                    <a:pt x="175" y="99"/>
                    <a:pt x="175" y="99"/>
                  </a:cubicBezTo>
                  <a:cubicBezTo>
                    <a:pt x="176" y="98"/>
                    <a:pt x="177" y="98"/>
                    <a:pt x="178" y="99"/>
                  </a:cubicBezTo>
                  <a:cubicBezTo>
                    <a:pt x="179" y="99"/>
                    <a:pt x="179" y="100"/>
                    <a:pt x="179" y="101"/>
                  </a:cubicBezTo>
                  <a:close/>
                </a:path>
              </a:pathLst>
            </a:custGeom>
            <a:solidFill>
              <a:srgbClr val="47A5DD"/>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2" name="Freeform 44"/>
            <p:cNvSpPr>
              <a:spLocks noEditPoints="1"/>
            </p:cNvSpPr>
            <p:nvPr/>
          </p:nvSpPr>
          <p:spPr bwMode="auto">
            <a:xfrm rot="3258586">
              <a:off x="10222244" y="4694028"/>
              <a:ext cx="228365" cy="256228"/>
            </a:xfrm>
            <a:custGeom>
              <a:avLst/>
              <a:gdLst>
                <a:gd name="T0" fmla="*/ 57 w 199"/>
                <a:gd name="T1" fmla="*/ 3 h 184"/>
                <a:gd name="T2" fmla="*/ 26 w 199"/>
                <a:gd name="T3" fmla="*/ 38 h 184"/>
                <a:gd name="T4" fmla="*/ 1 w 199"/>
                <a:gd name="T5" fmla="*/ 78 h 184"/>
                <a:gd name="T6" fmla="*/ 2 w 199"/>
                <a:gd name="T7" fmla="*/ 84 h 184"/>
                <a:gd name="T8" fmla="*/ 49 w 199"/>
                <a:gd name="T9" fmla="*/ 119 h 184"/>
                <a:gd name="T10" fmla="*/ 72 w 199"/>
                <a:gd name="T11" fmla="*/ 136 h 184"/>
                <a:gd name="T12" fmla="*/ 135 w 199"/>
                <a:gd name="T13" fmla="*/ 183 h 184"/>
                <a:gd name="T14" fmla="*/ 141 w 199"/>
                <a:gd name="T15" fmla="*/ 182 h 184"/>
                <a:gd name="T16" fmla="*/ 173 w 199"/>
                <a:gd name="T17" fmla="*/ 147 h 184"/>
                <a:gd name="T18" fmla="*/ 197 w 199"/>
                <a:gd name="T19" fmla="*/ 107 h 184"/>
                <a:gd name="T20" fmla="*/ 196 w 199"/>
                <a:gd name="T21" fmla="*/ 100 h 184"/>
                <a:gd name="T22" fmla="*/ 63 w 199"/>
                <a:gd name="T23" fmla="*/ 2 h 184"/>
                <a:gd name="T24" fmla="*/ 57 w 199"/>
                <a:gd name="T25" fmla="*/ 3 h 184"/>
                <a:gd name="T26" fmla="*/ 23 w 199"/>
                <a:gd name="T27" fmla="*/ 54 h 184"/>
                <a:gd name="T28" fmla="*/ 41 w 199"/>
                <a:gd name="T29" fmla="*/ 31 h 184"/>
                <a:gd name="T30" fmla="*/ 43 w 199"/>
                <a:gd name="T31" fmla="*/ 32 h 184"/>
                <a:gd name="T32" fmla="*/ 25 w 199"/>
                <a:gd name="T33" fmla="*/ 55 h 184"/>
                <a:gd name="T34" fmla="*/ 23 w 199"/>
                <a:gd name="T35" fmla="*/ 54 h 184"/>
                <a:gd name="T36" fmla="*/ 16 w 199"/>
                <a:gd name="T37" fmla="*/ 82 h 184"/>
                <a:gd name="T38" fmla="*/ 15 w 199"/>
                <a:gd name="T39" fmla="*/ 76 h 184"/>
                <a:gd name="T40" fmla="*/ 60 w 199"/>
                <a:gd name="T41" fmla="*/ 16 h 184"/>
                <a:gd name="T42" fmla="*/ 65 w 199"/>
                <a:gd name="T43" fmla="*/ 15 h 184"/>
                <a:gd name="T44" fmla="*/ 166 w 199"/>
                <a:gd name="T45" fmla="*/ 90 h 184"/>
                <a:gd name="T46" fmla="*/ 167 w 199"/>
                <a:gd name="T47" fmla="*/ 95 h 184"/>
                <a:gd name="T48" fmla="*/ 122 w 199"/>
                <a:gd name="T49" fmla="*/ 156 h 184"/>
                <a:gd name="T50" fmla="*/ 117 w 199"/>
                <a:gd name="T51" fmla="*/ 157 h 184"/>
                <a:gd name="T52" fmla="*/ 16 w 199"/>
                <a:gd name="T53" fmla="*/ 82 h 184"/>
                <a:gd name="T54" fmla="*/ 148 w 199"/>
                <a:gd name="T55" fmla="*/ 143 h 184"/>
                <a:gd name="T56" fmla="*/ 131 w 199"/>
                <a:gd name="T57" fmla="*/ 165 h 184"/>
                <a:gd name="T58" fmla="*/ 129 w 199"/>
                <a:gd name="T59" fmla="*/ 165 h 184"/>
                <a:gd name="T60" fmla="*/ 128 w 199"/>
                <a:gd name="T61" fmla="*/ 162 h 184"/>
                <a:gd name="T62" fmla="*/ 144 w 199"/>
                <a:gd name="T63" fmla="*/ 141 h 184"/>
                <a:gd name="T64" fmla="*/ 147 w 199"/>
                <a:gd name="T65" fmla="*/ 140 h 184"/>
                <a:gd name="T66" fmla="*/ 148 w 199"/>
                <a:gd name="T67" fmla="*/ 143 h 184"/>
                <a:gd name="T68" fmla="*/ 161 w 199"/>
                <a:gd name="T69" fmla="*/ 137 h 184"/>
                <a:gd name="T70" fmla="*/ 150 w 199"/>
                <a:gd name="T71" fmla="*/ 139 h 184"/>
                <a:gd name="T72" fmla="*/ 148 w 199"/>
                <a:gd name="T73" fmla="*/ 127 h 184"/>
                <a:gd name="T74" fmla="*/ 159 w 199"/>
                <a:gd name="T75" fmla="*/ 126 h 184"/>
                <a:gd name="T76" fmla="*/ 161 w 199"/>
                <a:gd name="T77" fmla="*/ 137 h 184"/>
                <a:gd name="T78" fmla="*/ 179 w 199"/>
                <a:gd name="T79" fmla="*/ 101 h 184"/>
                <a:gd name="T80" fmla="*/ 163 w 199"/>
                <a:gd name="T81" fmla="*/ 123 h 184"/>
                <a:gd name="T82" fmla="*/ 160 w 199"/>
                <a:gd name="T83" fmla="*/ 123 h 184"/>
                <a:gd name="T84" fmla="*/ 159 w 199"/>
                <a:gd name="T85" fmla="*/ 121 h 184"/>
                <a:gd name="T86" fmla="*/ 175 w 199"/>
                <a:gd name="T87" fmla="*/ 99 h 184"/>
                <a:gd name="T88" fmla="*/ 178 w 199"/>
                <a:gd name="T89" fmla="*/ 99 h 184"/>
                <a:gd name="T90" fmla="*/ 179 w 199"/>
                <a:gd name="T91" fmla="*/ 10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184">
                  <a:moveTo>
                    <a:pt x="57" y="3"/>
                  </a:moveTo>
                  <a:cubicBezTo>
                    <a:pt x="57" y="3"/>
                    <a:pt x="39" y="21"/>
                    <a:pt x="26" y="38"/>
                  </a:cubicBezTo>
                  <a:cubicBezTo>
                    <a:pt x="14" y="55"/>
                    <a:pt x="2" y="76"/>
                    <a:pt x="1" y="78"/>
                  </a:cubicBezTo>
                  <a:cubicBezTo>
                    <a:pt x="0" y="80"/>
                    <a:pt x="0" y="82"/>
                    <a:pt x="2" y="84"/>
                  </a:cubicBezTo>
                  <a:cubicBezTo>
                    <a:pt x="49" y="119"/>
                    <a:pt x="49" y="119"/>
                    <a:pt x="49" y="119"/>
                  </a:cubicBezTo>
                  <a:cubicBezTo>
                    <a:pt x="72" y="136"/>
                    <a:pt x="72" y="136"/>
                    <a:pt x="72" y="136"/>
                  </a:cubicBezTo>
                  <a:cubicBezTo>
                    <a:pt x="135" y="183"/>
                    <a:pt x="135" y="183"/>
                    <a:pt x="135" y="183"/>
                  </a:cubicBezTo>
                  <a:cubicBezTo>
                    <a:pt x="137" y="184"/>
                    <a:pt x="140" y="184"/>
                    <a:pt x="141" y="182"/>
                  </a:cubicBezTo>
                  <a:cubicBezTo>
                    <a:pt x="141" y="182"/>
                    <a:pt x="160" y="165"/>
                    <a:pt x="173" y="147"/>
                  </a:cubicBezTo>
                  <a:cubicBezTo>
                    <a:pt x="186" y="130"/>
                    <a:pt x="197" y="107"/>
                    <a:pt x="197" y="107"/>
                  </a:cubicBezTo>
                  <a:cubicBezTo>
                    <a:pt x="199" y="105"/>
                    <a:pt x="198" y="102"/>
                    <a:pt x="196" y="100"/>
                  </a:cubicBezTo>
                  <a:cubicBezTo>
                    <a:pt x="63" y="2"/>
                    <a:pt x="63" y="2"/>
                    <a:pt x="63" y="2"/>
                  </a:cubicBezTo>
                  <a:cubicBezTo>
                    <a:pt x="61" y="0"/>
                    <a:pt x="58" y="1"/>
                    <a:pt x="57" y="3"/>
                  </a:cubicBezTo>
                  <a:close/>
                  <a:moveTo>
                    <a:pt x="23" y="54"/>
                  </a:moveTo>
                  <a:cubicBezTo>
                    <a:pt x="41" y="31"/>
                    <a:pt x="41" y="31"/>
                    <a:pt x="41" y="31"/>
                  </a:cubicBezTo>
                  <a:cubicBezTo>
                    <a:pt x="43" y="32"/>
                    <a:pt x="43" y="32"/>
                    <a:pt x="43" y="32"/>
                  </a:cubicBezTo>
                  <a:cubicBezTo>
                    <a:pt x="25" y="55"/>
                    <a:pt x="25" y="55"/>
                    <a:pt x="25" y="55"/>
                  </a:cubicBezTo>
                  <a:lnTo>
                    <a:pt x="23" y="54"/>
                  </a:lnTo>
                  <a:close/>
                  <a:moveTo>
                    <a:pt x="16" y="82"/>
                  </a:moveTo>
                  <a:cubicBezTo>
                    <a:pt x="14" y="80"/>
                    <a:pt x="14" y="78"/>
                    <a:pt x="15" y="76"/>
                  </a:cubicBezTo>
                  <a:cubicBezTo>
                    <a:pt x="60" y="16"/>
                    <a:pt x="60" y="16"/>
                    <a:pt x="60" y="16"/>
                  </a:cubicBezTo>
                  <a:cubicBezTo>
                    <a:pt x="61" y="14"/>
                    <a:pt x="64" y="14"/>
                    <a:pt x="65" y="15"/>
                  </a:cubicBezTo>
                  <a:cubicBezTo>
                    <a:pt x="166" y="90"/>
                    <a:pt x="166" y="90"/>
                    <a:pt x="166" y="90"/>
                  </a:cubicBezTo>
                  <a:cubicBezTo>
                    <a:pt x="168" y="91"/>
                    <a:pt x="169" y="94"/>
                    <a:pt x="167" y="95"/>
                  </a:cubicBezTo>
                  <a:cubicBezTo>
                    <a:pt x="122" y="156"/>
                    <a:pt x="122" y="156"/>
                    <a:pt x="122" y="156"/>
                  </a:cubicBezTo>
                  <a:cubicBezTo>
                    <a:pt x="121" y="158"/>
                    <a:pt x="119" y="158"/>
                    <a:pt x="117" y="157"/>
                  </a:cubicBezTo>
                  <a:lnTo>
                    <a:pt x="16" y="82"/>
                  </a:lnTo>
                  <a:close/>
                  <a:moveTo>
                    <a:pt x="148" y="143"/>
                  </a:moveTo>
                  <a:cubicBezTo>
                    <a:pt x="131" y="165"/>
                    <a:pt x="131" y="165"/>
                    <a:pt x="131" y="165"/>
                  </a:cubicBezTo>
                  <a:cubicBezTo>
                    <a:pt x="131" y="166"/>
                    <a:pt x="130" y="166"/>
                    <a:pt x="129" y="165"/>
                  </a:cubicBezTo>
                  <a:cubicBezTo>
                    <a:pt x="128" y="165"/>
                    <a:pt x="128" y="163"/>
                    <a:pt x="128" y="162"/>
                  </a:cubicBezTo>
                  <a:cubicBezTo>
                    <a:pt x="144" y="141"/>
                    <a:pt x="144" y="141"/>
                    <a:pt x="144" y="141"/>
                  </a:cubicBezTo>
                  <a:cubicBezTo>
                    <a:pt x="145" y="140"/>
                    <a:pt x="146" y="140"/>
                    <a:pt x="147" y="140"/>
                  </a:cubicBezTo>
                  <a:cubicBezTo>
                    <a:pt x="148" y="141"/>
                    <a:pt x="148" y="142"/>
                    <a:pt x="148" y="143"/>
                  </a:cubicBezTo>
                  <a:close/>
                  <a:moveTo>
                    <a:pt x="161" y="137"/>
                  </a:moveTo>
                  <a:cubicBezTo>
                    <a:pt x="158" y="141"/>
                    <a:pt x="153" y="141"/>
                    <a:pt x="150" y="139"/>
                  </a:cubicBezTo>
                  <a:cubicBezTo>
                    <a:pt x="146" y="136"/>
                    <a:pt x="145" y="131"/>
                    <a:pt x="148" y="127"/>
                  </a:cubicBezTo>
                  <a:cubicBezTo>
                    <a:pt x="151" y="124"/>
                    <a:pt x="156" y="123"/>
                    <a:pt x="159" y="126"/>
                  </a:cubicBezTo>
                  <a:cubicBezTo>
                    <a:pt x="163" y="128"/>
                    <a:pt x="164" y="133"/>
                    <a:pt x="161" y="137"/>
                  </a:cubicBezTo>
                  <a:close/>
                  <a:moveTo>
                    <a:pt x="179" y="101"/>
                  </a:moveTo>
                  <a:cubicBezTo>
                    <a:pt x="163" y="123"/>
                    <a:pt x="163" y="123"/>
                    <a:pt x="163" y="123"/>
                  </a:cubicBezTo>
                  <a:cubicBezTo>
                    <a:pt x="162" y="124"/>
                    <a:pt x="161" y="124"/>
                    <a:pt x="160" y="123"/>
                  </a:cubicBezTo>
                  <a:cubicBezTo>
                    <a:pt x="159" y="123"/>
                    <a:pt x="159" y="121"/>
                    <a:pt x="159" y="121"/>
                  </a:cubicBezTo>
                  <a:cubicBezTo>
                    <a:pt x="175" y="99"/>
                    <a:pt x="175" y="99"/>
                    <a:pt x="175" y="99"/>
                  </a:cubicBezTo>
                  <a:cubicBezTo>
                    <a:pt x="176" y="98"/>
                    <a:pt x="177" y="98"/>
                    <a:pt x="178" y="99"/>
                  </a:cubicBezTo>
                  <a:cubicBezTo>
                    <a:pt x="179" y="99"/>
                    <a:pt x="179" y="100"/>
                    <a:pt x="179" y="101"/>
                  </a:cubicBezTo>
                  <a:close/>
                </a:path>
              </a:pathLst>
            </a:custGeom>
            <a:solidFill>
              <a:srgbClr val="47A5DD"/>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3" name="Oval 122"/>
            <p:cNvSpPr/>
            <p:nvPr/>
          </p:nvSpPr>
          <p:spPr>
            <a:xfrm>
              <a:off x="9783095" y="4634744"/>
              <a:ext cx="972948" cy="346365"/>
            </a:xfrm>
            <a:prstGeom prst="ellipse">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4" name="Freeform 44"/>
            <p:cNvSpPr>
              <a:spLocks noEditPoints="1"/>
            </p:cNvSpPr>
            <p:nvPr/>
          </p:nvSpPr>
          <p:spPr bwMode="auto">
            <a:xfrm rot="3258586">
              <a:off x="10478521" y="4694029"/>
              <a:ext cx="228365" cy="256228"/>
            </a:xfrm>
            <a:custGeom>
              <a:avLst/>
              <a:gdLst>
                <a:gd name="T0" fmla="*/ 57 w 199"/>
                <a:gd name="T1" fmla="*/ 3 h 184"/>
                <a:gd name="T2" fmla="*/ 26 w 199"/>
                <a:gd name="T3" fmla="*/ 38 h 184"/>
                <a:gd name="T4" fmla="*/ 1 w 199"/>
                <a:gd name="T5" fmla="*/ 78 h 184"/>
                <a:gd name="T6" fmla="*/ 2 w 199"/>
                <a:gd name="T7" fmla="*/ 84 h 184"/>
                <a:gd name="T8" fmla="*/ 49 w 199"/>
                <a:gd name="T9" fmla="*/ 119 h 184"/>
                <a:gd name="T10" fmla="*/ 72 w 199"/>
                <a:gd name="T11" fmla="*/ 136 h 184"/>
                <a:gd name="T12" fmla="*/ 135 w 199"/>
                <a:gd name="T13" fmla="*/ 183 h 184"/>
                <a:gd name="T14" fmla="*/ 141 w 199"/>
                <a:gd name="T15" fmla="*/ 182 h 184"/>
                <a:gd name="T16" fmla="*/ 173 w 199"/>
                <a:gd name="T17" fmla="*/ 147 h 184"/>
                <a:gd name="T18" fmla="*/ 197 w 199"/>
                <a:gd name="T19" fmla="*/ 107 h 184"/>
                <a:gd name="T20" fmla="*/ 196 w 199"/>
                <a:gd name="T21" fmla="*/ 100 h 184"/>
                <a:gd name="T22" fmla="*/ 63 w 199"/>
                <a:gd name="T23" fmla="*/ 2 h 184"/>
                <a:gd name="T24" fmla="*/ 57 w 199"/>
                <a:gd name="T25" fmla="*/ 3 h 184"/>
                <a:gd name="T26" fmla="*/ 23 w 199"/>
                <a:gd name="T27" fmla="*/ 54 h 184"/>
                <a:gd name="T28" fmla="*/ 41 w 199"/>
                <a:gd name="T29" fmla="*/ 31 h 184"/>
                <a:gd name="T30" fmla="*/ 43 w 199"/>
                <a:gd name="T31" fmla="*/ 32 h 184"/>
                <a:gd name="T32" fmla="*/ 25 w 199"/>
                <a:gd name="T33" fmla="*/ 55 h 184"/>
                <a:gd name="T34" fmla="*/ 23 w 199"/>
                <a:gd name="T35" fmla="*/ 54 h 184"/>
                <a:gd name="T36" fmla="*/ 16 w 199"/>
                <a:gd name="T37" fmla="*/ 82 h 184"/>
                <a:gd name="T38" fmla="*/ 15 w 199"/>
                <a:gd name="T39" fmla="*/ 76 h 184"/>
                <a:gd name="T40" fmla="*/ 60 w 199"/>
                <a:gd name="T41" fmla="*/ 16 h 184"/>
                <a:gd name="T42" fmla="*/ 65 w 199"/>
                <a:gd name="T43" fmla="*/ 15 h 184"/>
                <a:gd name="T44" fmla="*/ 166 w 199"/>
                <a:gd name="T45" fmla="*/ 90 h 184"/>
                <a:gd name="T46" fmla="*/ 167 w 199"/>
                <a:gd name="T47" fmla="*/ 95 h 184"/>
                <a:gd name="T48" fmla="*/ 122 w 199"/>
                <a:gd name="T49" fmla="*/ 156 h 184"/>
                <a:gd name="T50" fmla="*/ 117 w 199"/>
                <a:gd name="T51" fmla="*/ 157 h 184"/>
                <a:gd name="T52" fmla="*/ 16 w 199"/>
                <a:gd name="T53" fmla="*/ 82 h 184"/>
                <a:gd name="T54" fmla="*/ 148 w 199"/>
                <a:gd name="T55" fmla="*/ 143 h 184"/>
                <a:gd name="T56" fmla="*/ 131 w 199"/>
                <a:gd name="T57" fmla="*/ 165 h 184"/>
                <a:gd name="T58" fmla="*/ 129 w 199"/>
                <a:gd name="T59" fmla="*/ 165 h 184"/>
                <a:gd name="T60" fmla="*/ 128 w 199"/>
                <a:gd name="T61" fmla="*/ 162 h 184"/>
                <a:gd name="T62" fmla="*/ 144 w 199"/>
                <a:gd name="T63" fmla="*/ 141 h 184"/>
                <a:gd name="T64" fmla="*/ 147 w 199"/>
                <a:gd name="T65" fmla="*/ 140 h 184"/>
                <a:gd name="T66" fmla="*/ 148 w 199"/>
                <a:gd name="T67" fmla="*/ 143 h 184"/>
                <a:gd name="T68" fmla="*/ 161 w 199"/>
                <a:gd name="T69" fmla="*/ 137 h 184"/>
                <a:gd name="T70" fmla="*/ 150 w 199"/>
                <a:gd name="T71" fmla="*/ 139 h 184"/>
                <a:gd name="T72" fmla="*/ 148 w 199"/>
                <a:gd name="T73" fmla="*/ 127 h 184"/>
                <a:gd name="T74" fmla="*/ 159 w 199"/>
                <a:gd name="T75" fmla="*/ 126 h 184"/>
                <a:gd name="T76" fmla="*/ 161 w 199"/>
                <a:gd name="T77" fmla="*/ 137 h 184"/>
                <a:gd name="T78" fmla="*/ 179 w 199"/>
                <a:gd name="T79" fmla="*/ 101 h 184"/>
                <a:gd name="T80" fmla="*/ 163 w 199"/>
                <a:gd name="T81" fmla="*/ 123 h 184"/>
                <a:gd name="T82" fmla="*/ 160 w 199"/>
                <a:gd name="T83" fmla="*/ 123 h 184"/>
                <a:gd name="T84" fmla="*/ 159 w 199"/>
                <a:gd name="T85" fmla="*/ 121 h 184"/>
                <a:gd name="T86" fmla="*/ 175 w 199"/>
                <a:gd name="T87" fmla="*/ 99 h 184"/>
                <a:gd name="T88" fmla="*/ 178 w 199"/>
                <a:gd name="T89" fmla="*/ 99 h 184"/>
                <a:gd name="T90" fmla="*/ 179 w 199"/>
                <a:gd name="T91" fmla="*/ 10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184">
                  <a:moveTo>
                    <a:pt x="57" y="3"/>
                  </a:moveTo>
                  <a:cubicBezTo>
                    <a:pt x="57" y="3"/>
                    <a:pt x="39" y="21"/>
                    <a:pt x="26" y="38"/>
                  </a:cubicBezTo>
                  <a:cubicBezTo>
                    <a:pt x="14" y="55"/>
                    <a:pt x="2" y="76"/>
                    <a:pt x="1" y="78"/>
                  </a:cubicBezTo>
                  <a:cubicBezTo>
                    <a:pt x="0" y="80"/>
                    <a:pt x="0" y="82"/>
                    <a:pt x="2" y="84"/>
                  </a:cubicBezTo>
                  <a:cubicBezTo>
                    <a:pt x="49" y="119"/>
                    <a:pt x="49" y="119"/>
                    <a:pt x="49" y="119"/>
                  </a:cubicBezTo>
                  <a:cubicBezTo>
                    <a:pt x="72" y="136"/>
                    <a:pt x="72" y="136"/>
                    <a:pt x="72" y="136"/>
                  </a:cubicBezTo>
                  <a:cubicBezTo>
                    <a:pt x="135" y="183"/>
                    <a:pt x="135" y="183"/>
                    <a:pt x="135" y="183"/>
                  </a:cubicBezTo>
                  <a:cubicBezTo>
                    <a:pt x="137" y="184"/>
                    <a:pt x="140" y="184"/>
                    <a:pt x="141" y="182"/>
                  </a:cubicBezTo>
                  <a:cubicBezTo>
                    <a:pt x="141" y="182"/>
                    <a:pt x="160" y="165"/>
                    <a:pt x="173" y="147"/>
                  </a:cubicBezTo>
                  <a:cubicBezTo>
                    <a:pt x="186" y="130"/>
                    <a:pt x="197" y="107"/>
                    <a:pt x="197" y="107"/>
                  </a:cubicBezTo>
                  <a:cubicBezTo>
                    <a:pt x="199" y="105"/>
                    <a:pt x="198" y="102"/>
                    <a:pt x="196" y="100"/>
                  </a:cubicBezTo>
                  <a:cubicBezTo>
                    <a:pt x="63" y="2"/>
                    <a:pt x="63" y="2"/>
                    <a:pt x="63" y="2"/>
                  </a:cubicBezTo>
                  <a:cubicBezTo>
                    <a:pt x="61" y="0"/>
                    <a:pt x="58" y="1"/>
                    <a:pt x="57" y="3"/>
                  </a:cubicBezTo>
                  <a:close/>
                  <a:moveTo>
                    <a:pt x="23" y="54"/>
                  </a:moveTo>
                  <a:cubicBezTo>
                    <a:pt x="41" y="31"/>
                    <a:pt x="41" y="31"/>
                    <a:pt x="41" y="31"/>
                  </a:cubicBezTo>
                  <a:cubicBezTo>
                    <a:pt x="43" y="32"/>
                    <a:pt x="43" y="32"/>
                    <a:pt x="43" y="32"/>
                  </a:cubicBezTo>
                  <a:cubicBezTo>
                    <a:pt x="25" y="55"/>
                    <a:pt x="25" y="55"/>
                    <a:pt x="25" y="55"/>
                  </a:cubicBezTo>
                  <a:lnTo>
                    <a:pt x="23" y="54"/>
                  </a:lnTo>
                  <a:close/>
                  <a:moveTo>
                    <a:pt x="16" y="82"/>
                  </a:moveTo>
                  <a:cubicBezTo>
                    <a:pt x="14" y="80"/>
                    <a:pt x="14" y="78"/>
                    <a:pt x="15" y="76"/>
                  </a:cubicBezTo>
                  <a:cubicBezTo>
                    <a:pt x="60" y="16"/>
                    <a:pt x="60" y="16"/>
                    <a:pt x="60" y="16"/>
                  </a:cubicBezTo>
                  <a:cubicBezTo>
                    <a:pt x="61" y="14"/>
                    <a:pt x="64" y="14"/>
                    <a:pt x="65" y="15"/>
                  </a:cubicBezTo>
                  <a:cubicBezTo>
                    <a:pt x="166" y="90"/>
                    <a:pt x="166" y="90"/>
                    <a:pt x="166" y="90"/>
                  </a:cubicBezTo>
                  <a:cubicBezTo>
                    <a:pt x="168" y="91"/>
                    <a:pt x="169" y="94"/>
                    <a:pt x="167" y="95"/>
                  </a:cubicBezTo>
                  <a:cubicBezTo>
                    <a:pt x="122" y="156"/>
                    <a:pt x="122" y="156"/>
                    <a:pt x="122" y="156"/>
                  </a:cubicBezTo>
                  <a:cubicBezTo>
                    <a:pt x="121" y="158"/>
                    <a:pt x="119" y="158"/>
                    <a:pt x="117" y="157"/>
                  </a:cubicBezTo>
                  <a:lnTo>
                    <a:pt x="16" y="82"/>
                  </a:lnTo>
                  <a:close/>
                  <a:moveTo>
                    <a:pt x="148" y="143"/>
                  </a:moveTo>
                  <a:cubicBezTo>
                    <a:pt x="131" y="165"/>
                    <a:pt x="131" y="165"/>
                    <a:pt x="131" y="165"/>
                  </a:cubicBezTo>
                  <a:cubicBezTo>
                    <a:pt x="131" y="166"/>
                    <a:pt x="130" y="166"/>
                    <a:pt x="129" y="165"/>
                  </a:cubicBezTo>
                  <a:cubicBezTo>
                    <a:pt x="128" y="165"/>
                    <a:pt x="128" y="163"/>
                    <a:pt x="128" y="162"/>
                  </a:cubicBezTo>
                  <a:cubicBezTo>
                    <a:pt x="144" y="141"/>
                    <a:pt x="144" y="141"/>
                    <a:pt x="144" y="141"/>
                  </a:cubicBezTo>
                  <a:cubicBezTo>
                    <a:pt x="145" y="140"/>
                    <a:pt x="146" y="140"/>
                    <a:pt x="147" y="140"/>
                  </a:cubicBezTo>
                  <a:cubicBezTo>
                    <a:pt x="148" y="141"/>
                    <a:pt x="148" y="142"/>
                    <a:pt x="148" y="143"/>
                  </a:cubicBezTo>
                  <a:close/>
                  <a:moveTo>
                    <a:pt x="161" y="137"/>
                  </a:moveTo>
                  <a:cubicBezTo>
                    <a:pt x="158" y="141"/>
                    <a:pt x="153" y="141"/>
                    <a:pt x="150" y="139"/>
                  </a:cubicBezTo>
                  <a:cubicBezTo>
                    <a:pt x="146" y="136"/>
                    <a:pt x="145" y="131"/>
                    <a:pt x="148" y="127"/>
                  </a:cubicBezTo>
                  <a:cubicBezTo>
                    <a:pt x="151" y="124"/>
                    <a:pt x="156" y="123"/>
                    <a:pt x="159" y="126"/>
                  </a:cubicBezTo>
                  <a:cubicBezTo>
                    <a:pt x="163" y="128"/>
                    <a:pt x="164" y="133"/>
                    <a:pt x="161" y="137"/>
                  </a:cubicBezTo>
                  <a:close/>
                  <a:moveTo>
                    <a:pt x="179" y="101"/>
                  </a:moveTo>
                  <a:cubicBezTo>
                    <a:pt x="163" y="123"/>
                    <a:pt x="163" y="123"/>
                    <a:pt x="163" y="123"/>
                  </a:cubicBezTo>
                  <a:cubicBezTo>
                    <a:pt x="162" y="124"/>
                    <a:pt x="161" y="124"/>
                    <a:pt x="160" y="123"/>
                  </a:cubicBezTo>
                  <a:cubicBezTo>
                    <a:pt x="159" y="123"/>
                    <a:pt x="159" y="121"/>
                    <a:pt x="159" y="121"/>
                  </a:cubicBezTo>
                  <a:cubicBezTo>
                    <a:pt x="175" y="99"/>
                    <a:pt x="175" y="99"/>
                    <a:pt x="175" y="99"/>
                  </a:cubicBezTo>
                  <a:cubicBezTo>
                    <a:pt x="176" y="98"/>
                    <a:pt x="177" y="98"/>
                    <a:pt x="178" y="99"/>
                  </a:cubicBezTo>
                  <a:cubicBezTo>
                    <a:pt x="179" y="99"/>
                    <a:pt x="179" y="100"/>
                    <a:pt x="179" y="101"/>
                  </a:cubicBezTo>
                  <a:close/>
                </a:path>
              </a:pathLst>
            </a:custGeom>
            <a:solidFill>
              <a:srgbClr val="47A5DD"/>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5" name="Rectangle 124"/>
            <p:cNvSpPr/>
            <p:nvPr/>
          </p:nvSpPr>
          <p:spPr>
            <a:xfrm>
              <a:off x="9096105" y="4823709"/>
              <a:ext cx="473206" cy="200055"/>
            </a:xfrm>
            <a:prstGeom prst="rect">
              <a:avLst/>
            </a:prstGeom>
          </p:spPr>
          <p:txBody>
            <a:bodyPr wrap="none">
              <a:spAutoFit/>
            </a:bodyPr>
            <a:lstStyle/>
            <a:p>
              <a:r>
                <a:rPr lang="en-US" altLang="zh-CN" sz="700" b="1" dirty="0"/>
                <a:t>User A</a:t>
              </a:r>
              <a:endParaRPr lang="en-US" sz="700" dirty="0"/>
            </a:p>
          </p:txBody>
        </p:sp>
        <p:sp>
          <p:nvSpPr>
            <p:cNvPr id="126" name="Rectangle 125"/>
            <p:cNvSpPr/>
            <p:nvPr/>
          </p:nvSpPr>
          <p:spPr>
            <a:xfrm>
              <a:off x="9424134" y="4972099"/>
              <a:ext cx="962123" cy="200055"/>
            </a:xfrm>
            <a:prstGeom prst="rect">
              <a:avLst/>
            </a:prstGeom>
          </p:spPr>
          <p:txBody>
            <a:bodyPr wrap="none">
              <a:spAutoFit/>
            </a:bodyPr>
            <a:lstStyle/>
            <a:p>
              <a:r>
                <a:rPr lang="en-US" altLang="zh-CN" sz="700" b="1" dirty="0" smtClean="0">
                  <a:solidFill>
                    <a:srgbClr val="767171"/>
                  </a:solidFill>
                </a:rPr>
                <a:t>Joined &amp; CM-IDLE</a:t>
              </a:r>
              <a:endParaRPr lang="en-US" sz="700" dirty="0">
                <a:solidFill>
                  <a:srgbClr val="767171"/>
                </a:solidFill>
              </a:endParaRPr>
            </a:p>
          </p:txBody>
        </p:sp>
        <p:sp>
          <p:nvSpPr>
            <p:cNvPr id="127" name="Rectangle 126"/>
            <p:cNvSpPr/>
            <p:nvPr/>
          </p:nvSpPr>
          <p:spPr>
            <a:xfrm>
              <a:off x="8721124" y="4036424"/>
              <a:ext cx="1005403" cy="369332"/>
            </a:xfrm>
            <a:prstGeom prst="rect">
              <a:avLst/>
            </a:prstGeom>
          </p:spPr>
          <p:txBody>
            <a:bodyPr wrap="none">
              <a:spAutoFit/>
            </a:bodyPr>
            <a:lstStyle/>
            <a:p>
              <a:r>
                <a:rPr lang="en-US" altLang="zh-CN" sz="900" b="1" dirty="0" smtClean="0"/>
                <a:t>Multicast MBS </a:t>
              </a:r>
            </a:p>
            <a:p>
              <a:r>
                <a:rPr lang="en-US" altLang="zh-CN" sz="900" b="1" dirty="0" smtClean="0">
                  <a:solidFill>
                    <a:srgbClr val="FF0000"/>
                  </a:solidFill>
                </a:rPr>
                <a:t>-  inactive</a:t>
              </a:r>
              <a:endParaRPr lang="en-US" sz="900" dirty="0">
                <a:solidFill>
                  <a:srgbClr val="FF0000"/>
                </a:solidFill>
              </a:endParaRPr>
            </a:p>
          </p:txBody>
        </p:sp>
        <p:sp>
          <p:nvSpPr>
            <p:cNvPr id="128" name="Left Brace 127"/>
            <p:cNvSpPr/>
            <p:nvPr/>
          </p:nvSpPr>
          <p:spPr>
            <a:xfrm flipH="1">
              <a:off x="10854212" y="4095587"/>
              <a:ext cx="138762" cy="774354"/>
            </a:xfrm>
            <a:prstGeom prst="leftBrace">
              <a:avLst>
                <a:gd name="adj1" fmla="val 48268"/>
                <a:gd name="adj2" fmla="val 50000"/>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9" name="Freeform 267"/>
            <p:cNvSpPr>
              <a:spLocks noEditPoints="1"/>
            </p:cNvSpPr>
            <p:nvPr/>
          </p:nvSpPr>
          <p:spPr bwMode="auto">
            <a:xfrm rot="1458653">
              <a:off x="9816830" y="3875122"/>
              <a:ext cx="170702" cy="132900"/>
            </a:xfrm>
            <a:custGeom>
              <a:avLst/>
              <a:gdLst>
                <a:gd name="T0" fmla="*/ 95 w 189"/>
                <a:gd name="T1" fmla="*/ 0 h 183"/>
                <a:gd name="T2" fmla="*/ 0 w 189"/>
                <a:gd name="T3" fmla="*/ 71 h 183"/>
                <a:gd name="T4" fmla="*/ 95 w 189"/>
                <a:gd name="T5" fmla="*/ 143 h 183"/>
                <a:gd name="T6" fmla="*/ 139 w 189"/>
                <a:gd name="T7" fmla="*/ 135 h 183"/>
                <a:gd name="T8" fmla="*/ 130 w 189"/>
                <a:gd name="T9" fmla="*/ 183 h 183"/>
                <a:gd name="T10" fmla="*/ 181 w 189"/>
                <a:gd name="T11" fmla="*/ 101 h 183"/>
                <a:gd name="T12" fmla="*/ 182 w 189"/>
                <a:gd name="T13" fmla="*/ 99 h 183"/>
                <a:gd name="T14" fmla="*/ 182 w 189"/>
                <a:gd name="T15" fmla="*/ 98 h 183"/>
                <a:gd name="T16" fmla="*/ 189 w 189"/>
                <a:gd name="T17" fmla="*/ 71 h 183"/>
                <a:gd name="T18" fmla="*/ 95 w 189"/>
                <a:gd name="T19" fmla="*/ 0 h 183"/>
                <a:gd name="T20" fmla="*/ 42 w 189"/>
                <a:gd name="T21" fmla="*/ 85 h 183"/>
                <a:gd name="T22" fmla="*/ 29 w 189"/>
                <a:gd name="T23" fmla="*/ 71 h 183"/>
                <a:gd name="T24" fmla="*/ 42 w 189"/>
                <a:gd name="T25" fmla="*/ 58 h 183"/>
                <a:gd name="T26" fmla="*/ 55 w 189"/>
                <a:gd name="T27" fmla="*/ 71 h 183"/>
                <a:gd name="T28" fmla="*/ 42 w 189"/>
                <a:gd name="T29" fmla="*/ 85 h 183"/>
                <a:gd name="T30" fmla="*/ 95 w 189"/>
                <a:gd name="T31" fmla="*/ 85 h 183"/>
                <a:gd name="T32" fmla="*/ 81 w 189"/>
                <a:gd name="T33" fmla="*/ 71 h 183"/>
                <a:gd name="T34" fmla="*/ 95 w 189"/>
                <a:gd name="T35" fmla="*/ 58 h 183"/>
                <a:gd name="T36" fmla="*/ 108 w 189"/>
                <a:gd name="T37" fmla="*/ 71 h 183"/>
                <a:gd name="T38" fmla="*/ 95 w 189"/>
                <a:gd name="T39" fmla="*/ 85 h 183"/>
                <a:gd name="T40" fmla="*/ 148 w 189"/>
                <a:gd name="T41" fmla="*/ 85 h 183"/>
                <a:gd name="T42" fmla="*/ 134 w 189"/>
                <a:gd name="T43" fmla="*/ 71 h 183"/>
                <a:gd name="T44" fmla="*/ 148 w 189"/>
                <a:gd name="T45" fmla="*/ 58 h 183"/>
                <a:gd name="T46" fmla="*/ 161 w 189"/>
                <a:gd name="T47" fmla="*/ 71 h 183"/>
                <a:gd name="T48" fmla="*/ 148 w 189"/>
                <a:gd name="T49" fmla="*/ 8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9" h="183">
                  <a:moveTo>
                    <a:pt x="95" y="0"/>
                  </a:moveTo>
                  <a:cubicBezTo>
                    <a:pt x="42" y="0"/>
                    <a:pt x="0" y="32"/>
                    <a:pt x="0" y="71"/>
                  </a:cubicBezTo>
                  <a:cubicBezTo>
                    <a:pt x="0" y="111"/>
                    <a:pt x="42" y="143"/>
                    <a:pt x="95" y="143"/>
                  </a:cubicBezTo>
                  <a:cubicBezTo>
                    <a:pt x="110" y="143"/>
                    <a:pt x="125" y="140"/>
                    <a:pt x="139" y="135"/>
                  </a:cubicBezTo>
                  <a:cubicBezTo>
                    <a:pt x="130" y="183"/>
                    <a:pt x="130" y="183"/>
                    <a:pt x="130" y="183"/>
                  </a:cubicBezTo>
                  <a:cubicBezTo>
                    <a:pt x="181" y="101"/>
                    <a:pt x="181" y="101"/>
                    <a:pt x="181" y="101"/>
                  </a:cubicBezTo>
                  <a:cubicBezTo>
                    <a:pt x="181" y="100"/>
                    <a:pt x="182" y="100"/>
                    <a:pt x="182" y="99"/>
                  </a:cubicBezTo>
                  <a:cubicBezTo>
                    <a:pt x="182" y="98"/>
                    <a:pt x="182" y="98"/>
                    <a:pt x="182" y="98"/>
                  </a:cubicBezTo>
                  <a:cubicBezTo>
                    <a:pt x="187" y="90"/>
                    <a:pt x="189" y="81"/>
                    <a:pt x="189" y="71"/>
                  </a:cubicBezTo>
                  <a:cubicBezTo>
                    <a:pt x="189" y="32"/>
                    <a:pt x="147" y="0"/>
                    <a:pt x="95" y="0"/>
                  </a:cubicBezTo>
                  <a:close/>
                  <a:moveTo>
                    <a:pt x="42" y="85"/>
                  </a:moveTo>
                  <a:cubicBezTo>
                    <a:pt x="34" y="85"/>
                    <a:pt x="29" y="79"/>
                    <a:pt x="29" y="71"/>
                  </a:cubicBezTo>
                  <a:cubicBezTo>
                    <a:pt x="29" y="64"/>
                    <a:pt x="34" y="58"/>
                    <a:pt x="42" y="58"/>
                  </a:cubicBezTo>
                  <a:cubicBezTo>
                    <a:pt x="49" y="58"/>
                    <a:pt x="55" y="64"/>
                    <a:pt x="55" y="71"/>
                  </a:cubicBezTo>
                  <a:cubicBezTo>
                    <a:pt x="55" y="79"/>
                    <a:pt x="49" y="85"/>
                    <a:pt x="42" y="85"/>
                  </a:cubicBezTo>
                  <a:close/>
                  <a:moveTo>
                    <a:pt x="95" y="85"/>
                  </a:moveTo>
                  <a:cubicBezTo>
                    <a:pt x="87" y="85"/>
                    <a:pt x="81" y="79"/>
                    <a:pt x="81" y="71"/>
                  </a:cubicBezTo>
                  <a:cubicBezTo>
                    <a:pt x="81" y="64"/>
                    <a:pt x="87" y="58"/>
                    <a:pt x="95" y="58"/>
                  </a:cubicBezTo>
                  <a:cubicBezTo>
                    <a:pt x="102" y="58"/>
                    <a:pt x="108" y="64"/>
                    <a:pt x="108" y="71"/>
                  </a:cubicBezTo>
                  <a:cubicBezTo>
                    <a:pt x="108" y="79"/>
                    <a:pt x="102" y="85"/>
                    <a:pt x="95" y="85"/>
                  </a:cubicBezTo>
                  <a:close/>
                  <a:moveTo>
                    <a:pt x="148" y="85"/>
                  </a:moveTo>
                  <a:cubicBezTo>
                    <a:pt x="140" y="85"/>
                    <a:pt x="134" y="79"/>
                    <a:pt x="134" y="71"/>
                  </a:cubicBezTo>
                  <a:cubicBezTo>
                    <a:pt x="134" y="64"/>
                    <a:pt x="140" y="58"/>
                    <a:pt x="148" y="58"/>
                  </a:cubicBezTo>
                  <a:cubicBezTo>
                    <a:pt x="155" y="58"/>
                    <a:pt x="161" y="64"/>
                    <a:pt x="161" y="71"/>
                  </a:cubicBezTo>
                  <a:cubicBezTo>
                    <a:pt x="161" y="79"/>
                    <a:pt x="155" y="85"/>
                    <a:pt x="148" y="85"/>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129"/>
            <p:cNvSpPr/>
            <p:nvPr/>
          </p:nvSpPr>
          <p:spPr>
            <a:xfrm>
              <a:off x="9385029" y="3497223"/>
              <a:ext cx="617838" cy="1115070"/>
            </a:xfrm>
            <a:custGeom>
              <a:avLst/>
              <a:gdLst>
                <a:gd name="connsiteX0" fmla="*/ 0 w 617838"/>
                <a:gd name="connsiteY0" fmla="*/ 1639329 h 1639329"/>
                <a:gd name="connsiteX1" fmla="*/ 494270 w 617838"/>
                <a:gd name="connsiteY1" fmla="*/ 724929 h 1639329"/>
                <a:gd name="connsiteX2" fmla="*/ 617838 w 617838"/>
                <a:gd name="connsiteY2" fmla="*/ 0 h 1639329"/>
              </a:gdLst>
              <a:ahLst/>
              <a:cxnLst>
                <a:cxn ang="0">
                  <a:pos x="connsiteX0" y="connsiteY0"/>
                </a:cxn>
                <a:cxn ang="0">
                  <a:pos x="connsiteX1" y="connsiteY1"/>
                </a:cxn>
                <a:cxn ang="0">
                  <a:pos x="connsiteX2" y="connsiteY2"/>
                </a:cxn>
              </a:cxnLst>
              <a:rect l="l" t="t" r="r" b="b"/>
              <a:pathLst>
                <a:path w="617838" h="1639329">
                  <a:moveTo>
                    <a:pt x="0" y="1639329"/>
                  </a:moveTo>
                  <a:cubicBezTo>
                    <a:pt x="195648" y="1318739"/>
                    <a:pt x="391297" y="998150"/>
                    <a:pt x="494270" y="724929"/>
                  </a:cubicBezTo>
                  <a:cubicBezTo>
                    <a:pt x="597243" y="451708"/>
                    <a:pt x="607540" y="225854"/>
                    <a:pt x="617838" y="0"/>
                  </a:cubicBezTo>
                </a:path>
              </a:pathLst>
            </a:custGeom>
            <a:noFill/>
            <a:ln>
              <a:solidFill>
                <a:srgbClr val="FFC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Freeform 130"/>
            <p:cNvSpPr/>
            <p:nvPr/>
          </p:nvSpPr>
          <p:spPr>
            <a:xfrm>
              <a:off x="10283535" y="3514529"/>
              <a:ext cx="66043" cy="681849"/>
            </a:xfrm>
            <a:custGeom>
              <a:avLst/>
              <a:gdLst>
                <a:gd name="connsiteX0" fmla="*/ 86065 w 193157"/>
                <a:gd name="connsiteY0" fmla="*/ 0 h 1433384"/>
                <a:gd name="connsiteX1" fmla="*/ 3687 w 193157"/>
                <a:gd name="connsiteY1" fmla="*/ 1054444 h 1433384"/>
                <a:gd name="connsiteX2" fmla="*/ 193157 w 193157"/>
                <a:gd name="connsiteY2" fmla="*/ 1433384 h 1433384"/>
              </a:gdLst>
              <a:ahLst/>
              <a:cxnLst>
                <a:cxn ang="0">
                  <a:pos x="connsiteX0" y="connsiteY0"/>
                </a:cxn>
                <a:cxn ang="0">
                  <a:pos x="connsiteX1" y="connsiteY1"/>
                </a:cxn>
                <a:cxn ang="0">
                  <a:pos x="connsiteX2" y="connsiteY2"/>
                </a:cxn>
              </a:cxnLst>
              <a:rect l="l" t="t" r="r" b="b"/>
              <a:pathLst>
                <a:path w="193157" h="1433384">
                  <a:moveTo>
                    <a:pt x="86065" y="0"/>
                  </a:moveTo>
                  <a:cubicBezTo>
                    <a:pt x="35951" y="407773"/>
                    <a:pt x="-14162" y="815547"/>
                    <a:pt x="3687" y="1054444"/>
                  </a:cubicBezTo>
                  <a:cubicBezTo>
                    <a:pt x="21536" y="1293341"/>
                    <a:pt x="107346" y="1363362"/>
                    <a:pt x="193157" y="1433384"/>
                  </a:cubicBezTo>
                </a:path>
              </a:pathLst>
            </a:custGeom>
            <a:noFill/>
            <a:ln>
              <a:solidFill>
                <a:srgbClr val="FFC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Rectangle 132"/>
            <p:cNvSpPr/>
            <p:nvPr/>
          </p:nvSpPr>
          <p:spPr>
            <a:xfrm>
              <a:off x="8713343" y="3238461"/>
              <a:ext cx="742511" cy="230832"/>
            </a:xfrm>
            <a:prstGeom prst="rect">
              <a:avLst/>
            </a:prstGeom>
          </p:spPr>
          <p:txBody>
            <a:bodyPr wrap="none">
              <a:spAutoFit/>
            </a:bodyPr>
            <a:lstStyle/>
            <a:p>
              <a:r>
                <a:rPr lang="en-US" altLang="zh-CN" sz="900" b="1" dirty="0" smtClean="0"/>
                <a:t>Option - B</a:t>
              </a:r>
              <a:endParaRPr lang="en-US" sz="900" dirty="0"/>
            </a:p>
          </p:txBody>
        </p:sp>
        <p:sp>
          <p:nvSpPr>
            <p:cNvPr id="134" name="Freeform 267"/>
            <p:cNvSpPr>
              <a:spLocks noEditPoints="1"/>
            </p:cNvSpPr>
            <p:nvPr/>
          </p:nvSpPr>
          <p:spPr bwMode="auto">
            <a:xfrm rot="18678689">
              <a:off x="9967265" y="4582720"/>
              <a:ext cx="145612" cy="137363"/>
            </a:xfrm>
            <a:custGeom>
              <a:avLst/>
              <a:gdLst>
                <a:gd name="T0" fmla="*/ 95 w 189"/>
                <a:gd name="T1" fmla="*/ 0 h 183"/>
                <a:gd name="T2" fmla="*/ 0 w 189"/>
                <a:gd name="T3" fmla="*/ 71 h 183"/>
                <a:gd name="T4" fmla="*/ 95 w 189"/>
                <a:gd name="T5" fmla="*/ 143 h 183"/>
                <a:gd name="T6" fmla="*/ 139 w 189"/>
                <a:gd name="T7" fmla="*/ 135 h 183"/>
                <a:gd name="T8" fmla="*/ 130 w 189"/>
                <a:gd name="T9" fmla="*/ 183 h 183"/>
                <a:gd name="T10" fmla="*/ 181 w 189"/>
                <a:gd name="T11" fmla="*/ 101 h 183"/>
                <a:gd name="T12" fmla="*/ 182 w 189"/>
                <a:gd name="T13" fmla="*/ 99 h 183"/>
                <a:gd name="T14" fmla="*/ 182 w 189"/>
                <a:gd name="T15" fmla="*/ 98 h 183"/>
                <a:gd name="T16" fmla="*/ 189 w 189"/>
                <a:gd name="T17" fmla="*/ 71 h 183"/>
                <a:gd name="T18" fmla="*/ 95 w 189"/>
                <a:gd name="T19" fmla="*/ 0 h 183"/>
                <a:gd name="T20" fmla="*/ 42 w 189"/>
                <a:gd name="T21" fmla="*/ 85 h 183"/>
                <a:gd name="T22" fmla="*/ 29 w 189"/>
                <a:gd name="T23" fmla="*/ 71 h 183"/>
                <a:gd name="T24" fmla="*/ 42 w 189"/>
                <a:gd name="T25" fmla="*/ 58 h 183"/>
                <a:gd name="T26" fmla="*/ 55 w 189"/>
                <a:gd name="T27" fmla="*/ 71 h 183"/>
                <a:gd name="T28" fmla="*/ 42 w 189"/>
                <a:gd name="T29" fmla="*/ 85 h 183"/>
                <a:gd name="T30" fmla="*/ 95 w 189"/>
                <a:gd name="T31" fmla="*/ 85 h 183"/>
                <a:gd name="T32" fmla="*/ 81 w 189"/>
                <a:gd name="T33" fmla="*/ 71 h 183"/>
                <a:gd name="T34" fmla="*/ 95 w 189"/>
                <a:gd name="T35" fmla="*/ 58 h 183"/>
                <a:gd name="T36" fmla="*/ 108 w 189"/>
                <a:gd name="T37" fmla="*/ 71 h 183"/>
                <a:gd name="T38" fmla="*/ 95 w 189"/>
                <a:gd name="T39" fmla="*/ 85 h 183"/>
                <a:gd name="T40" fmla="*/ 148 w 189"/>
                <a:gd name="T41" fmla="*/ 85 h 183"/>
                <a:gd name="T42" fmla="*/ 134 w 189"/>
                <a:gd name="T43" fmla="*/ 71 h 183"/>
                <a:gd name="T44" fmla="*/ 148 w 189"/>
                <a:gd name="T45" fmla="*/ 58 h 183"/>
                <a:gd name="T46" fmla="*/ 161 w 189"/>
                <a:gd name="T47" fmla="*/ 71 h 183"/>
                <a:gd name="T48" fmla="*/ 148 w 189"/>
                <a:gd name="T49" fmla="*/ 8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9" h="183">
                  <a:moveTo>
                    <a:pt x="95" y="0"/>
                  </a:moveTo>
                  <a:cubicBezTo>
                    <a:pt x="42" y="0"/>
                    <a:pt x="0" y="32"/>
                    <a:pt x="0" y="71"/>
                  </a:cubicBezTo>
                  <a:cubicBezTo>
                    <a:pt x="0" y="111"/>
                    <a:pt x="42" y="143"/>
                    <a:pt x="95" y="143"/>
                  </a:cubicBezTo>
                  <a:cubicBezTo>
                    <a:pt x="110" y="143"/>
                    <a:pt x="125" y="140"/>
                    <a:pt x="139" y="135"/>
                  </a:cubicBezTo>
                  <a:cubicBezTo>
                    <a:pt x="130" y="183"/>
                    <a:pt x="130" y="183"/>
                    <a:pt x="130" y="183"/>
                  </a:cubicBezTo>
                  <a:cubicBezTo>
                    <a:pt x="181" y="101"/>
                    <a:pt x="181" y="101"/>
                    <a:pt x="181" y="101"/>
                  </a:cubicBezTo>
                  <a:cubicBezTo>
                    <a:pt x="181" y="100"/>
                    <a:pt x="182" y="100"/>
                    <a:pt x="182" y="99"/>
                  </a:cubicBezTo>
                  <a:cubicBezTo>
                    <a:pt x="182" y="98"/>
                    <a:pt x="182" y="98"/>
                    <a:pt x="182" y="98"/>
                  </a:cubicBezTo>
                  <a:cubicBezTo>
                    <a:pt x="187" y="90"/>
                    <a:pt x="189" y="81"/>
                    <a:pt x="189" y="71"/>
                  </a:cubicBezTo>
                  <a:cubicBezTo>
                    <a:pt x="189" y="32"/>
                    <a:pt x="147" y="0"/>
                    <a:pt x="95" y="0"/>
                  </a:cubicBezTo>
                  <a:close/>
                  <a:moveTo>
                    <a:pt x="42" y="85"/>
                  </a:moveTo>
                  <a:cubicBezTo>
                    <a:pt x="34" y="85"/>
                    <a:pt x="29" y="79"/>
                    <a:pt x="29" y="71"/>
                  </a:cubicBezTo>
                  <a:cubicBezTo>
                    <a:pt x="29" y="64"/>
                    <a:pt x="34" y="58"/>
                    <a:pt x="42" y="58"/>
                  </a:cubicBezTo>
                  <a:cubicBezTo>
                    <a:pt x="49" y="58"/>
                    <a:pt x="55" y="64"/>
                    <a:pt x="55" y="71"/>
                  </a:cubicBezTo>
                  <a:cubicBezTo>
                    <a:pt x="55" y="79"/>
                    <a:pt x="49" y="85"/>
                    <a:pt x="42" y="85"/>
                  </a:cubicBezTo>
                  <a:close/>
                  <a:moveTo>
                    <a:pt x="95" y="85"/>
                  </a:moveTo>
                  <a:cubicBezTo>
                    <a:pt x="87" y="85"/>
                    <a:pt x="81" y="79"/>
                    <a:pt x="81" y="71"/>
                  </a:cubicBezTo>
                  <a:cubicBezTo>
                    <a:pt x="81" y="64"/>
                    <a:pt x="87" y="58"/>
                    <a:pt x="95" y="58"/>
                  </a:cubicBezTo>
                  <a:cubicBezTo>
                    <a:pt x="102" y="58"/>
                    <a:pt x="108" y="64"/>
                    <a:pt x="108" y="71"/>
                  </a:cubicBezTo>
                  <a:cubicBezTo>
                    <a:pt x="108" y="79"/>
                    <a:pt x="102" y="85"/>
                    <a:pt x="95" y="85"/>
                  </a:cubicBezTo>
                  <a:close/>
                  <a:moveTo>
                    <a:pt x="148" y="85"/>
                  </a:moveTo>
                  <a:cubicBezTo>
                    <a:pt x="140" y="85"/>
                    <a:pt x="134" y="79"/>
                    <a:pt x="134" y="71"/>
                  </a:cubicBezTo>
                  <a:cubicBezTo>
                    <a:pt x="134" y="64"/>
                    <a:pt x="140" y="58"/>
                    <a:pt x="148" y="58"/>
                  </a:cubicBezTo>
                  <a:cubicBezTo>
                    <a:pt x="155" y="58"/>
                    <a:pt x="161" y="64"/>
                    <a:pt x="161" y="71"/>
                  </a:cubicBezTo>
                  <a:cubicBezTo>
                    <a:pt x="161" y="79"/>
                    <a:pt x="155" y="85"/>
                    <a:pt x="148" y="85"/>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267"/>
            <p:cNvSpPr>
              <a:spLocks noEditPoints="1"/>
            </p:cNvSpPr>
            <p:nvPr/>
          </p:nvSpPr>
          <p:spPr bwMode="auto">
            <a:xfrm rot="18678689">
              <a:off x="10284280" y="4161848"/>
              <a:ext cx="145612" cy="137363"/>
            </a:xfrm>
            <a:custGeom>
              <a:avLst/>
              <a:gdLst>
                <a:gd name="T0" fmla="*/ 95 w 189"/>
                <a:gd name="T1" fmla="*/ 0 h 183"/>
                <a:gd name="T2" fmla="*/ 0 w 189"/>
                <a:gd name="T3" fmla="*/ 71 h 183"/>
                <a:gd name="T4" fmla="*/ 95 w 189"/>
                <a:gd name="T5" fmla="*/ 143 h 183"/>
                <a:gd name="T6" fmla="*/ 139 w 189"/>
                <a:gd name="T7" fmla="*/ 135 h 183"/>
                <a:gd name="T8" fmla="*/ 130 w 189"/>
                <a:gd name="T9" fmla="*/ 183 h 183"/>
                <a:gd name="T10" fmla="*/ 181 w 189"/>
                <a:gd name="T11" fmla="*/ 101 h 183"/>
                <a:gd name="T12" fmla="*/ 182 w 189"/>
                <a:gd name="T13" fmla="*/ 99 h 183"/>
                <a:gd name="T14" fmla="*/ 182 w 189"/>
                <a:gd name="T15" fmla="*/ 98 h 183"/>
                <a:gd name="T16" fmla="*/ 189 w 189"/>
                <a:gd name="T17" fmla="*/ 71 h 183"/>
                <a:gd name="T18" fmla="*/ 95 w 189"/>
                <a:gd name="T19" fmla="*/ 0 h 183"/>
                <a:gd name="T20" fmla="*/ 42 w 189"/>
                <a:gd name="T21" fmla="*/ 85 h 183"/>
                <a:gd name="T22" fmla="*/ 29 w 189"/>
                <a:gd name="T23" fmla="*/ 71 h 183"/>
                <a:gd name="T24" fmla="*/ 42 w 189"/>
                <a:gd name="T25" fmla="*/ 58 h 183"/>
                <a:gd name="T26" fmla="*/ 55 w 189"/>
                <a:gd name="T27" fmla="*/ 71 h 183"/>
                <a:gd name="T28" fmla="*/ 42 w 189"/>
                <a:gd name="T29" fmla="*/ 85 h 183"/>
                <a:gd name="T30" fmla="*/ 95 w 189"/>
                <a:gd name="T31" fmla="*/ 85 h 183"/>
                <a:gd name="T32" fmla="*/ 81 w 189"/>
                <a:gd name="T33" fmla="*/ 71 h 183"/>
                <a:gd name="T34" fmla="*/ 95 w 189"/>
                <a:gd name="T35" fmla="*/ 58 h 183"/>
                <a:gd name="T36" fmla="*/ 108 w 189"/>
                <a:gd name="T37" fmla="*/ 71 h 183"/>
                <a:gd name="T38" fmla="*/ 95 w 189"/>
                <a:gd name="T39" fmla="*/ 85 h 183"/>
                <a:gd name="T40" fmla="*/ 148 w 189"/>
                <a:gd name="T41" fmla="*/ 85 h 183"/>
                <a:gd name="T42" fmla="*/ 134 w 189"/>
                <a:gd name="T43" fmla="*/ 71 h 183"/>
                <a:gd name="T44" fmla="*/ 148 w 189"/>
                <a:gd name="T45" fmla="*/ 58 h 183"/>
                <a:gd name="T46" fmla="*/ 161 w 189"/>
                <a:gd name="T47" fmla="*/ 71 h 183"/>
                <a:gd name="T48" fmla="*/ 148 w 189"/>
                <a:gd name="T49" fmla="*/ 8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9" h="183">
                  <a:moveTo>
                    <a:pt x="95" y="0"/>
                  </a:moveTo>
                  <a:cubicBezTo>
                    <a:pt x="42" y="0"/>
                    <a:pt x="0" y="32"/>
                    <a:pt x="0" y="71"/>
                  </a:cubicBezTo>
                  <a:cubicBezTo>
                    <a:pt x="0" y="111"/>
                    <a:pt x="42" y="143"/>
                    <a:pt x="95" y="143"/>
                  </a:cubicBezTo>
                  <a:cubicBezTo>
                    <a:pt x="110" y="143"/>
                    <a:pt x="125" y="140"/>
                    <a:pt x="139" y="135"/>
                  </a:cubicBezTo>
                  <a:cubicBezTo>
                    <a:pt x="130" y="183"/>
                    <a:pt x="130" y="183"/>
                    <a:pt x="130" y="183"/>
                  </a:cubicBezTo>
                  <a:cubicBezTo>
                    <a:pt x="181" y="101"/>
                    <a:pt x="181" y="101"/>
                    <a:pt x="181" y="101"/>
                  </a:cubicBezTo>
                  <a:cubicBezTo>
                    <a:pt x="181" y="100"/>
                    <a:pt x="182" y="100"/>
                    <a:pt x="182" y="99"/>
                  </a:cubicBezTo>
                  <a:cubicBezTo>
                    <a:pt x="182" y="98"/>
                    <a:pt x="182" y="98"/>
                    <a:pt x="182" y="98"/>
                  </a:cubicBezTo>
                  <a:cubicBezTo>
                    <a:pt x="187" y="90"/>
                    <a:pt x="189" y="81"/>
                    <a:pt x="189" y="71"/>
                  </a:cubicBezTo>
                  <a:cubicBezTo>
                    <a:pt x="189" y="32"/>
                    <a:pt x="147" y="0"/>
                    <a:pt x="95" y="0"/>
                  </a:cubicBezTo>
                  <a:close/>
                  <a:moveTo>
                    <a:pt x="42" y="85"/>
                  </a:moveTo>
                  <a:cubicBezTo>
                    <a:pt x="34" y="85"/>
                    <a:pt x="29" y="79"/>
                    <a:pt x="29" y="71"/>
                  </a:cubicBezTo>
                  <a:cubicBezTo>
                    <a:pt x="29" y="64"/>
                    <a:pt x="34" y="58"/>
                    <a:pt x="42" y="58"/>
                  </a:cubicBezTo>
                  <a:cubicBezTo>
                    <a:pt x="49" y="58"/>
                    <a:pt x="55" y="64"/>
                    <a:pt x="55" y="71"/>
                  </a:cubicBezTo>
                  <a:cubicBezTo>
                    <a:pt x="55" y="79"/>
                    <a:pt x="49" y="85"/>
                    <a:pt x="42" y="85"/>
                  </a:cubicBezTo>
                  <a:close/>
                  <a:moveTo>
                    <a:pt x="95" y="85"/>
                  </a:moveTo>
                  <a:cubicBezTo>
                    <a:pt x="87" y="85"/>
                    <a:pt x="81" y="79"/>
                    <a:pt x="81" y="71"/>
                  </a:cubicBezTo>
                  <a:cubicBezTo>
                    <a:pt x="81" y="64"/>
                    <a:pt x="87" y="58"/>
                    <a:pt x="95" y="58"/>
                  </a:cubicBezTo>
                  <a:cubicBezTo>
                    <a:pt x="102" y="58"/>
                    <a:pt x="108" y="64"/>
                    <a:pt x="108" y="71"/>
                  </a:cubicBezTo>
                  <a:cubicBezTo>
                    <a:pt x="108" y="79"/>
                    <a:pt x="102" y="85"/>
                    <a:pt x="95" y="85"/>
                  </a:cubicBezTo>
                  <a:close/>
                  <a:moveTo>
                    <a:pt x="148" y="85"/>
                  </a:moveTo>
                  <a:cubicBezTo>
                    <a:pt x="140" y="85"/>
                    <a:pt x="134" y="79"/>
                    <a:pt x="134" y="71"/>
                  </a:cubicBezTo>
                  <a:cubicBezTo>
                    <a:pt x="134" y="64"/>
                    <a:pt x="140" y="58"/>
                    <a:pt x="148" y="58"/>
                  </a:cubicBezTo>
                  <a:cubicBezTo>
                    <a:pt x="155" y="58"/>
                    <a:pt x="161" y="64"/>
                    <a:pt x="161" y="71"/>
                  </a:cubicBezTo>
                  <a:cubicBezTo>
                    <a:pt x="161" y="79"/>
                    <a:pt x="155" y="85"/>
                    <a:pt x="148" y="85"/>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267"/>
            <p:cNvSpPr>
              <a:spLocks noEditPoints="1"/>
            </p:cNvSpPr>
            <p:nvPr/>
          </p:nvSpPr>
          <p:spPr bwMode="auto">
            <a:xfrm rot="18678689">
              <a:off x="10420876" y="4297384"/>
              <a:ext cx="145612" cy="137363"/>
            </a:xfrm>
            <a:custGeom>
              <a:avLst/>
              <a:gdLst>
                <a:gd name="T0" fmla="*/ 95 w 189"/>
                <a:gd name="T1" fmla="*/ 0 h 183"/>
                <a:gd name="T2" fmla="*/ 0 w 189"/>
                <a:gd name="T3" fmla="*/ 71 h 183"/>
                <a:gd name="T4" fmla="*/ 95 w 189"/>
                <a:gd name="T5" fmla="*/ 143 h 183"/>
                <a:gd name="T6" fmla="*/ 139 w 189"/>
                <a:gd name="T7" fmla="*/ 135 h 183"/>
                <a:gd name="T8" fmla="*/ 130 w 189"/>
                <a:gd name="T9" fmla="*/ 183 h 183"/>
                <a:gd name="T10" fmla="*/ 181 w 189"/>
                <a:gd name="T11" fmla="*/ 101 h 183"/>
                <a:gd name="T12" fmla="*/ 182 w 189"/>
                <a:gd name="T13" fmla="*/ 99 h 183"/>
                <a:gd name="T14" fmla="*/ 182 w 189"/>
                <a:gd name="T15" fmla="*/ 98 h 183"/>
                <a:gd name="T16" fmla="*/ 189 w 189"/>
                <a:gd name="T17" fmla="*/ 71 h 183"/>
                <a:gd name="T18" fmla="*/ 95 w 189"/>
                <a:gd name="T19" fmla="*/ 0 h 183"/>
                <a:gd name="T20" fmla="*/ 42 w 189"/>
                <a:gd name="T21" fmla="*/ 85 h 183"/>
                <a:gd name="T22" fmla="*/ 29 w 189"/>
                <a:gd name="T23" fmla="*/ 71 h 183"/>
                <a:gd name="T24" fmla="*/ 42 w 189"/>
                <a:gd name="T25" fmla="*/ 58 h 183"/>
                <a:gd name="T26" fmla="*/ 55 w 189"/>
                <a:gd name="T27" fmla="*/ 71 h 183"/>
                <a:gd name="T28" fmla="*/ 42 w 189"/>
                <a:gd name="T29" fmla="*/ 85 h 183"/>
                <a:gd name="T30" fmla="*/ 95 w 189"/>
                <a:gd name="T31" fmla="*/ 85 h 183"/>
                <a:gd name="T32" fmla="*/ 81 w 189"/>
                <a:gd name="T33" fmla="*/ 71 h 183"/>
                <a:gd name="T34" fmla="*/ 95 w 189"/>
                <a:gd name="T35" fmla="*/ 58 h 183"/>
                <a:gd name="T36" fmla="*/ 108 w 189"/>
                <a:gd name="T37" fmla="*/ 71 h 183"/>
                <a:gd name="T38" fmla="*/ 95 w 189"/>
                <a:gd name="T39" fmla="*/ 85 h 183"/>
                <a:gd name="T40" fmla="*/ 148 w 189"/>
                <a:gd name="T41" fmla="*/ 85 h 183"/>
                <a:gd name="T42" fmla="*/ 134 w 189"/>
                <a:gd name="T43" fmla="*/ 71 h 183"/>
                <a:gd name="T44" fmla="*/ 148 w 189"/>
                <a:gd name="T45" fmla="*/ 58 h 183"/>
                <a:gd name="T46" fmla="*/ 161 w 189"/>
                <a:gd name="T47" fmla="*/ 71 h 183"/>
                <a:gd name="T48" fmla="*/ 148 w 189"/>
                <a:gd name="T49" fmla="*/ 8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9" h="183">
                  <a:moveTo>
                    <a:pt x="95" y="0"/>
                  </a:moveTo>
                  <a:cubicBezTo>
                    <a:pt x="42" y="0"/>
                    <a:pt x="0" y="32"/>
                    <a:pt x="0" y="71"/>
                  </a:cubicBezTo>
                  <a:cubicBezTo>
                    <a:pt x="0" y="111"/>
                    <a:pt x="42" y="143"/>
                    <a:pt x="95" y="143"/>
                  </a:cubicBezTo>
                  <a:cubicBezTo>
                    <a:pt x="110" y="143"/>
                    <a:pt x="125" y="140"/>
                    <a:pt x="139" y="135"/>
                  </a:cubicBezTo>
                  <a:cubicBezTo>
                    <a:pt x="130" y="183"/>
                    <a:pt x="130" y="183"/>
                    <a:pt x="130" y="183"/>
                  </a:cubicBezTo>
                  <a:cubicBezTo>
                    <a:pt x="181" y="101"/>
                    <a:pt x="181" y="101"/>
                    <a:pt x="181" y="101"/>
                  </a:cubicBezTo>
                  <a:cubicBezTo>
                    <a:pt x="181" y="100"/>
                    <a:pt x="182" y="100"/>
                    <a:pt x="182" y="99"/>
                  </a:cubicBezTo>
                  <a:cubicBezTo>
                    <a:pt x="182" y="98"/>
                    <a:pt x="182" y="98"/>
                    <a:pt x="182" y="98"/>
                  </a:cubicBezTo>
                  <a:cubicBezTo>
                    <a:pt x="187" y="90"/>
                    <a:pt x="189" y="81"/>
                    <a:pt x="189" y="71"/>
                  </a:cubicBezTo>
                  <a:cubicBezTo>
                    <a:pt x="189" y="32"/>
                    <a:pt x="147" y="0"/>
                    <a:pt x="95" y="0"/>
                  </a:cubicBezTo>
                  <a:close/>
                  <a:moveTo>
                    <a:pt x="42" y="85"/>
                  </a:moveTo>
                  <a:cubicBezTo>
                    <a:pt x="34" y="85"/>
                    <a:pt x="29" y="79"/>
                    <a:pt x="29" y="71"/>
                  </a:cubicBezTo>
                  <a:cubicBezTo>
                    <a:pt x="29" y="64"/>
                    <a:pt x="34" y="58"/>
                    <a:pt x="42" y="58"/>
                  </a:cubicBezTo>
                  <a:cubicBezTo>
                    <a:pt x="49" y="58"/>
                    <a:pt x="55" y="64"/>
                    <a:pt x="55" y="71"/>
                  </a:cubicBezTo>
                  <a:cubicBezTo>
                    <a:pt x="55" y="79"/>
                    <a:pt x="49" y="85"/>
                    <a:pt x="42" y="85"/>
                  </a:cubicBezTo>
                  <a:close/>
                  <a:moveTo>
                    <a:pt x="95" y="85"/>
                  </a:moveTo>
                  <a:cubicBezTo>
                    <a:pt x="87" y="85"/>
                    <a:pt x="81" y="79"/>
                    <a:pt x="81" y="71"/>
                  </a:cubicBezTo>
                  <a:cubicBezTo>
                    <a:pt x="81" y="64"/>
                    <a:pt x="87" y="58"/>
                    <a:pt x="95" y="58"/>
                  </a:cubicBezTo>
                  <a:cubicBezTo>
                    <a:pt x="102" y="58"/>
                    <a:pt x="108" y="64"/>
                    <a:pt x="108" y="71"/>
                  </a:cubicBezTo>
                  <a:cubicBezTo>
                    <a:pt x="108" y="79"/>
                    <a:pt x="102" y="85"/>
                    <a:pt x="95" y="85"/>
                  </a:cubicBezTo>
                  <a:close/>
                  <a:moveTo>
                    <a:pt x="148" y="85"/>
                  </a:moveTo>
                  <a:cubicBezTo>
                    <a:pt x="140" y="85"/>
                    <a:pt x="134" y="79"/>
                    <a:pt x="134" y="71"/>
                  </a:cubicBezTo>
                  <a:cubicBezTo>
                    <a:pt x="134" y="64"/>
                    <a:pt x="140" y="58"/>
                    <a:pt x="148" y="58"/>
                  </a:cubicBezTo>
                  <a:cubicBezTo>
                    <a:pt x="155" y="58"/>
                    <a:pt x="161" y="64"/>
                    <a:pt x="161" y="71"/>
                  </a:cubicBezTo>
                  <a:cubicBezTo>
                    <a:pt x="161" y="79"/>
                    <a:pt x="155" y="85"/>
                    <a:pt x="148" y="85"/>
                  </a:cubicBez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267"/>
            <p:cNvSpPr>
              <a:spLocks noEditPoints="1"/>
            </p:cNvSpPr>
            <p:nvPr/>
          </p:nvSpPr>
          <p:spPr bwMode="auto">
            <a:xfrm rot="18678689">
              <a:off x="10284280" y="3751157"/>
              <a:ext cx="145612" cy="137363"/>
            </a:xfrm>
            <a:custGeom>
              <a:avLst/>
              <a:gdLst>
                <a:gd name="T0" fmla="*/ 95 w 189"/>
                <a:gd name="T1" fmla="*/ 0 h 183"/>
                <a:gd name="T2" fmla="*/ 0 w 189"/>
                <a:gd name="T3" fmla="*/ 71 h 183"/>
                <a:gd name="T4" fmla="*/ 95 w 189"/>
                <a:gd name="T5" fmla="*/ 143 h 183"/>
                <a:gd name="T6" fmla="*/ 139 w 189"/>
                <a:gd name="T7" fmla="*/ 135 h 183"/>
                <a:gd name="T8" fmla="*/ 130 w 189"/>
                <a:gd name="T9" fmla="*/ 183 h 183"/>
                <a:gd name="T10" fmla="*/ 181 w 189"/>
                <a:gd name="T11" fmla="*/ 101 h 183"/>
                <a:gd name="T12" fmla="*/ 182 w 189"/>
                <a:gd name="T13" fmla="*/ 99 h 183"/>
                <a:gd name="T14" fmla="*/ 182 w 189"/>
                <a:gd name="T15" fmla="*/ 98 h 183"/>
                <a:gd name="T16" fmla="*/ 189 w 189"/>
                <a:gd name="T17" fmla="*/ 71 h 183"/>
                <a:gd name="T18" fmla="*/ 95 w 189"/>
                <a:gd name="T19" fmla="*/ 0 h 183"/>
                <a:gd name="T20" fmla="*/ 42 w 189"/>
                <a:gd name="T21" fmla="*/ 85 h 183"/>
                <a:gd name="T22" fmla="*/ 29 w 189"/>
                <a:gd name="T23" fmla="*/ 71 h 183"/>
                <a:gd name="T24" fmla="*/ 42 w 189"/>
                <a:gd name="T25" fmla="*/ 58 h 183"/>
                <a:gd name="T26" fmla="*/ 55 w 189"/>
                <a:gd name="T27" fmla="*/ 71 h 183"/>
                <a:gd name="T28" fmla="*/ 42 w 189"/>
                <a:gd name="T29" fmla="*/ 85 h 183"/>
                <a:gd name="T30" fmla="*/ 95 w 189"/>
                <a:gd name="T31" fmla="*/ 85 h 183"/>
                <a:gd name="T32" fmla="*/ 81 w 189"/>
                <a:gd name="T33" fmla="*/ 71 h 183"/>
                <a:gd name="T34" fmla="*/ 95 w 189"/>
                <a:gd name="T35" fmla="*/ 58 h 183"/>
                <a:gd name="T36" fmla="*/ 108 w 189"/>
                <a:gd name="T37" fmla="*/ 71 h 183"/>
                <a:gd name="T38" fmla="*/ 95 w 189"/>
                <a:gd name="T39" fmla="*/ 85 h 183"/>
                <a:gd name="T40" fmla="*/ 148 w 189"/>
                <a:gd name="T41" fmla="*/ 85 h 183"/>
                <a:gd name="T42" fmla="*/ 134 w 189"/>
                <a:gd name="T43" fmla="*/ 71 h 183"/>
                <a:gd name="T44" fmla="*/ 148 w 189"/>
                <a:gd name="T45" fmla="*/ 58 h 183"/>
                <a:gd name="T46" fmla="*/ 161 w 189"/>
                <a:gd name="T47" fmla="*/ 71 h 183"/>
                <a:gd name="T48" fmla="*/ 148 w 189"/>
                <a:gd name="T49" fmla="*/ 8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9" h="183">
                  <a:moveTo>
                    <a:pt x="95" y="0"/>
                  </a:moveTo>
                  <a:cubicBezTo>
                    <a:pt x="42" y="0"/>
                    <a:pt x="0" y="32"/>
                    <a:pt x="0" y="71"/>
                  </a:cubicBezTo>
                  <a:cubicBezTo>
                    <a:pt x="0" y="111"/>
                    <a:pt x="42" y="143"/>
                    <a:pt x="95" y="143"/>
                  </a:cubicBezTo>
                  <a:cubicBezTo>
                    <a:pt x="110" y="143"/>
                    <a:pt x="125" y="140"/>
                    <a:pt x="139" y="135"/>
                  </a:cubicBezTo>
                  <a:cubicBezTo>
                    <a:pt x="130" y="183"/>
                    <a:pt x="130" y="183"/>
                    <a:pt x="130" y="183"/>
                  </a:cubicBezTo>
                  <a:cubicBezTo>
                    <a:pt x="181" y="101"/>
                    <a:pt x="181" y="101"/>
                    <a:pt x="181" y="101"/>
                  </a:cubicBezTo>
                  <a:cubicBezTo>
                    <a:pt x="181" y="100"/>
                    <a:pt x="182" y="100"/>
                    <a:pt x="182" y="99"/>
                  </a:cubicBezTo>
                  <a:cubicBezTo>
                    <a:pt x="182" y="98"/>
                    <a:pt x="182" y="98"/>
                    <a:pt x="182" y="98"/>
                  </a:cubicBezTo>
                  <a:cubicBezTo>
                    <a:pt x="187" y="90"/>
                    <a:pt x="189" y="81"/>
                    <a:pt x="189" y="71"/>
                  </a:cubicBezTo>
                  <a:cubicBezTo>
                    <a:pt x="189" y="32"/>
                    <a:pt x="147" y="0"/>
                    <a:pt x="95" y="0"/>
                  </a:cubicBezTo>
                  <a:close/>
                  <a:moveTo>
                    <a:pt x="42" y="85"/>
                  </a:moveTo>
                  <a:cubicBezTo>
                    <a:pt x="34" y="85"/>
                    <a:pt x="29" y="79"/>
                    <a:pt x="29" y="71"/>
                  </a:cubicBezTo>
                  <a:cubicBezTo>
                    <a:pt x="29" y="64"/>
                    <a:pt x="34" y="58"/>
                    <a:pt x="42" y="58"/>
                  </a:cubicBezTo>
                  <a:cubicBezTo>
                    <a:pt x="49" y="58"/>
                    <a:pt x="55" y="64"/>
                    <a:pt x="55" y="71"/>
                  </a:cubicBezTo>
                  <a:cubicBezTo>
                    <a:pt x="55" y="79"/>
                    <a:pt x="49" y="85"/>
                    <a:pt x="42" y="85"/>
                  </a:cubicBezTo>
                  <a:close/>
                  <a:moveTo>
                    <a:pt x="95" y="85"/>
                  </a:moveTo>
                  <a:cubicBezTo>
                    <a:pt x="87" y="85"/>
                    <a:pt x="81" y="79"/>
                    <a:pt x="81" y="71"/>
                  </a:cubicBezTo>
                  <a:cubicBezTo>
                    <a:pt x="81" y="64"/>
                    <a:pt x="87" y="58"/>
                    <a:pt x="95" y="58"/>
                  </a:cubicBezTo>
                  <a:cubicBezTo>
                    <a:pt x="102" y="58"/>
                    <a:pt x="108" y="64"/>
                    <a:pt x="108" y="71"/>
                  </a:cubicBezTo>
                  <a:cubicBezTo>
                    <a:pt x="108" y="79"/>
                    <a:pt x="102" y="85"/>
                    <a:pt x="95" y="85"/>
                  </a:cubicBezTo>
                  <a:close/>
                  <a:moveTo>
                    <a:pt x="148" y="85"/>
                  </a:moveTo>
                  <a:cubicBezTo>
                    <a:pt x="140" y="85"/>
                    <a:pt x="134" y="79"/>
                    <a:pt x="134" y="71"/>
                  </a:cubicBezTo>
                  <a:cubicBezTo>
                    <a:pt x="134" y="64"/>
                    <a:pt x="140" y="58"/>
                    <a:pt x="148" y="58"/>
                  </a:cubicBezTo>
                  <a:cubicBezTo>
                    <a:pt x="155" y="58"/>
                    <a:pt x="161" y="64"/>
                    <a:pt x="161" y="71"/>
                  </a:cubicBezTo>
                  <a:cubicBezTo>
                    <a:pt x="161" y="79"/>
                    <a:pt x="155" y="85"/>
                    <a:pt x="148" y="85"/>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0" name="Rectangle 149"/>
            <p:cNvSpPr/>
            <p:nvPr/>
          </p:nvSpPr>
          <p:spPr>
            <a:xfrm>
              <a:off x="8925362" y="3811303"/>
              <a:ext cx="636815" cy="178510"/>
            </a:xfrm>
            <a:prstGeom prst="rect">
              <a:avLst/>
            </a:prstGeom>
          </p:spPr>
          <p:txBody>
            <a:bodyPr wrap="square">
              <a:spAutoFit/>
            </a:bodyPr>
            <a:lstStyle/>
            <a:p>
              <a:pPr>
                <a:lnSpc>
                  <a:spcPct val="80000"/>
                </a:lnSpc>
              </a:pPr>
              <a:r>
                <a:rPr lang="en-US" sz="700" b="1" dirty="0" smtClean="0">
                  <a:solidFill>
                    <a:srgbClr val="C00000"/>
                  </a:solidFill>
                </a:rPr>
                <a:t>* N times</a:t>
              </a:r>
              <a:endParaRPr lang="en-US" sz="700" b="1" dirty="0">
                <a:solidFill>
                  <a:srgbClr val="C00000"/>
                </a:solidFill>
              </a:endParaRPr>
            </a:p>
          </p:txBody>
        </p:sp>
        <p:cxnSp>
          <p:nvCxnSpPr>
            <p:cNvPr id="153" name="Straight Arrow Connector 152"/>
            <p:cNvCxnSpPr/>
            <p:nvPr/>
          </p:nvCxnSpPr>
          <p:spPr>
            <a:xfrm flipV="1">
              <a:off x="9699226" y="3498078"/>
              <a:ext cx="0" cy="308654"/>
            </a:xfrm>
            <a:prstGeom prst="straightConnector1">
              <a:avLst/>
            </a:prstGeom>
            <a:ln>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54" name="Rectangle 153"/>
            <p:cNvSpPr/>
            <p:nvPr/>
          </p:nvSpPr>
          <p:spPr>
            <a:xfrm>
              <a:off x="8916105" y="3508336"/>
              <a:ext cx="874504" cy="350865"/>
            </a:xfrm>
            <a:prstGeom prst="rect">
              <a:avLst/>
            </a:prstGeom>
          </p:spPr>
          <p:txBody>
            <a:bodyPr wrap="square">
              <a:spAutoFit/>
            </a:bodyPr>
            <a:lstStyle/>
            <a:p>
              <a:pPr>
                <a:lnSpc>
                  <a:spcPct val="80000"/>
                </a:lnSpc>
              </a:pPr>
              <a:r>
                <a:rPr lang="en-US" altLang="zh-CN" sz="700" dirty="0" smtClean="0"/>
                <a:t>Activate MBS for each message/ silent period</a:t>
              </a:r>
              <a:endParaRPr lang="en-US" sz="700" dirty="0"/>
            </a:p>
          </p:txBody>
        </p:sp>
        <p:sp>
          <p:nvSpPr>
            <p:cNvPr id="155" name="Freeform 267"/>
            <p:cNvSpPr>
              <a:spLocks noEditPoints="1"/>
            </p:cNvSpPr>
            <p:nvPr/>
          </p:nvSpPr>
          <p:spPr bwMode="auto">
            <a:xfrm rot="18678689">
              <a:off x="9383048" y="4449288"/>
              <a:ext cx="145612" cy="137363"/>
            </a:xfrm>
            <a:custGeom>
              <a:avLst/>
              <a:gdLst>
                <a:gd name="T0" fmla="*/ 95 w 189"/>
                <a:gd name="T1" fmla="*/ 0 h 183"/>
                <a:gd name="T2" fmla="*/ 0 w 189"/>
                <a:gd name="T3" fmla="*/ 71 h 183"/>
                <a:gd name="T4" fmla="*/ 95 w 189"/>
                <a:gd name="T5" fmla="*/ 143 h 183"/>
                <a:gd name="T6" fmla="*/ 139 w 189"/>
                <a:gd name="T7" fmla="*/ 135 h 183"/>
                <a:gd name="T8" fmla="*/ 130 w 189"/>
                <a:gd name="T9" fmla="*/ 183 h 183"/>
                <a:gd name="T10" fmla="*/ 181 w 189"/>
                <a:gd name="T11" fmla="*/ 101 h 183"/>
                <a:gd name="T12" fmla="*/ 182 w 189"/>
                <a:gd name="T13" fmla="*/ 99 h 183"/>
                <a:gd name="T14" fmla="*/ 182 w 189"/>
                <a:gd name="T15" fmla="*/ 98 h 183"/>
                <a:gd name="T16" fmla="*/ 189 w 189"/>
                <a:gd name="T17" fmla="*/ 71 h 183"/>
                <a:gd name="T18" fmla="*/ 95 w 189"/>
                <a:gd name="T19" fmla="*/ 0 h 183"/>
                <a:gd name="T20" fmla="*/ 42 w 189"/>
                <a:gd name="T21" fmla="*/ 85 h 183"/>
                <a:gd name="T22" fmla="*/ 29 w 189"/>
                <a:gd name="T23" fmla="*/ 71 h 183"/>
                <a:gd name="T24" fmla="*/ 42 w 189"/>
                <a:gd name="T25" fmla="*/ 58 h 183"/>
                <a:gd name="T26" fmla="*/ 55 w 189"/>
                <a:gd name="T27" fmla="*/ 71 h 183"/>
                <a:gd name="T28" fmla="*/ 42 w 189"/>
                <a:gd name="T29" fmla="*/ 85 h 183"/>
                <a:gd name="T30" fmla="*/ 95 w 189"/>
                <a:gd name="T31" fmla="*/ 85 h 183"/>
                <a:gd name="T32" fmla="*/ 81 w 189"/>
                <a:gd name="T33" fmla="*/ 71 h 183"/>
                <a:gd name="T34" fmla="*/ 95 w 189"/>
                <a:gd name="T35" fmla="*/ 58 h 183"/>
                <a:gd name="T36" fmla="*/ 108 w 189"/>
                <a:gd name="T37" fmla="*/ 71 h 183"/>
                <a:gd name="T38" fmla="*/ 95 w 189"/>
                <a:gd name="T39" fmla="*/ 85 h 183"/>
                <a:gd name="T40" fmla="*/ 148 w 189"/>
                <a:gd name="T41" fmla="*/ 85 h 183"/>
                <a:gd name="T42" fmla="*/ 134 w 189"/>
                <a:gd name="T43" fmla="*/ 71 h 183"/>
                <a:gd name="T44" fmla="*/ 148 w 189"/>
                <a:gd name="T45" fmla="*/ 58 h 183"/>
                <a:gd name="T46" fmla="*/ 161 w 189"/>
                <a:gd name="T47" fmla="*/ 71 h 183"/>
                <a:gd name="T48" fmla="*/ 148 w 189"/>
                <a:gd name="T49" fmla="*/ 8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9" h="183">
                  <a:moveTo>
                    <a:pt x="95" y="0"/>
                  </a:moveTo>
                  <a:cubicBezTo>
                    <a:pt x="42" y="0"/>
                    <a:pt x="0" y="32"/>
                    <a:pt x="0" y="71"/>
                  </a:cubicBezTo>
                  <a:cubicBezTo>
                    <a:pt x="0" y="111"/>
                    <a:pt x="42" y="143"/>
                    <a:pt x="95" y="143"/>
                  </a:cubicBezTo>
                  <a:cubicBezTo>
                    <a:pt x="110" y="143"/>
                    <a:pt x="125" y="140"/>
                    <a:pt x="139" y="135"/>
                  </a:cubicBezTo>
                  <a:cubicBezTo>
                    <a:pt x="130" y="183"/>
                    <a:pt x="130" y="183"/>
                    <a:pt x="130" y="183"/>
                  </a:cubicBezTo>
                  <a:cubicBezTo>
                    <a:pt x="181" y="101"/>
                    <a:pt x="181" y="101"/>
                    <a:pt x="181" y="101"/>
                  </a:cubicBezTo>
                  <a:cubicBezTo>
                    <a:pt x="181" y="100"/>
                    <a:pt x="182" y="100"/>
                    <a:pt x="182" y="99"/>
                  </a:cubicBezTo>
                  <a:cubicBezTo>
                    <a:pt x="182" y="98"/>
                    <a:pt x="182" y="98"/>
                    <a:pt x="182" y="98"/>
                  </a:cubicBezTo>
                  <a:cubicBezTo>
                    <a:pt x="187" y="90"/>
                    <a:pt x="189" y="81"/>
                    <a:pt x="189" y="71"/>
                  </a:cubicBezTo>
                  <a:cubicBezTo>
                    <a:pt x="189" y="32"/>
                    <a:pt x="147" y="0"/>
                    <a:pt x="95" y="0"/>
                  </a:cubicBezTo>
                  <a:close/>
                  <a:moveTo>
                    <a:pt x="42" y="85"/>
                  </a:moveTo>
                  <a:cubicBezTo>
                    <a:pt x="34" y="85"/>
                    <a:pt x="29" y="79"/>
                    <a:pt x="29" y="71"/>
                  </a:cubicBezTo>
                  <a:cubicBezTo>
                    <a:pt x="29" y="64"/>
                    <a:pt x="34" y="58"/>
                    <a:pt x="42" y="58"/>
                  </a:cubicBezTo>
                  <a:cubicBezTo>
                    <a:pt x="49" y="58"/>
                    <a:pt x="55" y="64"/>
                    <a:pt x="55" y="71"/>
                  </a:cubicBezTo>
                  <a:cubicBezTo>
                    <a:pt x="55" y="79"/>
                    <a:pt x="49" y="85"/>
                    <a:pt x="42" y="85"/>
                  </a:cubicBezTo>
                  <a:close/>
                  <a:moveTo>
                    <a:pt x="95" y="85"/>
                  </a:moveTo>
                  <a:cubicBezTo>
                    <a:pt x="87" y="85"/>
                    <a:pt x="81" y="79"/>
                    <a:pt x="81" y="71"/>
                  </a:cubicBezTo>
                  <a:cubicBezTo>
                    <a:pt x="81" y="64"/>
                    <a:pt x="87" y="58"/>
                    <a:pt x="95" y="58"/>
                  </a:cubicBezTo>
                  <a:cubicBezTo>
                    <a:pt x="102" y="58"/>
                    <a:pt x="108" y="64"/>
                    <a:pt x="108" y="71"/>
                  </a:cubicBezTo>
                  <a:cubicBezTo>
                    <a:pt x="108" y="79"/>
                    <a:pt x="102" y="85"/>
                    <a:pt x="95" y="85"/>
                  </a:cubicBezTo>
                  <a:close/>
                  <a:moveTo>
                    <a:pt x="148" y="85"/>
                  </a:moveTo>
                  <a:cubicBezTo>
                    <a:pt x="140" y="85"/>
                    <a:pt x="134" y="79"/>
                    <a:pt x="134" y="71"/>
                  </a:cubicBezTo>
                  <a:cubicBezTo>
                    <a:pt x="134" y="64"/>
                    <a:pt x="140" y="58"/>
                    <a:pt x="148" y="58"/>
                  </a:cubicBezTo>
                  <a:cubicBezTo>
                    <a:pt x="155" y="58"/>
                    <a:pt x="161" y="64"/>
                    <a:pt x="161" y="71"/>
                  </a:cubicBezTo>
                  <a:cubicBezTo>
                    <a:pt x="161" y="79"/>
                    <a:pt x="155" y="85"/>
                    <a:pt x="148" y="85"/>
                  </a:cubicBez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267"/>
            <p:cNvSpPr>
              <a:spLocks noEditPoints="1"/>
            </p:cNvSpPr>
            <p:nvPr/>
          </p:nvSpPr>
          <p:spPr bwMode="auto">
            <a:xfrm rot="18678689">
              <a:off x="9536353" y="4307979"/>
              <a:ext cx="145612" cy="137363"/>
            </a:xfrm>
            <a:custGeom>
              <a:avLst/>
              <a:gdLst>
                <a:gd name="T0" fmla="*/ 95 w 189"/>
                <a:gd name="T1" fmla="*/ 0 h 183"/>
                <a:gd name="T2" fmla="*/ 0 w 189"/>
                <a:gd name="T3" fmla="*/ 71 h 183"/>
                <a:gd name="T4" fmla="*/ 95 w 189"/>
                <a:gd name="T5" fmla="*/ 143 h 183"/>
                <a:gd name="T6" fmla="*/ 139 w 189"/>
                <a:gd name="T7" fmla="*/ 135 h 183"/>
                <a:gd name="T8" fmla="*/ 130 w 189"/>
                <a:gd name="T9" fmla="*/ 183 h 183"/>
                <a:gd name="T10" fmla="*/ 181 w 189"/>
                <a:gd name="T11" fmla="*/ 101 h 183"/>
                <a:gd name="T12" fmla="*/ 182 w 189"/>
                <a:gd name="T13" fmla="*/ 99 h 183"/>
                <a:gd name="T14" fmla="*/ 182 w 189"/>
                <a:gd name="T15" fmla="*/ 98 h 183"/>
                <a:gd name="T16" fmla="*/ 189 w 189"/>
                <a:gd name="T17" fmla="*/ 71 h 183"/>
                <a:gd name="T18" fmla="*/ 95 w 189"/>
                <a:gd name="T19" fmla="*/ 0 h 183"/>
                <a:gd name="T20" fmla="*/ 42 w 189"/>
                <a:gd name="T21" fmla="*/ 85 h 183"/>
                <a:gd name="T22" fmla="*/ 29 w 189"/>
                <a:gd name="T23" fmla="*/ 71 h 183"/>
                <a:gd name="T24" fmla="*/ 42 w 189"/>
                <a:gd name="T25" fmla="*/ 58 h 183"/>
                <a:gd name="T26" fmla="*/ 55 w 189"/>
                <a:gd name="T27" fmla="*/ 71 h 183"/>
                <a:gd name="T28" fmla="*/ 42 w 189"/>
                <a:gd name="T29" fmla="*/ 85 h 183"/>
                <a:gd name="T30" fmla="*/ 95 w 189"/>
                <a:gd name="T31" fmla="*/ 85 h 183"/>
                <a:gd name="T32" fmla="*/ 81 w 189"/>
                <a:gd name="T33" fmla="*/ 71 h 183"/>
                <a:gd name="T34" fmla="*/ 95 w 189"/>
                <a:gd name="T35" fmla="*/ 58 h 183"/>
                <a:gd name="T36" fmla="*/ 108 w 189"/>
                <a:gd name="T37" fmla="*/ 71 h 183"/>
                <a:gd name="T38" fmla="*/ 95 w 189"/>
                <a:gd name="T39" fmla="*/ 85 h 183"/>
                <a:gd name="T40" fmla="*/ 148 w 189"/>
                <a:gd name="T41" fmla="*/ 85 h 183"/>
                <a:gd name="T42" fmla="*/ 134 w 189"/>
                <a:gd name="T43" fmla="*/ 71 h 183"/>
                <a:gd name="T44" fmla="*/ 148 w 189"/>
                <a:gd name="T45" fmla="*/ 58 h 183"/>
                <a:gd name="T46" fmla="*/ 161 w 189"/>
                <a:gd name="T47" fmla="*/ 71 h 183"/>
                <a:gd name="T48" fmla="*/ 148 w 189"/>
                <a:gd name="T49" fmla="*/ 8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9" h="183">
                  <a:moveTo>
                    <a:pt x="95" y="0"/>
                  </a:moveTo>
                  <a:cubicBezTo>
                    <a:pt x="42" y="0"/>
                    <a:pt x="0" y="32"/>
                    <a:pt x="0" y="71"/>
                  </a:cubicBezTo>
                  <a:cubicBezTo>
                    <a:pt x="0" y="111"/>
                    <a:pt x="42" y="143"/>
                    <a:pt x="95" y="143"/>
                  </a:cubicBezTo>
                  <a:cubicBezTo>
                    <a:pt x="110" y="143"/>
                    <a:pt x="125" y="140"/>
                    <a:pt x="139" y="135"/>
                  </a:cubicBezTo>
                  <a:cubicBezTo>
                    <a:pt x="130" y="183"/>
                    <a:pt x="130" y="183"/>
                    <a:pt x="130" y="183"/>
                  </a:cubicBezTo>
                  <a:cubicBezTo>
                    <a:pt x="181" y="101"/>
                    <a:pt x="181" y="101"/>
                    <a:pt x="181" y="101"/>
                  </a:cubicBezTo>
                  <a:cubicBezTo>
                    <a:pt x="181" y="100"/>
                    <a:pt x="182" y="100"/>
                    <a:pt x="182" y="99"/>
                  </a:cubicBezTo>
                  <a:cubicBezTo>
                    <a:pt x="182" y="98"/>
                    <a:pt x="182" y="98"/>
                    <a:pt x="182" y="98"/>
                  </a:cubicBezTo>
                  <a:cubicBezTo>
                    <a:pt x="187" y="90"/>
                    <a:pt x="189" y="81"/>
                    <a:pt x="189" y="71"/>
                  </a:cubicBezTo>
                  <a:cubicBezTo>
                    <a:pt x="189" y="32"/>
                    <a:pt x="147" y="0"/>
                    <a:pt x="95" y="0"/>
                  </a:cubicBezTo>
                  <a:close/>
                  <a:moveTo>
                    <a:pt x="42" y="85"/>
                  </a:moveTo>
                  <a:cubicBezTo>
                    <a:pt x="34" y="85"/>
                    <a:pt x="29" y="79"/>
                    <a:pt x="29" y="71"/>
                  </a:cubicBezTo>
                  <a:cubicBezTo>
                    <a:pt x="29" y="64"/>
                    <a:pt x="34" y="58"/>
                    <a:pt x="42" y="58"/>
                  </a:cubicBezTo>
                  <a:cubicBezTo>
                    <a:pt x="49" y="58"/>
                    <a:pt x="55" y="64"/>
                    <a:pt x="55" y="71"/>
                  </a:cubicBezTo>
                  <a:cubicBezTo>
                    <a:pt x="55" y="79"/>
                    <a:pt x="49" y="85"/>
                    <a:pt x="42" y="85"/>
                  </a:cubicBezTo>
                  <a:close/>
                  <a:moveTo>
                    <a:pt x="95" y="85"/>
                  </a:moveTo>
                  <a:cubicBezTo>
                    <a:pt x="87" y="85"/>
                    <a:pt x="81" y="79"/>
                    <a:pt x="81" y="71"/>
                  </a:cubicBezTo>
                  <a:cubicBezTo>
                    <a:pt x="81" y="64"/>
                    <a:pt x="87" y="58"/>
                    <a:pt x="95" y="58"/>
                  </a:cubicBezTo>
                  <a:cubicBezTo>
                    <a:pt x="102" y="58"/>
                    <a:pt x="108" y="64"/>
                    <a:pt x="108" y="71"/>
                  </a:cubicBezTo>
                  <a:cubicBezTo>
                    <a:pt x="108" y="79"/>
                    <a:pt x="102" y="85"/>
                    <a:pt x="95" y="85"/>
                  </a:cubicBezTo>
                  <a:close/>
                  <a:moveTo>
                    <a:pt x="148" y="85"/>
                  </a:moveTo>
                  <a:cubicBezTo>
                    <a:pt x="140" y="85"/>
                    <a:pt x="134" y="79"/>
                    <a:pt x="134" y="71"/>
                  </a:cubicBezTo>
                  <a:cubicBezTo>
                    <a:pt x="134" y="64"/>
                    <a:pt x="140" y="58"/>
                    <a:pt x="148" y="58"/>
                  </a:cubicBezTo>
                  <a:cubicBezTo>
                    <a:pt x="155" y="58"/>
                    <a:pt x="161" y="64"/>
                    <a:pt x="161" y="71"/>
                  </a:cubicBezTo>
                  <a:cubicBezTo>
                    <a:pt x="161" y="79"/>
                    <a:pt x="155" y="85"/>
                    <a:pt x="148" y="85"/>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267"/>
            <p:cNvSpPr>
              <a:spLocks noEditPoints="1"/>
            </p:cNvSpPr>
            <p:nvPr/>
          </p:nvSpPr>
          <p:spPr bwMode="auto">
            <a:xfrm rot="18678689">
              <a:off x="9710282" y="4074824"/>
              <a:ext cx="145612" cy="137363"/>
            </a:xfrm>
            <a:custGeom>
              <a:avLst/>
              <a:gdLst>
                <a:gd name="T0" fmla="*/ 95 w 189"/>
                <a:gd name="T1" fmla="*/ 0 h 183"/>
                <a:gd name="T2" fmla="*/ 0 w 189"/>
                <a:gd name="T3" fmla="*/ 71 h 183"/>
                <a:gd name="T4" fmla="*/ 95 w 189"/>
                <a:gd name="T5" fmla="*/ 143 h 183"/>
                <a:gd name="T6" fmla="*/ 139 w 189"/>
                <a:gd name="T7" fmla="*/ 135 h 183"/>
                <a:gd name="T8" fmla="*/ 130 w 189"/>
                <a:gd name="T9" fmla="*/ 183 h 183"/>
                <a:gd name="T10" fmla="*/ 181 w 189"/>
                <a:gd name="T11" fmla="*/ 101 h 183"/>
                <a:gd name="T12" fmla="*/ 182 w 189"/>
                <a:gd name="T13" fmla="*/ 99 h 183"/>
                <a:gd name="T14" fmla="*/ 182 w 189"/>
                <a:gd name="T15" fmla="*/ 98 h 183"/>
                <a:gd name="T16" fmla="*/ 189 w 189"/>
                <a:gd name="T17" fmla="*/ 71 h 183"/>
                <a:gd name="T18" fmla="*/ 95 w 189"/>
                <a:gd name="T19" fmla="*/ 0 h 183"/>
                <a:gd name="T20" fmla="*/ 42 w 189"/>
                <a:gd name="T21" fmla="*/ 85 h 183"/>
                <a:gd name="T22" fmla="*/ 29 w 189"/>
                <a:gd name="T23" fmla="*/ 71 h 183"/>
                <a:gd name="T24" fmla="*/ 42 w 189"/>
                <a:gd name="T25" fmla="*/ 58 h 183"/>
                <a:gd name="T26" fmla="*/ 55 w 189"/>
                <a:gd name="T27" fmla="*/ 71 h 183"/>
                <a:gd name="T28" fmla="*/ 42 w 189"/>
                <a:gd name="T29" fmla="*/ 85 h 183"/>
                <a:gd name="T30" fmla="*/ 95 w 189"/>
                <a:gd name="T31" fmla="*/ 85 h 183"/>
                <a:gd name="T32" fmla="*/ 81 w 189"/>
                <a:gd name="T33" fmla="*/ 71 h 183"/>
                <a:gd name="T34" fmla="*/ 95 w 189"/>
                <a:gd name="T35" fmla="*/ 58 h 183"/>
                <a:gd name="T36" fmla="*/ 108 w 189"/>
                <a:gd name="T37" fmla="*/ 71 h 183"/>
                <a:gd name="T38" fmla="*/ 95 w 189"/>
                <a:gd name="T39" fmla="*/ 85 h 183"/>
                <a:gd name="T40" fmla="*/ 148 w 189"/>
                <a:gd name="T41" fmla="*/ 85 h 183"/>
                <a:gd name="T42" fmla="*/ 134 w 189"/>
                <a:gd name="T43" fmla="*/ 71 h 183"/>
                <a:gd name="T44" fmla="*/ 148 w 189"/>
                <a:gd name="T45" fmla="*/ 58 h 183"/>
                <a:gd name="T46" fmla="*/ 161 w 189"/>
                <a:gd name="T47" fmla="*/ 71 h 183"/>
                <a:gd name="T48" fmla="*/ 148 w 189"/>
                <a:gd name="T49" fmla="*/ 8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9" h="183">
                  <a:moveTo>
                    <a:pt x="95" y="0"/>
                  </a:moveTo>
                  <a:cubicBezTo>
                    <a:pt x="42" y="0"/>
                    <a:pt x="0" y="32"/>
                    <a:pt x="0" y="71"/>
                  </a:cubicBezTo>
                  <a:cubicBezTo>
                    <a:pt x="0" y="111"/>
                    <a:pt x="42" y="143"/>
                    <a:pt x="95" y="143"/>
                  </a:cubicBezTo>
                  <a:cubicBezTo>
                    <a:pt x="110" y="143"/>
                    <a:pt x="125" y="140"/>
                    <a:pt x="139" y="135"/>
                  </a:cubicBezTo>
                  <a:cubicBezTo>
                    <a:pt x="130" y="183"/>
                    <a:pt x="130" y="183"/>
                    <a:pt x="130" y="183"/>
                  </a:cubicBezTo>
                  <a:cubicBezTo>
                    <a:pt x="181" y="101"/>
                    <a:pt x="181" y="101"/>
                    <a:pt x="181" y="101"/>
                  </a:cubicBezTo>
                  <a:cubicBezTo>
                    <a:pt x="181" y="100"/>
                    <a:pt x="182" y="100"/>
                    <a:pt x="182" y="99"/>
                  </a:cubicBezTo>
                  <a:cubicBezTo>
                    <a:pt x="182" y="98"/>
                    <a:pt x="182" y="98"/>
                    <a:pt x="182" y="98"/>
                  </a:cubicBezTo>
                  <a:cubicBezTo>
                    <a:pt x="187" y="90"/>
                    <a:pt x="189" y="81"/>
                    <a:pt x="189" y="71"/>
                  </a:cubicBezTo>
                  <a:cubicBezTo>
                    <a:pt x="189" y="32"/>
                    <a:pt x="147" y="0"/>
                    <a:pt x="95" y="0"/>
                  </a:cubicBezTo>
                  <a:close/>
                  <a:moveTo>
                    <a:pt x="42" y="85"/>
                  </a:moveTo>
                  <a:cubicBezTo>
                    <a:pt x="34" y="85"/>
                    <a:pt x="29" y="79"/>
                    <a:pt x="29" y="71"/>
                  </a:cubicBezTo>
                  <a:cubicBezTo>
                    <a:pt x="29" y="64"/>
                    <a:pt x="34" y="58"/>
                    <a:pt x="42" y="58"/>
                  </a:cubicBezTo>
                  <a:cubicBezTo>
                    <a:pt x="49" y="58"/>
                    <a:pt x="55" y="64"/>
                    <a:pt x="55" y="71"/>
                  </a:cubicBezTo>
                  <a:cubicBezTo>
                    <a:pt x="55" y="79"/>
                    <a:pt x="49" y="85"/>
                    <a:pt x="42" y="85"/>
                  </a:cubicBezTo>
                  <a:close/>
                  <a:moveTo>
                    <a:pt x="95" y="85"/>
                  </a:moveTo>
                  <a:cubicBezTo>
                    <a:pt x="87" y="85"/>
                    <a:pt x="81" y="79"/>
                    <a:pt x="81" y="71"/>
                  </a:cubicBezTo>
                  <a:cubicBezTo>
                    <a:pt x="81" y="64"/>
                    <a:pt x="87" y="58"/>
                    <a:pt x="95" y="58"/>
                  </a:cubicBezTo>
                  <a:cubicBezTo>
                    <a:pt x="102" y="58"/>
                    <a:pt x="108" y="64"/>
                    <a:pt x="108" y="71"/>
                  </a:cubicBezTo>
                  <a:cubicBezTo>
                    <a:pt x="108" y="79"/>
                    <a:pt x="102" y="85"/>
                    <a:pt x="95" y="85"/>
                  </a:cubicBezTo>
                  <a:close/>
                  <a:moveTo>
                    <a:pt x="148" y="85"/>
                  </a:moveTo>
                  <a:cubicBezTo>
                    <a:pt x="140" y="85"/>
                    <a:pt x="134" y="79"/>
                    <a:pt x="134" y="71"/>
                  </a:cubicBezTo>
                  <a:cubicBezTo>
                    <a:pt x="134" y="64"/>
                    <a:pt x="140" y="58"/>
                    <a:pt x="148" y="58"/>
                  </a:cubicBezTo>
                  <a:cubicBezTo>
                    <a:pt x="155" y="58"/>
                    <a:pt x="161" y="64"/>
                    <a:pt x="161" y="71"/>
                  </a:cubicBezTo>
                  <a:cubicBezTo>
                    <a:pt x="161" y="79"/>
                    <a:pt x="155" y="85"/>
                    <a:pt x="148" y="85"/>
                  </a:cubicBez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207" name="Straight Arrow Connector 206"/>
            <p:cNvCxnSpPr/>
            <p:nvPr/>
          </p:nvCxnSpPr>
          <p:spPr>
            <a:xfrm flipV="1">
              <a:off x="9748001" y="3486428"/>
              <a:ext cx="0" cy="308654"/>
            </a:xfrm>
            <a:prstGeom prst="straightConnector1">
              <a:avLst/>
            </a:prstGeom>
            <a:ln>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8" name="Straight Arrow Connector 207"/>
            <p:cNvCxnSpPr/>
            <p:nvPr/>
          </p:nvCxnSpPr>
          <p:spPr>
            <a:xfrm flipV="1">
              <a:off x="9771055" y="3480121"/>
              <a:ext cx="0" cy="308654"/>
            </a:xfrm>
            <a:prstGeom prst="straightConnector1">
              <a:avLst/>
            </a:prstGeom>
            <a:ln>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9" name="Straight Arrow Connector 208"/>
            <p:cNvCxnSpPr/>
            <p:nvPr/>
          </p:nvCxnSpPr>
          <p:spPr>
            <a:xfrm flipV="1">
              <a:off x="9796073" y="3470528"/>
              <a:ext cx="0" cy="308654"/>
            </a:xfrm>
            <a:prstGeom prst="straightConnector1">
              <a:avLst/>
            </a:prstGeom>
            <a:ln>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0" name="Straight Arrow Connector 209"/>
            <p:cNvCxnSpPr/>
            <p:nvPr/>
          </p:nvCxnSpPr>
          <p:spPr>
            <a:xfrm flipV="1">
              <a:off x="9829571" y="3449077"/>
              <a:ext cx="0" cy="308654"/>
            </a:xfrm>
            <a:prstGeom prst="straightConnector1">
              <a:avLst/>
            </a:prstGeom>
            <a:ln>
              <a:solidFill>
                <a:srgbClr val="FF0000"/>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206" name="Group 205"/>
          <p:cNvGrpSpPr/>
          <p:nvPr/>
        </p:nvGrpSpPr>
        <p:grpSpPr>
          <a:xfrm>
            <a:off x="8579448" y="4428867"/>
            <a:ext cx="2162243" cy="1903701"/>
            <a:chOff x="8440188" y="4839065"/>
            <a:chExt cx="2162243" cy="1903701"/>
          </a:xfrm>
        </p:grpSpPr>
        <p:grpSp>
          <p:nvGrpSpPr>
            <p:cNvPr id="161" name="Group 160"/>
            <p:cNvGrpSpPr/>
            <p:nvPr/>
          </p:nvGrpSpPr>
          <p:grpSpPr>
            <a:xfrm>
              <a:off x="8440188" y="4839065"/>
              <a:ext cx="2162243" cy="1903701"/>
              <a:chOff x="5791872" y="4273297"/>
              <a:chExt cx="2162243" cy="1903701"/>
            </a:xfrm>
          </p:grpSpPr>
          <p:sp>
            <p:nvSpPr>
              <p:cNvPr id="50" name="矩形 6">
                <a:extLst>
                  <a:ext uri="{FF2B5EF4-FFF2-40B4-BE49-F238E27FC236}">
                    <a16:creationId xmlns="" xmlns:a16="http://schemas.microsoft.com/office/drawing/2014/main" id="{FB22147C-DD5D-444F-8E77-2DF4EB3FB5AB}"/>
                  </a:ext>
                </a:extLst>
              </p:cNvPr>
              <p:cNvSpPr/>
              <p:nvPr/>
            </p:nvSpPr>
            <p:spPr>
              <a:xfrm>
                <a:off x="6478435" y="4797473"/>
                <a:ext cx="1198475" cy="24102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t>5GC</a:t>
                </a:r>
                <a:endParaRPr lang="zh-CN" altLang="en-US" sz="1200" dirty="0"/>
              </a:p>
            </p:txBody>
          </p:sp>
          <p:sp>
            <p:nvSpPr>
              <p:cNvPr id="51" name="矩形 13">
                <a:extLst>
                  <a:ext uri="{FF2B5EF4-FFF2-40B4-BE49-F238E27FC236}">
                    <a16:creationId xmlns="" xmlns:a16="http://schemas.microsoft.com/office/drawing/2014/main" id="{D12B39F5-A43C-4D7B-9DEE-9B496E71AC7E}"/>
                  </a:ext>
                </a:extLst>
              </p:cNvPr>
              <p:cNvSpPr/>
              <p:nvPr/>
            </p:nvSpPr>
            <p:spPr>
              <a:xfrm>
                <a:off x="6497277" y="4273297"/>
                <a:ext cx="1179634" cy="22877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t>MCX AS </a:t>
                </a:r>
                <a:endParaRPr lang="zh-CN" altLang="en-US" sz="1200" dirty="0"/>
              </a:p>
            </p:txBody>
          </p:sp>
          <p:grpSp>
            <p:nvGrpSpPr>
              <p:cNvPr id="52" name="组合 27029"/>
              <p:cNvGrpSpPr>
                <a:grpSpLocks/>
              </p:cNvGrpSpPr>
              <p:nvPr/>
            </p:nvGrpSpPr>
            <p:grpSpPr bwMode="auto">
              <a:xfrm>
                <a:off x="6647422" y="5223455"/>
                <a:ext cx="243673" cy="290701"/>
                <a:chOff x="911225" y="2816225"/>
                <a:chExt cx="296863" cy="347663"/>
              </a:xfrm>
              <a:solidFill>
                <a:schemeClr val="tx1"/>
              </a:solidFill>
            </p:grpSpPr>
            <p:sp>
              <p:nvSpPr>
                <p:cNvPr id="53" name="Freeform 179"/>
                <p:cNvSpPr>
                  <a:spLocks noEditPoints="1"/>
                </p:cNvSpPr>
                <p:nvPr/>
              </p:nvSpPr>
              <p:spPr bwMode="auto">
                <a:xfrm>
                  <a:off x="911225" y="3051175"/>
                  <a:ext cx="173038" cy="74613"/>
                </a:xfrm>
                <a:custGeom>
                  <a:avLst/>
                  <a:gdLst>
                    <a:gd name="T0" fmla="*/ 2147483646 w 366"/>
                    <a:gd name="T1" fmla="*/ 2147483646 h 157"/>
                    <a:gd name="T2" fmla="*/ 2147483646 w 366"/>
                    <a:gd name="T3" fmla="*/ 2147483646 h 157"/>
                    <a:gd name="T4" fmla="*/ 2147483646 w 366"/>
                    <a:gd name="T5" fmla="*/ 2147483646 h 157"/>
                    <a:gd name="T6" fmla="*/ 2147483646 w 366"/>
                    <a:gd name="T7" fmla="*/ 2147483646 h 157"/>
                    <a:gd name="T8" fmla="*/ 2147483646 w 366"/>
                    <a:gd name="T9" fmla="*/ 2147483646 h 157"/>
                    <a:gd name="T10" fmla="*/ 2147483646 w 366"/>
                    <a:gd name="T11" fmla="*/ 2147483646 h 157"/>
                    <a:gd name="T12" fmla="*/ 2147483646 w 366"/>
                    <a:gd name="T13" fmla="*/ 2147483646 h 157"/>
                    <a:gd name="T14" fmla="*/ 2147483646 w 366"/>
                    <a:gd name="T15" fmla="*/ 2147483646 h 157"/>
                    <a:gd name="T16" fmla="*/ 2147483646 w 366"/>
                    <a:gd name="T17" fmla="*/ 2147483646 h 157"/>
                    <a:gd name="T18" fmla="*/ 2147483646 w 366"/>
                    <a:gd name="T19" fmla="*/ 2147483646 h 157"/>
                    <a:gd name="T20" fmla="*/ 2147483646 w 366"/>
                    <a:gd name="T21" fmla="*/ 2147483646 h 157"/>
                    <a:gd name="T22" fmla="*/ 0 w 366"/>
                    <a:gd name="T23" fmla="*/ 2147483646 h 157"/>
                    <a:gd name="T24" fmla="*/ 2147483646 w 366"/>
                    <a:gd name="T25" fmla="*/ 0 h 157"/>
                    <a:gd name="T26" fmla="*/ 2147483646 w 366"/>
                    <a:gd name="T27" fmla="*/ 0 h 157"/>
                    <a:gd name="T28" fmla="*/ 2147483646 w 366"/>
                    <a:gd name="T29" fmla="*/ 2147483646 h 157"/>
                    <a:gd name="T30" fmla="*/ 2147483646 w 366"/>
                    <a:gd name="T31" fmla="*/ 2147483646 h 1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66" h="157">
                      <a:moveTo>
                        <a:pt x="91" y="125"/>
                      </a:moveTo>
                      <a:lnTo>
                        <a:pt x="91" y="125"/>
                      </a:lnTo>
                      <a:lnTo>
                        <a:pt x="253" y="125"/>
                      </a:lnTo>
                      <a:lnTo>
                        <a:pt x="315" y="78"/>
                      </a:lnTo>
                      <a:lnTo>
                        <a:pt x="260" y="32"/>
                      </a:lnTo>
                      <a:lnTo>
                        <a:pt x="128" y="31"/>
                      </a:lnTo>
                      <a:lnTo>
                        <a:pt x="50" y="81"/>
                      </a:lnTo>
                      <a:lnTo>
                        <a:pt x="91" y="125"/>
                      </a:lnTo>
                      <a:close/>
                      <a:moveTo>
                        <a:pt x="263" y="157"/>
                      </a:moveTo>
                      <a:lnTo>
                        <a:pt x="263" y="157"/>
                      </a:lnTo>
                      <a:lnTo>
                        <a:pt x="78" y="156"/>
                      </a:lnTo>
                      <a:lnTo>
                        <a:pt x="0" y="75"/>
                      </a:lnTo>
                      <a:lnTo>
                        <a:pt x="119" y="0"/>
                      </a:lnTo>
                      <a:lnTo>
                        <a:pt x="272" y="0"/>
                      </a:lnTo>
                      <a:lnTo>
                        <a:pt x="366" y="79"/>
                      </a:lnTo>
                      <a:lnTo>
                        <a:pt x="263" y="157"/>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54" name="Freeform 180"/>
                <p:cNvSpPr>
                  <a:spLocks noEditPoints="1"/>
                </p:cNvSpPr>
                <p:nvPr/>
              </p:nvSpPr>
              <p:spPr bwMode="auto">
                <a:xfrm>
                  <a:off x="1025525" y="3022600"/>
                  <a:ext cx="155575" cy="74613"/>
                </a:xfrm>
                <a:custGeom>
                  <a:avLst/>
                  <a:gdLst>
                    <a:gd name="T0" fmla="*/ 2147483646 w 332"/>
                    <a:gd name="T1" fmla="*/ 2147483646 h 158"/>
                    <a:gd name="T2" fmla="*/ 2147483646 w 332"/>
                    <a:gd name="T3" fmla="*/ 2147483646 h 158"/>
                    <a:gd name="T4" fmla="*/ 2147483646 w 332"/>
                    <a:gd name="T5" fmla="*/ 2147483646 h 158"/>
                    <a:gd name="T6" fmla="*/ 2147483646 w 332"/>
                    <a:gd name="T7" fmla="*/ 2147483646 h 158"/>
                    <a:gd name="T8" fmla="*/ 2147483646 w 332"/>
                    <a:gd name="T9" fmla="*/ 2147483646 h 158"/>
                    <a:gd name="T10" fmla="*/ 2147483646 w 332"/>
                    <a:gd name="T11" fmla="*/ 2147483646 h 158"/>
                    <a:gd name="T12" fmla="*/ 2147483646 w 332"/>
                    <a:gd name="T13" fmla="*/ 2147483646 h 158"/>
                    <a:gd name="T14" fmla="*/ 2147483646 w 332"/>
                    <a:gd name="T15" fmla="*/ 2147483646 h 158"/>
                    <a:gd name="T16" fmla="*/ 2147483646 w 332"/>
                    <a:gd name="T17" fmla="*/ 2147483646 h 158"/>
                    <a:gd name="T18" fmla="*/ 2147483646 w 332"/>
                    <a:gd name="T19" fmla="*/ 2147483646 h 158"/>
                    <a:gd name="T20" fmla="*/ 2147483646 w 332"/>
                    <a:gd name="T21" fmla="*/ 2147483646 h 158"/>
                    <a:gd name="T22" fmla="*/ 0 w 332"/>
                    <a:gd name="T23" fmla="*/ 2147483646 h 158"/>
                    <a:gd name="T24" fmla="*/ 2147483646 w 332"/>
                    <a:gd name="T25" fmla="*/ 0 h 158"/>
                    <a:gd name="T26" fmla="*/ 2147483646 w 332"/>
                    <a:gd name="T27" fmla="*/ 0 h 158"/>
                    <a:gd name="T28" fmla="*/ 2147483646 w 332"/>
                    <a:gd name="T29" fmla="*/ 2147483646 h 158"/>
                    <a:gd name="T30" fmla="*/ 2147483646 w 332"/>
                    <a:gd name="T31" fmla="*/ 2147483646 h 15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32" h="158">
                      <a:moveTo>
                        <a:pt x="105" y="126"/>
                      </a:moveTo>
                      <a:lnTo>
                        <a:pt x="105" y="126"/>
                      </a:lnTo>
                      <a:lnTo>
                        <a:pt x="249" y="126"/>
                      </a:lnTo>
                      <a:lnTo>
                        <a:pt x="286" y="82"/>
                      </a:lnTo>
                      <a:lnTo>
                        <a:pt x="213" y="32"/>
                      </a:lnTo>
                      <a:lnTo>
                        <a:pt x="97" y="32"/>
                      </a:lnTo>
                      <a:lnTo>
                        <a:pt x="48" y="78"/>
                      </a:lnTo>
                      <a:lnTo>
                        <a:pt x="105" y="126"/>
                      </a:lnTo>
                      <a:close/>
                      <a:moveTo>
                        <a:pt x="264" y="158"/>
                      </a:moveTo>
                      <a:lnTo>
                        <a:pt x="264" y="158"/>
                      </a:lnTo>
                      <a:lnTo>
                        <a:pt x="93" y="158"/>
                      </a:lnTo>
                      <a:lnTo>
                        <a:pt x="0" y="79"/>
                      </a:lnTo>
                      <a:lnTo>
                        <a:pt x="85" y="0"/>
                      </a:lnTo>
                      <a:lnTo>
                        <a:pt x="223" y="0"/>
                      </a:lnTo>
                      <a:lnTo>
                        <a:pt x="332" y="76"/>
                      </a:lnTo>
                      <a:lnTo>
                        <a:pt x="264" y="158"/>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55" name="Freeform 181"/>
                <p:cNvSpPr>
                  <a:spLocks/>
                </p:cNvSpPr>
                <p:nvPr/>
              </p:nvSpPr>
              <p:spPr bwMode="auto">
                <a:xfrm>
                  <a:off x="1020763" y="3081338"/>
                  <a:ext cx="187325" cy="74613"/>
                </a:xfrm>
                <a:custGeom>
                  <a:avLst/>
                  <a:gdLst>
                    <a:gd name="T0" fmla="*/ 2147483646 w 400"/>
                    <a:gd name="T1" fmla="*/ 2147483646 h 158"/>
                    <a:gd name="T2" fmla="*/ 2147483646 w 400"/>
                    <a:gd name="T3" fmla="*/ 2147483646 h 158"/>
                    <a:gd name="T4" fmla="*/ 2147483646 w 400"/>
                    <a:gd name="T5" fmla="*/ 2147483646 h 158"/>
                    <a:gd name="T6" fmla="*/ 2147483646 w 400"/>
                    <a:gd name="T7" fmla="*/ 2147483646 h 158"/>
                    <a:gd name="T8" fmla="*/ 2147483646 w 400"/>
                    <a:gd name="T9" fmla="*/ 2147483646 h 158"/>
                    <a:gd name="T10" fmla="*/ 2147483646 w 400"/>
                    <a:gd name="T11" fmla="*/ 2147483646 h 158"/>
                    <a:gd name="T12" fmla="*/ 2147483646 w 400"/>
                    <a:gd name="T13" fmla="*/ 2147483646 h 158"/>
                    <a:gd name="T14" fmla="*/ 2147483646 w 400"/>
                    <a:gd name="T15" fmla="*/ 2147483646 h 158"/>
                    <a:gd name="T16" fmla="*/ 2147483646 w 400"/>
                    <a:gd name="T17" fmla="*/ 2147483646 h 158"/>
                    <a:gd name="T18" fmla="*/ 2147483646 w 400"/>
                    <a:gd name="T19" fmla="*/ 2147483646 h 158"/>
                    <a:gd name="T20" fmla="*/ 2147483646 w 400"/>
                    <a:gd name="T21" fmla="*/ 2147483646 h 158"/>
                    <a:gd name="T22" fmla="*/ 2147483646 w 400"/>
                    <a:gd name="T23" fmla="*/ 2147483646 h 158"/>
                    <a:gd name="T24" fmla="*/ 2147483646 w 400"/>
                    <a:gd name="T25" fmla="*/ 2147483646 h 158"/>
                    <a:gd name="T26" fmla="*/ 2147483646 w 400"/>
                    <a:gd name="T27" fmla="*/ 2147483646 h 158"/>
                    <a:gd name="T28" fmla="*/ 2147483646 w 400"/>
                    <a:gd name="T29" fmla="*/ 2147483646 h 158"/>
                    <a:gd name="T30" fmla="*/ 2147483646 w 400"/>
                    <a:gd name="T31" fmla="*/ 2147483646 h 158"/>
                    <a:gd name="T32" fmla="*/ 0 w 400"/>
                    <a:gd name="T33" fmla="*/ 2147483646 h 158"/>
                    <a:gd name="T34" fmla="*/ 2147483646 w 400"/>
                    <a:gd name="T35" fmla="*/ 0 h 158"/>
                    <a:gd name="T36" fmla="*/ 2147483646 w 400"/>
                    <a:gd name="T37" fmla="*/ 0 h 158"/>
                    <a:gd name="T38" fmla="*/ 2147483646 w 400"/>
                    <a:gd name="T39" fmla="*/ 2147483646 h 158"/>
                    <a:gd name="T40" fmla="*/ 2147483646 w 400"/>
                    <a:gd name="T41" fmla="*/ 2147483646 h 15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00" h="158">
                      <a:moveTo>
                        <a:pt x="313" y="158"/>
                      </a:moveTo>
                      <a:lnTo>
                        <a:pt x="313" y="158"/>
                      </a:lnTo>
                      <a:lnTo>
                        <a:pt x="262" y="158"/>
                      </a:lnTo>
                      <a:cubicBezTo>
                        <a:pt x="253" y="158"/>
                        <a:pt x="246" y="150"/>
                        <a:pt x="246" y="142"/>
                      </a:cubicBezTo>
                      <a:cubicBezTo>
                        <a:pt x="246" y="133"/>
                        <a:pt x="253" y="126"/>
                        <a:pt x="262" y="126"/>
                      </a:cubicBezTo>
                      <a:lnTo>
                        <a:pt x="301" y="126"/>
                      </a:lnTo>
                      <a:lnTo>
                        <a:pt x="348" y="82"/>
                      </a:lnTo>
                      <a:lnTo>
                        <a:pt x="264" y="32"/>
                      </a:lnTo>
                      <a:lnTo>
                        <a:pt x="115" y="32"/>
                      </a:lnTo>
                      <a:lnTo>
                        <a:pt x="54" y="78"/>
                      </a:lnTo>
                      <a:lnTo>
                        <a:pt x="123" y="125"/>
                      </a:lnTo>
                      <a:lnTo>
                        <a:pt x="160" y="126"/>
                      </a:lnTo>
                      <a:cubicBezTo>
                        <a:pt x="169" y="126"/>
                        <a:pt x="176" y="133"/>
                        <a:pt x="176" y="142"/>
                      </a:cubicBezTo>
                      <a:cubicBezTo>
                        <a:pt x="176" y="151"/>
                        <a:pt x="169" y="157"/>
                        <a:pt x="160" y="157"/>
                      </a:cubicBezTo>
                      <a:lnTo>
                        <a:pt x="113" y="157"/>
                      </a:lnTo>
                      <a:lnTo>
                        <a:pt x="0" y="79"/>
                      </a:lnTo>
                      <a:lnTo>
                        <a:pt x="105" y="0"/>
                      </a:lnTo>
                      <a:lnTo>
                        <a:pt x="272" y="0"/>
                      </a:lnTo>
                      <a:lnTo>
                        <a:pt x="400" y="77"/>
                      </a:lnTo>
                      <a:lnTo>
                        <a:pt x="313" y="158"/>
                      </a:ln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56" name="Freeform 182"/>
                <p:cNvSpPr>
                  <a:spLocks/>
                </p:cNvSpPr>
                <p:nvPr/>
              </p:nvSpPr>
              <p:spPr bwMode="auto">
                <a:xfrm>
                  <a:off x="1079500" y="3132138"/>
                  <a:ext cx="31750" cy="31750"/>
                </a:xfrm>
                <a:custGeom>
                  <a:avLst/>
                  <a:gdLst>
                    <a:gd name="T0" fmla="*/ 2147483646 w 66"/>
                    <a:gd name="T1" fmla="*/ 2147483646 h 66"/>
                    <a:gd name="T2" fmla="*/ 2147483646 w 66"/>
                    <a:gd name="T3" fmla="*/ 2147483646 h 66"/>
                    <a:gd name="T4" fmla="*/ 0 w 66"/>
                    <a:gd name="T5" fmla="*/ 2147483646 h 66"/>
                    <a:gd name="T6" fmla="*/ 2147483646 w 66"/>
                    <a:gd name="T7" fmla="*/ 0 h 66"/>
                    <a:gd name="T8" fmla="*/ 2147483646 w 66"/>
                    <a:gd name="T9" fmla="*/ 2147483646 h 66"/>
                    <a:gd name="T10" fmla="*/ 2147483646 w 66"/>
                    <a:gd name="T11" fmla="*/ 2147483646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 h="66">
                      <a:moveTo>
                        <a:pt x="33" y="66"/>
                      </a:moveTo>
                      <a:lnTo>
                        <a:pt x="33" y="66"/>
                      </a:lnTo>
                      <a:cubicBezTo>
                        <a:pt x="15" y="66"/>
                        <a:pt x="0" y="51"/>
                        <a:pt x="0" y="33"/>
                      </a:cubicBezTo>
                      <a:cubicBezTo>
                        <a:pt x="0" y="15"/>
                        <a:pt x="15" y="0"/>
                        <a:pt x="33" y="0"/>
                      </a:cubicBezTo>
                      <a:cubicBezTo>
                        <a:pt x="51" y="0"/>
                        <a:pt x="66" y="15"/>
                        <a:pt x="66" y="33"/>
                      </a:cubicBezTo>
                      <a:cubicBezTo>
                        <a:pt x="66" y="51"/>
                        <a:pt x="51" y="66"/>
                        <a:pt x="33" y="66"/>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57" name="Freeform 183"/>
                <p:cNvSpPr>
                  <a:spLocks/>
                </p:cNvSpPr>
                <p:nvPr/>
              </p:nvSpPr>
              <p:spPr bwMode="auto">
                <a:xfrm>
                  <a:off x="1128713" y="3132138"/>
                  <a:ext cx="30163" cy="31750"/>
                </a:xfrm>
                <a:custGeom>
                  <a:avLst/>
                  <a:gdLst>
                    <a:gd name="T0" fmla="*/ 2147483646 w 66"/>
                    <a:gd name="T1" fmla="*/ 2147483646 h 66"/>
                    <a:gd name="T2" fmla="*/ 2147483646 w 66"/>
                    <a:gd name="T3" fmla="*/ 2147483646 h 66"/>
                    <a:gd name="T4" fmla="*/ 0 w 66"/>
                    <a:gd name="T5" fmla="*/ 2147483646 h 66"/>
                    <a:gd name="T6" fmla="*/ 2147483646 w 66"/>
                    <a:gd name="T7" fmla="*/ 0 h 66"/>
                    <a:gd name="T8" fmla="*/ 2147483646 w 66"/>
                    <a:gd name="T9" fmla="*/ 2147483646 h 66"/>
                    <a:gd name="T10" fmla="*/ 2147483646 w 66"/>
                    <a:gd name="T11" fmla="*/ 2147483646 h 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 h="66">
                      <a:moveTo>
                        <a:pt x="33" y="66"/>
                      </a:moveTo>
                      <a:lnTo>
                        <a:pt x="33" y="66"/>
                      </a:lnTo>
                      <a:cubicBezTo>
                        <a:pt x="14" y="66"/>
                        <a:pt x="0" y="51"/>
                        <a:pt x="0" y="33"/>
                      </a:cubicBezTo>
                      <a:cubicBezTo>
                        <a:pt x="0" y="15"/>
                        <a:pt x="14" y="0"/>
                        <a:pt x="33" y="0"/>
                      </a:cubicBezTo>
                      <a:cubicBezTo>
                        <a:pt x="51" y="0"/>
                        <a:pt x="66" y="15"/>
                        <a:pt x="66" y="33"/>
                      </a:cubicBezTo>
                      <a:cubicBezTo>
                        <a:pt x="66" y="51"/>
                        <a:pt x="51" y="66"/>
                        <a:pt x="33" y="66"/>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58" name="Freeform 184"/>
                <p:cNvSpPr>
                  <a:spLocks/>
                </p:cNvSpPr>
                <p:nvPr/>
              </p:nvSpPr>
              <p:spPr bwMode="auto">
                <a:xfrm>
                  <a:off x="1046163" y="2924175"/>
                  <a:ext cx="106363" cy="201613"/>
                </a:xfrm>
                <a:custGeom>
                  <a:avLst/>
                  <a:gdLst>
                    <a:gd name="T0" fmla="*/ 2147483646 w 227"/>
                    <a:gd name="T1" fmla="*/ 2147483646 h 428"/>
                    <a:gd name="T2" fmla="*/ 2147483646 w 227"/>
                    <a:gd name="T3" fmla="*/ 2147483646 h 428"/>
                    <a:gd name="T4" fmla="*/ 2147483646 w 227"/>
                    <a:gd name="T5" fmla="*/ 2147483646 h 428"/>
                    <a:gd name="T6" fmla="*/ 2147483646 w 227"/>
                    <a:gd name="T7" fmla="*/ 2147483646 h 428"/>
                    <a:gd name="T8" fmla="*/ 2147483646 w 227"/>
                    <a:gd name="T9" fmla="*/ 2147483646 h 428"/>
                    <a:gd name="T10" fmla="*/ 2147483646 w 227"/>
                    <a:gd name="T11" fmla="*/ 2147483646 h 428"/>
                    <a:gd name="T12" fmla="*/ 2147483646 w 227"/>
                    <a:gd name="T13" fmla="*/ 2147483646 h 428"/>
                    <a:gd name="T14" fmla="*/ 2147483646 w 227"/>
                    <a:gd name="T15" fmla="*/ 2147483646 h 428"/>
                    <a:gd name="T16" fmla="*/ 2147483646 w 227"/>
                    <a:gd name="T17" fmla="*/ 2147483646 h 4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 h="428">
                      <a:moveTo>
                        <a:pt x="208" y="428"/>
                      </a:moveTo>
                      <a:lnTo>
                        <a:pt x="208" y="428"/>
                      </a:lnTo>
                      <a:cubicBezTo>
                        <a:pt x="203" y="428"/>
                        <a:pt x="197" y="424"/>
                        <a:pt x="194" y="419"/>
                      </a:cubicBezTo>
                      <a:lnTo>
                        <a:pt x="4" y="25"/>
                      </a:lnTo>
                      <a:cubicBezTo>
                        <a:pt x="0" y="17"/>
                        <a:pt x="4" y="8"/>
                        <a:pt x="12" y="4"/>
                      </a:cubicBezTo>
                      <a:cubicBezTo>
                        <a:pt x="19" y="0"/>
                        <a:pt x="29" y="4"/>
                        <a:pt x="33" y="11"/>
                      </a:cubicBezTo>
                      <a:lnTo>
                        <a:pt x="223" y="405"/>
                      </a:lnTo>
                      <a:cubicBezTo>
                        <a:pt x="227" y="413"/>
                        <a:pt x="223" y="422"/>
                        <a:pt x="215" y="426"/>
                      </a:cubicBezTo>
                      <a:cubicBezTo>
                        <a:pt x="213" y="427"/>
                        <a:pt x="211" y="428"/>
                        <a:pt x="208" y="428"/>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59" name="Freeform 185"/>
                <p:cNvSpPr>
                  <a:spLocks/>
                </p:cNvSpPr>
                <p:nvPr/>
              </p:nvSpPr>
              <p:spPr bwMode="auto">
                <a:xfrm>
                  <a:off x="962025" y="2924175"/>
                  <a:ext cx="101600" cy="201613"/>
                </a:xfrm>
                <a:custGeom>
                  <a:avLst/>
                  <a:gdLst>
                    <a:gd name="T0" fmla="*/ 2147483646 w 216"/>
                    <a:gd name="T1" fmla="*/ 2147483646 h 428"/>
                    <a:gd name="T2" fmla="*/ 2147483646 w 216"/>
                    <a:gd name="T3" fmla="*/ 2147483646 h 428"/>
                    <a:gd name="T4" fmla="*/ 2147483646 w 216"/>
                    <a:gd name="T5" fmla="*/ 2147483646 h 428"/>
                    <a:gd name="T6" fmla="*/ 2147483646 w 216"/>
                    <a:gd name="T7" fmla="*/ 2147483646 h 428"/>
                    <a:gd name="T8" fmla="*/ 2147483646 w 216"/>
                    <a:gd name="T9" fmla="*/ 2147483646 h 428"/>
                    <a:gd name="T10" fmla="*/ 2147483646 w 216"/>
                    <a:gd name="T11" fmla="*/ 2147483646 h 428"/>
                    <a:gd name="T12" fmla="*/ 2147483646 w 216"/>
                    <a:gd name="T13" fmla="*/ 2147483646 h 428"/>
                    <a:gd name="T14" fmla="*/ 2147483646 w 216"/>
                    <a:gd name="T15" fmla="*/ 2147483646 h 428"/>
                    <a:gd name="T16" fmla="*/ 2147483646 w 216"/>
                    <a:gd name="T17" fmla="*/ 2147483646 h 4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 h="428">
                      <a:moveTo>
                        <a:pt x="18" y="428"/>
                      </a:moveTo>
                      <a:lnTo>
                        <a:pt x="18" y="428"/>
                      </a:lnTo>
                      <a:cubicBezTo>
                        <a:pt x="16" y="428"/>
                        <a:pt x="14" y="427"/>
                        <a:pt x="12" y="426"/>
                      </a:cubicBezTo>
                      <a:cubicBezTo>
                        <a:pt x="4" y="423"/>
                        <a:pt x="0" y="413"/>
                        <a:pt x="4" y="405"/>
                      </a:cubicBezTo>
                      <a:lnTo>
                        <a:pt x="183" y="12"/>
                      </a:lnTo>
                      <a:cubicBezTo>
                        <a:pt x="187" y="4"/>
                        <a:pt x="196" y="0"/>
                        <a:pt x="204" y="4"/>
                      </a:cubicBezTo>
                      <a:cubicBezTo>
                        <a:pt x="212" y="8"/>
                        <a:pt x="216" y="17"/>
                        <a:pt x="212" y="25"/>
                      </a:cubicBezTo>
                      <a:lnTo>
                        <a:pt x="33" y="418"/>
                      </a:lnTo>
                      <a:cubicBezTo>
                        <a:pt x="30" y="424"/>
                        <a:pt x="24" y="428"/>
                        <a:pt x="18" y="428"/>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60" name="Freeform 186"/>
                <p:cNvSpPr>
                  <a:spLocks/>
                </p:cNvSpPr>
                <p:nvPr/>
              </p:nvSpPr>
              <p:spPr bwMode="auto">
                <a:xfrm>
                  <a:off x="1030288" y="2859088"/>
                  <a:ext cx="49213" cy="50800"/>
                </a:xfrm>
                <a:custGeom>
                  <a:avLst/>
                  <a:gdLst>
                    <a:gd name="T0" fmla="*/ 2147483646 w 107"/>
                    <a:gd name="T1" fmla="*/ 2147483646 h 107"/>
                    <a:gd name="T2" fmla="*/ 2147483646 w 107"/>
                    <a:gd name="T3" fmla="*/ 2147483646 h 107"/>
                    <a:gd name="T4" fmla="*/ 2147483646 w 107"/>
                    <a:gd name="T5" fmla="*/ 2147483646 h 107"/>
                    <a:gd name="T6" fmla="*/ 0 w 107"/>
                    <a:gd name="T7" fmla="*/ 2147483646 h 107"/>
                    <a:gd name="T8" fmla="*/ 2147483646 w 107"/>
                    <a:gd name="T9" fmla="*/ 0 h 107"/>
                    <a:gd name="T10" fmla="*/ 2147483646 w 107"/>
                    <a:gd name="T11" fmla="*/ 2147483646 h 10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7" h="107">
                      <a:moveTo>
                        <a:pt x="107" y="53"/>
                      </a:moveTo>
                      <a:lnTo>
                        <a:pt x="107" y="53"/>
                      </a:lnTo>
                      <a:cubicBezTo>
                        <a:pt x="107" y="83"/>
                        <a:pt x="83" y="107"/>
                        <a:pt x="53" y="107"/>
                      </a:cubicBezTo>
                      <a:cubicBezTo>
                        <a:pt x="24" y="107"/>
                        <a:pt x="0" y="83"/>
                        <a:pt x="0" y="53"/>
                      </a:cubicBezTo>
                      <a:cubicBezTo>
                        <a:pt x="0" y="24"/>
                        <a:pt x="24" y="0"/>
                        <a:pt x="53" y="0"/>
                      </a:cubicBezTo>
                      <a:cubicBezTo>
                        <a:pt x="83" y="0"/>
                        <a:pt x="107" y="24"/>
                        <a:pt x="107" y="53"/>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61" name="Freeform 187"/>
                <p:cNvSpPr>
                  <a:spLocks/>
                </p:cNvSpPr>
                <p:nvPr/>
              </p:nvSpPr>
              <p:spPr bwMode="auto">
                <a:xfrm>
                  <a:off x="1025525" y="2987675"/>
                  <a:ext cx="61913" cy="14288"/>
                </a:xfrm>
                <a:custGeom>
                  <a:avLst/>
                  <a:gdLst>
                    <a:gd name="T0" fmla="*/ 2147483646 w 131"/>
                    <a:gd name="T1" fmla="*/ 2147483646 h 32"/>
                    <a:gd name="T2" fmla="*/ 2147483646 w 131"/>
                    <a:gd name="T3" fmla="*/ 2147483646 h 32"/>
                    <a:gd name="T4" fmla="*/ 2147483646 w 131"/>
                    <a:gd name="T5" fmla="*/ 2147483646 h 32"/>
                    <a:gd name="T6" fmla="*/ 0 w 131"/>
                    <a:gd name="T7" fmla="*/ 2147483646 h 32"/>
                    <a:gd name="T8" fmla="*/ 2147483646 w 131"/>
                    <a:gd name="T9" fmla="*/ 0 h 32"/>
                    <a:gd name="T10" fmla="*/ 2147483646 w 131"/>
                    <a:gd name="T11" fmla="*/ 0 h 32"/>
                    <a:gd name="T12" fmla="*/ 2147483646 w 131"/>
                    <a:gd name="T13" fmla="*/ 2147483646 h 32"/>
                    <a:gd name="T14" fmla="*/ 2147483646 w 131"/>
                    <a:gd name="T15" fmla="*/ 2147483646 h 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1" h="32">
                      <a:moveTo>
                        <a:pt x="115" y="32"/>
                      </a:moveTo>
                      <a:lnTo>
                        <a:pt x="115" y="32"/>
                      </a:lnTo>
                      <a:lnTo>
                        <a:pt x="16" y="32"/>
                      </a:lnTo>
                      <a:cubicBezTo>
                        <a:pt x="7" y="32"/>
                        <a:pt x="0" y="25"/>
                        <a:pt x="0" y="16"/>
                      </a:cubicBezTo>
                      <a:cubicBezTo>
                        <a:pt x="0" y="7"/>
                        <a:pt x="7" y="0"/>
                        <a:pt x="16" y="0"/>
                      </a:cubicBezTo>
                      <a:lnTo>
                        <a:pt x="115" y="0"/>
                      </a:lnTo>
                      <a:cubicBezTo>
                        <a:pt x="123" y="0"/>
                        <a:pt x="131" y="7"/>
                        <a:pt x="131" y="16"/>
                      </a:cubicBezTo>
                      <a:cubicBezTo>
                        <a:pt x="131" y="25"/>
                        <a:pt x="123" y="32"/>
                        <a:pt x="115" y="32"/>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62" name="Freeform 188"/>
                <p:cNvSpPr>
                  <a:spLocks/>
                </p:cNvSpPr>
                <p:nvPr/>
              </p:nvSpPr>
              <p:spPr bwMode="auto">
                <a:xfrm>
                  <a:off x="958850" y="2843213"/>
                  <a:ext cx="26988" cy="82550"/>
                </a:xfrm>
                <a:custGeom>
                  <a:avLst/>
                  <a:gdLst>
                    <a:gd name="T0" fmla="*/ 2147483646 w 59"/>
                    <a:gd name="T1" fmla="*/ 2147483646 h 174"/>
                    <a:gd name="T2" fmla="*/ 2147483646 w 59"/>
                    <a:gd name="T3" fmla="*/ 2147483646 h 174"/>
                    <a:gd name="T4" fmla="*/ 2147483646 w 59"/>
                    <a:gd name="T5" fmla="*/ 2147483646 h 174"/>
                    <a:gd name="T6" fmla="*/ 0 w 59"/>
                    <a:gd name="T7" fmla="*/ 2147483646 h 174"/>
                    <a:gd name="T8" fmla="*/ 2147483646 w 59"/>
                    <a:gd name="T9" fmla="*/ 2147483646 h 174"/>
                    <a:gd name="T10" fmla="*/ 2147483646 w 59"/>
                    <a:gd name="T11" fmla="*/ 2147483646 h 174"/>
                    <a:gd name="T12" fmla="*/ 2147483646 w 59"/>
                    <a:gd name="T13" fmla="*/ 2147483646 h 174"/>
                    <a:gd name="T14" fmla="*/ 2147483646 w 59"/>
                    <a:gd name="T15" fmla="*/ 2147483646 h 174"/>
                    <a:gd name="T16" fmla="*/ 2147483646 w 59"/>
                    <a:gd name="T17" fmla="*/ 2147483646 h 174"/>
                    <a:gd name="T18" fmla="*/ 2147483646 w 59"/>
                    <a:gd name="T19" fmla="*/ 2147483646 h 174"/>
                    <a:gd name="T20" fmla="*/ 2147483646 w 59"/>
                    <a:gd name="T21" fmla="*/ 2147483646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9" h="174">
                      <a:moveTo>
                        <a:pt x="41" y="174"/>
                      </a:moveTo>
                      <a:lnTo>
                        <a:pt x="41" y="174"/>
                      </a:lnTo>
                      <a:cubicBezTo>
                        <a:pt x="37" y="174"/>
                        <a:pt x="33" y="172"/>
                        <a:pt x="30" y="169"/>
                      </a:cubicBezTo>
                      <a:cubicBezTo>
                        <a:pt x="11" y="148"/>
                        <a:pt x="0" y="119"/>
                        <a:pt x="0" y="88"/>
                      </a:cubicBezTo>
                      <a:cubicBezTo>
                        <a:pt x="0" y="57"/>
                        <a:pt x="10" y="29"/>
                        <a:pt x="29" y="7"/>
                      </a:cubicBezTo>
                      <a:cubicBezTo>
                        <a:pt x="35" y="1"/>
                        <a:pt x="45" y="0"/>
                        <a:pt x="51" y="6"/>
                      </a:cubicBezTo>
                      <a:cubicBezTo>
                        <a:pt x="58" y="12"/>
                        <a:pt x="59" y="22"/>
                        <a:pt x="53" y="28"/>
                      </a:cubicBezTo>
                      <a:cubicBezTo>
                        <a:pt x="39" y="44"/>
                        <a:pt x="32" y="65"/>
                        <a:pt x="32" y="88"/>
                      </a:cubicBezTo>
                      <a:cubicBezTo>
                        <a:pt x="32" y="111"/>
                        <a:pt x="40" y="132"/>
                        <a:pt x="53" y="148"/>
                      </a:cubicBezTo>
                      <a:cubicBezTo>
                        <a:pt x="59" y="154"/>
                        <a:pt x="58" y="164"/>
                        <a:pt x="52" y="170"/>
                      </a:cubicBezTo>
                      <a:cubicBezTo>
                        <a:pt x="49" y="173"/>
                        <a:pt x="45" y="174"/>
                        <a:pt x="41" y="174"/>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63" name="Freeform 189"/>
                <p:cNvSpPr>
                  <a:spLocks/>
                </p:cNvSpPr>
                <p:nvPr/>
              </p:nvSpPr>
              <p:spPr bwMode="auto">
                <a:xfrm>
                  <a:off x="912813" y="2816225"/>
                  <a:ext cx="39688" cy="136525"/>
                </a:xfrm>
                <a:custGeom>
                  <a:avLst/>
                  <a:gdLst>
                    <a:gd name="T0" fmla="*/ 2147483646 w 87"/>
                    <a:gd name="T1" fmla="*/ 2147483646 h 293"/>
                    <a:gd name="T2" fmla="*/ 2147483646 w 87"/>
                    <a:gd name="T3" fmla="*/ 2147483646 h 293"/>
                    <a:gd name="T4" fmla="*/ 2147483646 w 87"/>
                    <a:gd name="T5" fmla="*/ 2147483646 h 293"/>
                    <a:gd name="T6" fmla="*/ 0 w 87"/>
                    <a:gd name="T7" fmla="*/ 2147483646 h 293"/>
                    <a:gd name="T8" fmla="*/ 2147483646 w 87"/>
                    <a:gd name="T9" fmla="*/ 2147483646 h 293"/>
                    <a:gd name="T10" fmla="*/ 2147483646 w 87"/>
                    <a:gd name="T11" fmla="*/ 2147483646 h 293"/>
                    <a:gd name="T12" fmla="*/ 2147483646 w 87"/>
                    <a:gd name="T13" fmla="*/ 2147483646 h 293"/>
                    <a:gd name="T14" fmla="*/ 2147483646 w 87"/>
                    <a:gd name="T15" fmla="*/ 2147483646 h 293"/>
                    <a:gd name="T16" fmla="*/ 2147483646 w 87"/>
                    <a:gd name="T17" fmla="*/ 2147483646 h 293"/>
                    <a:gd name="T18" fmla="*/ 2147483646 w 87"/>
                    <a:gd name="T19" fmla="*/ 2147483646 h 293"/>
                    <a:gd name="T20" fmla="*/ 2147483646 w 87"/>
                    <a:gd name="T21" fmla="*/ 2147483646 h 2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7" h="293">
                      <a:moveTo>
                        <a:pt x="70" y="293"/>
                      </a:moveTo>
                      <a:lnTo>
                        <a:pt x="70" y="293"/>
                      </a:lnTo>
                      <a:cubicBezTo>
                        <a:pt x="66" y="293"/>
                        <a:pt x="62" y="292"/>
                        <a:pt x="58" y="289"/>
                      </a:cubicBezTo>
                      <a:cubicBezTo>
                        <a:pt x="22" y="252"/>
                        <a:pt x="0" y="201"/>
                        <a:pt x="0" y="148"/>
                      </a:cubicBezTo>
                      <a:cubicBezTo>
                        <a:pt x="0" y="94"/>
                        <a:pt x="21" y="43"/>
                        <a:pt x="58" y="7"/>
                      </a:cubicBezTo>
                      <a:cubicBezTo>
                        <a:pt x="64" y="0"/>
                        <a:pt x="74" y="1"/>
                        <a:pt x="80" y="7"/>
                      </a:cubicBezTo>
                      <a:cubicBezTo>
                        <a:pt x="86" y="13"/>
                        <a:pt x="86" y="23"/>
                        <a:pt x="80" y="29"/>
                      </a:cubicBezTo>
                      <a:cubicBezTo>
                        <a:pt x="49" y="60"/>
                        <a:pt x="32" y="103"/>
                        <a:pt x="32" y="148"/>
                      </a:cubicBezTo>
                      <a:cubicBezTo>
                        <a:pt x="32" y="193"/>
                        <a:pt x="50" y="236"/>
                        <a:pt x="81" y="266"/>
                      </a:cubicBezTo>
                      <a:cubicBezTo>
                        <a:pt x="87" y="272"/>
                        <a:pt x="87" y="282"/>
                        <a:pt x="81" y="288"/>
                      </a:cubicBezTo>
                      <a:cubicBezTo>
                        <a:pt x="78" y="291"/>
                        <a:pt x="74" y="293"/>
                        <a:pt x="70" y="293"/>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64" name="Freeform 190"/>
                <p:cNvSpPr>
                  <a:spLocks/>
                </p:cNvSpPr>
                <p:nvPr/>
              </p:nvSpPr>
              <p:spPr bwMode="auto">
                <a:xfrm>
                  <a:off x="1123950" y="2843213"/>
                  <a:ext cx="26988" cy="82550"/>
                </a:xfrm>
                <a:custGeom>
                  <a:avLst/>
                  <a:gdLst>
                    <a:gd name="T0" fmla="*/ 2147483646 w 59"/>
                    <a:gd name="T1" fmla="*/ 2147483646 h 174"/>
                    <a:gd name="T2" fmla="*/ 2147483646 w 59"/>
                    <a:gd name="T3" fmla="*/ 2147483646 h 174"/>
                    <a:gd name="T4" fmla="*/ 2147483646 w 59"/>
                    <a:gd name="T5" fmla="*/ 2147483646 h 174"/>
                    <a:gd name="T6" fmla="*/ 2147483646 w 59"/>
                    <a:gd name="T7" fmla="*/ 2147483646 h 174"/>
                    <a:gd name="T8" fmla="*/ 2147483646 w 59"/>
                    <a:gd name="T9" fmla="*/ 2147483646 h 174"/>
                    <a:gd name="T10" fmla="*/ 2147483646 w 59"/>
                    <a:gd name="T11" fmla="*/ 2147483646 h 174"/>
                    <a:gd name="T12" fmla="*/ 2147483646 w 59"/>
                    <a:gd name="T13" fmla="*/ 2147483646 h 174"/>
                    <a:gd name="T14" fmla="*/ 2147483646 w 59"/>
                    <a:gd name="T15" fmla="*/ 2147483646 h 174"/>
                    <a:gd name="T16" fmla="*/ 2147483646 w 59"/>
                    <a:gd name="T17" fmla="*/ 2147483646 h 174"/>
                    <a:gd name="T18" fmla="*/ 2147483646 w 59"/>
                    <a:gd name="T19" fmla="*/ 2147483646 h 174"/>
                    <a:gd name="T20" fmla="*/ 2147483646 w 59"/>
                    <a:gd name="T21" fmla="*/ 2147483646 h 1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9" h="174">
                      <a:moveTo>
                        <a:pt x="17" y="174"/>
                      </a:moveTo>
                      <a:lnTo>
                        <a:pt x="17" y="174"/>
                      </a:lnTo>
                      <a:cubicBezTo>
                        <a:pt x="14" y="174"/>
                        <a:pt x="10" y="173"/>
                        <a:pt x="7" y="170"/>
                      </a:cubicBezTo>
                      <a:cubicBezTo>
                        <a:pt x="0" y="164"/>
                        <a:pt x="0" y="154"/>
                        <a:pt x="6" y="148"/>
                      </a:cubicBezTo>
                      <a:cubicBezTo>
                        <a:pt x="19" y="132"/>
                        <a:pt x="27" y="111"/>
                        <a:pt x="27" y="88"/>
                      </a:cubicBezTo>
                      <a:cubicBezTo>
                        <a:pt x="27" y="65"/>
                        <a:pt x="20" y="44"/>
                        <a:pt x="6" y="28"/>
                      </a:cubicBezTo>
                      <a:cubicBezTo>
                        <a:pt x="0" y="22"/>
                        <a:pt x="1" y="12"/>
                        <a:pt x="7" y="6"/>
                      </a:cubicBezTo>
                      <a:cubicBezTo>
                        <a:pt x="14" y="0"/>
                        <a:pt x="24" y="1"/>
                        <a:pt x="30" y="7"/>
                      </a:cubicBezTo>
                      <a:cubicBezTo>
                        <a:pt x="49" y="29"/>
                        <a:pt x="59" y="57"/>
                        <a:pt x="59" y="88"/>
                      </a:cubicBezTo>
                      <a:cubicBezTo>
                        <a:pt x="59" y="119"/>
                        <a:pt x="48" y="148"/>
                        <a:pt x="29" y="169"/>
                      </a:cubicBezTo>
                      <a:cubicBezTo>
                        <a:pt x="26" y="172"/>
                        <a:pt x="22" y="174"/>
                        <a:pt x="17" y="174"/>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sp>
              <p:nvSpPr>
                <p:cNvPr id="65" name="Freeform 191"/>
                <p:cNvSpPr>
                  <a:spLocks/>
                </p:cNvSpPr>
                <p:nvPr/>
              </p:nvSpPr>
              <p:spPr bwMode="auto">
                <a:xfrm>
                  <a:off x="1157288" y="2816225"/>
                  <a:ext cx="41275" cy="136525"/>
                </a:xfrm>
                <a:custGeom>
                  <a:avLst/>
                  <a:gdLst>
                    <a:gd name="T0" fmla="*/ 2147483646 w 87"/>
                    <a:gd name="T1" fmla="*/ 2147483646 h 293"/>
                    <a:gd name="T2" fmla="*/ 2147483646 w 87"/>
                    <a:gd name="T3" fmla="*/ 2147483646 h 293"/>
                    <a:gd name="T4" fmla="*/ 2147483646 w 87"/>
                    <a:gd name="T5" fmla="*/ 2147483646 h 293"/>
                    <a:gd name="T6" fmla="*/ 2147483646 w 87"/>
                    <a:gd name="T7" fmla="*/ 2147483646 h 293"/>
                    <a:gd name="T8" fmla="*/ 2147483646 w 87"/>
                    <a:gd name="T9" fmla="*/ 2147483646 h 293"/>
                    <a:gd name="T10" fmla="*/ 2147483646 w 87"/>
                    <a:gd name="T11" fmla="*/ 2147483646 h 293"/>
                    <a:gd name="T12" fmla="*/ 2147483646 w 87"/>
                    <a:gd name="T13" fmla="*/ 2147483646 h 293"/>
                    <a:gd name="T14" fmla="*/ 2147483646 w 87"/>
                    <a:gd name="T15" fmla="*/ 2147483646 h 293"/>
                    <a:gd name="T16" fmla="*/ 2147483646 w 87"/>
                    <a:gd name="T17" fmla="*/ 2147483646 h 293"/>
                    <a:gd name="T18" fmla="*/ 2147483646 w 87"/>
                    <a:gd name="T19" fmla="*/ 2147483646 h 293"/>
                    <a:gd name="T20" fmla="*/ 2147483646 w 87"/>
                    <a:gd name="T21" fmla="*/ 2147483646 h 2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7" h="293">
                      <a:moveTo>
                        <a:pt x="17" y="293"/>
                      </a:moveTo>
                      <a:lnTo>
                        <a:pt x="17" y="293"/>
                      </a:lnTo>
                      <a:cubicBezTo>
                        <a:pt x="13" y="293"/>
                        <a:pt x="9" y="291"/>
                        <a:pt x="6" y="288"/>
                      </a:cubicBezTo>
                      <a:cubicBezTo>
                        <a:pt x="0" y="282"/>
                        <a:pt x="0" y="272"/>
                        <a:pt x="6" y="266"/>
                      </a:cubicBezTo>
                      <a:cubicBezTo>
                        <a:pt x="37" y="236"/>
                        <a:pt x="55" y="193"/>
                        <a:pt x="55" y="148"/>
                      </a:cubicBezTo>
                      <a:cubicBezTo>
                        <a:pt x="55" y="103"/>
                        <a:pt x="38" y="60"/>
                        <a:pt x="7" y="29"/>
                      </a:cubicBezTo>
                      <a:cubicBezTo>
                        <a:pt x="1" y="23"/>
                        <a:pt x="1" y="13"/>
                        <a:pt x="7" y="7"/>
                      </a:cubicBezTo>
                      <a:cubicBezTo>
                        <a:pt x="13" y="1"/>
                        <a:pt x="23" y="0"/>
                        <a:pt x="29" y="7"/>
                      </a:cubicBezTo>
                      <a:cubicBezTo>
                        <a:pt x="66" y="43"/>
                        <a:pt x="87" y="94"/>
                        <a:pt x="87" y="148"/>
                      </a:cubicBezTo>
                      <a:cubicBezTo>
                        <a:pt x="86" y="201"/>
                        <a:pt x="65" y="252"/>
                        <a:pt x="28" y="289"/>
                      </a:cubicBezTo>
                      <a:cubicBezTo>
                        <a:pt x="25" y="292"/>
                        <a:pt x="21" y="293"/>
                        <a:pt x="17" y="293"/>
                      </a:cubicBezTo>
                      <a:close/>
                    </a:path>
                  </a:pathLst>
                </a:custGeom>
                <a:grp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pPr defTabSz="539518" eaLnBrk="0" fontAlgn="base" hangingPunct="0">
                    <a:spcBef>
                      <a:spcPct val="0"/>
                    </a:spcBef>
                    <a:spcAft>
                      <a:spcPct val="0"/>
                    </a:spcAft>
                  </a:pPr>
                  <a:endParaRPr kumimoji="1" lang="en-US" sz="2139">
                    <a:solidFill>
                      <a:prstClr val="black"/>
                    </a:solidFill>
                    <a:ea typeface="宋体" panose="02010600030101010101" pitchFamily="2" charset="-122"/>
                  </a:endParaRPr>
                </a:p>
              </p:txBody>
            </p:sp>
          </p:grpSp>
          <p:sp>
            <p:nvSpPr>
              <p:cNvPr id="66" name="Freeform 44"/>
              <p:cNvSpPr>
                <a:spLocks noEditPoints="1"/>
              </p:cNvSpPr>
              <p:nvPr/>
            </p:nvSpPr>
            <p:spPr bwMode="auto">
              <a:xfrm rot="3258586">
                <a:off x="6193586" y="5640681"/>
                <a:ext cx="228365" cy="256228"/>
              </a:xfrm>
              <a:custGeom>
                <a:avLst/>
                <a:gdLst>
                  <a:gd name="T0" fmla="*/ 57 w 199"/>
                  <a:gd name="T1" fmla="*/ 3 h 184"/>
                  <a:gd name="T2" fmla="*/ 26 w 199"/>
                  <a:gd name="T3" fmla="*/ 38 h 184"/>
                  <a:gd name="T4" fmla="*/ 1 w 199"/>
                  <a:gd name="T5" fmla="*/ 78 h 184"/>
                  <a:gd name="T6" fmla="*/ 2 w 199"/>
                  <a:gd name="T7" fmla="*/ 84 h 184"/>
                  <a:gd name="T8" fmla="*/ 49 w 199"/>
                  <a:gd name="T9" fmla="*/ 119 h 184"/>
                  <a:gd name="T10" fmla="*/ 72 w 199"/>
                  <a:gd name="T11" fmla="*/ 136 h 184"/>
                  <a:gd name="T12" fmla="*/ 135 w 199"/>
                  <a:gd name="T13" fmla="*/ 183 h 184"/>
                  <a:gd name="T14" fmla="*/ 141 w 199"/>
                  <a:gd name="T15" fmla="*/ 182 h 184"/>
                  <a:gd name="T16" fmla="*/ 173 w 199"/>
                  <a:gd name="T17" fmla="*/ 147 h 184"/>
                  <a:gd name="T18" fmla="*/ 197 w 199"/>
                  <a:gd name="T19" fmla="*/ 107 h 184"/>
                  <a:gd name="T20" fmla="*/ 196 w 199"/>
                  <a:gd name="T21" fmla="*/ 100 h 184"/>
                  <a:gd name="T22" fmla="*/ 63 w 199"/>
                  <a:gd name="T23" fmla="*/ 2 h 184"/>
                  <a:gd name="T24" fmla="*/ 57 w 199"/>
                  <a:gd name="T25" fmla="*/ 3 h 184"/>
                  <a:gd name="T26" fmla="*/ 23 w 199"/>
                  <a:gd name="T27" fmla="*/ 54 h 184"/>
                  <a:gd name="T28" fmla="*/ 41 w 199"/>
                  <a:gd name="T29" fmla="*/ 31 h 184"/>
                  <a:gd name="T30" fmla="*/ 43 w 199"/>
                  <a:gd name="T31" fmla="*/ 32 h 184"/>
                  <a:gd name="T32" fmla="*/ 25 w 199"/>
                  <a:gd name="T33" fmla="*/ 55 h 184"/>
                  <a:gd name="T34" fmla="*/ 23 w 199"/>
                  <a:gd name="T35" fmla="*/ 54 h 184"/>
                  <a:gd name="T36" fmla="*/ 16 w 199"/>
                  <a:gd name="T37" fmla="*/ 82 h 184"/>
                  <a:gd name="T38" fmla="*/ 15 w 199"/>
                  <a:gd name="T39" fmla="*/ 76 h 184"/>
                  <a:gd name="T40" fmla="*/ 60 w 199"/>
                  <a:gd name="T41" fmla="*/ 16 h 184"/>
                  <a:gd name="T42" fmla="*/ 65 w 199"/>
                  <a:gd name="T43" fmla="*/ 15 h 184"/>
                  <a:gd name="T44" fmla="*/ 166 w 199"/>
                  <a:gd name="T45" fmla="*/ 90 h 184"/>
                  <a:gd name="T46" fmla="*/ 167 w 199"/>
                  <a:gd name="T47" fmla="*/ 95 h 184"/>
                  <a:gd name="T48" fmla="*/ 122 w 199"/>
                  <a:gd name="T49" fmla="*/ 156 h 184"/>
                  <a:gd name="T50" fmla="*/ 117 w 199"/>
                  <a:gd name="T51" fmla="*/ 157 h 184"/>
                  <a:gd name="T52" fmla="*/ 16 w 199"/>
                  <a:gd name="T53" fmla="*/ 82 h 184"/>
                  <a:gd name="T54" fmla="*/ 148 w 199"/>
                  <a:gd name="T55" fmla="*/ 143 h 184"/>
                  <a:gd name="T56" fmla="*/ 131 w 199"/>
                  <a:gd name="T57" fmla="*/ 165 h 184"/>
                  <a:gd name="T58" fmla="*/ 129 w 199"/>
                  <a:gd name="T59" fmla="*/ 165 h 184"/>
                  <a:gd name="T60" fmla="*/ 128 w 199"/>
                  <a:gd name="T61" fmla="*/ 162 h 184"/>
                  <a:gd name="T62" fmla="*/ 144 w 199"/>
                  <a:gd name="T63" fmla="*/ 141 h 184"/>
                  <a:gd name="T64" fmla="*/ 147 w 199"/>
                  <a:gd name="T65" fmla="*/ 140 h 184"/>
                  <a:gd name="T66" fmla="*/ 148 w 199"/>
                  <a:gd name="T67" fmla="*/ 143 h 184"/>
                  <a:gd name="T68" fmla="*/ 161 w 199"/>
                  <a:gd name="T69" fmla="*/ 137 h 184"/>
                  <a:gd name="T70" fmla="*/ 150 w 199"/>
                  <a:gd name="T71" fmla="*/ 139 h 184"/>
                  <a:gd name="T72" fmla="*/ 148 w 199"/>
                  <a:gd name="T73" fmla="*/ 127 h 184"/>
                  <a:gd name="T74" fmla="*/ 159 w 199"/>
                  <a:gd name="T75" fmla="*/ 126 h 184"/>
                  <a:gd name="T76" fmla="*/ 161 w 199"/>
                  <a:gd name="T77" fmla="*/ 137 h 184"/>
                  <a:gd name="T78" fmla="*/ 179 w 199"/>
                  <a:gd name="T79" fmla="*/ 101 h 184"/>
                  <a:gd name="T80" fmla="*/ 163 w 199"/>
                  <a:gd name="T81" fmla="*/ 123 h 184"/>
                  <a:gd name="T82" fmla="*/ 160 w 199"/>
                  <a:gd name="T83" fmla="*/ 123 h 184"/>
                  <a:gd name="T84" fmla="*/ 159 w 199"/>
                  <a:gd name="T85" fmla="*/ 121 h 184"/>
                  <a:gd name="T86" fmla="*/ 175 w 199"/>
                  <a:gd name="T87" fmla="*/ 99 h 184"/>
                  <a:gd name="T88" fmla="*/ 178 w 199"/>
                  <a:gd name="T89" fmla="*/ 99 h 184"/>
                  <a:gd name="T90" fmla="*/ 179 w 199"/>
                  <a:gd name="T91" fmla="*/ 10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184">
                    <a:moveTo>
                      <a:pt x="57" y="3"/>
                    </a:moveTo>
                    <a:cubicBezTo>
                      <a:pt x="57" y="3"/>
                      <a:pt x="39" y="21"/>
                      <a:pt x="26" y="38"/>
                    </a:cubicBezTo>
                    <a:cubicBezTo>
                      <a:pt x="14" y="55"/>
                      <a:pt x="2" y="76"/>
                      <a:pt x="1" y="78"/>
                    </a:cubicBezTo>
                    <a:cubicBezTo>
                      <a:pt x="0" y="80"/>
                      <a:pt x="0" y="82"/>
                      <a:pt x="2" y="84"/>
                    </a:cubicBezTo>
                    <a:cubicBezTo>
                      <a:pt x="49" y="119"/>
                      <a:pt x="49" y="119"/>
                      <a:pt x="49" y="119"/>
                    </a:cubicBezTo>
                    <a:cubicBezTo>
                      <a:pt x="72" y="136"/>
                      <a:pt x="72" y="136"/>
                      <a:pt x="72" y="136"/>
                    </a:cubicBezTo>
                    <a:cubicBezTo>
                      <a:pt x="135" y="183"/>
                      <a:pt x="135" y="183"/>
                      <a:pt x="135" y="183"/>
                    </a:cubicBezTo>
                    <a:cubicBezTo>
                      <a:pt x="137" y="184"/>
                      <a:pt x="140" y="184"/>
                      <a:pt x="141" y="182"/>
                    </a:cubicBezTo>
                    <a:cubicBezTo>
                      <a:pt x="141" y="182"/>
                      <a:pt x="160" y="165"/>
                      <a:pt x="173" y="147"/>
                    </a:cubicBezTo>
                    <a:cubicBezTo>
                      <a:pt x="186" y="130"/>
                      <a:pt x="197" y="107"/>
                      <a:pt x="197" y="107"/>
                    </a:cubicBezTo>
                    <a:cubicBezTo>
                      <a:pt x="199" y="105"/>
                      <a:pt x="198" y="102"/>
                      <a:pt x="196" y="100"/>
                    </a:cubicBezTo>
                    <a:cubicBezTo>
                      <a:pt x="63" y="2"/>
                      <a:pt x="63" y="2"/>
                      <a:pt x="63" y="2"/>
                    </a:cubicBezTo>
                    <a:cubicBezTo>
                      <a:pt x="61" y="0"/>
                      <a:pt x="58" y="1"/>
                      <a:pt x="57" y="3"/>
                    </a:cubicBezTo>
                    <a:close/>
                    <a:moveTo>
                      <a:pt x="23" y="54"/>
                    </a:moveTo>
                    <a:cubicBezTo>
                      <a:pt x="41" y="31"/>
                      <a:pt x="41" y="31"/>
                      <a:pt x="41" y="31"/>
                    </a:cubicBezTo>
                    <a:cubicBezTo>
                      <a:pt x="43" y="32"/>
                      <a:pt x="43" y="32"/>
                      <a:pt x="43" y="32"/>
                    </a:cubicBezTo>
                    <a:cubicBezTo>
                      <a:pt x="25" y="55"/>
                      <a:pt x="25" y="55"/>
                      <a:pt x="25" y="55"/>
                    </a:cubicBezTo>
                    <a:lnTo>
                      <a:pt x="23" y="54"/>
                    </a:lnTo>
                    <a:close/>
                    <a:moveTo>
                      <a:pt x="16" y="82"/>
                    </a:moveTo>
                    <a:cubicBezTo>
                      <a:pt x="14" y="80"/>
                      <a:pt x="14" y="78"/>
                      <a:pt x="15" y="76"/>
                    </a:cubicBezTo>
                    <a:cubicBezTo>
                      <a:pt x="60" y="16"/>
                      <a:pt x="60" y="16"/>
                      <a:pt x="60" y="16"/>
                    </a:cubicBezTo>
                    <a:cubicBezTo>
                      <a:pt x="61" y="14"/>
                      <a:pt x="64" y="14"/>
                      <a:pt x="65" y="15"/>
                    </a:cubicBezTo>
                    <a:cubicBezTo>
                      <a:pt x="166" y="90"/>
                      <a:pt x="166" y="90"/>
                      <a:pt x="166" y="90"/>
                    </a:cubicBezTo>
                    <a:cubicBezTo>
                      <a:pt x="168" y="91"/>
                      <a:pt x="169" y="94"/>
                      <a:pt x="167" y="95"/>
                    </a:cubicBezTo>
                    <a:cubicBezTo>
                      <a:pt x="122" y="156"/>
                      <a:pt x="122" y="156"/>
                      <a:pt x="122" y="156"/>
                    </a:cubicBezTo>
                    <a:cubicBezTo>
                      <a:pt x="121" y="158"/>
                      <a:pt x="119" y="158"/>
                      <a:pt x="117" y="157"/>
                    </a:cubicBezTo>
                    <a:lnTo>
                      <a:pt x="16" y="82"/>
                    </a:lnTo>
                    <a:close/>
                    <a:moveTo>
                      <a:pt x="148" y="143"/>
                    </a:moveTo>
                    <a:cubicBezTo>
                      <a:pt x="131" y="165"/>
                      <a:pt x="131" y="165"/>
                      <a:pt x="131" y="165"/>
                    </a:cubicBezTo>
                    <a:cubicBezTo>
                      <a:pt x="131" y="166"/>
                      <a:pt x="130" y="166"/>
                      <a:pt x="129" y="165"/>
                    </a:cubicBezTo>
                    <a:cubicBezTo>
                      <a:pt x="128" y="165"/>
                      <a:pt x="128" y="163"/>
                      <a:pt x="128" y="162"/>
                    </a:cubicBezTo>
                    <a:cubicBezTo>
                      <a:pt x="144" y="141"/>
                      <a:pt x="144" y="141"/>
                      <a:pt x="144" y="141"/>
                    </a:cubicBezTo>
                    <a:cubicBezTo>
                      <a:pt x="145" y="140"/>
                      <a:pt x="146" y="140"/>
                      <a:pt x="147" y="140"/>
                    </a:cubicBezTo>
                    <a:cubicBezTo>
                      <a:pt x="148" y="141"/>
                      <a:pt x="148" y="142"/>
                      <a:pt x="148" y="143"/>
                    </a:cubicBezTo>
                    <a:close/>
                    <a:moveTo>
                      <a:pt x="161" y="137"/>
                    </a:moveTo>
                    <a:cubicBezTo>
                      <a:pt x="158" y="141"/>
                      <a:pt x="153" y="141"/>
                      <a:pt x="150" y="139"/>
                    </a:cubicBezTo>
                    <a:cubicBezTo>
                      <a:pt x="146" y="136"/>
                      <a:pt x="145" y="131"/>
                      <a:pt x="148" y="127"/>
                    </a:cubicBezTo>
                    <a:cubicBezTo>
                      <a:pt x="151" y="124"/>
                      <a:pt x="156" y="123"/>
                      <a:pt x="159" y="126"/>
                    </a:cubicBezTo>
                    <a:cubicBezTo>
                      <a:pt x="163" y="128"/>
                      <a:pt x="164" y="133"/>
                      <a:pt x="161" y="137"/>
                    </a:cubicBezTo>
                    <a:close/>
                    <a:moveTo>
                      <a:pt x="179" y="101"/>
                    </a:moveTo>
                    <a:cubicBezTo>
                      <a:pt x="163" y="123"/>
                      <a:pt x="163" y="123"/>
                      <a:pt x="163" y="123"/>
                    </a:cubicBezTo>
                    <a:cubicBezTo>
                      <a:pt x="162" y="124"/>
                      <a:pt x="161" y="124"/>
                      <a:pt x="160" y="123"/>
                    </a:cubicBezTo>
                    <a:cubicBezTo>
                      <a:pt x="159" y="123"/>
                      <a:pt x="159" y="121"/>
                      <a:pt x="159" y="121"/>
                    </a:cubicBezTo>
                    <a:cubicBezTo>
                      <a:pt x="175" y="99"/>
                      <a:pt x="175" y="99"/>
                      <a:pt x="175" y="99"/>
                    </a:cubicBezTo>
                    <a:cubicBezTo>
                      <a:pt x="176" y="98"/>
                      <a:pt x="177" y="98"/>
                      <a:pt x="178" y="99"/>
                    </a:cubicBezTo>
                    <a:cubicBezTo>
                      <a:pt x="179" y="99"/>
                      <a:pt x="179" y="100"/>
                      <a:pt x="179" y="101"/>
                    </a:cubicBezTo>
                    <a:close/>
                  </a:path>
                </a:pathLst>
              </a:custGeom>
              <a:solidFill>
                <a:srgbClr val="47A5DD"/>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7" name="Freeform 44"/>
              <p:cNvSpPr>
                <a:spLocks noEditPoints="1"/>
              </p:cNvSpPr>
              <p:nvPr/>
            </p:nvSpPr>
            <p:spPr bwMode="auto">
              <a:xfrm rot="3258586">
                <a:off x="6879168" y="5698873"/>
                <a:ext cx="228365" cy="256228"/>
              </a:xfrm>
              <a:custGeom>
                <a:avLst/>
                <a:gdLst>
                  <a:gd name="T0" fmla="*/ 57 w 199"/>
                  <a:gd name="T1" fmla="*/ 3 h 184"/>
                  <a:gd name="T2" fmla="*/ 26 w 199"/>
                  <a:gd name="T3" fmla="*/ 38 h 184"/>
                  <a:gd name="T4" fmla="*/ 1 w 199"/>
                  <a:gd name="T5" fmla="*/ 78 h 184"/>
                  <a:gd name="T6" fmla="*/ 2 w 199"/>
                  <a:gd name="T7" fmla="*/ 84 h 184"/>
                  <a:gd name="T8" fmla="*/ 49 w 199"/>
                  <a:gd name="T9" fmla="*/ 119 h 184"/>
                  <a:gd name="T10" fmla="*/ 72 w 199"/>
                  <a:gd name="T11" fmla="*/ 136 h 184"/>
                  <a:gd name="T12" fmla="*/ 135 w 199"/>
                  <a:gd name="T13" fmla="*/ 183 h 184"/>
                  <a:gd name="T14" fmla="*/ 141 w 199"/>
                  <a:gd name="T15" fmla="*/ 182 h 184"/>
                  <a:gd name="T16" fmla="*/ 173 w 199"/>
                  <a:gd name="T17" fmla="*/ 147 h 184"/>
                  <a:gd name="T18" fmla="*/ 197 w 199"/>
                  <a:gd name="T19" fmla="*/ 107 h 184"/>
                  <a:gd name="T20" fmla="*/ 196 w 199"/>
                  <a:gd name="T21" fmla="*/ 100 h 184"/>
                  <a:gd name="T22" fmla="*/ 63 w 199"/>
                  <a:gd name="T23" fmla="*/ 2 h 184"/>
                  <a:gd name="T24" fmla="*/ 57 w 199"/>
                  <a:gd name="T25" fmla="*/ 3 h 184"/>
                  <a:gd name="T26" fmla="*/ 23 w 199"/>
                  <a:gd name="T27" fmla="*/ 54 h 184"/>
                  <a:gd name="T28" fmla="*/ 41 w 199"/>
                  <a:gd name="T29" fmla="*/ 31 h 184"/>
                  <a:gd name="T30" fmla="*/ 43 w 199"/>
                  <a:gd name="T31" fmla="*/ 32 h 184"/>
                  <a:gd name="T32" fmla="*/ 25 w 199"/>
                  <a:gd name="T33" fmla="*/ 55 h 184"/>
                  <a:gd name="T34" fmla="*/ 23 w 199"/>
                  <a:gd name="T35" fmla="*/ 54 h 184"/>
                  <a:gd name="T36" fmla="*/ 16 w 199"/>
                  <a:gd name="T37" fmla="*/ 82 h 184"/>
                  <a:gd name="T38" fmla="*/ 15 w 199"/>
                  <a:gd name="T39" fmla="*/ 76 h 184"/>
                  <a:gd name="T40" fmla="*/ 60 w 199"/>
                  <a:gd name="T41" fmla="*/ 16 h 184"/>
                  <a:gd name="T42" fmla="*/ 65 w 199"/>
                  <a:gd name="T43" fmla="*/ 15 h 184"/>
                  <a:gd name="T44" fmla="*/ 166 w 199"/>
                  <a:gd name="T45" fmla="*/ 90 h 184"/>
                  <a:gd name="T46" fmla="*/ 167 w 199"/>
                  <a:gd name="T47" fmla="*/ 95 h 184"/>
                  <a:gd name="T48" fmla="*/ 122 w 199"/>
                  <a:gd name="T49" fmla="*/ 156 h 184"/>
                  <a:gd name="T50" fmla="*/ 117 w 199"/>
                  <a:gd name="T51" fmla="*/ 157 h 184"/>
                  <a:gd name="T52" fmla="*/ 16 w 199"/>
                  <a:gd name="T53" fmla="*/ 82 h 184"/>
                  <a:gd name="T54" fmla="*/ 148 w 199"/>
                  <a:gd name="T55" fmla="*/ 143 h 184"/>
                  <a:gd name="T56" fmla="*/ 131 w 199"/>
                  <a:gd name="T57" fmla="*/ 165 h 184"/>
                  <a:gd name="T58" fmla="*/ 129 w 199"/>
                  <a:gd name="T59" fmla="*/ 165 h 184"/>
                  <a:gd name="T60" fmla="*/ 128 w 199"/>
                  <a:gd name="T61" fmla="*/ 162 h 184"/>
                  <a:gd name="T62" fmla="*/ 144 w 199"/>
                  <a:gd name="T63" fmla="*/ 141 h 184"/>
                  <a:gd name="T64" fmla="*/ 147 w 199"/>
                  <a:gd name="T65" fmla="*/ 140 h 184"/>
                  <a:gd name="T66" fmla="*/ 148 w 199"/>
                  <a:gd name="T67" fmla="*/ 143 h 184"/>
                  <a:gd name="T68" fmla="*/ 161 w 199"/>
                  <a:gd name="T69" fmla="*/ 137 h 184"/>
                  <a:gd name="T70" fmla="*/ 150 w 199"/>
                  <a:gd name="T71" fmla="*/ 139 h 184"/>
                  <a:gd name="T72" fmla="*/ 148 w 199"/>
                  <a:gd name="T73" fmla="*/ 127 h 184"/>
                  <a:gd name="T74" fmla="*/ 159 w 199"/>
                  <a:gd name="T75" fmla="*/ 126 h 184"/>
                  <a:gd name="T76" fmla="*/ 161 w 199"/>
                  <a:gd name="T77" fmla="*/ 137 h 184"/>
                  <a:gd name="T78" fmla="*/ 179 w 199"/>
                  <a:gd name="T79" fmla="*/ 101 h 184"/>
                  <a:gd name="T80" fmla="*/ 163 w 199"/>
                  <a:gd name="T81" fmla="*/ 123 h 184"/>
                  <a:gd name="T82" fmla="*/ 160 w 199"/>
                  <a:gd name="T83" fmla="*/ 123 h 184"/>
                  <a:gd name="T84" fmla="*/ 159 w 199"/>
                  <a:gd name="T85" fmla="*/ 121 h 184"/>
                  <a:gd name="T86" fmla="*/ 175 w 199"/>
                  <a:gd name="T87" fmla="*/ 99 h 184"/>
                  <a:gd name="T88" fmla="*/ 178 w 199"/>
                  <a:gd name="T89" fmla="*/ 99 h 184"/>
                  <a:gd name="T90" fmla="*/ 179 w 199"/>
                  <a:gd name="T91" fmla="*/ 10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184">
                    <a:moveTo>
                      <a:pt x="57" y="3"/>
                    </a:moveTo>
                    <a:cubicBezTo>
                      <a:pt x="57" y="3"/>
                      <a:pt x="39" y="21"/>
                      <a:pt x="26" y="38"/>
                    </a:cubicBezTo>
                    <a:cubicBezTo>
                      <a:pt x="14" y="55"/>
                      <a:pt x="2" y="76"/>
                      <a:pt x="1" y="78"/>
                    </a:cubicBezTo>
                    <a:cubicBezTo>
                      <a:pt x="0" y="80"/>
                      <a:pt x="0" y="82"/>
                      <a:pt x="2" y="84"/>
                    </a:cubicBezTo>
                    <a:cubicBezTo>
                      <a:pt x="49" y="119"/>
                      <a:pt x="49" y="119"/>
                      <a:pt x="49" y="119"/>
                    </a:cubicBezTo>
                    <a:cubicBezTo>
                      <a:pt x="72" y="136"/>
                      <a:pt x="72" y="136"/>
                      <a:pt x="72" y="136"/>
                    </a:cubicBezTo>
                    <a:cubicBezTo>
                      <a:pt x="135" y="183"/>
                      <a:pt x="135" y="183"/>
                      <a:pt x="135" y="183"/>
                    </a:cubicBezTo>
                    <a:cubicBezTo>
                      <a:pt x="137" y="184"/>
                      <a:pt x="140" y="184"/>
                      <a:pt x="141" y="182"/>
                    </a:cubicBezTo>
                    <a:cubicBezTo>
                      <a:pt x="141" y="182"/>
                      <a:pt x="160" y="165"/>
                      <a:pt x="173" y="147"/>
                    </a:cubicBezTo>
                    <a:cubicBezTo>
                      <a:pt x="186" y="130"/>
                      <a:pt x="197" y="107"/>
                      <a:pt x="197" y="107"/>
                    </a:cubicBezTo>
                    <a:cubicBezTo>
                      <a:pt x="199" y="105"/>
                      <a:pt x="198" y="102"/>
                      <a:pt x="196" y="100"/>
                    </a:cubicBezTo>
                    <a:cubicBezTo>
                      <a:pt x="63" y="2"/>
                      <a:pt x="63" y="2"/>
                      <a:pt x="63" y="2"/>
                    </a:cubicBezTo>
                    <a:cubicBezTo>
                      <a:pt x="61" y="0"/>
                      <a:pt x="58" y="1"/>
                      <a:pt x="57" y="3"/>
                    </a:cubicBezTo>
                    <a:close/>
                    <a:moveTo>
                      <a:pt x="23" y="54"/>
                    </a:moveTo>
                    <a:cubicBezTo>
                      <a:pt x="41" y="31"/>
                      <a:pt x="41" y="31"/>
                      <a:pt x="41" y="31"/>
                    </a:cubicBezTo>
                    <a:cubicBezTo>
                      <a:pt x="43" y="32"/>
                      <a:pt x="43" y="32"/>
                      <a:pt x="43" y="32"/>
                    </a:cubicBezTo>
                    <a:cubicBezTo>
                      <a:pt x="25" y="55"/>
                      <a:pt x="25" y="55"/>
                      <a:pt x="25" y="55"/>
                    </a:cubicBezTo>
                    <a:lnTo>
                      <a:pt x="23" y="54"/>
                    </a:lnTo>
                    <a:close/>
                    <a:moveTo>
                      <a:pt x="16" y="82"/>
                    </a:moveTo>
                    <a:cubicBezTo>
                      <a:pt x="14" y="80"/>
                      <a:pt x="14" y="78"/>
                      <a:pt x="15" y="76"/>
                    </a:cubicBezTo>
                    <a:cubicBezTo>
                      <a:pt x="60" y="16"/>
                      <a:pt x="60" y="16"/>
                      <a:pt x="60" y="16"/>
                    </a:cubicBezTo>
                    <a:cubicBezTo>
                      <a:pt x="61" y="14"/>
                      <a:pt x="64" y="14"/>
                      <a:pt x="65" y="15"/>
                    </a:cubicBezTo>
                    <a:cubicBezTo>
                      <a:pt x="166" y="90"/>
                      <a:pt x="166" y="90"/>
                      <a:pt x="166" y="90"/>
                    </a:cubicBezTo>
                    <a:cubicBezTo>
                      <a:pt x="168" y="91"/>
                      <a:pt x="169" y="94"/>
                      <a:pt x="167" y="95"/>
                    </a:cubicBezTo>
                    <a:cubicBezTo>
                      <a:pt x="122" y="156"/>
                      <a:pt x="122" y="156"/>
                      <a:pt x="122" y="156"/>
                    </a:cubicBezTo>
                    <a:cubicBezTo>
                      <a:pt x="121" y="158"/>
                      <a:pt x="119" y="158"/>
                      <a:pt x="117" y="157"/>
                    </a:cubicBezTo>
                    <a:lnTo>
                      <a:pt x="16" y="82"/>
                    </a:lnTo>
                    <a:close/>
                    <a:moveTo>
                      <a:pt x="148" y="143"/>
                    </a:moveTo>
                    <a:cubicBezTo>
                      <a:pt x="131" y="165"/>
                      <a:pt x="131" y="165"/>
                      <a:pt x="131" y="165"/>
                    </a:cubicBezTo>
                    <a:cubicBezTo>
                      <a:pt x="131" y="166"/>
                      <a:pt x="130" y="166"/>
                      <a:pt x="129" y="165"/>
                    </a:cubicBezTo>
                    <a:cubicBezTo>
                      <a:pt x="128" y="165"/>
                      <a:pt x="128" y="163"/>
                      <a:pt x="128" y="162"/>
                    </a:cubicBezTo>
                    <a:cubicBezTo>
                      <a:pt x="144" y="141"/>
                      <a:pt x="144" y="141"/>
                      <a:pt x="144" y="141"/>
                    </a:cubicBezTo>
                    <a:cubicBezTo>
                      <a:pt x="145" y="140"/>
                      <a:pt x="146" y="140"/>
                      <a:pt x="147" y="140"/>
                    </a:cubicBezTo>
                    <a:cubicBezTo>
                      <a:pt x="148" y="141"/>
                      <a:pt x="148" y="142"/>
                      <a:pt x="148" y="143"/>
                    </a:cubicBezTo>
                    <a:close/>
                    <a:moveTo>
                      <a:pt x="161" y="137"/>
                    </a:moveTo>
                    <a:cubicBezTo>
                      <a:pt x="158" y="141"/>
                      <a:pt x="153" y="141"/>
                      <a:pt x="150" y="139"/>
                    </a:cubicBezTo>
                    <a:cubicBezTo>
                      <a:pt x="146" y="136"/>
                      <a:pt x="145" y="131"/>
                      <a:pt x="148" y="127"/>
                    </a:cubicBezTo>
                    <a:cubicBezTo>
                      <a:pt x="151" y="124"/>
                      <a:pt x="156" y="123"/>
                      <a:pt x="159" y="126"/>
                    </a:cubicBezTo>
                    <a:cubicBezTo>
                      <a:pt x="163" y="128"/>
                      <a:pt x="164" y="133"/>
                      <a:pt x="161" y="137"/>
                    </a:cubicBezTo>
                    <a:close/>
                    <a:moveTo>
                      <a:pt x="179" y="101"/>
                    </a:moveTo>
                    <a:cubicBezTo>
                      <a:pt x="163" y="123"/>
                      <a:pt x="163" y="123"/>
                      <a:pt x="163" y="123"/>
                    </a:cubicBezTo>
                    <a:cubicBezTo>
                      <a:pt x="162" y="124"/>
                      <a:pt x="161" y="124"/>
                      <a:pt x="160" y="123"/>
                    </a:cubicBezTo>
                    <a:cubicBezTo>
                      <a:pt x="159" y="123"/>
                      <a:pt x="159" y="121"/>
                      <a:pt x="159" y="121"/>
                    </a:cubicBezTo>
                    <a:cubicBezTo>
                      <a:pt x="175" y="99"/>
                      <a:pt x="175" y="99"/>
                      <a:pt x="175" y="99"/>
                    </a:cubicBezTo>
                    <a:cubicBezTo>
                      <a:pt x="176" y="98"/>
                      <a:pt x="177" y="98"/>
                      <a:pt x="178" y="99"/>
                    </a:cubicBezTo>
                    <a:cubicBezTo>
                      <a:pt x="179" y="99"/>
                      <a:pt x="179" y="100"/>
                      <a:pt x="179" y="101"/>
                    </a:cubicBezTo>
                    <a:close/>
                  </a:path>
                </a:pathLst>
              </a:custGeom>
              <a:solidFill>
                <a:srgbClr val="47A5DD"/>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8" name="Freeform 44"/>
              <p:cNvSpPr>
                <a:spLocks noEditPoints="1"/>
              </p:cNvSpPr>
              <p:nvPr/>
            </p:nvSpPr>
            <p:spPr bwMode="auto">
              <a:xfrm rot="3258586">
                <a:off x="7183385" y="5698872"/>
                <a:ext cx="228365" cy="256228"/>
              </a:xfrm>
              <a:custGeom>
                <a:avLst/>
                <a:gdLst>
                  <a:gd name="T0" fmla="*/ 57 w 199"/>
                  <a:gd name="T1" fmla="*/ 3 h 184"/>
                  <a:gd name="T2" fmla="*/ 26 w 199"/>
                  <a:gd name="T3" fmla="*/ 38 h 184"/>
                  <a:gd name="T4" fmla="*/ 1 w 199"/>
                  <a:gd name="T5" fmla="*/ 78 h 184"/>
                  <a:gd name="T6" fmla="*/ 2 w 199"/>
                  <a:gd name="T7" fmla="*/ 84 h 184"/>
                  <a:gd name="T8" fmla="*/ 49 w 199"/>
                  <a:gd name="T9" fmla="*/ 119 h 184"/>
                  <a:gd name="T10" fmla="*/ 72 w 199"/>
                  <a:gd name="T11" fmla="*/ 136 h 184"/>
                  <a:gd name="T12" fmla="*/ 135 w 199"/>
                  <a:gd name="T13" fmla="*/ 183 h 184"/>
                  <a:gd name="T14" fmla="*/ 141 w 199"/>
                  <a:gd name="T15" fmla="*/ 182 h 184"/>
                  <a:gd name="T16" fmla="*/ 173 w 199"/>
                  <a:gd name="T17" fmla="*/ 147 h 184"/>
                  <a:gd name="T18" fmla="*/ 197 w 199"/>
                  <a:gd name="T19" fmla="*/ 107 h 184"/>
                  <a:gd name="T20" fmla="*/ 196 w 199"/>
                  <a:gd name="T21" fmla="*/ 100 h 184"/>
                  <a:gd name="T22" fmla="*/ 63 w 199"/>
                  <a:gd name="T23" fmla="*/ 2 h 184"/>
                  <a:gd name="T24" fmla="*/ 57 w 199"/>
                  <a:gd name="T25" fmla="*/ 3 h 184"/>
                  <a:gd name="T26" fmla="*/ 23 w 199"/>
                  <a:gd name="T27" fmla="*/ 54 h 184"/>
                  <a:gd name="T28" fmla="*/ 41 w 199"/>
                  <a:gd name="T29" fmla="*/ 31 h 184"/>
                  <a:gd name="T30" fmla="*/ 43 w 199"/>
                  <a:gd name="T31" fmla="*/ 32 h 184"/>
                  <a:gd name="T32" fmla="*/ 25 w 199"/>
                  <a:gd name="T33" fmla="*/ 55 h 184"/>
                  <a:gd name="T34" fmla="*/ 23 w 199"/>
                  <a:gd name="T35" fmla="*/ 54 h 184"/>
                  <a:gd name="T36" fmla="*/ 16 w 199"/>
                  <a:gd name="T37" fmla="*/ 82 h 184"/>
                  <a:gd name="T38" fmla="*/ 15 w 199"/>
                  <a:gd name="T39" fmla="*/ 76 h 184"/>
                  <a:gd name="T40" fmla="*/ 60 w 199"/>
                  <a:gd name="T41" fmla="*/ 16 h 184"/>
                  <a:gd name="T42" fmla="*/ 65 w 199"/>
                  <a:gd name="T43" fmla="*/ 15 h 184"/>
                  <a:gd name="T44" fmla="*/ 166 w 199"/>
                  <a:gd name="T45" fmla="*/ 90 h 184"/>
                  <a:gd name="T46" fmla="*/ 167 w 199"/>
                  <a:gd name="T47" fmla="*/ 95 h 184"/>
                  <a:gd name="T48" fmla="*/ 122 w 199"/>
                  <a:gd name="T49" fmla="*/ 156 h 184"/>
                  <a:gd name="T50" fmla="*/ 117 w 199"/>
                  <a:gd name="T51" fmla="*/ 157 h 184"/>
                  <a:gd name="T52" fmla="*/ 16 w 199"/>
                  <a:gd name="T53" fmla="*/ 82 h 184"/>
                  <a:gd name="T54" fmla="*/ 148 w 199"/>
                  <a:gd name="T55" fmla="*/ 143 h 184"/>
                  <a:gd name="T56" fmla="*/ 131 w 199"/>
                  <a:gd name="T57" fmla="*/ 165 h 184"/>
                  <a:gd name="T58" fmla="*/ 129 w 199"/>
                  <a:gd name="T59" fmla="*/ 165 h 184"/>
                  <a:gd name="T60" fmla="*/ 128 w 199"/>
                  <a:gd name="T61" fmla="*/ 162 h 184"/>
                  <a:gd name="T62" fmla="*/ 144 w 199"/>
                  <a:gd name="T63" fmla="*/ 141 h 184"/>
                  <a:gd name="T64" fmla="*/ 147 w 199"/>
                  <a:gd name="T65" fmla="*/ 140 h 184"/>
                  <a:gd name="T66" fmla="*/ 148 w 199"/>
                  <a:gd name="T67" fmla="*/ 143 h 184"/>
                  <a:gd name="T68" fmla="*/ 161 w 199"/>
                  <a:gd name="T69" fmla="*/ 137 h 184"/>
                  <a:gd name="T70" fmla="*/ 150 w 199"/>
                  <a:gd name="T71" fmla="*/ 139 h 184"/>
                  <a:gd name="T72" fmla="*/ 148 w 199"/>
                  <a:gd name="T73" fmla="*/ 127 h 184"/>
                  <a:gd name="T74" fmla="*/ 159 w 199"/>
                  <a:gd name="T75" fmla="*/ 126 h 184"/>
                  <a:gd name="T76" fmla="*/ 161 w 199"/>
                  <a:gd name="T77" fmla="*/ 137 h 184"/>
                  <a:gd name="T78" fmla="*/ 179 w 199"/>
                  <a:gd name="T79" fmla="*/ 101 h 184"/>
                  <a:gd name="T80" fmla="*/ 163 w 199"/>
                  <a:gd name="T81" fmla="*/ 123 h 184"/>
                  <a:gd name="T82" fmla="*/ 160 w 199"/>
                  <a:gd name="T83" fmla="*/ 123 h 184"/>
                  <a:gd name="T84" fmla="*/ 159 w 199"/>
                  <a:gd name="T85" fmla="*/ 121 h 184"/>
                  <a:gd name="T86" fmla="*/ 175 w 199"/>
                  <a:gd name="T87" fmla="*/ 99 h 184"/>
                  <a:gd name="T88" fmla="*/ 178 w 199"/>
                  <a:gd name="T89" fmla="*/ 99 h 184"/>
                  <a:gd name="T90" fmla="*/ 179 w 199"/>
                  <a:gd name="T91" fmla="*/ 10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184">
                    <a:moveTo>
                      <a:pt x="57" y="3"/>
                    </a:moveTo>
                    <a:cubicBezTo>
                      <a:pt x="57" y="3"/>
                      <a:pt x="39" y="21"/>
                      <a:pt x="26" y="38"/>
                    </a:cubicBezTo>
                    <a:cubicBezTo>
                      <a:pt x="14" y="55"/>
                      <a:pt x="2" y="76"/>
                      <a:pt x="1" y="78"/>
                    </a:cubicBezTo>
                    <a:cubicBezTo>
                      <a:pt x="0" y="80"/>
                      <a:pt x="0" y="82"/>
                      <a:pt x="2" y="84"/>
                    </a:cubicBezTo>
                    <a:cubicBezTo>
                      <a:pt x="49" y="119"/>
                      <a:pt x="49" y="119"/>
                      <a:pt x="49" y="119"/>
                    </a:cubicBezTo>
                    <a:cubicBezTo>
                      <a:pt x="72" y="136"/>
                      <a:pt x="72" y="136"/>
                      <a:pt x="72" y="136"/>
                    </a:cubicBezTo>
                    <a:cubicBezTo>
                      <a:pt x="135" y="183"/>
                      <a:pt x="135" y="183"/>
                      <a:pt x="135" y="183"/>
                    </a:cubicBezTo>
                    <a:cubicBezTo>
                      <a:pt x="137" y="184"/>
                      <a:pt x="140" y="184"/>
                      <a:pt x="141" y="182"/>
                    </a:cubicBezTo>
                    <a:cubicBezTo>
                      <a:pt x="141" y="182"/>
                      <a:pt x="160" y="165"/>
                      <a:pt x="173" y="147"/>
                    </a:cubicBezTo>
                    <a:cubicBezTo>
                      <a:pt x="186" y="130"/>
                      <a:pt x="197" y="107"/>
                      <a:pt x="197" y="107"/>
                    </a:cubicBezTo>
                    <a:cubicBezTo>
                      <a:pt x="199" y="105"/>
                      <a:pt x="198" y="102"/>
                      <a:pt x="196" y="100"/>
                    </a:cubicBezTo>
                    <a:cubicBezTo>
                      <a:pt x="63" y="2"/>
                      <a:pt x="63" y="2"/>
                      <a:pt x="63" y="2"/>
                    </a:cubicBezTo>
                    <a:cubicBezTo>
                      <a:pt x="61" y="0"/>
                      <a:pt x="58" y="1"/>
                      <a:pt x="57" y="3"/>
                    </a:cubicBezTo>
                    <a:close/>
                    <a:moveTo>
                      <a:pt x="23" y="54"/>
                    </a:moveTo>
                    <a:cubicBezTo>
                      <a:pt x="41" y="31"/>
                      <a:pt x="41" y="31"/>
                      <a:pt x="41" y="31"/>
                    </a:cubicBezTo>
                    <a:cubicBezTo>
                      <a:pt x="43" y="32"/>
                      <a:pt x="43" y="32"/>
                      <a:pt x="43" y="32"/>
                    </a:cubicBezTo>
                    <a:cubicBezTo>
                      <a:pt x="25" y="55"/>
                      <a:pt x="25" y="55"/>
                      <a:pt x="25" y="55"/>
                    </a:cubicBezTo>
                    <a:lnTo>
                      <a:pt x="23" y="54"/>
                    </a:lnTo>
                    <a:close/>
                    <a:moveTo>
                      <a:pt x="16" y="82"/>
                    </a:moveTo>
                    <a:cubicBezTo>
                      <a:pt x="14" y="80"/>
                      <a:pt x="14" y="78"/>
                      <a:pt x="15" y="76"/>
                    </a:cubicBezTo>
                    <a:cubicBezTo>
                      <a:pt x="60" y="16"/>
                      <a:pt x="60" y="16"/>
                      <a:pt x="60" y="16"/>
                    </a:cubicBezTo>
                    <a:cubicBezTo>
                      <a:pt x="61" y="14"/>
                      <a:pt x="64" y="14"/>
                      <a:pt x="65" y="15"/>
                    </a:cubicBezTo>
                    <a:cubicBezTo>
                      <a:pt x="166" y="90"/>
                      <a:pt x="166" y="90"/>
                      <a:pt x="166" y="90"/>
                    </a:cubicBezTo>
                    <a:cubicBezTo>
                      <a:pt x="168" y="91"/>
                      <a:pt x="169" y="94"/>
                      <a:pt x="167" y="95"/>
                    </a:cubicBezTo>
                    <a:cubicBezTo>
                      <a:pt x="122" y="156"/>
                      <a:pt x="122" y="156"/>
                      <a:pt x="122" y="156"/>
                    </a:cubicBezTo>
                    <a:cubicBezTo>
                      <a:pt x="121" y="158"/>
                      <a:pt x="119" y="158"/>
                      <a:pt x="117" y="157"/>
                    </a:cubicBezTo>
                    <a:lnTo>
                      <a:pt x="16" y="82"/>
                    </a:lnTo>
                    <a:close/>
                    <a:moveTo>
                      <a:pt x="148" y="143"/>
                    </a:moveTo>
                    <a:cubicBezTo>
                      <a:pt x="131" y="165"/>
                      <a:pt x="131" y="165"/>
                      <a:pt x="131" y="165"/>
                    </a:cubicBezTo>
                    <a:cubicBezTo>
                      <a:pt x="131" y="166"/>
                      <a:pt x="130" y="166"/>
                      <a:pt x="129" y="165"/>
                    </a:cubicBezTo>
                    <a:cubicBezTo>
                      <a:pt x="128" y="165"/>
                      <a:pt x="128" y="163"/>
                      <a:pt x="128" y="162"/>
                    </a:cubicBezTo>
                    <a:cubicBezTo>
                      <a:pt x="144" y="141"/>
                      <a:pt x="144" y="141"/>
                      <a:pt x="144" y="141"/>
                    </a:cubicBezTo>
                    <a:cubicBezTo>
                      <a:pt x="145" y="140"/>
                      <a:pt x="146" y="140"/>
                      <a:pt x="147" y="140"/>
                    </a:cubicBezTo>
                    <a:cubicBezTo>
                      <a:pt x="148" y="141"/>
                      <a:pt x="148" y="142"/>
                      <a:pt x="148" y="143"/>
                    </a:cubicBezTo>
                    <a:close/>
                    <a:moveTo>
                      <a:pt x="161" y="137"/>
                    </a:moveTo>
                    <a:cubicBezTo>
                      <a:pt x="158" y="141"/>
                      <a:pt x="153" y="141"/>
                      <a:pt x="150" y="139"/>
                    </a:cubicBezTo>
                    <a:cubicBezTo>
                      <a:pt x="146" y="136"/>
                      <a:pt x="145" y="131"/>
                      <a:pt x="148" y="127"/>
                    </a:cubicBezTo>
                    <a:cubicBezTo>
                      <a:pt x="151" y="124"/>
                      <a:pt x="156" y="123"/>
                      <a:pt x="159" y="126"/>
                    </a:cubicBezTo>
                    <a:cubicBezTo>
                      <a:pt x="163" y="128"/>
                      <a:pt x="164" y="133"/>
                      <a:pt x="161" y="137"/>
                    </a:cubicBezTo>
                    <a:close/>
                    <a:moveTo>
                      <a:pt x="179" y="101"/>
                    </a:moveTo>
                    <a:cubicBezTo>
                      <a:pt x="163" y="123"/>
                      <a:pt x="163" y="123"/>
                      <a:pt x="163" y="123"/>
                    </a:cubicBezTo>
                    <a:cubicBezTo>
                      <a:pt x="162" y="124"/>
                      <a:pt x="161" y="124"/>
                      <a:pt x="160" y="123"/>
                    </a:cubicBezTo>
                    <a:cubicBezTo>
                      <a:pt x="159" y="123"/>
                      <a:pt x="159" y="121"/>
                      <a:pt x="159" y="121"/>
                    </a:cubicBezTo>
                    <a:cubicBezTo>
                      <a:pt x="175" y="99"/>
                      <a:pt x="175" y="99"/>
                      <a:pt x="175" y="99"/>
                    </a:cubicBezTo>
                    <a:cubicBezTo>
                      <a:pt x="176" y="98"/>
                      <a:pt x="177" y="98"/>
                      <a:pt x="178" y="99"/>
                    </a:cubicBezTo>
                    <a:cubicBezTo>
                      <a:pt x="179" y="99"/>
                      <a:pt x="179" y="100"/>
                      <a:pt x="179" y="101"/>
                    </a:cubicBezTo>
                    <a:close/>
                  </a:path>
                </a:pathLst>
              </a:custGeom>
              <a:solidFill>
                <a:schemeClr val="bg2">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9" name="Oval 68"/>
              <p:cNvSpPr/>
              <p:nvPr/>
            </p:nvSpPr>
            <p:spPr>
              <a:xfrm>
                <a:off x="6744236" y="5639588"/>
                <a:ext cx="972948" cy="346365"/>
              </a:xfrm>
              <a:prstGeom prst="ellipse">
                <a:avLst/>
              </a:prstGeom>
              <a:noFill/>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44"/>
              <p:cNvSpPr>
                <a:spLocks noEditPoints="1"/>
              </p:cNvSpPr>
              <p:nvPr/>
            </p:nvSpPr>
            <p:spPr bwMode="auto">
              <a:xfrm rot="3258586">
                <a:off x="7439662" y="5698873"/>
                <a:ext cx="228365" cy="256228"/>
              </a:xfrm>
              <a:custGeom>
                <a:avLst/>
                <a:gdLst>
                  <a:gd name="T0" fmla="*/ 57 w 199"/>
                  <a:gd name="T1" fmla="*/ 3 h 184"/>
                  <a:gd name="T2" fmla="*/ 26 w 199"/>
                  <a:gd name="T3" fmla="*/ 38 h 184"/>
                  <a:gd name="T4" fmla="*/ 1 w 199"/>
                  <a:gd name="T5" fmla="*/ 78 h 184"/>
                  <a:gd name="T6" fmla="*/ 2 w 199"/>
                  <a:gd name="T7" fmla="*/ 84 h 184"/>
                  <a:gd name="T8" fmla="*/ 49 w 199"/>
                  <a:gd name="T9" fmla="*/ 119 h 184"/>
                  <a:gd name="T10" fmla="*/ 72 w 199"/>
                  <a:gd name="T11" fmla="*/ 136 h 184"/>
                  <a:gd name="T12" fmla="*/ 135 w 199"/>
                  <a:gd name="T13" fmla="*/ 183 h 184"/>
                  <a:gd name="T14" fmla="*/ 141 w 199"/>
                  <a:gd name="T15" fmla="*/ 182 h 184"/>
                  <a:gd name="T16" fmla="*/ 173 w 199"/>
                  <a:gd name="T17" fmla="*/ 147 h 184"/>
                  <a:gd name="T18" fmla="*/ 197 w 199"/>
                  <a:gd name="T19" fmla="*/ 107 h 184"/>
                  <a:gd name="T20" fmla="*/ 196 w 199"/>
                  <a:gd name="T21" fmla="*/ 100 h 184"/>
                  <a:gd name="T22" fmla="*/ 63 w 199"/>
                  <a:gd name="T23" fmla="*/ 2 h 184"/>
                  <a:gd name="T24" fmla="*/ 57 w 199"/>
                  <a:gd name="T25" fmla="*/ 3 h 184"/>
                  <a:gd name="T26" fmla="*/ 23 w 199"/>
                  <a:gd name="T27" fmla="*/ 54 h 184"/>
                  <a:gd name="T28" fmla="*/ 41 w 199"/>
                  <a:gd name="T29" fmla="*/ 31 h 184"/>
                  <a:gd name="T30" fmla="*/ 43 w 199"/>
                  <a:gd name="T31" fmla="*/ 32 h 184"/>
                  <a:gd name="T32" fmla="*/ 25 w 199"/>
                  <a:gd name="T33" fmla="*/ 55 h 184"/>
                  <a:gd name="T34" fmla="*/ 23 w 199"/>
                  <a:gd name="T35" fmla="*/ 54 h 184"/>
                  <a:gd name="T36" fmla="*/ 16 w 199"/>
                  <a:gd name="T37" fmla="*/ 82 h 184"/>
                  <a:gd name="T38" fmla="*/ 15 w 199"/>
                  <a:gd name="T39" fmla="*/ 76 h 184"/>
                  <a:gd name="T40" fmla="*/ 60 w 199"/>
                  <a:gd name="T41" fmla="*/ 16 h 184"/>
                  <a:gd name="T42" fmla="*/ 65 w 199"/>
                  <a:gd name="T43" fmla="*/ 15 h 184"/>
                  <a:gd name="T44" fmla="*/ 166 w 199"/>
                  <a:gd name="T45" fmla="*/ 90 h 184"/>
                  <a:gd name="T46" fmla="*/ 167 w 199"/>
                  <a:gd name="T47" fmla="*/ 95 h 184"/>
                  <a:gd name="T48" fmla="*/ 122 w 199"/>
                  <a:gd name="T49" fmla="*/ 156 h 184"/>
                  <a:gd name="T50" fmla="*/ 117 w 199"/>
                  <a:gd name="T51" fmla="*/ 157 h 184"/>
                  <a:gd name="T52" fmla="*/ 16 w 199"/>
                  <a:gd name="T53" fmla="*/ 82 h 184"/>
                  <a:gd name="T54" fmla="*/ 148 w 199"/>
                  <a:gd name="T55" fmla="*/ 143 h 184"/>
                  <a:gd name="T56" fmla="*/ 131 w 199"/>
                  <a:gd name="T57" fmla="*/ 165 h 184"/>
                  <a:gd name="T58" fmla="*/ 129 w 199"/>
                  <a:gd name="T59" fmla="*/ 165 h 184"/>
                  <a:gd name="T60" fmla="*/ 128 w 199"/>
                  <a:gd name="T61" fmla="*/ 162 h 184"/>
                  <a:gd name="T62" fmla="*/ 144 w 199"/>
                  <a:gd name="T63" fmla="*/ 141 h 184"/>
                  <a:gd name="T64" fmla="*/ 147 w 199"/>
                  <a:gd name="T65" fmla="*/ 140 h 184"/>
                  <a:gd name="T66" fmla="*/ 148 w 199"/>
                  <a:gd name="T67" fmla="*/ 143 h 184"/>
                  <a:gd name="T68" fmla="*/ 161 w 199"/>
                  <a:gd name="T69" fmla="*/ 137 h 184"/>
                  <a:gd name="T70" fmla="*/ 150 w 199"/>
                  <a:gd name="T71" fmla="*/ 139 h 184"/>
                  <a:gd name="T72" fmla="*/ 148 w 199"/>
                  <a:gd name="T73" fmla="*/ 127 h 184"/>
                  <a:gd name="T74" fmla="*/ 159 w 199"/>
                  <a:gd name="T75" fmla="*/ 126 h 184"/>
                  <a:gd name="T76" fmla="*/ 161 w 199"/>
                  <a:gd name="T77" fmla="*/ 137 h 184"/>
                  <a:gd name="T78" fmla="*/ 179 w 199"/>
                  <a:gd name="T79" fmla="*/ 101 h 184"/>
                  <a:gd name="T80" fmla="*/ 163 w 199"/>
                  <a:gd name="T81" fmla="*/ 123 h 184"/>
                  <a:gd name="T82" fmla="*/ 160 w 199"/>
                  <a:gd name="T83" fmla="*/ 123 h 184"/>
                  <a:gd name="T84" fmla="*/ 159 w 199"/>
                  <a:gd name="T85" fmla="*/ 121 h 184"/>
                  <a:gd name="T86" fmla="*/ 175 w 199"/>
                  <a:gd name="T87" fmla="*/ 99 h 184"/>
                  <a:gd name="T88" fmla="*/ 178 w 199"/>
                  <a:gd name="T89" fmla="*/ 99 h 184"/>
                  <a:gd name="T90" fmla="*/ 179 w 199"/>
                  <a:gd name="T91" fmla="*/ 101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9" h="184">
                    <a:moveTo>
                      <a:pt x="57" y="3"/>
                    </a:moveTo>
                    <a:cubicBezTo>
                      <a:pt x="57" y="3"/>
                      <a:pt x="39" y="21"/>
                      <a:pt x="26" y="38"/>
                    </a:cubicBezTo>
                    <a:cubicBezTo>
                      <a:pt x="14" y="55"/>
                      <a:pt x="2" y="76"/>
                      <a:pt x="1" y="78"/>
                    </a:cubicBezTo>
                    <a:cubicBezTo>
                      <a:pt x="0" y="80"/>
                      <a:pt x="0" y="82"/>
                      <a:pt x="2" y="84"/>
                    </a:cubicBezTo>
                    <a:cubicBezTo>
                      <a:pt x="49" y="119"/>
                      <a:pt x="49" y="119"/>
                      <a:pt x="49" y="119"/>
                    </a:cubicBezTo>
                    <a:cubicBezTo>
                      <a:pt x="72" y="136"/>
                      <a:pt x="72" y="136"/>
                      <a:pt x="72" y="136"/>
                    </a:cubicBezTo>
                    <a:cubicBezTo>
                      <a:pt x="135" y="183"/>
                      <a:pt x="135" y="183"/>
                      <a:pt x="135" y="183"/>
                    </a:cubicBezTo>
                    <a:cubicBezTo>
                      <a:pt x="137" y="184"/>
                      <a:pt x="140" y="184"/>
                      <a:pt x="141" y="182"/>
                    </a:cubicBezTo>
                    <a:cubicBezTo>
                      <a:pt x="141" y="182"/>
                      <a:pt x="160" y="165"/>
                      <a:pt x="173" y="147"/>
                    </a:cubicBezTo>
                    <a:cubicBezTo>
                      <a:pt x="186" y="130"/>
                      <a:pt x="197" y="107"/>
                      <a:pt x="197" y="107"/>
                    </a:cubicBezTo>
                    <a:cubicBezTo>
                      <a:pt x="199" y="105"/>
                      <a:pt x="198" y="102"/>
                      <a:pt x="196" y="100"/>
                    </a:cubicBezTo>
                    <a:cubicBezTo>
                      <a:pt x="63" y="2"/>
                      <a:pt x="63" y="2"/>
                      <a:pt x="63" y="2"/>
                    </a:cubicBezTo>
                    <a:cubicBezTo>
                      <a:pt x="61" y="0"/>
                      <a:pt x="58" y="1"/>
                      <a:pt x="57" y="3"/>
                    </a:cubicBezTo>
                    <a:close/>
                    <a:moveTo>
                      <a:pt x="23" y="54"/>
                    </a:moveTo>
                    <a:cubicBezTo>
                      <a:pt x="41" y="31"/>
                      <a:pt x="41" y="31"/>
                      <a:pt x="41" y="31"/>
                    </a:cubicBezTo>
                    <a:cubicBezTo>
                      <a:pt x="43" y="32"/>
                      <a:pt x="43" y="32"/>
                      <a:pt x="43" y="32"/>
                    </a:cubicBezTo>
                    <a:cubicBezTo>
                      <a:pt x="25" y="55"/>
                      <a:pt x="25" y="55"/>
                      <a:pt x="25" y="55"/>
                    </a:cubicBezTo>
                    <a:lnTo>
                      <a:pt x="23" y="54"/>
                    </a:lnTo>
                    <a:close/>
                    <a:moveTo>
                      <a:pt x="16" y="82"/>
                    </a:moveTo>
                    <a:cubicBezTo>
                      <a:pt x="14" y="80"/>
                      <a:pt x="14" y="78"/>
                      <a:pt x="15" y="76"/>
                    </a:cubicBezTo>
                    <a:cubicBezTo>
                      <a:pt x="60" y="16"/>
                      <a:pt x="60" y="16"/>
                      <a:pt x="60" y="16"/>
                    </a:cubicBezTo>
                    <a:cubicBezTo>
                      <a:pt x="61" y="14"/>
                      <a:pt x="64" y="14"/>
                      <a:pt x="65" y="15"/>
                    </a:cubicBezTo>
                    <a:cubicBezTo>
                      <a:pt x="166" y="90"/>
                      <a:pt x="166" y="90"/>
                      <a:pt x="166" y="90"/>
                    </a:cubicBezTo>
                    <a:cubicBezTo>
                      <a:pt x="168" y="91"/>
                      <a:pt x="169" y="94"/>
                      <a:pt x="167" y="95"/>
                    </a:cubicBezTo>
                    <a:cubicBezTo>
                      <a:pt x="122" y="156"/>
                      <a:pt x="122" y="156"/>
                      <a:pt x="122" y="156"/>
                    </a:cubicBezTo>
                    <a:cubicBezTo>
                      <a:pt x="121" y="158"/>
                      <a:pt x="119" y="158"/>
                      <a:pt x="117" y="157"/>
                    </a:cubicBezTo>
                    <a:lnTo>
                      <a:pt x="16" y="82"/>
                    </a:lnTo>
                    <a:close/>
                    <a:moveTo>
                      <a:pt x="148" y="143"/>
                    </a:moveTo>
                    <a:cubicBezTo>
                      <a:pt x="131" y="165"/>
                      <a:pt x="131" y="165"/>
                      <a:pt x="131" y="165"/>
                    </a:cubicBezTo>
                    <a:cubicBezTo>
                      <a:pt x="131" y="166"/>
                      <a:pt x="130" y="166"/>
                      <a:pt x="129" y="165"/>
                    </a:cubicBezTo>
                    <a:cubicBezTo>
                      <a:pt x="128" y="165"/>
                      <a:pt x="128" y="163"/>
                      <a:pt x="128" y="162"/>
                    </a:cubicBezTo>
                    <a:cubicBezTo>
                      <a:pt x="144" y="141"/>
                      <a:pt x="144" y="141"/>
                      <a:pt x="144" y="141"/>
                    </a:cubicBezTo>
                    <a:cubicBezTo>
                      <a:pt x="145" y="140"/>
                      <a:pt x="146" y="140"/>
                      <a:pt x="147" y="140"/>
                    </a:cubicBezTo>
                    <a:cubicBezTo>
                      <a:pt x="148" y="141"/>
                      <a:pt x="148" y="142"/>
                      <a:pt x="148" y="143"/>
                    </a:cubicBezTo>
                    <a:close/>
                    <a:moveTo>
                      <a:pt x="161" y="137"/>
                    </a:moveTo>
                    <a:cubicBezTo>
                      <a:pt x="158" y="141"/>
                      <a:pt x="153" y="141"/>
                      <a:pt x="150" y="139"/>
                    </a:cubicBezTo>
                    <a:cubicBezTo>
                      <a:pt x="146" y="136"/>
                      <a:pt x="145" y="131"/>
                      <a:pt x="148" y="127"/>
                    </a:cubicBezTo>
                    <a:cubicBezTo>
                      <a:pt x="151" y="124"/>
                      <a:pt x="156" y="123"/>
                      <a:pt x="159" y="126"/>
                    </a:cubicBezTo>
                    <a:cubicBezTo>
                      <a:pt x="163" y="128"/>
                      <a:pt x="164" y="133"/>
                      <a:pt x="161" y="137"/>
                    </a:cubicBezTo>
                    <a:close/>
                    <a:moveTo>
                      <a:pt x="179" y="101"/>
                    </a:moveTo>
                    <a:cubicBezTo>
                      <a:pt x="163" y="123"/>
                      <a:pt x="163" y="123"/>
                      <a:pt x="163" y="123"/>
                    </a:cubicBezTo>
                    <a:cubicBezTo>
                      <a:pt x="162" y="124"/>
                      <a:pt x="161" y="124"/>
                      <a:pt x="160" y="123"/>
                    </a:cubicBezTo>
                    <a:cubicBezTo>
                      <a:pt x="159" y="123"/>
                      <a:pt x="159" y="121"/>
                      <a:pt x="159" y="121"/>
                    </a:cubicBezTo>
                    <a:cubicBezTo>
                      <a:pt x="175" y="99"/>
                      <a:pt x="175" y="99"/>
                      <a:pt x="175" y="99"/>
                    </a:cubicBezTo>
                    <a:cubicBezTo>
                      <a:pt x="176" y="98"/>
                      <a:pt x="177" y="98"/>
                      <a:pt x="178" y="99"/>
                    </a:cubicBezTo>
                    <a:cubicBezTo>
                      <a:pt x="179" y="99"/>
                      <a:pt x="179" y="100"/>
                      <a:pt x="179" y="101"/>
                    </a:cubicBezTo>
                    <a:close/>
                  </a:path>
                </a:pathLst>
              </a:custGeom>
              <a:solidFill>
                <a:schemeClr val="bg2">
                  <a:lumMod val="50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1" name="Rectangle 70"/>
              <p:cNvSpPr/>
              <p:nvPr/>
            </p:nvSpPr>
            <p:spPr>
              <a:xfrm>
                <a:off x="6057246" y="5828553"/>
                <a:ext cx="473206" cy="200055"/>
              </a:xfrm>
              <a:prstGeom prst="rect">
                <a:avLst/>
              </a:prstGeom>
            </p:spPr>
            <p:txBody>
              <a:bodyPr wrap="none">
                <a:spAutoFit/>
              </a:bodyPr>
              <a:lstStyle/>
              <a:p>
                <a:r>
                  <a:rPr lang="en-US" altLang="zh-CN" sz="700" b="1" dirty="0"/>
                  <a:t>User A</a:t>
                </a:r>
                <a:endParaRPr lang="en-US" sz="700" dirty="0"/>
              </a:p>
            </p:txBody>
          </p:sp>
          <p:sp>
            <p:nvSpPr>
              <p:cNvPr id="72" name="Rectangle 71"/>
              <p:cNvSpPr/>
              <p:nvPr/>
            </p:nvSpPr>
            <p:spPr>
              <a:xfrm>
                <a:off x="6385275" y="5976943"/>
                <a:ext cx="962123" cy="200055"/>
              </a:xfrm>
              <a:prstGeom prst="rect">
                <a:avLst/>
              </a:prstGeom>
            </p:spPr>
            <p:txBody>
              <a:bodyPr wrap="none">
                <a:spAutoFit/>
              </a:bodyPr>
              <a:lstStyle/>
              <a:p>
                <a:r>
                  <a:rPr lang="en-US" altLang="zh-CN" sz="700" b="1" dirty="0" smtClean="0">
                    <a:solidFill>
                      <a:srgbClr val="767171"/>
                    </a:solidFill>
                  </a:rPr>
                  <a:t>Joined &amp; CM-IDLE</a:t>
                </a:r>
                <a:endParaRPr lang="en-US" sz="700" dirty="0">
                  <a:solidFill>
                    <a:srgbClr val="767171"/>
                  </a:solidFill>
                </a:endParaRPr>
              </a:p>
            </p:txBody>
          </p:sp>
          <p:sp>
            <p:nvSpPr>
              <p:cNvPr id="73" name="Rectangle 72"/>
              <p:cNvSpPr/>
              <p:nvPr/>
            </p:nvSpPr>
            <p:spPr>
              <a:xfrm>
                <a:off x="5791872" y="5065250"/>
                <a:ext cx="1005403" cy="369332"/>
              </a:xfrm>
              <a:prstGeom prst="rect">
                <a:avLst/>
              </a:prstGeom>
            </p:spPr>
            <p:txBody>
              <a:bodyPr wrap="none">
                <a:spAutoFit/>
              </a:bodyPr>
              <a:lstStyle/>
              <a:p>
                <a:r>
                  <a:rPr lang="en-US" altLang="zh-CN" sz="900" b="1" dirty="0" smtClean="0"/>
                  <a:t>Multicast MBS </a:t>
                </a:r>
              </a:p>
              <a:p>
                <a:r>
                  <a:rPr lang="en-US" altLang="zh-CN" sz="900" b="1" dirty="0" smtClean="0">
                    <a:solidFill>
                      <a:srgbClr val="FF0000"/>
                    </a:solidFill>
                  </a:rPr>
                  <a:t>-  inactive</a:t>
                </a:r>
                <a:endParaRPr lang="en-US" sz="900" dirty="0">
                  <a:solidFill>
                    <a:srgbClr val="FF0000"/>
                  </a:solidFill>
                </a:endParaRPr>
              </a:p>
            </p:txBody>
          </p:sp>
          <p:sp>
            <p:nvSpPr>
              <p:cNvPr id="80" name="Left Brace 79"/>
              <p:cNvSpPr/>
              <p:nvPr/>
            </p:nvSpPr>
            <p:spPr>
              <a:xfrm flipH="1">
                <a:off x="7815353" y="5100431"/>
                <a:ext cx="138762" cy="774354"/>
              </a:xfrm>
              <a:prstGeom prst="leftBrace">
                <a:avLst>
                  <a:gd name="adj1" fmla="val 48268"/>
                  <a:gd name="adj2" fmla="val 50000"/>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3" name="Freeform 267"/>
              <p:cNvSpPr>
                <a:spLocks noEditPoints="1"/>
              </p:cNvSpPr>
              <p:nvPr/>
            </p:nvSpPr>
            <p:spPr bwMode="auto">
              <a:xfrm rot="1458653">
                <a:off x="6383218" y="5724600"/>
                <a:ext cx="170702" cy="132900"/>
              </a:xfrm>
              <a:custGeom>
                <a:avLst/>
                <a:gdLst>
                  <a:gd name="T0" fmla="*/ 95 w 189"/>
                  <a:gd name="T1" fmla="*/ 0 h 183"/>
                  <a:gd name="T2" fmla="*/ 0 w 189"/>
                  <a:gd name="T3" fmla="*/ 71 h 183"/>
                  <a:gd name="T4" fmla="*/ 95 w 189"/>
                  <a:gd name="T5" fmla="*/ 143 h 183"/>
                  <a:gd name="T6" fmla="*/ 139 w 189"/>
                  <a:gd name="T7" fmla="*/ 135 h 183"/>
                  <a:gd name="T8" fmla="*/ 130 w 189"/>
                  <a:gd name="T9" fmla="*/ 183 h 183"/>
                  <a:gd name="T10" fmla="*/ 181 w 189"/>
                  <a:gd name="T11" fmla="*/ 101 h 183"/>
                  <a:gd name="T12" fmla="*/ 182 w 189"/>
                  <a:gd name="T13" fmla="*/ 99 h 183"/>
                  <a:gd name="T14" fmla="*/ 182 w 189"/>
                  <a:gd name="T15" fmla="*/ 98 h 183"/>
                  <a:gd name="T16" fmla="*/ 189 w 189"/>
                  <a:gd name="T17" fmla="*/ 71 h 183"/>
                  <a:gd name="T18" fmla="*/ 95 w 189"/>
                  <a:gd name="T19" fmla="*/ 0 h 183"/>
                  <a:gd name="T20" fmla="*/ 42 w 189"/>
                  <a:gd name="T21" fmla="*/ 85 h 183"/>
                  <a:gd name="T22" fmla="*/ 29 w 189"/>
                  <a:gd name="T23" fmla="*/ 71 h 183"/>
                  <a:gd name="T24" fmla="*/ 42 w 189"/>
                  <a:gd name="T25" fmla="*/ 58 h 183"/>
                  <a:gd name="T26" fmla="*/ 55 w 189"/>
                  <a:gd name="T27" fmla="*/ 71 h 183"/>
                  <a:gd name="T28" fmla="*/ 42 w 189"/>
                  <a:gd name="T29" fmla="*/ 85 h 183"/>
                  <a:gd name="T30" fmla="*/ 95 w 189"/>
                  <a:gd name="T31" fmla="*/ 85 h 183"/>
                  <a:gd name="T32" fmla="*/ 81 w 189"/>
                  <a:gd name="T33" fmla="*/ 71 h 183"/>
                  <a:gd name="T34" fmla="*/ 95 w 189"/>
                  <a:gd name="T35" fmla="*/ 58 h 183"/>
                  <a:gd name="T36" fmla="*/ 108 w 189"/>
                  <a:gd name="T37" fmla="*/ 71 h 183"/>
                  <a:gd name="T38" fmla="*/ 95 w 189"/>
                  <a:gd name="T39" fmla="*/ 85 h 183"/>
                  <a:gd name="T40" fmla="*/ 148 w 189"/>
                  <a:gd name="T41" fmla="*/ 85 h 183"/>
                  <a:gd name="T42" fmla="*/ 134 w 189"/>
                  <a:gd name="T43" fmla="*/ 71 h 183"/>
                  <a:gd name="T44" fmla="*/ 148 w 189"/>
                  <a:gd name="T45" fmla="*/ 58 h 183"/>
                  <a:gd name="T46" fmla="*/ 161 w 189"/>
                  <a:gd name="T47" fmla="*/ 71 h 183"/>
                  <a:gd name="T48" fmla="*/ 148 w 189"/>
                  <a:gd name="T49" fmla="*/ 8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9" h="183">
                    <a:moveTo>
                      <a:pt x="95" y="0"/>
                    </a:moveTo>
                    <a:cubicBezTo>
                      <a:pt x="42" y="0"/>
                      <a:pt x="0" y="32"/>
                      <a:pt x="0" y="71"/>
                    </a:cubicBezTo>
                    <a:cubicBezTo>
                      <a:pt x="0" y="111"/>
                      <a:pt x="42" y="143"/>
                      <a:pt x="95" y="143"/>
                    </a:cubicBezTo>
                    <a:cubicBezTo>
                      <a:pt x="110" y="143"/>
                      <a:pt x="125" y="140"/>
                      <a:pt x="139" y="135"/>
                    </a:cubicBezTo>
                    <a:cubicBezTo>
                      <a:pt x="130" y="183"/>
                      <a:pt x="130" y="183"/>
                      <a:pt x="130" y="183"/>
                    </a:cubicBezTo>
                    <a:cubicBezTo>
                      <a:pt x="181" y="101"/>
                      <a:pt x="181" y="101"/>
                      <a:pt x="181" y="101"/>
                    </a:cubicBezTo>
                    <a:cubicBezTo>
                      <a:pt x="181" y="100"/>
                      <a:pt x="182" y="100"/>
                      <a:pt x="182" y="99"/>
                    </a:cubicBezTo>
                    <a:cubicBezTo>
                      <a:pt x="182" y="98"/>
                      <a:pt x="182" y="98"/>
                      <a:pt x="182" y="98"/>
                    </a:cubicBezTo>
                    <a:cubicBezTo>
                      <a:pt x="187" y="90"/>
                      <a:pt x="189" y="81"/>
                      <a:pt x="189" y="71"/>
                    </a:cubicBezTo>
                    <a:cubicBezTo>
                      <a:pt x="189" y="32"/>
                      <a:pt x="147" y="0"/>
                      <a:pt x="95" y="0"/>
                    </a:cubicBezTo>
                    <a:close/>
                    <a:moveTo>
                      <a:pt x="42" y="85"/>
                    </a:moveTo>
                    <a:cubicBezTo>
                      <a:pt x="34" y="85"/>
                      <a:pt x="29" y="79"/>
                      <a:pt x="29" y="71"/>
                    </a:cubicBezTo>
                    <a:cubicBezTo>
                      <a:pt x="29" y="64"/>
                      <a:pt x="34" y="58"/>
                      <a:pt x="42" y="58"/>
                    </a:cubicBezTo>
                    <a:cubicBezTo>
                      <a:pt x="49" y="58"/>
                      <a:pt x="55" y="64"/>
                      <a:pt x="55" y="71"/>
                    </a:cubicBezTo>
                    <a:cubicBezTo>
                      <a:pt x="55" y="79"/>
                      <a:pt x="49" y="85"/>
                      <a:pt x="42" y="85"/>
                    </a:cubicBezTo>
                    <a:close/>
                    <a:moveTo>
                      <a:pt x="95" y="85"/>
                    </a:moveTo>
                    <a:cubicBezTo>
                      <a:pt x="87" y="85"/>
                      <a:pt x="81" y="79"/>
                      <a:pt x="81" y="71"/>
                    </a:cubicBezTo>
                    <a:cubicBezTo>
                      <a:pt x="81" y="64"/>
                      <a:pt x="87" y="58"/>
                      <a:pt x="95" y="58"/>
                    </a:cubicBezTo>
                    <a:cubicBezTo>
                      <a:pt x="102" y="58"/>
                      <a:pt x="108" y="64"/>
                      <a:pt x="108" y="71"/>
                    </a:cubicBezTo>
                    <a:cubicBezTo>
                      <a:pt x="108" y="79"/>
                      <a:pt x="102" y="85"/>
                      <a:pt x="95" y="85"/>
                    </a:cubicBezTo>
                    <a:close/>
                    <a:moveTo>
                      <a:pt x="148" y="85"/>
                    </a:moveTo>
                    <a:cubicBezTo>
                      <a:pt x="140" y="85"/>
                      <a:pt x="134" y="79"/>
                      <a:pt x="134" y="71"/>
                    </a:cubicBezTo>
                    <a:cubicBezTo>
                      <a:pt x="134" y="64"/>
                      <a:pt x="140" y="58"/>
                      <a:pt x="148" y="58"/>
                    </a:cubicBezTo>
                    <a:cubicBezTo>
                      <a:pt x="155" y="58"/>
                      <a:pt x="161" y="64"/>
                      <a:pt x="161" y="71"/>
                    </a:cubicBezTo>
                    <a:cubicBezTo>
                      <a:pt x="161" y="79"/>
                      <a:pt x="155" y="85"/>
                      <a:pt x="148" y="85"/>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83"/>
              <p:cNvSpPr/>
              <p:nvPr/>
            </p:nvSpPr>
            <p:spPr>
              <a:xfrm>
                <a:off x="6346170" y="4502067"/>
                <a:ext cx="617838" cy="1115070"/>
              </a:xfrm>
              <a:custGeom>
                <a:avLst/>
                <a:gdLst>
                  <a:gd name="connsiteX0" fmla="*/ 0 w 617838"/>
                  <a:gd name="connsiteY0" fmla="*/ 1639329 h 1639329"/>
                  <a:gd name="connsiteX1" fmla="*/ 494270 w 617838"/>
                  <a:gd name="connsiteY1" fmla="*/ 724929 h 1639329"/>
                  <a:gd name="connsiteX2" fmla="*/ 617838 w 617838"/>
                  <a:gd name="connsiteY2" fmla="*/ 0 h 1639329"/>
                </a:gdLst>
                <a:ahLst/>
                <a:cxnLst>
                  <a:cxn ang="0">
                    <a:pos x="connsiteX0" y="connsiteY0"/>
                  </a:cxn>
                  <a:cxn ang="0">
                    <a:pos x="connsiteX1" y="connsiteY1"/>
                  </a:cxn>
                  <a:cxn ang="0">
                    <a:pos x="connsiteX2" y="connsiteY2"/>
                  </a:cxn>
                </a:cxnLst>
                <a:rect l="l" t="t" r="r" b="b"/>
                <a:pathLst>
                  <a:path w="617838" h="1639329">
                    <a:moveTo>
                      <a:pt x="0" y="1639329"/>
                    </a:moveTo>
                    <a:cubicBezTo>
                      <a:pt x="195648" y="1318739"/>
                      <a:pt x="391297" y="998150"/>
                      <a:pt x="494270" y="724929"/>
                    </a:cubicBezTo>
                    <a:cubicBezTo>
                      <a:pt x="597243" y="451708"/>
                      <a:pt x="607540" y="225854"/>
                      <a:pt x="617838" y="0"/>
                    </a:cubicBezTo>
                  </a:path>
                </a:pathLst>
              </a:custGeom>
              <a:noFill/>
              <a:ln>
                <a:solidFill>
                  <a:srgbClr val="FFC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Freeform 84"/>
              <p:cNvSpPr/>
              <p:nvPr/>
            </p:nvSpPr>
            <p:spPr>
              <a:xfrm>
                <a:off x="7244676" y="4519373"/>
                <a:ext cx="66043" cy="681849"/>
              </a:xfrm>
              <a:custGeom>
                <a:avLst/>
                <a:gdLst>
                  <a:gd name="connsiteX0" fmla="*/ 86065 w 193157"/>
                  <a:gd name="connsiteY0" fmla="*/ 0 h 1433384"/>
                  <a:gd name="connsiteX1" fmla="*/ 3687 w 193157"/>
                  <a:gd name="connsiteY1" fmla="*/ 1054444 h 1433384"/>
                  <a:gd name="connsiteX2" fmla="*/ 193157 w 193157"/>
                  <a:gd name="connsiteY2" fmla="*/ 1433384 h 1433384"/>
                </a:gdLst>
                <a:ahLst/>
                <a:cxnLst>
                  <a:cxn ang="0">
                    <a:pos x="connsiteX0" y="connsiteY0"/>
                  </a:cxn>
                  <a:cxn ang="0">
                    <a:pos x="connsiteX1" y="connsiteY1"/>
                  </a:cxn>
                  <a:cxn ang="0">
                    <a:pos x="connsiteX2" y="connsiteY2"/>
                  </a:cxn>
                </a:cxnLst>
                <a:rect l="l" t="t" r="r" b="b"/>
                <a:pathLst>
                  <a:path w="193157" h="1433384">
                    <a:moveTo>
                      <a:pt x="86065" y="0"/>
                    </a:moveTo>
                    <a:cubicBezTo>
                      <a:pt x="35951" y="407773"/>
                      <a:pt x="-14162" y="815547"/>
                      <a:pt x="3687" y="1054444"/>
                    </a:cubicBezTo>
                    <a:cubicBezTo>
                      <a:pt x="21536" y="1293341"/>
                      <a:pt x="107346" y="1363362"/>
                      <a:pt x="193157" y="1433384"/>
                    </a:cubicBezTo>
                  </a:path>
                </a:pathLst>
              </a:custGeom>
              <a:noFill/>
              <a:ln>
                <a:solidFill>
                  <a:srgbClr val="FFC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86"/>
              <p:cNvSpPr/>
              <p:nvPr/>
            </p:nvSpPr>
            <p:spPr>
              <a:xfrm>
                <a:off x="5798536" y="4300624"/>
                <a:ext cx="742511" cy="230832"/>
              </a:xfrm>
              <a:prstGeom prst="rect">
                <a:avLst/>
              </a:prstGeom>
            </p:spPr>
            <p:txBody>
              <a:bodyPr wrap="none">
                <a:spAutoFit/>
              </a:bodyPr>
              <a:lstStyle/>
              <a:p>
                <a:r>
                  <a:rPr lang="en-US" altLang="zh-CN" sz="900" b="1" dirty="0" smtClean="0"/>
                  <a:t>Option - C</a:t>
                </a:r>
                <a:endParaRPr lang="en-US" sz="900" dirty="0"/>
              </a:p>
            </p:txBody>
          </p:sp>
          <p:sp>
            <p:nvSpPr>
              <p:cNvPr id="88" name="Freeform 267"/>
              <p:cNvSpPr>
                <a:spLocks noEditPoints="1"/>
              </p:cNvSpPr>
              <p:nvPr/>
            </p:nvSpPr>
            <p:spPr bwMode="auto">
              <a:xfrm rot="18678689">
                <a:off x="6928406" y="5587564"/>
                <a:ext cx="145612" cy="137363"/>
              </a:xfrm>
              <a:custGeom>
                <a:avLst/>
                <a:gdLst>
                  <a:gd name="T0" fmla="*/ 95 w 189"/>
                  <a:gd name="T1" fmla="*/ 0 h 183"/>
                  <a:gd name="T2" fmla="*/ 0 w 189"/>
                  <a:gd name="T3" fmla="*/ 71 h 183"/>
                  <a:gd name="T4" fmla="*/ 95 w 189"/>
                  <a:gd name="T5" fmla="*/ 143 h 183"/>
                  <a:gd name="T6" fmla="*/ 139 w 189"/>
                  <a:gd name="T7" fmla="*/ 135 h 183"/>
                  <a:gd name="T8" fmla="*/ 130 w 189"/>
                  <a:gd name="T9" fmla="*/ 183 h 183"/>
                  <a:gd name="T10" fmla="*/ 181 w 189"/>
                  <a:gd name="T11" fmla="*/ 101 h 183"/>
                  <a:gd name="T12" fmla="*/ 182 w 189"/>
                  <a:gd name="T13" fmla="*/ 99 h 183"/>
                  <a:gd name="T14" fmla="*/ 182 w 189"/>
                  <a:gd name="T15" fmla="*/ 98 h 183"/>
                  <a:gd name="T16" fmla="*/ 189 w 189"/>
                  <a:gd name="T17" fmla="*/ 71 h 183"/>
                  <a:gd name="T18" fmla="*/ 95 w 189"/>
                  <a:gd name="T19" fmla="*/ 0 h 183"/>
                  <a:gd name="T20" fmla="*/ 42 w 189"/>
                  <a:gd name="T21" fmla="*/ 85 h 183"/>
                  <a:gd name="T22" fmla="*/ 29 w 189"/>
                  <a:gd name="T23" fmla="*/ 71 h 183"/>
                  <a:gd name="T24" fmla="*/ 42 w 189"/>
                  <a:gd name="T25" fmla="*/ 58 h 183"/>
                  <a:gd name="T26" fmla="*/ 55 w 189"/>
                  <a:gd name="T27" fmla="*/ 71 h 183"/>
                  <a:gd name="T28" fmla="*/ 42 w 189"/>
                  <a:gd name="T29" fmla="*/ 85 h 183"/>
                  <a:gd name="T30" fmla="*/ 95 w 189"/>
                  <a:gd name="T31" fmla="*/ 85 h 183"/>
                  <a:gd name="T32" fmla="*/ 81 w 189"/>
                  <a:gd name="T33" fmla="*/ 71 h 183"/>
                  <a:gd name="T34" fmla="*/ 95 w 189"/>
                  <a:gd name="T35" fmla="*/ 58 h 183"/>
                  <a:gd name="T36" fmla="*/ 108 w 189"/>
                  <a:gd name="T37" fmla="*/ 71 h 183"/>
                  <a:gd name="T38" fmla="*/ 95 w 189"/>
                  <a:gd name="T39" fmla="*/ 85 h 183"/>
                  <a:gd name="T40" fmla="*/ 148 w 189"/>
                  <a:gd name="T41" fmla="*/ 85 h 183"/>
                  <a:gd name="T42" fmla="*/ 134 w 189"/>
                  <a:gd name="T43" fmla="*/ 71 h 183"/>
                  <a:gd name="T44" fmla="*/ 148 w 189"/>
                  <a:gd name="T45" fmla="*/ 58 h 183"/>
                  <a:gd name="T46" fmla="*/ 161 w 189"/>
                  <a:gd name="T47" fmla="*/ 71 h 183"/>
                  <a:gd name="T48" fmla="*/ 148 w 189"/>
                  <a:gd name="T49" fmla="*/ 8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9" h="183">
                    <a:moveTo>
                      <a:pt x="95" y="0"/>
                    </a:moveTo>
                    <a:cubicBezTo>
                      <a:pt x="42" y="0"/>
                      <a:pt x="0" y="32"/>
                      <a:pt x="0" y="71"/>
                    </a:cubicBezTo>
                    <a:cubicBezTo>
                      <a:pt x="0" y="111"/>
                      <a:pt x="42" y="143"/>
                      <a:pt x="95" y="143"/>
                    </a:cubicBezTo>
                    <a:cubicBezTo>
                      <a:pt x="110" y="143"/>
                      <a:pt x="125" y="140"/>
                      <a:pt x="139" y="135"/>
                    </a:cubicBezTo>
                    <a:cubicBezTo>
                      <a:pt x="130" y="183"/>
                      <a:pt x="130" y="183"/>
                      <a:pt x="130" y="183"/>
                    </a:cubicBezTo>
                    <a:cubicBezTo>
                      <a:pt x="181" y="101"/>
                      <a:pt x="181" y="101"/>
                      <a:pt x="181" y="101"/>
                    </a:cubicBezTo>
                    <a:cubicBezTo>
                      <a:pt x="181" y="100"/>
                      <a:pt x="182" y="100"/>
                      <a:pt x="182" y="99"/>
                    </a:cubicBezTo>
                    <a:cubicBezTo>
                      <a:pt x="182" y="98"/>
                      <a:pt x="182" y="98"/>
                      <a:pt x="182" y="98"/>
                    </a:cubicBezTo>
                    <a:cubicBezTo>
                      <a:pt x="187" y="90"/>
                      <a:pt x="189" y="81"/>
                      <a:pt x="189" y="71"/>
                    </a:cubicBezTo>
                    <a:cubicBezTo>
                      <a:pt x="189" y="32"/>
                      <a:pt x="147" y="0"/>
                      <a:pt x="95" y="0"/>
                    </a:cubicBezTo>
                    <a:close/>
                    <a:moveTo>
                      <a:pt x="42" y="85"/>
                    </a:moveTo>
                    <a:cubicBezTo>
                      <a:pt x="34" y="85"/>
                      <a:pt x="29" y="79"/>
                      <a:pt x="29" y="71"/>
                    </a:cubicBezTo>
                    <a:cubicBezTo>
                      <a:pt x="29" y="64"/>
                      <a:pt x="34" y="58"/>
                      <a:pt x="42" y="58"/>
                    </a:cubicBezTo>
                    <a:cubicBezTo>
                      <a:pt x="49" y="58"/>
                      <a:pt x="55" y="64"/>
                      <a:pt x="55" y="71"/>
                    </a:cubicBezTo>
                    <a:cubicBezTo>
                      <a:pt x="55" y="79"/>
                      <a:pt x="49" y="85"/>
                      <a:pt x="42" y="85"/>
                    </a:cubicBezTo>
                    <a:close/>
                    <a:moveTo>
                      <a:pt x="95" y="85"/>
                    </a:moveTo>
                    <a:cubicBezTo>
                      <a:pt x="87" y="85"/>
                      <a:pt x="81" y="79"/>
                      <a:pt x="81" y="71"/>
                    </a:cubicBezTo>
                    <a:cubicBezTo>
                      <a:pt x="81" y="64"/>
                      <a:pt x="87" y="58"/>
                      <a:pt x="95" y="58"/>
                    </a:cubicBezTo>
                    <a:cubicBezTo>
                      <a:pt x="102" y="58"/>
                      <a:pt x="108" y="64"/>
                      <a:pt x="108" y="71"/>
                    </a:cubicBezTo>
                    <a:cubicBezTo>
                      <a:pt x="108" y="79"/>
                      <a:pt x="102" y="85"/>
                      <a:pt x="95" y="85"/>
                    </a:cubicBezTo>
                    <a:close/>
                    <a:moveTo>
                      <a:pt x="148" y="85"/>
                    </a:moveTo>
                    <a:cubicBezTo>
                      <a:pt x="140" y="85"/>
                      <a:pt x="134" y="79"/>
                      <a:pt x="134" y="71"/>
                    </a:cubicBezTo>
                    <a:cubicBezTo>
                      <a:pt x="134" y="64"/>
                      <a:pt x="140" y="58"/>
                      <a:pt x="148" y="58"/>
                    </a:cubicBezTo>
                    <a:cubicBezTo>
                      <a:pt x="155" y="58"/>
                      <a:pt x="161" y="64"/>
                      <a:pt x="161" y="71"/>
                    </a:cubicBezTo>
                    <a:cubicBezTo>
                      <a:pt x="161" y="79"/>
                      <a:pt x="155" y="85"/>
                      <a:pt x="148" y="85"/>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267"/>
              <p:cNvSpPr>
                <a:spLocks noEditPoints="1"/>
              </p:cNvSpPr>
              <p:nvPr/>
            </p:nvSpPr>
            <p:spPr bwMode="auto">
              <a:xfrm rot="18678689">
                <a:off x="7247653" y="5192213"/>
                <a:ext cx="145612" cy="137363"/>
              </a:xfrm>
              <a:custGeom>
                <a:avLst/>
                <a:gdLst>
                  <a:gd name="T0" fmla="*/ 95 w 189"/>
                  <a:gd name="T1" fmla="*/ 0 h 183"/>
                  <a:gd name="T2" fmla="*/ 0 w 189"/>
                  <a:gd name="T3" fmla="*/ 71 h 183"/>
                  <a:gd name="T4" fmla="*/ 95 w 189"/>
                  <a:gd name="T5" fmla="*/ 143 h 183"/>
                  <a:gd name="T6" fmla="*/ 139 w 189"/>
                  <a:gd name="T7" fmla="*/ 135 h 183"/>
                  <a:gd name="T8" fmla="*/ 130 w 189"/>
                  <a:gd name="T9" fmla="*/ 183 h 183"/>
                  <a:gd name="T10" fmla="*/ 181 w 189"/>
                  <a:gd name="T11" fmla="*/ 101 h 183"/>
                  <a:gd name="T12" fmla="*/ 182 w 189"/>
                  <a:gd name="T13" fmla="*/ 99 h 183"/>
                  <a:gd name="T14" fmla="*/ 182 w 189"/>
                  <a:gd name="T15" fmla="*/ 98 h 183"/>
                  <a:gd name="T16" fmla="*/ 189 w 189"/>
                  <a:gd name="T17" fmla="*/ 71 h 183"/>
                  <a:gd name="T18" fmla="*/ 95 w 189"/>
                  <a:gd name="T19" fmla="*/ 0 h 183"/>
                  <a:gd name="T20" fmla="*/ 42 w 189"/>
                  <a:gd name="T21" fmla="*/ 85 h 183"/>
                  <a:gd name="T22" fmla="*/ 29 w 189"/>
                  <a:gd name="T23" fmla="*/ 71 h 183"/>
                  <a:gd name="T24" fmla="*/ 42 w 189"/>
                  <a:gd name="T25" fmla="*/ 58 h 183"/>
                  <a:gd name="T26" fmla="*/ 55 w 189"/>
                  <a:gd name="T27" fmla="*/ 71 h 183"/>
                  <a:gd name="T28" fmla="*/ 42 w 189"/>
                  <a:gd name="T29" fmla="*/ 85 h 183"/>
                  <a:gd name="T30" fmla="*/ 95 w 189"/>
                  <a:gd name="T31" fmla="*/ 85 h 183"/>
                  <a:gd name="T32" fmla="*/ 81 w 189"/>
                  <a:gd name="T33" fmla="*/ 71 h 183"/>
                  <a:gd name="T34" fmla="*/ 95 w 189"/>
                  <a:gd name="T35" fmla="*/ 58 h 183"/>
                  <a:gd name="T36" fmla="*/ 108 w 189"/>
                  <a:gd name="T37" fmla="*/ 71 h 183"/>
                  <a:gd name="T38" fmla="*/ 95 w 189"/>
                  <a:gd name="T39" fmla="*/ 85 h 183"/>
                  <a:gd name="T40" fmla="*/ 148 w 189"/>
                  <a:gd name="T41" fmla="*/ 85 h 183"/>
                  <a:gd name="T42" fmla="*/ 134 w 189"/>
                  <a:gd name="T43" fmla="*/ 71 h 183"/>
                  <a:gd name="T44" fmla="*/ 148 w 189"/>
                  <a:gd name="T45" fmla="*/ 58 h 183"/>
                  <a:gd name="T46" fmla="*/ 161 w 189"/>
                  <a:gd name="T47" fmla="*/ 71 h 183"/>
                  <a:gd name="T48" fmla="*/ 148 w 189"/>
                  <a:gd name="T49" fmla="*/ 8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9" h="183">
                    <a:moveTo>
                      <a:pt x="95" y="0"/>
                    </a:moveTo>
                    <a:cubicBezTo>
                      <a:pt x="42" y="0"/>
                      <a:pt x="0" y="32"/>
                      <a:pt x="0" y="71"/>
                    </a:cubicBezTo>
                    <a:cubicBezTo>
                      <a:pt x="0" y="111"/>
                      <a:pt x="42" y="143"/>
                      <a:pt x="95" y="143"/>
                    </a:cubicBezTo>
                    <a:cubicBezTo>
                      <a:pt x="110" y="143"/>
                      <a:pt x="125" y="140"/>
                      <a:pt x="139" y="135"/>
                    </a:cubicBezTo>
                    <a:cubicBezTo>
                      <a:pt x="130" y="183"/>
                      <a:pt x="130" y="183"/>
                      <a:pt x="130" y="183"/>
                    </a:cubicBezTo>
                    <a:cubicBezTo>
                      <a:pt x="181" y="101"/>
                      <a:pt x="181" y="101"/>
                      <a:pt x="181" y="101"/>
                    </a:cubicBezTo>
                    <a:cubicBezTo>
                      <a:pt x="181" y="100"/>
                      <a:pt x="182" y="100"/>
                      <a:pt x="182" y="99"/>
                    </a:cubicBezTo>
                    <a:cubicBezTo>
                      <a:pt x="182" y="98"/>
                      <a:pt x="182" y="98"/>
                      <a:pt x="182" y="98"/>
                    </a:cubicBezTo>
                    <a:cubicBezTo>
                      <a:pt x="187" y="90"/>
                      <a:pt x="189" y="81"/>
                      <a:pt x="189" y="71"/>
                    </a:cubicBezTo>
                    <a:cubicBezTo>
                      <a:pt x="189" y="32"/>
                      <a:pt x="147" y="0"/>
                      <a:pt x="95" y="0"/>
                    </a:cubicBezTo>
                    <a:close/>
                    <a:moveTo>
                      <a:pt x="42" y="85"/>
                    </a:moveTo>
                    <a:cubicBezTo>
                      <a:pt x="34" y="85"/>
                      <a:pt x="29" y="79"/>
                      <a:pt x="29" y="71"/>
                    </a:cubicBezTo>
                    <a:cubicBezTo>
                      <a:pt x="29" y="64"/>
                      <a:pt x="34" y="58"/>
                      <a:pt x="42" y="58"/>
                    </a:cubicBezTo>
                    <a:cubicBezTo>
                      <a:pt x="49" y="58"/>
                      <a:pt x="55" y="64"/>
                      <a:pt x="55" y="71"/>
                    </a:cubicBezTo>
                    <a:cubicBezTo>
                      <a:pt x="55" y="79"/>
                      <a:pt x="49" y="85"/>
                      <a:pt x="42" y="85"/>
                    </a:cubicBezTo>
                    <a:close/>
                    <a:moveTo>
                      <a:pt x="95" y="85"/>
                    </a:moveTo>
                    <a:cubicBezTo>
                      <a:pt x="87" y="85"/>
                      <a:pt x="81" y="79"/>
                      <a:pt x="81" y="71"/>
                    </a:cubicBezTo>
                    <a:cubicBezTo>
                      <a:pt x="81" y="64"/>
                      <a:pt x="87" y="58"/>
                      <a:pt x="95" y="58"/>
                    </a:cubicBezTo>
                    <a:cubicBezTo>
                      <a:pt x="102" y="58"/>
                      <a:pt x="108" y="64"/>
                      <a:pt x="108" y="71"/>
                    </a:cubicBezTo>
                    <a:cubicBezTo>
                      <a:pt x="108" y="79"/>
                      <a:pt x="102" y="85"/>
                      <a:pt x="95" y="85"/>
                    </a:cubicBezTo>
                    <a:close/>
                    <a:moveTo>
                      <a:pt x="148" y="85"/>
                    </a:moveTo>
                    <a:cubicBezTo>
                      <a:pt x="140" y="85"/>
                      <a:pt x="134" y="79"/>
                      <a:pt x="134" y="71"/>
                    </a:cubicBezTo>
                    <a:cubicBezTo>
                      <a:pt x="134" y="64"/>
                      <a:pt x="140" y="58"/>
                      <a:pt x="148" y="58"/>
                    </a:cubicBezTo>
                    <a:cubicBezTo>
                      <a:pt x="155" y="58"/>
                      <a:pt x="161" y="64"/>
                      <a:pt x="161" y="71"/>
                    </a:cubicBezTo>
                    <a:cubicBezTo>
                      <a:pt x="161" y="79"/>
                      <a:pt x="155" y="85"/>
                      <a:pt x="148" y="85"/>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267"/>
              <p:cNvSpPr>
                <a:spLocks noEditPoints="1"/>
              </p:cNvSpPr>
              <p:nvPr/>
            </p:nvSpPr>
            <p:spPr bwMode="auto">
              <a:xfrm rot="18678689">
                <a:off x="7382017" y="5302228"/>
                <a:ext cx="145612" cy="137363"/>
              </a:xfrm>
              <a:custGeom>
                <a:avLst/>
                <a:gdLst>
                  <a:gd name="T0" fmla="*/ 95 w 189"/>
                  <a:gd name="T1" fmla="*/ 0 h 183"/>
                  <a:gd name="T2" fmla="*/ 0 w 189"/>
                  <a:gd name="T3" fmla="*/ 71 h 183"/>
                  <a:gd name="T4" fmla="*/ 95 w 189"/>
                  <a:gd name="T5" fmla="*/ 143 h 183"/>
                  <a:gd name="T6" fmla="*/ 139 w 189"/>
                  <a:gd name="T7" fmla="*/ 135 h 183"/>
                  <a:gd name="T8" fmla="*/ 130 w 189"/>
                  <a:gd name="T9" fmla="*/ 183 h 183"/>
                  <a:gd name="T10" fmla="*/ 181 w 189"/>
                  <a:gd name="T11" fmla="*/ 101 h 183"/>
                  <a:gd name="T12" fmla="*/ 182 w 189"/>
                  <a:gd name="T13" fmla="*/ 99 h 183"/>
                  <a:gd name="T14" fmla="*/ 182 w 189"/>
                  <a:gd name="T15" fmla="*/ 98 h 183"/>
                  <a:gd name="T16" fmla="*/ 189 w 189"/>
                  <a:gd name="T17" fmla="*/ 71 h 183"/>
                  <a:gd name="T18" fmla="*/ 95 w 189"/>
                  <a:gd name="T19" fmla="*/ 0 h 183"/>
                  <a:gd name="T20" fmla="*/ 42 w 189"/>
                  <a:gd name="T21" fmla="*/ 85 h 183"/>
                  <a:gd name="T22" fmla="*/ 29 w 189"/>
                  <a:gd name="T23" fmla="*/ 71 h 183"/>
                  <a:gd name="T24" fmla="*/ 42 w 189"/>
                  <a:gd name="T25" fmla="*/ 58 h 183"/>
                  <a:gd name="T26" fmla="*/ 55 w 189"/>
                  <a:gd name="T27" fmla="*/ 71 h 183"/>
                  <a:gd name="T28" fmla="*/ 42 w 189"/>
                  <a:gd name="T29" fmla="*/ 85 h 183"/>
                  <a:gd name="T30" fmla="*/ 95 w 189"/>
                  <a:gd name="T31" fmla="*/ 85 h 183"/>
                  <a:gd name="T32" fmla="*/ 81 w 189"/>
                  <a:gd name="T33" fmla="*/ 71 h 183"/>
                  <a:gd name="T34" fmla="*/ 95 w 189"/>
                  <a:gd name="T35" fmla="*/ 58 h 183"/>
                  <a:gd name="T36" fmla="*/ 108 w 189"/>
                  <a:gd name="T37" fmla="*/ 71 h 183"/>
                  <a:gd name="T38" fmla="*/ 95 w 189"/>
                  <a:gd name="T39" fmla="*/ 85 h 183"/>
                  <a:gd name="T40" fmla="*/ 148 w 189"/>
                  <a:gd name="T41" fmla="*/ 85 h 183"/>
                  <a:gd name="T42" fmla="*/ 134 w 189"/>
                  <a:gd name="T43" fmla="*/ 71 h 183"/>
                  <a:gd name="T44" fmla="*/ 148 w 189"/>
                  <a:gd name="T45" fmla="*/ 58 h 183"/>
                  <a:gd name="T46" fmla="*/ 161 w 189"/>
                  <a:gd name="T47" fmla="*/ 71 h 183"/>
                  <a:gd name="T48" fmla="*/ 148 w 189"/>
                  <a:gd name="T49" fmla="*/ 8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9" h="183">
                    <a:moveTo>
                      <a:pt x="95" y="0"/>
                    </a:moveTo>
                    <a:cubicBezTo>
                      <a:pt x="42" y="0"/>
                      <a:pt x="0" y="32"/>
                      <a:pt x="0" y="71"/>
                    </a:cubicBezTo>
                    <a:cubicBezTo>
                      <a:pt x="0" y="111"/>
                      <a:pt x="42" y="143"/>
                      <a:pt x="95" y="143"/>
                    </a:cubicBezTo>
                    <a:cubicBezTo>
                      <a:pt x="110" y="143"/>
                      <a:pt x="125" y="140"/>
                      <a:pt x="139" y="135"/>
                    </a:cubicBezTo>
                    <a:cubicBezTo>
                      <a:pt x="130" y="183"/>
                      <a:pt x="130" y="183"/>
                      <a:pt x="130" y="183"/>
                    </a:cubicBezTo>
                    <a:cubicBezTo>
                      <a:pt x="181" y="101"/>
                      <a:pt x="181" y="101"/>
                      <a:pt x="181" y="101"/>
                    </a:cubicBezTo>
                    <a:cubicBezTo>
                      <a:pt x="181" y="100"/>
                      <a:pt x="182" y="100"/>
                      <a:pt x="182" y="99"/>
                    </a:cubicBezTo>
                    <a:cubicBezTo>
                      <a:pt x="182" y="98"/>
                      <a:pt x="182" y="98"/>
                      <a:pt x="182" y="98"/>
                    </a:cubicBezTo>
                    <a:cubicBezTo>
                      <a:pt x="187" y="90"/>
                      <a:pt x="189" y="81"/>
                      <a:pt x="189" y="71"/>
                    </a:cubicBezTo>
                    <a:cubicBezTo>
                      <a:pt x="189" y="32"/>
                      <a:pt x="147" y="0"/>
                      <a:pt x="95" y="0"/>
                    </a:cubicBezTo>
                    <a:close/>
                    <a:moveTo>
                      <a:pt x="42" y="85"/>
                    </a:moveTo>
                    <a:cubicBezTo>
                      <a:pt x="34" y="85"/>
                      <a:pt x="29" y="79"/>
                      <a:pt x="29" y="71"/>
                    </a:cubicBezTo>
                    <a:cubicBezTo>
                      <a:pt x="29" y="64"/>
                      <a:pt x="34" y="58"/>
                      <a:pt x="42" y="58"/>
                    </a:cubicBezTo>
                    <a:cubicBezTo>
                      <a:pt x="49" y="58"/>
                      <a:pt x="55" y="64"/>
                      <a:pt x="55" y="71"/>
                    </a:cubicBezTo>
                    <a:cubicBezTo>
                      <a:pt x="55" y="79"/>
                      <a:pt x="49" y="85"/>
                      <a:pt x="42" y="85"/>
                    </a:cubicBezTo>
                    <a:close/>
                    <a:moveTo>
                      <a:pt x="95" y="85"/>
                    </a:moveTo>
                    <a:cubicBezTo>
                      <a:pt x="87" y="85"/>
                      <a:pt x="81" y="79"/>
                      <a:pt x="81" y="71"/>
                    </a:cubicBezTo>
                    <a:cubicBezTo>
                      <a:pt x="81" y="64"/>
                      <a:pt x="87" y="58"/>
                      <a:pt x="95" y="58"/>
                    </a:cubicBezTo>
                    <a:cubicBezTo>
                      <a:pt x="102" y="58"/>
                      <a:pt x="108" y="64"/>
                      <a:pt x="108" y="71"/>
                    </a:cubicBezTo>
                    <a:cubicBezTo>
                      <a:pt x="108" y="79"/>
                      <a:pt x="102" y="85"/>
                      <a:pt x="95" y="85"/>
                    </a:cubicBezTo>
                    <a:close/>
                    <a:moveTo>
                      <a:pt x="148" y="85"/>
                    </a:moveTo>
                    <a:cubicBezTo>
                      <a:pt x="140" y="85"/>
                      <a:pt x="134" y="79"/>
                      <a:pt x="134" y="71"/>
                    </a:cubicBezTo>
                    <a:cubicBezTo>
                      <a:pt x="134" y="64"/>
                      <a:pt x="140" y="58"/>
                      <a:pt x="148" y="58"/>
                    </a:cubicBezTo>
                    <a:cubicBezTo>
                      <a:pt x="155" y="58"/>
                      <a:pt x="161" y="64"/>
                      <a:pt x="161" y="71"/>
                    </a:cubicBezTo>
                    <a:cubicBezTo>
                      <a:pt x="161" y="79"/>
                      <a:pt x="155" y="85"/>
                      <a:pt x="148" y="85"/>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267"/>
              <p:cNvSpPr>
                <a:spLocks noEditPoints="1"/>
              </p:cNvSpPr>
              <p:nvPr/>
            </p:nvSpPr>
            <p:spPr bwMode="auto">
              <a:xfrm rot="18678689">
                <a:off x="7472859" y="5438837"/>
                <a:ext cx="145612" cy="137363"/>
              </a:xfrm>
              <a:custGeom>
                <a:avLst/>
                <a:gdLst>
                  <a:gd name="T0" fmla="*/ 95 w 189"/>
                  <a:gd name="T1" fmla="*/ 0 h 183"/>
                  <a:gd name="T2" fmla="*/ 0 w 189"/>
                  <a:gd name="T3" fmla="*/ 71 h 183"/>
                  <a:gd name="T4" fmla="*/ 95 w 189"/>
                  <a:gd name="T5" fmla="*/ 143 h 183"/>
                  <a:gd name="T6" fmla="*/ 139 w 189"/>
                  <a:gd name="T7" fmla="*/ 135 h 183"/>
                  <a:gd name="T8" fmla="*/ 130 w 189"/>
                  <a:gd name="T9" fmla="*/ 183 h 183"/>
                  <a:gd name="T10" fmla="*/ 181 w 189"/>
                  <a:gd name="T11" fmla="*/ 101 h 183"/>
                  <a:gd name="T12" fmla="*/ 182 w 189"/>
                  <a:gd name="T13" fmla="*/ 99 h 183"/>
                  <a:gd name="T14" fmla="*/ 182 w 189"/>
                  <a:gd name="T15" fmla="*/ 98 h 183"/>
                  <a:gd name="T16" fmla="*/ 189 w 189"/>
                  <a:gd name="T17" fmla="*/ 71 h 183"/>
                  <a:gd name="T18" fmla="*/ 95 w 189"/>
                  <a:gd name="T19" fmla="*/ 0 h 183"/>
                  <a:gd name="T20" fmla="*/ 42 w 189"/>
                  <a:gd name="T21" fmla="*/ 85 h 183"/>
                  <a:gd name="T22" fmla="*/ 29 w 189"/>
                  <a:gd name="T23" fmla="*/ 71 h 183"/>
                  <a:gd name="T24" fmla="*/ 42 w 189"/>
                  <a:gd name="T25" fmla="*/ 58 h 183"/>
                  <a:gd name="T26" fmla="*/ 55 w 189"/>
                  <a:gd name="T27" fmla="*/ 71 h 183"/>
                  <a:gd name="T28" fmla="*/ 42 w 189"/>
                  <a:gd name="T29" fmla="*/ 85 h 183"/>
                  <a:gd name="T30" fmla="*/ 95 w 189"/>
                  <a:gd name="T31" fmla="*/ 85 h 183"/>
                  <a:gd name="T32" fmla="*/ 81 w 189"/>
                  <a:gd name="T33" fmla="*/ 71 h 183"/>
                  <a:gd name="T34" fmla="*/ 95 w 189"/>
                  <a:gd name="T35" fmla="*/ 58 h 183"/>
                  <a:gd name="T36" fmla="*/ 108 w 189"/>
                  <a:gd name="T37" fmla="*/ 71 h 183"/>
                  <a:gd name="T38" fmla="*/ 95 w 189"/>
                  <a:gd name="T39" fmla="*/ 85 h 183"/>
                  <a:gd name="T40" fmla="*/ 148 w 189"/>
                  <a:gd name="T41" fmla="*/ 85 h 183"/>
                  <a:gd name="T42" fmla="*/ 134 w 189"/>
                  <a:gd name="T43" fmla="*/ 71 h 183"/>
                  <a:gd name="T44" fmla="*/ 148 w 189"/>
                  <a:gd name="T45" fmla="*/ 58 h 183"/>
                  <a:gd name="T46" fmla="*/ 161 w 189"/>
                  <a:gd name="T47" fmla="*/ 71 h 183"/>
                  <a:gd name="T48" fmla="*/ 148 w 189"/>
                  <a:gd name="T49" fmla="*/ 8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9" h="183">
                    <a:moveTo>
                      <a:pt x="95" y="0"/>
                    </a:moveTo>
                    <a:cubicBezTo>
                      <a:pt x="42" y="0"/>
                      <a:pt x="0" y="32"/>
                      <a:pt x="0" y="71"/>
                    </a:cubicBezTo>
                    <a:cubicBezTo>
                      <a:pt x="0" y="111"/>
                      <a:pt x="42" y="143"/>
                      <a:pt x="95" y="143"/>
                    </a:cubicBezTo>
                    <a:cubicBezTo>
                      <a:pt x="110" y="143"/>
                      <a:pt x="125" y="140"/>
                      <a:pt x="139" y="135"/>
                    </a:cubicBezTo>
                    <a:cubicBezTo>
                      <a:pt x="130" y="183"/>
                      <a:pt x="130" y="183"/>
                      <a:pt x="130" y="183"/>
                    </a:cubicBezTo>
                    <a:cubicBezTo>
                      <a:pt x="181" y="101"/>
                      <a:pt x="181" y="101"/>
                      <a:pt x="181" y="101"/>
                    </a:cubicBezTo>
                    <a:cubicBezTo>
                      <a:pt x="181" y="100"/>
                      <a:pt x="182" y="100"/>
                      <a:pt x="182" y="99"/>
                    </a:cubicBezTo>
                    <a:cubicBezTo>
                      <a:pt x="182" y="98"/>
                      <a:pt x="182" y="98"/>
                      <a:pt x="182" y="98"/>
                    </a:cubicBezTo>
                    <a:cubicBezTo>
                      <a:pt x="187" y="90"/>
                      <a:pt x="189" y="81"/>
                      <a:pt x="189" y="71"/>
                    </a:cubicBezTo>
                    <a:cubicBezTo>
                      <a:pt x="189" y="32"/>
                      <a:pt x="147" y="0"/>
                      <a:pt x="95" y="0"/>
                    </a:cubicBezTo>
                    <a:close/>
                    <a:moveTo>
                      <a:pt x="42" y="85"/>
                    </a:moveTo>
                    <a:cubicBezTo>
                      <a:pt x="34" y="85"/>
                      <a:pt x="29" y="79"/>
                      <a:pt x="29" y="71"/>
                    </a:cubicBezTo>
                    <a:cubicBezTo>
                      <a:pt x="29" y="64"/>
                      <a:pt x="34" y="58"/>
                      <a:pt x="42" y="58"/>
                    </a:cubicBezTo>
                    <a:cubicBezTo>
                      <a:pt x="49" y="58"/>
                      <a:pt x="55" y="64"/>
                      <a:pt x="55" y="71"/>
                    </a:cubicBezTo>
                    <a:cubicBezTo>
                      <a:pt x="55" y="79"/>
                      <a:pt x="49" y="85"/>
                      <a:pt x="42" y="85"/>
                    </a:cubicBezTo>
                    <a:close/>
                    <a:moveTo>
                      <a:pt x="95" y="85"/>
                    </a:moveTo>
                    <a:cubicBezTo>
                      <a:pt x="87" y="85"/>
                      <a:pt x="81" y="79"/>
                      <a:pt x="81" y="71"/>
                    </a:cubicBezTo>
                    <a:cubicBezTo>
                      <a:pt x="81" y="64"/>
                      <a:pt x="87" y="58"/>
                      <a:pt x="95" y="58"/>
                    </a:cubicBezTo>
                    <a:cubicBezTo>
                      <a:pt x="102" y="58"/>
                      <a:pt x="108" y="64"/>
                      <a:pt x="108" y="71"/>
                    </a:cubicBezTo>
                    <a:cubicBezTo>
                      <a:pt x="108" y="79"/>
                      <a:pt x="102" y="85"/>
                      <a:pt x="95" y="85"/>
                    </a:cubicBezTo>
                    <a:close/>
                    <a:moveTo>
                      <a:pt x="148" y="85"/>
                    </a:moveTo>
                    <a:cubicBezTo>
                      <a:pt x="140" y="85"/>
                      <a:pt x="134" y="79"/>
                      <a:pt x="134" y="71"/>
                    </a:cubicBezTo>
                    <a:cubicBezTo>
                      <a:pt x="134" y="64"/>
                      <a:pt x="140" y="58"/>
                      <a:pt x="148" y="58"/>
                    </a:cubicBezTo>
                    <a:cubicBezTo>
                      <a:pt x="155" y="58"/>
                      <a:pt x="161" y="64"/>
                      <a:pt x="161" y="71"/>
                    </a:cubicBezTo>
                    <a:cubicBezTo>
                      <a:pt x="161" y="79"/>
                      <a:pt x="155" y="85"/>
                      <a:pt x="148" y="85"/>
                    </a:cubicBez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1" name="Rectangle 150"/>
              <p:cNvSpPr/>
              <p:nvPr/>
            </p:nvSpPr>
            <p:spPr>
              <a:xfrm>
                <a:off x="6970632" y="5553766"/>
                <a:ext cx="538534" cy="178510"/>
              </a:xfrm>
              <a:prstGeom prst="rect">
                <a:avLst/>
              </a:prstGeom>
            </p:spPr>
            <p:txBody>
              <a:bodyPr wrap="square">
                <a:spAutoFit/>
              </a:bodyPr>
              <a:lstStyle/>
              <a:p>
                <a:pPr>
                  <a:lnSpc>
                    <a:spcPct val="80000"/>
                  </a:lnSpc>
                </a:pPr>
                <a:r>
                  <a:rPr lang="en-US" sz="700" b="1" dirty="0" smtClean="0">
                    <a:solidFill>
                      <a:srgbClr val="C00000"/>
                    </a:solidFill>
                  </a:rPr>
                  <a:t>* N time</a:t>
                </a:r>
                <a:endParaRPr lang="en-US" sz="700" b="1" dirty="0">
                  <a:solidFill>
                    <a:srgbClr val="C00000"/>
                  </a:solidFill>
                </a:endParaRPr>
              </a:p>
            </p:txBody>
          </p:sp>
          <p:sp>
            <p:nvSpPr>
              <p:cNvPr id="152" name="Rectangle 151"/>
              <p:cNvSpPr/>
              <p:nvPr/>
            </p:nvSpPr>
            <p:spPr>
              <a:xfrm>
                <a:off x="7218605" y="4603517"/>
                <a:ext cx="703225" cy="178510"/>
              </a:xfrm>
              <a:prstGeom prst="rect">
                <a:avLst/>
              </a:prstGeom>
            </p:spPr>
            <p:txBody>
              <a:bodyPr wrap="square">
                <a:spAutoFit/>
              </a:bodyPr>
              <a:lstStyle/>
              <a:p>
                <a:pPr>
                  <a:lnSpc>
                    <a:spcPct val="80000"/>
                  </a:lnSpc>
                </a:pPr>
                <a:r>
                  <a:rPr lang="en-US" sz="700" dirty="0" smtClean="0"/>
                  <a:t>Message * N</a:t>
                </a:r>
                <a:endParaRPr lang="en-US" sz="700" dirty="0"/>
              </a:p>
            </p:txBody>
          </p:sp>
          <p:sp>
            <p:nvSpPr>
              <p:cNvPr id="163" name="Rectangle 162"/>
              <p:cNvSpPr/>
              <p:nvPr/>
            </p:nvSpPr>
            <p:spPr>
              <a:xfrm>
                <a:off x="7518240" y="5445131"/>
                <a:ext cx="297113" cy="178510"/>
              </a:xfrm>
              <a:prstGeom prst="rect">
                <a:avLst/>
              </a:prstGeom>
            </p:spPr>
            <p:txBody>
              <a:bodyPr wrap="square">
                <a:spAutoFit/>
              </a:bodyPr>
              <a:lstStyle/>
              <a:p>
                <a:pPr>
                  <a:lnSpc>
                    <a:spcPct val="80000"/>
                  </a:lnSpc>
                </a:pPr>
                <a:r>
                  <a:rPr lang="en-US" sz="700" b="1" dirty="0" smtClean="0">
                    <a:solidFill>
                      <a:srgbClr val="C00000"/>
                    </a:solidFill>
                  </a:rPr>
                  <a:t>* 1</a:t>
                </a:r>
                <a:endParaRPr lang="en-US" sz="700" b="1" dirty="0">
                  <a:solidFill>
                    <a:srgbClr val="C00000"/>
                  </a:solidFill>
                </a:endParaRPr>
              </a:p>
            </p:txBody>
          </p:sp>
          <p:sp>
            <p:nvSpPr>
              <p:cNvPr id="164" name="Rectangle 163"/>
              <p:cNvSpPr/>
              <p:nvPr/>
            </p:nvSpPr>
            <p:spPr>
              <a:xfrm>
                <a:off x="7493784" y="5286194"/>
                <a:ext cx="297113" cy="178510"/>
              </a:xfrm>
              <a:prstGeom prst="rect">
                <a:avLst/>
              </a:prstGeom>
            </p:spPr>
            <p:txBody>
              <a:bodyPr wrap="square">
                <a:spAutoFit/>
              </a:bodyPr>
              <a:lstStyle/>
              <a:p>
                <a:pPr>
                  <a:lnSpc>
                    <a:spcPct val="80000"/>
                  </a:lnSpc>
                </a:pPr>
                <a:r>
                  <a:rPr lang="en-US" sz="700" b="1" dirty="0" smtClean="0">
                    <a:solidFill>
                      <a:srgbClr val="C00000"/>
                    </a:solidFill>
                  </a:rPr>
                  <a:t>*2</a:t>
                </a:r>
                <a:endParaRPr lang="en-US" sz="700" b="1" dirty="0">
                  <a:solidFill>
                    <a:srgbClr val="C00000"/>
                  </a:solidFill>
                </a:endParaRPr>
              </a:p>
            </p:txBody>
          </p:sp>
          <p:sp>
            <p:nvSpPr>
              <p:cNvPr id="165" name="Rectangle 164"/>
              <p:cNvSpPr/>
              <p:nvPr/>
            </p:nvSpPr>
            <p:spPr>
              <a:xfrm>
                <a:off x="7360609" y="5121329"/>
                <a:ext cx="297113" cy="178510"/>
              </a:xfrm>
              <a:prstGeom prst="rect">
                <a:avLst/>
              </a:prstGeom>
            </p:spPr>
            <p:txBody>
              <a:bodyPr wrap="square">
                <a:spAutoFit/>
              </a:bodyPr>
              <a:lstStyle/>
              <a:p>
                <a:pPr>
                  <a:lnSpc>
                    <a:spcPct val="80000"/>
                  </a:lnSpc>
                </a:pPr>
                <a:r>
                  <a:rPr lang="en-US" sz="700" b="1" dirty="0" smtClean="0">
                    <a:solidFill>
                      <a:srgbClr val="C00000"/>
                    </a:solidFill>
                  </a:rPr>
                  <a:t>*N</a:t>
                </a:r>
                <a:endParaRPr lang="en-US" sz="700" b="1" dirty="0">
                  <a:solidFill>
                    <a:srgbClr val="C00000"/>
                  </a:solidFill>
                </a:endParaRPr>
              </a:p>
            </p:txBody>
          </p:sp>
        </p:grpSp>
        <p:sp>
          <p:nvSpPr>
            <p:cNvPr id="162" name="Explosion 1 161"/>
            <p:cNvSpPr/>
            <p:nvPr/>
          </p:nvSpPr>
          <p:spPr>
            <a:xfrm>
              <a:off x="9491230" y="6309036"/>
              <a:ext cx="130893" cy="129995"/>
            </a:xfrm>
            <a:prstGeom prst="irregularSeal1">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1913818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 xmlns:a16="http://schemas.microsoft.com/office/drawing/2014/main" id="{62078A6A-58DF-41E0-8A99-EE480A38FE24}"/>
              </a:ext>
            </a:extLst>
          </p:cNvPr>
          <p:cNvSpPr txBox="1"/>
          <p:nvPr/>
        </p:nvSpPr>
        <p:spPr>
          <a:xfrm>
            <a:off x="311366" y="463697"/>
            <a:ext cx="11163300" cy="523220"/>
          </a:xfrm>
          <a:prstGeom prst="rect">
            <a:avLst/>
          </a:prstGeom>
          <a:noFill/>
        </p:spPr>
        <p:txBody>
          <a:bodyPr wrap="square" rtlCol="0">
            <a:spAutoFit/>
          </a:bodyPr>
          <a:lstStyle/>
          <a:p>
            <a:r>
              <a:rPr lang="en-US" altLang="zh-CN" sz="2800" dirty="0" smtClean="0">
                <a:solidFill>
                  <a:srgbClr val="FF0000"/>
                </a:solidFill>
              </a:rPr>
              <a:t>Proposals</a:t>
            </a:r>
            <a:endParaRPr lang="zh-CN" altLang="en-US" sz="2800" dirty="0">
              <a:solidFill>
                <a:srgbClr val="FF0000"/>
              </a:solidFill>
            </a:endParaRPr>
          </a:p>
        </p:txBody>
      </p:sp>
      <p:sp>
        <p:nvSpPr>
          <p:cNvPr id="9" name="文本框 10">
            <a:extLst>
              <a:ext uri="{FF2B5EF4-FFF2-40B4-BE49-F238E27FC236}">
                <a16:creationId xmlns="" xmlns:a16="http://schemas.microsoft.com/office/drawing/2014/main" id="{BCF0DE66-D5CB-4AAB-A2E5-4ABEFB9BC095}"/>
              </a:ext>
            </a:extLst>
          </p:cNvPr>
          <p:cNvSpPr txBox="1"/>
          <p:nvPr/>
        </p:nvSpPr>
        <p:spPr>
          <a:xfrm>
            <a:off x="387566" y="1373801"/>
            <a:ext cx="11087100" cy="907941"/>
          </a:xfrm>
          <a:prstGeom prst="rect">
            <a:avLst/>
          </a:prstGeom>
          <a:noFill/>
        </p:spPr>
        <p:txBody>
          <a:bodyPr wrap="square" rtlCol="0">
            <a:spAutoFit/>
          </a:bodyPr>
          <a:lstStyle/>
          <a:p>
            <a:pPr marL="285750" indent="-285750">
              <a:spcAft>
                <a:spcPts val="600"/>
              </a:spcAft>
              <a:buFont typeface="Wingdings" panose="05000000000000000000" pitchFamily="2" charset="2"/>
              <a:buChar char="q"/>
            </a:pPr>
            <a:r>
              <a:rPr lang="en-US" altLang="zh-CN" sz="1600" dirty="0" smtClean="0"/>
              <a:t>Option B and C are totally SA6 solutions, but rejected by SA6 due to they are unfeasible at application layer.</a:t>
            </a:r>
            <a:r>
              <a:rPr lang="en-US" altLang="zh-CN" sz="1600" dirty="0"/>
              <a:t> </a:t>
            </a:r>
            <a:r>
              <a:rPr lang="en-US" altLang="zh-CN" sz="1600" dirty="0" smtClean="0"/>
              <a:t>So they ask SA2 for help.</a:t>
            </a:r>
          </a:p>
          <a:p>
            <a:pPr marL="285750" indent="-285750">
              <a:spcAft>
                <a:spcPts val="600"/>
              </a:spcAft>
              <a:buFont typeface="Wingdings" panose="05000000000000000000" pitchFamily="2" charset="2"/>
              <a:buChar char="q"/>
            </a:pPr>
            <a:r>
              <a:rPr lang="en-US" altLang="zh-CN" sz="1600" dirty="0" smtClean="0"/>
              <a:t>It is proposed to adopt Option-A, and reply to </a:t>
            </a:r>
            <a:r>
              <a:rPr lang="en-US" altLang="zh-CN" sz="1600" dirty="0" smtClean="0"/>
              <a:t>SA6 along this line.</a:t>
            </a:r>
            <a:endParaRPr lang="en-US" altLang="zh-CN" sz="1600" dirty="0" smtClean="0"/>
          </a:p>
        </p:txBody>
      </p:sp>
    </p:spTree>
    <p:extLst>
      <p:ext uri="{BB962C8B-B14F-4D97-AF65-F5344CB8AC3E}">
        <p14:creationId xmlns:p14="http://schemas.microsoft.com/office/powerpoint/2010/main" val="20757276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84925" y="3302908"/>
            <a:ext cx="10736446" cy="497567"/>
          </a:xfrm>
        </p:spPr>
        <p:txBody>
          <a:bodyPr/>
          <a:lstStyle/>
          <a:p>
            <a:pPr algn="ctr"/>
            <a:r>
              <a:rPr lang="en-US" altLang="zh-CN" dirty="0" smtClean="0"/>
              <a:t>Thanks</a:t>
            </a:r>
            <a:endParaRPr lang="zh-CN" altLang="en-US" dirty="0"/>
          </a:p>
        </p:txBody>
      </p:sp>
    </p:spTree>
    <p:extLst>
      <p:ext uri="{BB962C8B-B14F-4D97-AF65-F5344CB8AC3E}">
        <p14:creationId xmlns:p14="http://schemas.microsoft.com/office/powerpoint/2010/main" val="42315643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purl.org/dc/dcmitype/"/>
    <ds:schemaRef ds:uri="679a257e-872f-4c98-9e8a-0a9c104f72cd"/>
    <ds:schemaRef ds:uri="http://www.w3.org/XML/1998/namespace"/>
    <ds:schemaRef ds:uri="http://purl.org/dc/elements/1.1/"/>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280d8efa-eff2-4910-88d2-79ca146720c4"/>
    <ds:schemaRef ds:uri="http://purl.org/dc/term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23933</TotalTime>
  <Words>716</Words>
  <Application>Microsoft Office PowerPoint</Application>
  <PresentationFormat>宽屏</PresentationFormat>
  <Paragraphs>102</Paragraphs>
  <Slides>6</Slides>
  <Notes>6</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6</vt:i4>
      </vt:variant>
    </vt:vector>
  </HeadingPairs>
  <TitlesOfParts>
    <vt:vector size="16" baseType="lpstr">
      <vt:lpstr>.AppleSystemUIFont</vt:lpstr>
      <vt:lpstr>Arial </vt:lpstr>
      <vt:lpstr>宋体</vt:lpstr>
      <vt:lpstr>微软雅黑</vt:lpstr>
      <vt:lpstr>Arial</vt:lpstr>
      <vt:lpstr>Calibri</vt:lpstr>
      <vt:lpstr>Calibri Light</vt:lpstr>
      <vt:lpstr>Times New Roman</vt:lpstr>
      <vt:lpstr>Wingdings</vt:lpstr>
      <vt:lpstr>Office Theme</vt:lpstr>
      <vt:lpstr>Discussion on packet loss during multicast MBS delivery and solutions</vt:lpstr>
      <vt:lpstr>PowerPoint 演示文稿</vt:lpstr>
      <vt:lpstr>PowerPoint 演示文稿</vt:lpstr>
      <vt:lpstr>PowerPoint 演示文稿</vt:lpstr>
      <vt:lpstr>PowerPoint 演示文稿</vt:lpstr>
      <vt:lpstr>PowerPoint 演示文稿</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 user</cp:lastModifiedBy>
  <cp:revision>1012</cp:revision>
  <dcterms:created xsi:type="dcterms:W3CDTF">2010-02-05T13:52:04Z</dcterms:created>
  <dcterms:modified xsi:type="dcterms:W3CDTF">2023-04-07T06:06:53Z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(3)v9D+sxc60hzNUNDlu4IVYDD41iX7VpRcolPFq1Uoq2Bz3u9iQiGmxP7O4L3RcoCnVJ0/1JEP
5nZ8gU+zdFjEGSjbgyVU7sCzz9A2yQScSsyl1oSXOnwgf3psHdlI/fixUzoZr/Q3nPowR1Jz
FfiAcKVucihp58VhXawURxvHt66KTmEgN/1cjj12qEvmdK0qw67S4mI6p8AwdA9Yya0XBzKf
Trt/5jW3cWt0sNHtEt</vt:lpwstr>
  </property>
  <property fmtid="{D5CDD505-2E9C-101B-9397-08002B2CF9AE}" pid="4" name="_2015_ms_pID_7253431">
    <vt:lpwstr>+1RuXQIikr2qiZNVcbr+SUc7zxGgOv2rKpRfM1g4yG9p1m1ag4plWP
ygu2gPki0fLDBXbUBDsG7+s+TQQ6N+NTfHl7xDaq3AxYIHIOJc7YTcAVwp6i8ob1t0aXCPUT
7CzkOWHV7NscTvAax5lxxiuUKD83B8LM6QI81Pexmqoy5hxl/I7m78EGa005oM87EHjZFh9Z
v/uE9LDOx7KqtMBSgPaECSs9Xa+V2s/5NhFm</vt:lpwstr>
  </property>
  <property fmtid="{D5CDD505-2E9C-101B-9397-08002B2CF9AE}" pid="5" name="_2015_ms_pID_7253432">
    <vt:lpwstr>yQ==</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1680482415</vt:lpwstr>
  </property>
</Properties>
</file>