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7"/>
  </p:notesMasterIdLst>
  <p:handoutMasterIdLst>
    <p:handoutMasterId r:id="rId8"/>
  </p:handoutMasterIdLst>
  <p:sldIdLst>
    <p:sldId id="341" r:id="rId5"/>
    <p:sldId id="375" r:id="rId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95" autoAdjust="0"/>
    <p:restoredTop sz="95954" autoAdjust="0"/>
  </p:normalViewPr>
  <p:slideViewPr>
    <p:cSldViewPr snapToGrid="0">
      <p:cViewPr varScale="1">
        <p:scale>
          <a:sx n="89" d="100"/>
          <a:sy n="89" d="100"/>
        </p:scale>
        <p:origin x="84" y="3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2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728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 WG2 Meeting #S2-154AH-e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16 - 20 January, 2023, Electronic</a:t>
            </a:r>
            <a:endParaRPr lang="zh-CN" altLang="zh-CN" sz="10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71793" y="11004"/>
            <a:ext cx="26003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S2-220xxxx </a:t>
            </a:r>
          </a:p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	</a:t>
            </a:r>
            <a:r>
              <a:rPr lang="sv-SE" altLang="en-US" sz="1200" b="1" i="1" dirty="0">
                <a:solidFill>
                  <a:srgbClr val="0070C0"/>
                </a:solidFill>
                <a:latin typeface="Arial "/>
              </a:rPr>
              <a:t>was S2-220xxxx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976" y="1709739"/>
            <a:ext cx="10065834" cy="1965616"/>
          </a:xfrm>
        </p:spPr>
        <p:txBody>
          <a:bodyPr/>
          <a:lstStyle/>
          <a:p>
            <a:pPr eaLnBrk="1" hangingPunct="1"/>
            <a:r>
              <a:rPr lang="en-US" altLang="zh-CN" dirty="0"/>
              <a:t>GMEC</a:t>
            </a:r>
            <a:endParaRPr lang="en-GB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42225" y="4252331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SA2#154AH-e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Key Issue #4 Conclusion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9506" y="3843265"/>
            <a:ext cx="11372987" cy="2976562"/>
          </a:xfrm>
        </p:spPr>
        <p:txBody>
          <a:bodyPr/>
          <a:lstStyle/>
          <a:p>
            <a:r>
              <a:rPr lang="en-US" altLang="zh-CN" sz="1800" dirty="0"/>
              <a:t>Whether to support dynamic control of connectivity between any two UPFs served by different SMF Sets:</a:t>
            </a:r>
          </a:p>
          <a:p>
            <a:pPr lvl="1"/>
            <a:r>
              <a:rPr lang="en-US" altLang="zh-CN" sz="1800" dirty="0">
                <a:solidFill>
                  <a:prstClr val="black"/>
                </a:solidFill>
              </a:rPr>
              <a:t>Option 1 </a:t>
            </a:r>
            <a:r>
              <a:rPr lang="en-US" altLang="zh-CN" sz="1800" dirty="0"/>
              <a:t>support</a:t>
            </a:r>
            <a:r>
              <a:rPr lang="en-US" altLang="zh-CN" sz="1800" dirty="0">
                <a:solidFill>
                  <a:prstClr val="black"/>
                </a:solidFill>
              </a:rPr>
              <a:t> using </a:t>
            </a:r>
            <a:r>
              <a:rPr lang="en-US" altLang="zh-CN" sz="1800" b="1" dirty="0">
                <a:solidFill>
                  <a:prstClr val="black"/>
                </a:solidFill>
              </a:rPr>
              <a:t>only</a:t>
            </a:r>
            <a:r>
              <a:rPr lang="en-US" altLang="zh-CN" sz="1800" dirty="0">
                <a:solidFill>
                  <a:prstClr val="black"/>
                </a:solidFill>
              </a:rPr>
              <a:t> N16a enhancements ?</a:t>
            </a:r>
          </a:p>
          <a:p>
            <a:pPr lvl="2"/>
            <a:r>
              <a:rPr lang="en-US" altLang="zh-CN" sz="1400" dirty="0">
                <a:solidFill>
                  <a:prstClr val="black"/>
                </a:solidFill>
              </a:rPr>
              <a:t>YES:				NO:</a:t>
            </a:r>
          </a:p>
          <a:p>
            <a:pPr lvl="1"/>
            <a:r>
              <a:rPr lang="en-US" altLang="zh-CN" sz="1800" dirty="0">
                <a:solidFill>
                  <a:prstClr val="black"/>
                </a:solidFill>
              </a:rPr>
              <a:t>Option 2: </a:t>
            </a:r>
            <a:r>
              <a:rPr lang="en-US" altLang="zh-CN" sz="1800" dirty="0"/>
              <a:t>support</a:t>
            </a:r>
            <a:r>
              <a:rPr lang="en-US" altLang="zh-CN" sz="1800" dirty="0">
                <a:solidFill>
                  <a:prstClr val="black"/>
                </a:solidFill>
              </a:rPr>
              <a:t> using </a:t>
            </a:r>
            <a:r>
              <a:rPr lang="en-US" altLang="zh-CN" sz="1800" b="1" dirty="0">
                <a:solidFill>
                  <a:prstClr val="black"/>
                </a:solidFill>
              </a:rPr>
              <a:t>only </a:t>
            </a:r>
            <a:r>
              <a:rPr lang="en-US" altLang="zh-CN" sz="1800" dirty="0">
                <a:solidFill>
                  <a:prstClr val="black"/>
                </a:solidFill>
              </a:rPr>
              <a:t>new GSMF?</a:t>
            </a:r>
          </a:p>
          <a:p>
            <a:pPr lvl="2"/>
            <a:r>
              <a:rPr lang="en-US" altLang="zh-CN" sz="1400" dirty="0">
                <a:solidFill>
                  <a:prstClr val="black"/>
                </a:solidFill>
              </a:rPr>
              <a:t>YES:				NO:</a:t>
            </a:r>
          </a:p>
          <a:p>
            <a:pPr lvl="1"/>
            <a:r>
              <a:rPr lang="en-US" altLang="zh-CN" sz="1800" dirty="0">
                <a:solidFill>
                  <a:prstClr val="black"/>
                </a:solidFill>
              </a:rPr>
              <a:t>Option 3: </a:t>
            </a:r>
            <a:r>
              <a:rPr lang="en-US" altLang="zh-CN" sz="1800" dirty="0"/>
              <a:t>support</a:t>
            </a:r>
            <a:r>
              <a:rPr lang="en-US" altLang="zh-CN" sz="1800" dirty="0">
                <a:solidFill>
                  <a:prstClr val="black"/>
                </a:solidFill>
              </a:rPr>
              <a:t> using either N16a enhancements </a:t>
            </a:r>
            <a:r>
              <a:rPr lang="en-US" altLang="zh-CN" sz="1800" b="1" dirty="0">
                <a:solidFill>
                  <a:prstClr val="black"/>
                </a:solidFill>
              </a:rPr>
              <a:t>or</a:t>
            </a:r>
            <a:r>
              <a:rPr lang="en-US" altLang="zh-CN" sz="1800" dirty="0">
                <a:solidFill>
                  <a:prstClr val="black"/>
                </a:solidFill>
              </a:rPr>
              <a:t> new GSMF?</a:t>
            </a:r>
          </a:p>
          <a:p>
            <a:pPr lvl="2"/>
            <a:r>
              <a:rPr lang="en-US" altLang="zh-CN" sz="1400" dirty="0">
                <a:solidFill>
                  <a:prstClr val="black"/>
                </a:solidFill>
              </a:rPr>
              <a:t>YES:			</a:t>
            </a:r>
            <a:r>
              <a:rPr lang="en-US" altLang="zh-CN" sz="1400">
                <a:solidFill>
                  <a:prstClr val="black"/>
                </a:solidFill>
              </a:rPr>
              <a:t>	NO:</a:t>
            </a:r>
            <a:endParaRPr lang="en-US" altLang="zh-CN" sz="1400" dirty="0">
              <a:solidFill>
                <a:prstClr val="black"/>
              </a:solidFill>
            </a:endParaRPr>
          </a:p>
          <a:p>
            <a:pPr lvl="1"/>
            <a:r>
              <a:rPr lang="en-US" altLang="zh-CN" sz="1800" dirty="0">
                <a:solidFill>
                  <a:prstClr val="black"/>
                </a:solidFill>
              </a:rPr>
              <a:t>Option 4: Not pursued in this release</a:t>
            </a:r>
          </a:p>
          <a:p>
            <a:pPr lvl="2"/>
            <a:r>
              <a:rPr lang="en-US" altLang="zh-CN" sz="1400" dirty="0">
                <a:solidFill>
                  <a:prstClr val="black"/>
                </a:solidFill>
              </a:rPr>
              <a:t>YES:				NO:</a:t>
            </a:r>
          </a:p>
          <a:p>
            <a:pPr lvl="1"/>
            <a:endParaRPr lang="en-US" altLang="zh-CN" sz="1800" dirty="0">
              <a:solidFill>
                <a:prstClr val="black"/>
              </a:solidFill>
            </a:endParaRPr>
          </a:p>
          <a:p>
            <a:pPr lvl="2"/>
            <a:endParaRPr lang="en-GB" altLang="zh-CN" sz="1200" dirty="0">
              <a:solidFill>
                <a:prstClr val="black"/>
              </a:solidFill>
            </a:endParaRPr>
          </a:p>
          <a:p>
            <a:pPr lvl="2"/>
            <a:endParaRPr lang="en-GB" altLang="zh-CN" sz="700" dirty="0"/>
          </a:p>
        </p:txBody>
      </p:sp>
      <p:graphicFrame>
        <p:nvGraphicFramePr>
          <p:cNvPr id="41" name="对象 40">
            <a:extLst>
              <a:ext uri="{FF2B5EF4-FFF2-40B4-BE49-F238E27FC236}">
                <a16:creationId xmlns:a16="http://schemas.microsoft.com/office/drawing/2014/main" id="{B3521E20-E8E9-44EA-827E-B76A1C7007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440198"/>
              </p:ext>
            </p:extLst>
          </p:nvPr>
        </p:nvGraphicFramePr>
        <p:xfrm>
          <a:off x="1134768" y="1773876"/>
          <a:ext cx="5381499" cy="1783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4" r:id="rId3" imgW="7715250" imgH="2552662" progId="Visio.Drawing.15">
                  <p:embed/>
                </p:oleObj>
              </mc:Choice>
              <mc:Fallback>
                <p:oleObj r:id="rId3" imgW="7715250" imgH="2552662" progId="Visio.Drawing.15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4768" y="1773876"/>
                        <a:ext cx="5381499" cy="17831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2" name="图片 41">
            <a:extLst>
              <a:ext uri="{FF2B5EF4-FFF2-40B4-BE49-F238E27FC236}">
                <a16:creationId xmlns:a16="http://schemas.microsoft.com/office/drawing/2014/main" id="{4B1A998B-1480-49D6-8593-4EE46A2DF807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8149" y="1503847"/>
            <a:ext cx="2757099" cy="2174239"/>
          </a:xfrm>
          <a:prstGeom prst="rect">
            <a:avLst/>
          </a:prstGeom>
          <a:noFill/>
        </p:spPr>
      </p:pic>
      <p:sp>
        <p:nvSpPr>
          <p:cNvPr id="43" name="矩形 42">
            <a:extLst>
              <a:ext uri="{FF2B5EF4-FFF2-40B4-BE49-F238E27FC236}">
                <a16:creationId xmlns:a16="http://schemas.microsoft.com/office/drawing/2014/main" id="{5CCEEF90-1957-4137-AB42-E6646FECDFAF}"/>
              </a:ext>
            </a:extLst>
          </p:cNvPr>
          <p:cNvSpPr/>
          <p:nvPr/>
        </p:nvSpPr>
        <p:spPr>
          <a:xfrm>
            <a:off x="3216022" y="3512907"/>
            <a:ext cx="18517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 N16a extension</a:t>
            </a:r>
            <a:endParaRPr lang="zh-CN" altLang="en-US" dirty="0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DF0F997E-AD7E-4D35-8A49-CAA6DD9A4854}"/>
              </a:ext>
            </a:extLst>
          </p:cNvPr>
          <p:cNvSpPr/>
          <p:nvPr/>
        </p:nvSpPr>
        <p:spPr>
          <a:xfrm>
            <a:off x="7960380" y="3512907"/>
            <a:ext cx="8515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GSMF</a:t>
            </a:r>
            <a:endParaRPr lang="zh-CN" altLang="en-US" dirty="0"/>
          </a:p>
        </p:txBody>
      </p:sp>
      <p:cxnSp>
        <p:nvCxnSpPr>
          <p:cNvPr id="46" name="直接连接符 45">
            <a:extLst>
              <a:ext uri="{FF2B5EF4-FFF2-40B4-BE49-F238E27FC236}">
                <a16:creationId xmlns:a16="http://schemas.microsoft.com/office/drawing/2014/main" id="{03CAA850-EAAF-4F5E-BEFE-F61AD7A619F1}"/>
              </a:ext>
            </a:extLst>
          </p:cNvPr>
          <p:cNvCxnSpPr>
            <a:cxnSpLocks/>
          </p:cNvCxnSpPr>
          <p:nvPr/>
        </p:nvCxnSpPr>
        <p:spPr>
          <a:xfrm>
            <a:off x="2995200" y="2997332"/>
            <a:ext cx="1660633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8" name="文本框 47">
            <a:extLst>
              <a:ext uri="{FF2B5EF4-FFF2-40B4-BE49-F238E27FC236}">
                <a16:creationId xmlns:a16="http://schemas.microsoft.com/office/drawing/2014/main" id="{5787FF3C-79E8-4CD6-A34F-8DAF98B1F605}"/>
              </a:ext>
            </a:extLst>
          </p:cNvPr>
          <p:cNvSpPr txBox="1"/>
          <p:nvPr/>
        </p:nvSpPr>
        <p:spPr>
          <a:xfrm>
            <a:off x="3655776" y="2743416"/>
            <a:ext cx="50847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/>
              <a:t>N19?</a:t>
            </a:r>
            <a:endParaRPr lang="zh-CN" altLang="en-US" sz="1050" dirty="0"/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1496D541-48C0-4737-B05A-CC5B5EF1A9A7}"/>
              </a:ext>
            </a:extLst>
          </p:cNvPr>
          <p:cNvSpPr txBox="1"/>
          <p:nvPr/>
        </p:nvSpPr>
        <p:spPr>
          <a:xfrm>
            <a:off x="1513736" y="2635318"/>
            <a:ext cx="97174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/>
              <a:t>Border UPF?</a:t>
            </a:r>
            <a:endParaRPr lang="zh-CN" altLang="en-US" sz="1050" dirty="0"/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680C6FE4-0DF0-4F3C-A8F3-999099B8C986}"/>
              </a:ext>
            </a:extLst>
          </p:cNvPr>
          <p:cNvSpPr txBox="1"/>
          <p:nvPr/>
        </p:nvSpPr>
        <p:spPr>
          <a:xfrm>
            <a:off x="5375433" y="2616458"/>
            <a:ext cx="97174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/>
              <a:t>Border UPF?</a:t>
            </a:r>
            <a:endParaRPr lang="zh-CN" altLang="en-US" sz="1050" dirty="0"/>
          </a:p>
        </p:txBody>
      </p:sp>
    </p:spTree>
    <p:extLst>
      <p:ext uri="{BB962C8B-B14F-4D97-AF65-F5344CB8AC3E}">
        <p14:creationId xmlns:p14="http://schemas.microsoft.com/office/powerpoint/2010/main" val="3518590244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purl.org/dc/dcmitype/"/>
    <ds:schemaRef ds:uri="http://purl.org/dc/terms/"/>
    <ds:schemaRef ds:uri="679a257e-872f-4c98-9e8a-0a9c104f72cd"/>
    <ds:schemaRef ds:uri="280d8efa-eff2-4910-88d2-79ca146720c4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9420</TotalTime>
  <Words>106</Words>
  <Application>Microsoft Office PowerPoint</Application>
  <PresentationFormat>宽屏</PresentationFormat>
  <Paragraphs>19</Paragraphs>
  <Slides>2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 </vt:lpstr>
      <vt:lpstr>宋体</vt:lpstr>
      <vt:lpstr>Arial</vt:lpstr>
      <vt:lpstr>Calibri</vt:lpstr>
      <vt:lpstr>Calibri Light</vt:lpstr>
      <vt:lpstr>Times New Roman</vt:lpstr>
      <vt:lpstr>Office Theme</vt:lpstr>
      <vt:lpstr>Visio.Drawing.15</vt:lpstr>
      <vt:lpstr>GMEC</vt:lpstr>
      <vt:lpstr>Key Issue #4 Conclusion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Huawei-Z1</cp:lastModifiedBy>
  <cp:revision>1038</cp:revision>
  <dcterms:created xsi:type="dcterms:W3CDTF">2010-02-05T13:52:04Z</dcterms:created>
  <dcterms:modified xsi:type="dcterms:W3CDTF">2023-01-15T21:31:38Z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(3)J+QpMHbc/4RVrZfqw0nJfMz9Jp6k2GYV3KO5wokhG1WIk5kndPogaHlNwcVzIlH83WibJLfe
XQItVM9Zq/1dQyWRtN9xzg9DRH7TwREMD0wXQqtfdot1sH8605IEAIXtWeZb6okFr9PNZncp
BNiAV9wJNh65GJgZnmGhtbqrTM134wzel6xY+jweBZpcjDYzL5v0MAL3yncEFiZZoXNISBix
UQASkyVt/Ar0aeOmz0</vt:lpwstr>
  </property>
  <property fmtid="{D5CDD505-2E9C-101B-9397-08002B2CF9AE}" pid="4" name="_2015_ms_pID_7253431">
    <vt:lpwstr>OeZgZ0APChWO5sXMbNEecvAYvaY0lKhNv4brnkOkGpUK+24rNRboHI
IRzRFOVVzNigc4p3JMpsrRlweSUSBTOVc1yXRmIu4aIJ951zWtsTMtu4nogqCAK0lCBXve/o
wus+U/u3Z99Xb88wKYThCCQQdeD8uvfv9g7ClXLBorWM9Nvz8znPiJepYA0N5Rt1UnSqKqkR
DBsWQkKmZp/Py5vwAv/juXZKKfPVSkZb3DZT</vt:lpwstr>
  </property>
  <property fmtid="{D5CDD505-2E9C-101B-9397-08002B2CF9AE}" pid="5" name="_2015_ms_pID_7253432">
    <vt:lpwstr>7A==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1673638655</vt:lpwstr>
  </property>
</Properties>
</file>