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4"/>
  </p:sldMasterIdLst>
  <p:notesMasterIdLst>
    <p:notesMasterId r:id="rId13"/>
  </p:notesMasterIdLst>
  <p:handoutMasterIdLst>
    <p:handoutMasterId r:id="rId14"/>
  </p:handoutMasterIdLst>
  <p:sldIdLst>
    <p:sldId id="303" r:id="rId5"/>
    <p:sldId id="791" r:id="rId6"/>
    <p:sldId id="837" r:id="rId7"/>
    <p:sldId id="841" r:id="rId8"/>
    <p:sldId id="836" r:id="rId9"/>
    <p:sldId id="838" r:id="rId10"/>
    <p:sldId id="839" r:id="rId11"/>
    <p:sldId id="840" r:id="rId12"/>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pporteur" initials="SS" lastIdx="1" clrIdx="0">
    <p:extLst>
      <p:ext uri="{19B8F6BF-5375-455C-9EA6-DF929625EA0E}">
        <p15:presenceInfo xmlns:p15="http://schemas.microsoft.com/office/powerpoint/2012/main" userId="rapporteu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0D8E8"/>
    <a:srgbClr val="FF3300"/>
    <a:srgbClr val="FF33CC"/>
    <a:srgbClr val="FF6699"/>
    <a:srgbClr val="FF99FF"/>
    <a:srgbClr val="62A14D"/>
    <a:srgbClr val="000000"/>
    <a:srgbClr val="C6D254"/>
    <a:srgbClr val="B1D254"/>
    <a:srgbClr val="72AF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02" autoAdjust="0"/>
    <p:restoredTop sz="94625" autoAdjust="0"/>
  </p:normalViewPr>
  <p:slideViewPr>
    <p:cSldViewPr snapToGrid="0">
      <p:cViewPr varScale="1">
        <p:scale>
          <a:sx n="103" d="100"/>
          <a:sy n="103" d="100"/>
        </p:scale>
        <p:origin x="1014"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54" d="100"/>
          <a:sy n="54" d="100"/>
        </p:scale>
        <p:origin x="2530" y="5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9/21/2022</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dirty="0"/>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9/21/2022</a:t>
            </a:fld>
            <a:endParaRPr lang="en-US" dirty="0"/>
          </a:p>
        </p:txBody>
      </p:sp>
      <p:sp>
        <p:nvSpPr>
          <p:cNvPr id="410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dirty="0"/>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dirty="0"/>
          </a:p>
        </p:txBody>
      </p:sp>
      <p:sp>
        <p:nvSpPr>
          <p:cNvPr id="7171" name="Rectangle 2"/>
          <p:cNvSpPr>
            <a:spLocks noGrp="1" noRot="1" noChangeAspect="1" noChangeArrowheads="1" noTextEdit="1"/>
          </p:cNvSpPr>
          <p:nvPr>
            <p:ph type="sldImg"/>
          </p:nvPr>
        </p:nvSpPr>
        <p:spPr>
          <a:xfrm>
            <a:off x="915988" y="742950"/>
            <a:ext cx="4967287"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3439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298450" y="85317"/>
            <a:ext cx="5810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
            </a:endParaRPr>
          </a:p>
          <a:p>
            <a:r>
              <a:rPr lang="de-DE" altLang="ko-KR" sz="1200" b="1" kern="1200" dirty="0">
                <a:solidFill>
                  <a:schemeClr val="tx1"/>
                </a:solidFill>
                <a:latin typeface="Arial "/>
                <a:ea typeface="+mn-ea"/>
                <a:cs typeface="Arial" panose="020B0604020202020204" pitchFamily="34" charset="0"/>
              </a:rPr>
              <a:t>3GPP TSG SA WG2 Meeting #153E</a:t>
            </a:r>
          </a:p>
          <a:p>
            <a:r>
              <a:rPr lang="de-DE" altLang="ko-KR" sz="1200" b="1" kern="1200" dirty="0">
                <a:solidFill>
                  <a:schemeClr val="tx1"/>
                </a:solidFill>
                <a:latin typeface="Arial "/>
                <a:ea typeface="+mn-ea"/>
                <a:cs typeface="Arial" panose="020B0604020202020204" pitchFamily="34" charset="0"/>
              </a:rPr>
              <a:t>Electronic meeting, 10 – 14 October</a:t>
            </a:r>
            <a:r>
              <a:rPr lang="en-US" altLang="zh-CN" sz="1200" b="1" kern="1200" dirty="0">
                <a:solidFill>
                  <a:schemeClr val="tx1"/>
                </a:solidFill>
                <a:latin typeface="Arial "/>
                <a:ea typeface="+mn-ea"/>
                <a:cs typeface="Arial" panose="020B0604020202020204" pitchFamily="34" charset="0"/>
              </a:rPr>
              <a:t>,</a:t>
            </a:r>
            <a:r>
              <a:rPr lang="de-DE" sz="1200" b="1" kern="1200" dirty="0">
                <a:solidFill>
                  <a:schemeClr val="tx1"/>
                </a:solidFill>
                <a:latin typeface="Arial "/>
                <a:ea typeface="+mn-ea"/>
                <a:cs typeface="Arial" panose="020B0604020202020204" pitchFamily="34" charset="0"/>
              </a:rPr>
              <a:t> 2022</a:t>
            </a:r>
            <a:endParaRPr lang="sv-SE" altLang="en-US" sz="1200" b="1" kern="1200" dirty="0">
              <a:solidFill>
                <a:schemeClr val="tx1"/>
              </a:solidFill>
              <a:latin typeface="Arial "/>
              <a:ea typeface="+mn-ea"/>
              <a:cs typeface="Arial" panose="020B0604020202020204" pitchFamily="34" charset="0"/>
            </a:endParaRPr>
          </a:p>
        </p:txBody>
      </p:sp>
      <p:sp>
        <p:nvSpPr>
          <p:cNvPr id="2" name="Title 1"/>
          <p:cNvSpPr>
            <a:spLocks noGrp="1"/>
          </p:cNvSpPr>
          <p:nvPr>
            <p:ph type="ctrTitle"/>
          </p:nvPr>
        </p:nvSpPr>
        <p:spPr>
          <a:xfrm>
            <a:off x="685800" y="2130426"/>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7194179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5795462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547252697"/>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538163" y="6462713"/>
            <a:ext cx="5473170" cy="242887"/>
          </a:xfrm>
          <a:prstGeom prst="rect">
            <a:avLst/>
          </a:prstGeom>
          <a:noFill/>
        </p:spPr>
        <p:txBody>
          <a:bodyPr anchor="ctr">
            <a:normAutofit fontScale="92500" lnSpcReduction="10000"/>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altLang="de-DE" sz="1200" dirty="0">
                <a:solidFill>
                  <a:schemeClr val="bg1"/>
                </a:solidFill>
              </a:rPr>
              <a:t>TSG SA WG2#153E</a:t>
            </a:r>
            <a:r>
              <a:rPr lang="en-GB" altLang="de-DE" sz="1200" baseline="0" dirty="0">
                <a:solidFill>
                  <a:schemeClr val="bg1"/>
                </a:solidFill>
              </a:rPr>
              <a:t> Electronic meeting, 10 – 14 </a:t>
            </a:r>
            <a:r>
              <a:rPr lang="en-US" altLang="zh-CN" sz="1200" baseline="0" dirty="0">
                <a:solidFill>
                  <a:schemeClr val="bg1"/>
                </a:solidFill>
              </a:rPr>
              <a:t>October</a:t>
            </a:r>
            <a:r>
              <a:rPr lang="en-GB" altLang="de-DE" sz="1200" baseline="0" dirty="0">
                <a:solidFill>
                  <a:schemeClr val="bg1"/>
                </a:solidFill>
              </a:rPr>
              <a:t>, 2022</a:t>
            </a:r>
            <a:endParaRPr lang="en-GB" altLang="ko-KR" sz="1200" spc="300" dirty="0">
              <a:solidFill>
                <a:schemeClr val="bg1"/>
              </a:solidFill>
            </a:endParaRPr>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dirty="0"/>
          </a:p>
          <a:p>
            <a:pPr>
              <a:defRPr/>
            </a:pPr>
            <a:endParaRPr lang="en-GB" altLang="en-US" dirty="0"/>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2021</a:t>
            </a:r>
          </a:p>
        </p:txBody>
      </p:sp>
      <p:pic>
        <p:nvPicPr>
          <p:cNvPr id="1033"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457200" indent="-457200"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Drawing1.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376518" y="2194370"/>
            <a:ext cx="8452437" cy="1101329"/>
          </a:xfrm>
        </p:spPr>
        <p:txBody>
          <a:bodyPr>
            <a:noAutofit/>
          </a:bodyPr>
          <a:lstStyle/>
          <a:p>
            <a:pPr>
              <a:defRPr/>
            </a:pPr>
            <a:r>
              <a:rPr lang="en-US" altLang="zh-CN" b="1" dirty="0"/>
              <a:t>Discussion on PIN issues</a:t>
            </a:r>
            <a:endParaRPr lang="en-GB" sz="2400" baseline="30000" dirty="0">
              <a:effectLst>
                <a:outerShdw blurRad="38100" dist="38100" dir="2700000" algn="tl">
                  <a:srgbClr val="C0C0C0"/>
                </a:outerShdw>
              </a:effectLst>
            </a:endParaRPr>
          </a:p>
        </p:txBody>
      </p:sp>
      <p:sp>
        <p:nvSpPr>
          <p:cNvPr id="6147" name="Subtitle 6"/>
          <p:cNvSpPr>
            <a:spLocks noGrp="1"/>
          </p:cNvSpPr>
          <p:nvPr>
            <p:ph type="subTitle" idx="1"/>
          </p:nvPr>
        </p:nvSpPr>
        <p:spPr>
          <a:xfrm>
            <a:off x="1541243" y="4006360"/>
            <a:ext cx="6400800" cy="1314450"/>
          </a:xfrm>
        </p:spPr>
        <p:txBody>
          <a:bodyPr/>
          <a:lstStyle/>
          <a:p>
            <a:pPr>
              <a:lnSpc>
                <a:spcPct val="80000"/>
              </a:lnSpc>
            </a:pPr>
            <a:br>
              <a:rPr lang="en-US" altLang="en-US" sz="1800" dirty="0"/>
            </a:br>
            <a:r>
              <a:rPr lang="en-US" altLang="en-US" sz="2400" b="1" dirty="0"/>
              <a:t>Zhenhua Xie</a:t>
            </a:r>
          </a:p>
          <a:p>
            <a:pPr>
              <a:lnSpc>
                <a:spcPct val="80000"/>
              </a:lnSpc>
            </a:pPr>
            <a:endParaRPr lang="en-US" altLang="en-US" sz="1800" dirty="0">
              <a:latin typeface="Arial" panose="020B0604020202020204" pitchFamily="34" charset="0"/>
            </a:endParaRPr>
          </a:p>
          <a:p>
            <a:pPr>
              <a:lnSpc>
                <a:spcPct val="80000"/>
              </a:lnSpc>
            </a:pPr>
            <a:r>
              <a:rPr lang="en-US" altLang="en-US" sz="1800" dirty="0">
                <a:latin typeface="Arial" panose="020B0604020202020204" pitchFamily="34" charset="0"/>
              </a:rPr>
              <a:t>vivo</a:t>
            </a:r>
            <a:endParaRPr lang="en-GB" altLang="en-US" sz="2000" dirty="0">
              <a:latin typeface="Arial" panose="020B0604020202020204" pitchFamily="34" charset="0"/>
            </a:endParaRPr>
          </a:p>
        </p:txBody>
      </p:sp>
      <p:sp>
        <p:nvSpPr>
          <p:cNvPr id="2" name="文本框 1"/>
          <p:cNvSpPr txBox="1"/>
          <p:nvPr/>
        </p:nvSpPr>
        <p:spPr>
          <a:xfrm>
            <a:off x="6226232" y="382385"/>
            <a:ext cx="1230284" cy="307777"/>
          </a:xfrm>
          <a:prstGeom prst="rect">
            <a:avLst/>
          </a:prstGeom>
          <a:noFill/>
        </p:spPr>
        <p:txBody>
          <a:bodyPr wrap="square" rtlCol="0">
            <a:spAutoFit/>
          </a:bodyPr>
          <a:lstStyle/>
          <a:p>
            <a:r>
              <a:rPr lang="en-US" altLang="zh-CN" sz="1400" b="1" dirty="0"/>
              <a:t>S2-2206979</a:t>
            </a:r>
            <a:endParaRPr lang="zh-CN" altLang="en-US" sz="1400" b="1" dirty="0"/>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DC583C5F-C884-4752-903A-F35AB3798C81}"/>
              </a:ext>
            </a:extLst>
          </p:cNvPr>
          <p:cNvSpPr>
            <a:spLocks noChangeArrowheads="1"/>
          </p:cNvSpPr>
          <p:nvPr/>
        </p:nvSpPr>
        <p:spPr bwMode="auto">
          <a:xfrm>
            <a:off x="485775" y="34242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Title 1">
            <a:extLst>
              <a:ext uri="{FF2B5EF4-FFF2-40B4-BE49-F238E27FC236}">
                <a16:creationId xmlns:a16="http://schemas.microsoft.com/office/drawing/2014/main" id="{608FD7D8-9A1D-4748-8D65-C35C1D1D1D21}"/>
              </a:ext>
            </a:extLst>
          </p:cNvPr>
          <p:cNvSpPr txBox="1">
            <a:spLocks/>
          </p:cNvSpPr>
          <p:nvPr/>
        </p:nvSpPr>
        <p:spPr bwMode="auto">
          <a:xfrm>
            <a:off x="488950" y="228600"/>
            <a:ext cx="6827838" cy="675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a:lstStyle>
          <a:p>
            <a:r>
              <a:rPr lang="en-US" altLang="zh-CN" sz="2800" b="1" kern="0" dirty="0"/>
              <a:t>Issue of architecture and proposal</a:t>
            </a:r>
            <a:endParaRPr lang="en-US" kern="0" dirty="0"/>
          </a:p>
        </p:txBody>
      </p:sp>
      <p:sp>
        <p:nvSpPr>
          <p:cNvPr id="3" name="内容占位符 2">
            <a:extLst>
              <a:ext uri="{FF2B5EF4-FFF2-40B4-BE49-F238E27FC236}">
                <a16:creationId xmlns:a16="http://schemas.microsoft.com/office/drawing/2014/main" id="{7D207B91-40ED-4D53-B1AF-6C779BEE0034}"/>
              </a:ext>
            </a:extLst>
          </p:cNvPr>
          <p:cNvSpPr>
            <a:spLocks noGrp="1"/>
          </p:cNvSpPr>
          <p:nvPr>
            <p:ph idx="1"/>
          </p:nvPr>
        </p:nvSpPr>
        <p:spPr>
          <a:xfrm>
            <a:off x="485774" y="1454150"/>
            <a:ext cx="8281965" cy="4920399"/>
          </a:xfrm>
        </p:spPr>
        <p:txBody>
          <a:bodyPr>
            <a:normAutofit fontScale="92500" lnSpcReduction="10000"/>
          </a:bodyPr>
          <a:lstStyle/>
          <a:p>
            <a:r>
              <a:rPr lang="en-US" altLang="zh-CN" sz="2200" b="1" dirty="0">
                <a:solidFill>
                  <a:srgbClr val="FF0000"/>
                </a:solidFill>
                <a:latin typeface="Arial" panose="020B0604020202020204" pitchFamily="34" charset="0"/>
                <a:cs typeface="Arial" panose="020B0604020202020204" pitchFamily="34" charset="0"/>
              </a:rPr>
              <a:t>Two architecture alternatives:</a:t>
            </a:r>
          </a:p>
          <a:p>
            <a:pPr lvl="1">
              <a:buFontTx/>
              <a:buChar char="-"/>
            </a:pPr>
            <a:r>
              <a:rPr lang="en-US" altLang="zh-CN" sz="1600" dirty="0">
                <a:latin typeface="Arial" panose="020B0604020202020204" pitchFamily="34" charset="0"/>
                <a:cs typeface="Arial" panose="020B0604020202020204" pitchFamily="34" charset="0"/>
              </a:rPr>
              <a:t>AF based</a:t>
            </a:r>
          </a:p>
          <a:p>
            <a:pPr lvl="2">
              <a:buFontTx/>
              <a:buChar char="-"/>
            </a:pPr>
            <a:r>
              <a:rPr lang="en-US" altLang="zh-CN" sz="1200" dirty="0">
                <a:latin typeface="Arial" panose="020B0604020202020204" pitchFamily="34" charset="0"/>
                <a:cs typeface="Arial" panose="020B0604020202020204" pitchFamily="34" charset="0"/>
              </a:rPr>
              <a:t>Enhance AF-NEF/PCF functionalities for providing PIN parameters </a:t>
            </a:r>
          </a:p>
          <a:p>
            <a:pPr lvl="2">
              <a:buFontTx/>
              <a:buChar char="-"/>
            </a:pPr>
            <a:r>
              <a:rPr lang="en-GB" altLang="zh-CN" sz="1200" dirty="0">
                <a:latin typeface="Arial" panose="020B0604020202020204" pitchFamily="34" charset="0"/>
                <a:cs typeface="Arial" panose="020B0604020202020204" pitchFamily="34" charset="0"/>
              </a:rPr>
              <a:t>PIN parameters for PIN management include membership information, PEGC-PINE association information, etc.</a:t>
            </a:r>
          </a:p>
          <a:p>
            <a:pPr lvl="2">
              <a:buFontTx/>
              <a:buChar char="-"/>
            </a:pPr>
            <a:r>
              <a:rPr lang="en-GB" altLang="zh-CN" sz="1200" dirty="0">
                <a:latin typeface="Arial" panose="020B0604020202020204" pitchFamily="34" charset="0"/>
                <a:cs typeface="Arial" panose="020B0604020202020204" pitchFamily="34" charset="0"/>
              </a:rPr>
              <a:t>PIN topology information are exposed to AF for PIN management</a:t>
            </a:r>
          </a:p>
          <a:p>
            <a:pPr lvl="2">
              <a:buFontTx/>
              <a:buChar char="-"/>
            </a:pPr>
            <a:r>
              <a:rPr lang="en-US" altLang="zh-CN" sz="1200" dirty="0">
                <a:latin typeface="Arial" panose="020B0604020202020204" pitchFamily="34" charset="0"/>
                <a:cs typeface="Arial" panose="020B0604020202020204" pitchFamily="34" charset="0"/>
              </a:rPr>
              <a:t>PIN parameters for PIN communication configuration include traffic descriptions</a:t>
            </a:r>
          </a:p>
          <a:p>
            <a:pPr lvl="1">
              <a:buFontTx/>
              <a:buChar char="-"/>
            </a:pPr>
            <a:r>
              <a:rPr lang="en-US" altLang="zh-CN" sz="1600" dirty="0">
                <a:latin typeface="Arial" panose="020B0604020202020204" pitchFamily="34" charset="0"/>
                <a:cs typeface="Arial" panose="020B0604020202020204" pitchFamily="34" charset="0"/>
              </a:rPr>
              <a:t>Non-AF based</a:t>
            </a:r>
          </a:p>
          <a:p>
            <a:pPr lvl="2">
              <a:buFontTx/>
              <a:buChar char="-"/>
            </a:pPr>
            <a:r>
              <a:rPr lang="en-GB" altLang="zh-CN" sz="1200" dirty="0">
                <a:latin typeface="Arial" panose="020B0604020202020204" pitchFamily="34" charset="0"/>
                <a:cs typeface="Arial" panose="020B0604020202020204" pitchFamily="34" charset="0"/>
              </a:rPr>
              <a:t>PIN management is done among PEGC, PEMC, and PINE</a:t>
            </a:r>
          </a:p>
          <a:p>
            <a:pPr lvl="2">
              <a:buFontTx/>
              <a:buChar char="-"/>
            </a:pPr>
            <a:r>
              <a:rPr lang="en-GB" altLang="zh-CN" sz="1200" dirty="0">
                <a:latin typeface="Arial" panose="020B0604020202020204" pitchFamily="34" charset="0"/>
                <a:cs typeface="Arial" panose="020B0604020202020204" pitchFamily="34" charset="0"/>
              </a:rPr>
              <a:t>PEGC initiates PDU Session Establishment/Modification procedure </a:t>
            </a:r>
            <a:r>
              <a:rPr lang="en-US" altLang="zh-CN" sz="1200" dirty="0">
                <a:latin typeface="Arial" panose="020B0604020202020204" pitchFamily="34" charset="0"/>
                <a:cs typeface="Arial" panose="020B0604020202020204" pitchFamily="34" charset="0"/>
              </a:rPr>
              <a:t>according to PEMC’s command </a:t>
            </a:r>
            <a:r>
              <a:rPr lang="en-GB" altLang="zh-CN" sz="1200" dirty="0">
                <a:latin typeface="Arial" panose="020B0604020202020204" pitchFamily="34" charset="0"/>
                <a:cs typeface="Arial" panose="020B0604020202020204" pitchFamily="34" charset="0"/>
              </a:rPr>
              <a:t>for PIN communication configuration</a:t>
            </a:r>
          </a:p>
          <a:p>
            <a:r>
              <a:rPr lang="en-US" altLang="zh-CN" sz="2200" b="1" dirty="0">
                <a:solidFill>
                  <a:srgbClr val="FF0000"/>
                </a:solidFill>
                <a:latin typeface="Arial" panose="020B0604020202020204" pitchFamily="34" charset="0"/>
                <a:cs typeface="Arial" panose="020B0604020202020204" pitchFamily="34" charset="0"/>
              </a:rPr>
              <a:t>Issue of “AF based”:</a:t>
            </a:r>
          </a:p>
          <a:p>
            <a:pPr lvl="1">
              <a:buFontTx/>
              <a:buChar char="-"/>
            </a:pPr>
            <a:r>
              <a:rPr lang="en-US" altLang="zh-CN" sz="1600" dirty="0">
                <a:latin typeface="Arial" panose="020B0604020202020204" pitchFamily="34" charset="0"/>
                <a:cs typeface="Arial" panose="020B0604020202020204" pitchFamily="34" charset="0"/>
              </a:rPr>
              <a:t>AF is not a trust entity to user (although the operator can authenticate and authorize the AF)</a:t>
            </a:r>
          </a:p>
          <a:p>
            <a:pPr lvl="1">
              <a:buFontTx/>
              <a:buChar char="-"/>
            </a:pPr>
            <a:r>
              <a:rPr lang="en-US" altLang="zh-CN" sz="1600" dirty="0">
                <a:latin typeface="Arial" panose="020B0604020202020204" pitchFamily="34" charset="0"/>
                <a:cs typeface="Arial" panose="020B0604020202020204" pitchFamily="34" charset="0"/>
              </a:rPr>
              <a:t>Complicated security requirement related to privacy concern: topology, authorization of PEGC manipulation by PEMC via AF, etc.</a:t>
            </a:r>
          </a:p>
          <a:p>
            <a:pPr lvl="1">
              <a:buFontTx/>
              <a:buChar char="-"/>
            </a:pPr>
            <a:r>
              <a:rPr lang="en-US" altLang="zh-CN" sz="1600" dirty="0">
                <a:latin typeface="Arial" panose="020B0604020202020204" pitchFamily="34" charset="0"/>
                <a:cs typeface="Arial" panose="020B0604020202020204" pitchFamily="34" charset="0"/>
              </a:rPr>
              <a:t>More coordination with SA3, which may delay the study significantly</a:t>
            </a:r>
          </a:p>
          <a:p>
            <a:r>
              <a:rPr lang="en-US" altLang="zh-CN" sz="2200" b="1" dirty="0">
                <a:solidFill>
                  <a:srgbClr val="FF0000"/>
                </a:solidFill>
                <a:latin typeface="Arial" panose="020B0604020202020204" pitchFamily="34" charset="0"/>
                <a:cs typeface="Arial" panose="020B0604020202020204" pitchFamily="34" charset="0"/>
              </a:rPr>
              <a:t>Issue of “non-AF based”:</a:t>
            </a:r>
          </a:p>
          <a:p>
            <a:pPr lvl="1">
              <a:buFontTx/>
              <a:buChar char="-"/>
            </a:pPr>
            <a:r>
              <a:rPr lang="en-US" altLang="zh-CN" sz="1600" dirty="0">
                <a:latin typeface="Arial" panose="020B0604020202020204" pitchFamily="34" charset="0"/>
                <a:cs typeface="Arial" panose="020B0604020202020204" pitchFamily="34" charset="0"/>
              </a:rPr>
              <a:t>PEMC’s command to 5GC is via PEGC, but PEGC is a UE that is weaker than AF/NF in security aspect, and could be easily malfunctioned, e.g., hacked</a:t>
            </a:r>
          </a:p>
          <a:p>
            <a:pPr lvl="1">
              <a:buFontTx/>
              <a:buChar char="-"/>
            </a:pPr>
            <a:r>
              <a:rPr lang="en-US" altLang="zh-CN" sz="1600" dirty="0">
                <a:latin typeface="Arial" panose="020B0604020202020204" pitchFamily="34" charset="0"/>
                <a:cs typeface="Arial" panose="020B0604020202020204" pitchFamily="34" charset="0"/>
              </a:rPr>
              <a:t>User is not aware whether the 5GC uses the correct PIN communication configuration to make sure the PEGC is not malfunctioned</a:t>
            </a:r>
          </a:p>
        </p:txBody>
      </p:sp>
    </p:spTree>
    <p:extLst>
      <p:ext uri="{BB962C8B-B14F-4D97-AF65-F5344CB8AC3E}">
        <p14:creationId xmlns:p14="http://schemas.microsoft.com/office/powerpoint/2010/main" val="1304530617"/>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08FD7D8-9A1D-4748-8D65-C35C1D1D1D21}"/>
              </a:ext>
            </a:extLst>
          </p:cNvPr>
          <p:cNvSpPr txBox="1">
            <a:spLocks/>
          </p:cNvSpPr>
          <p:nvPr/>
        </p:nvSpPr>
        <p:spPr bwMode="auto">
          <a:xfrm>
            <a:off x="488949" y="228600"/>
            <a:ext cx="6988707" cy="675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a:lstStyle>
          <a:p>
            <a:r>
              <a:rPr lang="en-US" altLang="zh-CN" sz="2800" b="1" kern="0" dirty="0"/>
              <a:t>Issue of architecture and proposal</a:t>
            </a:r>
            <a:endParaRPr lang="en-US" kern="0" dirty="0"/>
          </a:p>
        </p:txBody>
      </p:sp>
      <p:sp>
        <p:nvSpPr>
          <p:cNvPr id="3" name="内容占位符 2">
            <a:extLst>
              <a:ext uri="{FF2B5EF4-FFF2-40B4-BE49-F238E27FC236}">
                <a16:creationId xmlns:a16="http://schemas.microsoft.com/office/drawing/2014/main" id="{7D207B91-40ED-4D53-B1AF-6C779BEE0034}"/>
              </a:ext>
            </a:extLst>
          </p:cNvPr>
          <p:cNvSpPr>
            <a:spLocks noGrp="1"/>
          </p:cNvSpPr>
          <p:nvPr>
            <p:ph idx="1"/>
          </p:nvPr>
        </p:nvSpPr>
        <p:spPr>
          <a:xfrm>
            <a:off x="485774" y="1454150"/>
            <a:ext cx="8281965" cy="4920399"/>
          </a:xfrm>
        </p:spPr>
        <p:txBody>
          <a:bodyPr>
            <a:normAutofit fontScale="92500" lnSpcReduction="10000"/>
          </a:bodyPr>
          <a:lstStyle/>
          <a:p>
            <a:r>
              <a:rPr lang="en-US" altLang="zh-CN" sz="2200" b="1" dirty="0">
                <a:solidFill>
                  <a:srgbClr val="FF0000"/>
                </a:solidFill>
                <a:latin typeface="Arial" panose="020B0604020202020204" pitchFamily="34" charset="0"/>
                <a:cs typeface="Arial" panose="020B0604020202020204" pitchFamily="34" charset="0"/>
              </a:rPr>
              <a:t>Proposal:</a:t>
            </a:r>
          </a:p>
          <a:p>
            <a:pPr lvl="1">
              <a:buFontTx/>
              <a:buChar char="-"/>
            </a:pPr>
            <a:r>
              <a:rPr lang="en-US" altLang="zh-CN" sz="1600" dirty="0">
                <a:latin typeface="Arial" panose="020B0604020202020204" pitchFamily="34" charset="0"/>
                <a:cs typeface="Arial" panose="020B0604020202020204" pitchFamily="34" charset="0"/>
              </a:rPr>
              <a:t>“non-AF based” is mandate</a:t>
            </a:r>
          </a:p>
          <a:p>
            <a:pPr lvl="2">
              <a:buFontTx/>
              <a:buChar char="-"/>
            </a:pPr>
            <a:r>
              <a:rPr lang="en-US" altLang="zh-CN" sz="1200" dirty="0">
                <a:latin typeface="Arial" panose="020B0604020202020204" pitchFamily="34" charset="0"/>
                <a:cs typeface="Arial" panose="020B0604020202020204" pitchFamily="34" charset="0"/>
              </a:rPr>
              <a:t>User subscribes PIN service with GPSIs of PEMCs and PEGCs, and pre-configuration is used for statically managing 5GC resources for PIN, i.e.,</a:t>
            </a:r>
            <a:r>
              <a:rPr lang="zh-CN" altLang="en-US" sz="1200" dirty="0">
                <a:latin typeface="Arial" panose="020B0604020202020204" pitchFamily="34" charset="0"/>
                <a:cs typeface="Arial" panose="020B0604020202020204" pitchFamily="34" charset="0"/>
              </a:rPr>
              <a:t> </a:t>
            </a:r>
            <a:r>
              <a:rPr lang="en-US" altLang="zh-CN" sz="1200" b="1" dirty="0">
                <a:solidFill>
                  <a:srgbClr val="FF0000"/>
                </a:solidFill>
                <a:latin typeface="Arial" panose="020B0604020202020204" pitchFamily="34" charset="0"/>
                <a:cs typeface="Arial" panose="020B0604020202020204" pitchFamily="34" charset="0"/>
              </a:rPr>
              <a:t>PIN</a:t>
            </a:r>
            <a:r>
              <a:rPr lang="zh-CN" altLang="en-US" sz="1200" b="1" dirty="0">
                <a:solidFill>
                  <a:srgbClr val="FF0000"/>
                </a:solidFill>
                <a:latin typeface="Arial" panose="020B0604020202020204" pitchFamily="34" charset="0"/>
                <a:cs typeface="Arial" panose="020B0604020202020204" pitchFamily="34" charset="0"/>
              </a:rPr>
              <a:t> </a:t>
            </a:r>
            <a:r>
              <a:rPr lang="en-US" altLang="zh-CN" sz="1200" b="1" dirty="0">
                <a:solidFill>
                  <a:srgbClr val="FF0000"/>
                </a:solidFill>
                <a:latin typeface="Arial" panose="020B0604020202020204" pitchFamily="34" charset="0"/>
                <a:cs typeface="Arial" panose="020B0604020202020204" pitchFamily="34" charset="0"/>
              </a:rPr>
              <a:t>session, which consist of multiple PDU Sessions from PEMC(s) and PEGC(s) that control is anchored at same SMF</a:t>
            </a:r>
          </a:p>
          <a:p>
            <a:pPr lvl="2">
              <a:buFontTx/>
              <a:buChar char="-"/>
            </a:pPr>
            <a:r>
              <a:rPr lang="en-US" altLang="zh-CN" sz="1200" dirty="0">
                <a:latin typeface="Arial" panose="020B0604020202020204" pitchFamily="34" charset="0"/>
                <a:cs typeface="Arial" panose="020B0604020202020204" pitchFamily="34" charset="0"/>
              </a:rPr>
              <a:t>PIN communication configuration sent by PEGC to 5GC needs to be informed to PEMC, in order for user detecting PEGC malfunction</a:t>
            </a:r>
          </a:p>
          <a:p>
            <a:pPr lvl="1">
              <a:buFontTx/>
              <a:buChar char="-"/>
            </a:pPr>
            <a:r>
              <a:rPr lang="en-US" altLang="zh-CN" sz="1600" dirty="0">
                <a:latin typeface="Arial" panose="020B0604020202020204" pitchFamily="34" charset="0"/>
                <a:cs typeface="Arial" panose="020B0604020202020204" pitchFamily="34" charset="0"/>
              </a:rPr>
              <a:t>“AF based” is optional, only for provisioning parameters without privacy concern, i.e., </a:t>
            </a:r>
          </a:p>
          <a:p>
            <a:pPr lvl="2">
              <a:buFontTx/>
              <a:buChar char="-"/>
            </a:pPr>
            <a:r>
              <a:rPr lang="en-US" altLang="zh-CN" sz="1200" dirty="0">
                <a:latin typeface="Arial" panose="020B0604020202020204" pitchFamily="34" charset="0"/>
                <a:cs typeface="Arial" panose="020B0604020202020204" pitchFamily="34" charset="0"/>
              </a:rPr>
              <a:t>URSP generation information per PIN service subscription instead of per UE</a:t>
            </a:r>
          </a:p>
          <a:p>
            <a:pPr lvl="2">
              <a:buFontTx/>
              <a:buChar char="-"/>
            </a:pPr>
            <a:r>
              <a:rPr lang="en-US" altLang="zh-CN" sz="1200" dirty="0">
                <a:latin typeface="Arial" panose="020B0604020202020204" pitchFamily="34" charset="0"/>
                <a:cs typeface="Arial" panose="020B0604020202020204" pitchFamily="34" charset="0"/>
              </a:rPr>
              <a:t>QoS authorization information per PIN session (i.e., what kinds of QoS are allowed for a PIN)</a:t>
            </a:r>
          </a:p>
          <a:p>
            <a:pPr lvl="2">
              <a:buFontTx/>
              <a:buChar char="-"/>
            </a:pPr>
            <a:r>
              <a:rPr lang="en-US" altLang="zh-CN" sz="1200" dirty="0">
                <a:latin typeface="Arial" panose="020B0604020202020204" pitchFamily="34" charset="0"/>
                <a:cs typeface="Arial" panose="020B0604020202020204" pitchFamily="34" charset="0"/>
              </a:rPr>
              <a:t>Possible non-3GPP related QoS information per PEGC that is not associated with a PIN session</a:t>
            </a:r>
            <a:endParaRPr lang="zh-CN" altLang="en-US" dirty="0"/>
          </a:p>
          <a:p>
            <a:pPr lvl="1">
              <a:buFontTx/>
              <a:buChar char="-"/>
            </a:pPr>
            <a:r>
              <a:rPr lang="en-US" altLang="zh-CN" sz="1600" dirty="0">
                <a:latin typeface="Arial" panose="020B0604020202020204" pitchFamily="34" charset="0"/>
                <a:cs typeface="Arial" panose="020B0604020202020204" pitchFamily="34" charset="0"/>
              </a:rPr>
              <a:t>In case dynamic PIN session management is deployed (AF based), user should subscribe max number of PINs in the PIN service subscription to make 5GC authorizes the number of PIN session established according to AF request</a:t>
            </a:r>
          </a:p>
          <a:p>
            <a:pPr lvl="1">
              <a:buFontTx/>
              <a:buChar char="-"/>
            </a:pPr>
            <a:r>
              <a:rPr lang="en-US" altLang="zh-CN" sz="1600" dirty="0">
                <a:latin typeface="Arial" panose="020B0604020202020204" pitchFamily="34" charset="0"/>
                <a:cs typeface="Arial" panose="020B0604020202020204" pitchFamily="34" charset="0"/>
              </a:rPr>
              <a:t>Makes the user aware of the PIN communication configuration used by 5GC without PEMC impact</a:t>
            </a:r>
          </a:p>
          <a:p>
            <a:pPr lvl="2">
              <a:buFontTx/>
              <a:buChar char="-"/>
            </a:pPr>
            <a:r>
              <a:rPr lang="en-US" altLang="zh-CN" sz="1200" dirty="0">
                <a:latin typeface="Arial" panose="020B0604020202020204" pitchFamily="34" charset="0"/>
                <a:cs typeface="Arial" panose="020B0604020202020204" pitchFamily="34" charset="0"/>
              </a:rPr>
              <a:t>The PEMC subscribes the notification of PIN communication configuration to SMF via PEGC, e.g., sends the IP address and UDP port of PEMC to SMF</a:t>
            </a:r>
          </a:p>
          <a:p>
            <a:pPr lvl="2">
              <a:buFontTx/>
              <a:buChar char="-"/>
            </a:pPr>
            <a:r>
              <a:rPr lang="en-US" altLang="zh-CN" sz="1200" dirty="0">
                <a:latin typeface="Arial" panose="020B0604020202020204" pitchFamily="34" charset="0"/>
                <a:cs typeface="Arial" panose="020B0604020202020204" pitchFamily="34" charset="0"/>
              </a:rPr>
              <a:t>The SMF sends the PIN communication configuration to the PEMC via UPF over PDU Session of the PEMC</a:t>
            </a:r>
          </a:p>
          <a:p>
            <a:pPr lvl="3">
              <a:buFontTx/>
              <a:buChar char="-"/>
            </a:pPr>
            <a:r>
              <a:rPr lang="en-US" altLang="zh-CN" sz="1200" dirty="0">
                <a:latin typeface="Arial" panose="020B0604020202020204" pitchFamily="34" charset="0"/>
                <a:cs typeface="Arial" panose="020B0604020202020204" pitchFamily="34" charset="0"/>
              </a:rPr>
              <a:t>SMF exposing PIN communication configuration to AF then forwarding to PEMC will expose the PIN communication configuration, which has user privacy concern</a:t>
            </a:r>
          </a:p>
          <a:p>
            <a:pPr lvl="2">
              <a:buFontTx/>
              <a:buChar char="-"/>
            </a:pPr>
            <a:r>
              <a:rPr lang="en-US" altLang="zh-CN" sz="1200" dirty="0">
                <a:latin typeface="Arial" panose="020B0604020202020204" pitchFamily="34" charset="0"/>
                <a:cs typeface="Arial" panose="020B0604020202020204" pitchFamily="34" charset="0"/>
              </a:rPr>
              <a:t>If PEGC is malfunctioned that does not sends the subscription or with wrong information, the PEMC will not receive the notification, and user will notice the PEGC’s malfunction, then the user can kick off the PEGC for fixing it, the PIN communication configuration made by the PEGC will be removed then</a:t>
            </a:r>
          </a:p>
        </p:txBody>
      </p:sp>
    </p:spTree>
    <p:extLst>
      <p:ext uri="{BB962C8B-B14F-4D97-AF65-F5344CB8AC3E}">
        <p14:creationId xmlns:p14="http://schemas.microsoft.com/office/powerpoint/2010/main" val="2528569123"/>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08FD7D8-9A1D-4748-8D65-C35C1D1D1D21}"/>
              </a:ext>
            </a:extLst>
          </p:cNvPr>
          <p:cNvSpPr txBox="1">
            <a:spLocks/>
          </p:cNvSpPr>
          <p:nvPr/>
        </p:nvSpPr>
        <p:spPr bwMode="auto">
          <a:xfrm>
            <a:off x="488950" y="228600"/>
            <a:ext cx="6827838" cy="675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a:lstStyle>
          <a:p>
            <a:r>
              <a:rPr lang="en-GB" altLang="zh-CN" sz="2800" b="1" kern="0" dirty="0"/>
              <a:t>Concept of PIN session</a:t>
            </a:r>
            <a:endParaRPr lang="en-US" kern="0" dirty="0"/>
          </a:p>
        </p:txBody>
      </p:sp>
      <p:sp>
        <p:nvSpPr>
          <p:cNvPr id="4" name="内容占位符 3">
            <a:extLst>
              <a:ext uri="{FF2B5EF4-FFF2-40B4-BE49-F238E27FC236}">
                <a16:creationId xmlns:a16="http://schemas.microsoft.com/office/drawing/2014/main" id="{BAB98423-CCC3-4DA4-A00C-06D91A436A22}"/>
              </a:ext>
            </a:extLst>
          </p:cNvPr>
          <p:cNvSpPr>
            <a:spLocks noGrp="1"/>
          </p:cNvSpPr>
          <p:nvPr>
            <p:ph idx="1"/>
          </p:nvPr>
        </p:nvSpPr>
        <p:spPr>
          <a:xfrm>
            <a:off x="411503" y="1222078"/>
            <a:ext cx="8277618" cy="1177641"/>
          </a:xfrm>
        </p:spPr>
        <p:txBody>
          <a:bodyPr>
            <a:normAutofit fontScale="62500" lnSpcReduction="20000"/>
          </a:bodyPr>
          <a:lstStyle/>
          <a:p>
            <a:r>
              <a:rPr lang="en-US" altLang="zh-CN" dirty="0"/>
              <a:t>Consisting of multiple PDU Sessions of PEGC(s) and PEMC(s) </a:t>
            </a:r>
          </a:p>
          <a:p>
            <a:r>
              <a:rPr lang="en-US" altLang="zh-CN" dirty="0"/>
              <a:t>Transferring traffic of a PIN, including within the PIN and outside the PIN</a:t>
            </a:r>
          </a:p>
          <a:p>
            <a:r>
              <a:rPr lang="en-US" altLang="zh-CN" dirty="0"/>
              <a:t>Control is anchored at same SMF</a:t>
            </a:r>
          </a:p>
          <a:p>
            <a:r>
              <a:rPr lang="en-US" altLang="zh-CN" dirty="0"/>
              <a:t>Enable network local switch among those PDU Sessions</a:t>
            </a:r>
            <a:endParaRPr lang="zh-CN" altLang="en-US" dirty="0"/>
          </a:p>
        </p:txBody>
      </p:sp>
      <p:graphicFrame>
        <p:nvGraphicFramePr>
          <p:cNvPr id="7" name="对象 6">
            <a:extLst>
              <a:ext uri="{FF2B5EF4-FFF2-40B4-BE49-F238E27FC236}">
                <a16:creationId xmlns:a16="http://schemas.microsoft.com/office/drawing/2014/main" id="{57A40E5D-71E3-4A0A-AB4C-EB7D748E91EF}"/>
              </a:ext>
            </a:extLst>
          </p:cNvPr>
          <p:cNvGraphicFramePr>
            <a:graphicFrameLocks noChangeAspect="1"/>
          </p:cNvGraphicFramePr>
          <p:nvPr>
            <p:extLst>
              <p:ext uri="{D42A27DB-BD31-4B8C-83A1-F6EECF244321}">
                <p14:modId xmlns:p14="http://schemas.microsoft.com/office/powerpoint/2010/main" val="2228827731"/>
              </p:ext>
            </p:extLst>
          </p:nvPr>
        </p:nvGraphicFramePr>
        <p:xfrm>
          <a:off x="1281113" y="2473325"/>
          <a:ext cx="6115050" cy="3871913"/>
        </p:xfrm>
        <a:graphic>
          <a:graphicData uri="http://schemas.openxmlformats.org/presentationml/2006/ole">
            <mc:AlternateContent xmlns:mc="http://schemas.openxmlformats.org/markup-compatibility/2006">
              <mc:Choice xmlns:v="urn:schemas-microsoft-com:vml" Requires="v">
                <p:oleObj spid="_x0000_s2124" name="Visio" r:id="rId3" imgW="6457950" imgH="4086225" progId="Visio.Drawing.15">
                  <p:embed/>
                </p:oleObj>
              </mc:Choice>
              <mc:Fallback>
                <p:oleObj name="Visio" r:id="rId3" imgW="6457950" imgH="4086225" progId="Visio.Drawing.15">
                  <p:embed/>
                  <p:pic>
                    <p:nvPicPr>
                      <p:cNvPr id="0" name="Object 4"/>
                      <p:cNvPicPr>
                        <a:picLocks noChangeAspect="1" noChangeArrowheads="1"/>
                      </p:cNvPicPr>
                      <p:nvPr/>
                    </p:nvPicPr>
                    <p:blipFill>
                      <a:blip r:embed="rId4"/>
                      <a:srcRect/>
                      <a:stretch>
                        <a:fillRect/>
                      </a:stretch>
                    </p:blipFill>
                    <p:spPr bwMode="auto">
                      <a:xfrm>
                        <a:off x="1281113" y="2473325"/>
                        <a:ext cx="6115050" cy="3871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03584531"/>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08FD7D8-9A1D-4748-8D65-C35C1D1D1D21}"/>
              </a:ext>
            </a:extLst>
          </p:cNvPr>
          <p:cNvSpPr txBox="1">
            <a:spLocks/>
          </p:cNvSpPr>
          <p:nvPr/>
        </p:nvSpPr>
        <p:spPr bwMode="auto">
          <a:xfrm>
            <a:off x="488950" y="228600"/>
            <a:ext cx="6827838" cy="675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a:lstStyle>
          <a:p>
            <a:r>
              <a:rPr lang="en-GB" altLang="zh-CN" sz="2800" b="1" kern="0" dirty="0"/>
              <a:t>High level overall procedure proposal</a:t>
            </a:r>
            <a:endParaRPr lang="en-US" kern="0" dirty="0"/>
          </a:p>
        </p:txBody>
      </p:sp>
      <p:graphicFrame>
        <p:nvGraphicFramePr>
          <p:cNvPr id="8" name="对象 7">
            <a:extLst>
              <a:ext uri="{FF2B5EF4-FFF2-40B4-BE49-F238E27FC236}">
                <a16:creationId xmlns:a16="http://schemas.microsoft.com/office/drawing/2014/main" id="{8C31CCFA-83AA-42DC-A87A-85F5E167DE5E}"/>
              </a:ext>
            </a:extLst>
          </p:cNvPr>
          <p:cNvGraphicFramePr>
            <a:graphicFrameLocks noChangeAspect="1"/>
          </p:cNvGraphicFramePr>
          <p:nvPr>
            <p:extLst>
              <p:ext uri="{D42A27DB-BD31-4B8C-83A1-F6EECF244321}">
                <p14:modId xmlns:p14="http://schemas.microsoft.com/office/powerpoint/2010/main" val="1354262327"/>
              </p:ext>
            </p:extLst>
          </p:nvPr>
        </p:nvGraphicFramePr>
        <p:xfrm>
          <a:off x="3475498" y="1262522"/>
          <a:ext cx="5479461" cy="5022840"/>
        </p:xfrm>
        <a:graphic>
          <a:graphicData uri="http://schemas.openxmlformats.org/presentationml/2006/ole">
            <mc:AlternateContent xmlns:mc="http://schemas.openxmlformats.org/markup-compatibility/2006">
              <mc:Choice xmlns:v="urn:schemas-microsoft-com:vml" Requires="v">
                <p:oleObj spid="_x0000_s1436" name="Visio" r:id="rId3" imgW="7858125" imgH="7205913" progId="Visio.Drawing.15">
                  <p:embed/>
                </p:oleObj>
              </mc:Choice>
              <mc:Fallback>
                <p:oleObj name="Visio" r:id="rId3" imgW="7858125" imgH="7205913" progId="Visio.Drawing.15">
                  <p:embed/>
                  <p:pic>
                    <p:nvPicPr>
                      <p:cNvPr id="8" name="对象 7">
                        <a:extLst>
                          <a:ext uri="{FF2B5EF4-FFF2-40B4-BE49-F238E27FC236}">
                            <a16:creationId xmlns:a16="http://schemas.microsoft.com/office/drawing/2014/main" id="{8C31CCFA-83AA-42DC-A87A-85F5E167DE5E}"/>
                          </a:ext>
                        </a:extLst>
                      </p:cNvPr>
                      <p:cNvPicPr>
                        <a:picLocks noChangeAspect="1" noChangeArrowheads="1"/>
                      </p:cNvPicPr>
                      <p:nvPr/>
                    </p:nvPicPr>
                    <p:blipFill>
                      <a:blip r:embed="rId4"/>
                      <a:srcRect/>
                      <a:stretch>
                        <a:fillRect/>
                      </a:stretch>
                    </p:blipFill>
                    <p:spPr bwMode="auto">
                      <a:xfrm>
                        <a:off x="3475498" y="1262522"/>
                        <a:ext cx="5479461" cy="5022840"/>
                      </a:xfrm>
                      <a:prstGeom prst="rect">
                        <a:avLst/>
                      </a:prstGeom>
                      <a:noFill/>
                      <a:extLst/>
                    </p:spPr>
                  </p:pic>
                </p:oleObj>
              </mc:Fallback>
            </mc:AlternateContent>
          </a:graphicData>
        </a:graphic>
      </p:graphicFrame>
      <p:sp>
        <p:nvSpPr>
          <p:cNvPr id="4" name="内容占位符 3">
            <a:extLst>
              <a:ext uri="{FF2B5EF4-FFF2-40B4-BE49-F238E27FC236}">
                <a16:creationId xmlns:a16="http://schemas.microsoft.com/office/drawing/2014/main" id="{BAB98423-CCC3-4DA4-A00C-06D91A436A22}"/>
              </a:ext>
            </a:extLst>
          </p:cNvPr>
          <p:cNvSpPr>
            <a:spLocks noGrp="1"/>
          </p:cNvSpPr>
          <p:nvPr>
            <p:ph idx="1"/>
          </p:nvPr>
        </p:nvSpPr>
        <p:spPr>
          <a:xfrm>
            <a:off x="411503" y="1222078"/>
            <a:ext cx="3083634" cy="5175251"/>
          </a:xfrm>
        </p:spPr>
        <p:txBody>
          <a:bodyPr>
            <a:normAutofit fontScale="55000" lnSpcReduction="20000"/>
          </a:bodyPr>
          <a:lstStyle/>
          <a:p>
            <a:r>
              <a:rPr lang="en-US" altLang="zh-CN" dirty="0"/>
              <a:t>The user subscribes PIN service from operator with GPSIs of PEMCs and PEGCs, which result in policy pre-configuration</a:t>
            </a:r>
          </a:p>
          <a:p>
            <a:r>
              <a:rPr lang="en-US" altLang="zh-CN" dirty="0"/>
              <a:t>The AF is only used to manage 5G resources for PIN dynamically, the parameters are used for AM policy control and SM policy control</a:t>
            </a:r>
          </a:p>
          <a:p>
            <a:r>
              <a:rPr lang="en-US" altLang="zh-CN" dirty="0"/>
              <a:t>The PIN management including PIN communication configuration is done by PEMC</a:t>
            </a:r>
          </a:p>
          <a:p>
            <a:r>
              <a:rPr lang="en-US" altLang="zh-CN" dirty="0"/>
              <a:t>The PIN signaling exchange between PEMC and PEGC is over direct connection or via UPF(s), but not via AF</a:t>
            </a:r>
          </a:p>
          <a:p>
            <a:r>
              <a:rPr lang="en-US" altLang="zh-CN" dirty="0"/>
              <a:t>The PEGC establishes PDU Session for the PIN session and sends PIN communication configuration to SMF according to PEMC’s command</a:t>
            </a:r>
          </a:p>
          <a:p>
            <a:r>
              <a:rPr lang="en-US" altLang="zh-CN" dirty="0"/>
              <a:t>The PIN communication configuration in 5GC needs to be informed to PEMC, for the sake of user detecting malfunction</a:t>
            </a:r>
            <a:endParaRPr lang="zh-CN" altLang="en-US" dirty="0"/>
          </a:p>
        </p:txBody>
      </p:sp>
    </p:spTree>
    <p:extLst>
      <p:ext uri="{BB962C8B-B14F-4D97-AF65-F5344CB8AC3E}">
        <p14:creationId xmlns:p14="http://schemas.microsoft.com/office/powerpoint/2010/main" val="2018507400"/>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DC583C5F-C884-4752-903A-F35AB3798C81}"/>
              </a:ext>
            </a:extLst>
          </p:cNvPr>
          <p:cNvSpPr>
            <a:spLocks noChangeArrowheads="1"/>
          </p:cNvSpPr>
          <p:nvPr/>
        </p:nvSpPr>
        <p:spPr bwMode="auto">
          <a:xfrm>
            <a:off x="485775" y="34242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Title 1">
            <a:extLst>
              <a:ext uri="{FF2B5EF4-FFF2-40B4-BE49-F238E27FC236}">
                <a16:creationId xmlns:a16="http://schemas.microsoft.com/office/drawing/2014/main" id="{608FD7D8-9A1D-4748-8D65-C35C1D1D1D21}"/>
              </a:ext>
            </a:extLst>
          </p:cNvPr>
          <p:cNvSpPr txBox="1">
            <a:spLocks/>
          </p:cNvSpPr>
          <p:nvPr/>
        </p:nvSpPr>
        <p:spPr bwMode="auto">
          <a:xfrm>
            <a:off x="488949" y="228600"/>
            <a:ext cx="6988707" cy="675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a:lstStyle>
          <a:p>
            <a:r>
              <a:rPr lang="en-US" altLang="zh-CN" sz="2800" b="1" kern="0" dirty="0"/>
              <a:t>Issue of URSP and proposal</a:t>
            </a:r>
            <a:endParaRPr lang="en-US" kern="0" dirty="0"/>
          </a:p>
        </p:txBody>
      </p:sp>
      <p:sp>
        <p:nvSpPr>
          <p:cNvPr id="3" name="内容占位符 2">
            <a:extLst>
              <a:ext uri="{FF2B5EF4-FFF2-40B4-BE49-F238E27FC236}">
                <a16:creationId xmlns:a16="http://schemas.microsoft.com/office/drawing/2014/main" id="{7D207B91-40ED-4D53-B1AF-6C779BEE0034}"/>
              </a:ext>
            </a:extLst>
          </p:cNvPr>
          <p:cNvSpPr>
            <a:spLocks noGrp="1"/>
          </p:cNvSpPr>
          <p:nvPr>
            <p:ph idx="1"/>
          </p:nvPr>
        </p:nvSpPr>
        <p:spPr>
          <a:xfrm>
            <a:off x="485774" y="1152444"/>
            <a:ext cx="8342596" cy="5322622"/>
          </a:xfrm>
        </p:spPr>
        <p:txBody>
          <a:bodyPr>
            <a:normAutofit/>
          </a:bodyPr>
          <a:lstStyle/>
          <a:p>
            <a:r>
              <a:rPr lang="en-US" altLang="zh-CN" sz="2200" b="1" dirty="0">
                <a:solidFill>
                  <a:srgbClr val="FF0000"/>
                </a:solidFill>
                <a:latin typeface="Arial" panose="020B0604020202020204" pitchFamily="34" charset="0"/>
                <a:cs typeface="Arial" panose="020B0604020202020204" pitchFamily="34" charset="0"/>
              </a:rPr>
              <a:t>Traffic descriptor (TD) of URSP rule:</a:t>
            </a:r>
          </a:p>
          <a:p>
            <a:pPr lvl="1">
              <a:buFontTx/>
              <a:buChar char="-"/>
            </a:pPr>
            <a:endParaRPr lang="en-US" altLang="zh-CN" sz="1600" dirty="0">
              <a:latin typeface="Arial" panose="020B0604020202020204" pitchFamily="34" charset="0"/>
              <a:cs typeface="Arial" panose="020B0604020202020204" pitchFamily="34" charset="0"/>
            </a:endParaRPr>
          </a:p>
          <a:p>
            <a:pPr lvl="1">
              <a:buFontTx/>
              <a:buChar char="-"/>
            </a:pPr>
            <a:endParaRPr lang="en-US" altLang="zh-CN" sz="1600" dirty="0">
              <a:latin typeface="Arial" panose="020B0604020202020204" pitchFamily="34" charset="0"/>
              <a:cs typeface="Arial" panose="020B0604020202020204" pitchFamily="34" charset="0"/>
            </a:endParaRPr>
          </a:p>
          <a:p>
            <a:pPr lvl="1">
              <a:buFontTx/>
              <a:buChar char="-"/>
            </a:pPr>
            <a:endParaRPr lang="en-US" altLang="zh-CN" sz="1600" dirty="0">
              <a:latin typeface="Arial" panose="020B0604020202020204" pitchFamily="34" charset="0"/>
              <a:cs typeface="Arial" panose="020B0604020202020204" pitchFamily="34" charset="0"/>
            </a:endParaRPr>
          </a:p>
          <a:p>
            <a:pPr lvl="1">
              <a:buFontTx/>
              <a:buChar char="-"/>
            </a:pPr>
            <a:endParaRPr lang="en-US" altLang="zh-CN" sz="1600" dirty="0">
              <a:latin typeface="Arial" panose="020B0604020202020204" pitchFamily="34" charset="0"/>
              <a:cs typeface="Arial" panose="020B0604020202020204" pitchFamily="34" charset="0"/>
            </a:endParaRPr>
          </a:p>
          <a:p>
            <a:pPr lvl="1">
              <a:buFontTx/>
              <a:buChar char="-"/>
            </a:pPr>
            <a:endParaRPr lang="en-US" altLang="zh-CN" sz="1600" dirty="0">
              <a:latin typeface="Arial" panose="020B0604020202020204" pitchFamily="34" charset="0"/>
              <a:cs typeface="Arial" panose="020B0604020202020204" pitchFamily="34" charset="0"/>
            </a:endParaRPr>
          </a:p>
          <a:p>
            <a:pPr lvl="1">
              <a:buFontTx/>
              <a:buChar char="-"/>
            </a:pPr>
            <a:endParaRPr lang="en-US" altLang="zh-CN" sz="1600" dirty="0">
              <a:latin typeface="Arial" panose="020B0604020202020204" pitchFamily="34" charset="0"/>
              <a:cs typeface="Arial" panose="020B0604020202020204" pitchFamily="34" charset="0"/>
            </a:endParaRPr>
          </a:p>
          <a:p>
            <a:pPr lvl="1">
              <a:buFontTx/>
              <a:buChar char="-"/>
            </a:pPr>
            <a:endParaRPr lang="en-US" altLang="zh-CN" sz="1600" dirty="0">
              <a:latin typeface="Arial" panose="020B0604020202020204" pitchFamily="34" charset="0"/>
              <a:cs typeface="Arial" panose="020B0604020202020204" pitchFamily="34" charset="0"/>
            </a:endParaRPr>
          </a:p>
          <a:p>
            <a:pPr lvl="1">
              <a:buFontTx/>
              <a:buChar char="-"/>
            </a:pPr>
            <a:endParaRPr lang="en-US" altLang="zh-CN" sz="1600" dirty="0">
              <a:latin typeface="Arial" panose="020B0604020202020204" pitchFamily="34" charset="0"/>
              <a:cs typeface="Arial" panose="020B0604020202020204" pitchFamily="34" charset="0"/>
            </a:endParaRPr>
          </a:p>
          <a:p>
            <a:pPr lvl="1">
              <a:buFontTx/>
              <a:buChar char="-"/>
            </a:pPr>
            <a:endParaRPr lang="en-US" altLang="zh-CN" sz="1600" dirty="0">
              <a:latin typeface="Arial" panose="020B0604020202020204" pitchFamily="34" charset="0"/>
              <a:cs typeface="Arial" panose="020B0604020202020204" pitchFamily="34" charset="0"/>
            </a:endParaRPr>
          </a:p>
          <a:p>
            <a:pPr lvl="1">
              <a:buFontTx/>
              <a:buChar char="-"/>
            </a:pPr>
            <a:endParaRPr lang="en-US" altLang="zh-CN" sz="1600" dirty="0">
              <a:latin typeface="Arial" panose="020B0604020202020204" pitchFamily="34" charset="0"/>
              <a:cs typeface="Arial" panose="020B0604020202020204" pitchFamily="34" charset="0"/>
            </a:endParaRPr>
          </a:p>
          <a:p>
            <a:pPr lvl="1">
              <a:buFontTx/>
              <a:buChar char="-"/>
            </a:pPr>
            <a:endParaRPr lang="en-US" altLang="zh-CN" sz="1600" dirty="0">
              <a:latin typeface="Arial" panose="020B0604020202020204" pitchFamily="34" charset="0"/>
              <a:cs typeface="Arial" panose="020B0604020202020204" pitchFamily="34" charset="0"/>
            </a:endParaRPr>
          </a:p>
          <a:p>
            <a:r>
              <a:rPr lang="en-US" altLang="zh-CN" sz="2200" b="1" dirty="0">
                <a:solidFill>
                  <a:srgbClr val="FF0000"/>
                </a:solidFill>
                <a:latin typeface="Arial" panose="020B0604020202020204" pitchFamily="34" charset="0"/>
                <a:cs typeface="Arial" panose="020B0604020202020204" pitchFamily="34" charset="0"/>
              </a:rPr>
              <a:t>Issues:</a:t>
            </a:r>
          </a:p>
          <a:p>
            <a:pPr lvl="1">
              <a:buFontTx/>
              <a:buChar char="-"/>
            </a:pPr>
            <a:r>
              <a:rPr lang="en-US" altLang="zh-CN" sz="1600" dirty="0">
                <a:latin typeface="Arial" panose="020B0604020202020204" pitchFamily="34" charset="0"/>
                <a:cs typeface="Arial" panose="020B0604020202020204" pitchFamily="34" charset="0"/>
              </a:rPr>
              <a:t>IP range of a PIN may be determined during/after PDU Session Establishment</a:t>
            </a:r>
          </a:p>
          <a:p>
            <a:pPr lvl="1">
              <a:buFontTx/>
              <a:buChar char="-"/>
            </a:pPr>
            <a:r>
              <a:rPr lang="en-US" altLang="zh-CN" sz="1600" dirty="0">
                <a:latin typeface="Arial" panose="020B0604020202020204" pitchFamily="34" charset="0"/>
                <a:cs typeface="Arial" panose="020B0604020202020204" pitchFamily="34" charset="0"/>
              </a:rPr>
              <a:t>PIN session is not application related</a:t>
            </a:r>
          </a:p>
          <a:p>
            <a:pPr lvl="1">
              <a:buFontTx/>
              <a:buChar char="-"/>
            </a:pPr>
            <a:r>
              <a:rPr lang="en-US" altLang="zh-CN" sz="1600" dirty="0">
                <a:latin typeface="Arial" panose="020B0604020202020204" pitchFamily="34" charset="0"/>
                <a:cs typeface="Arial" panose="020B0604020202020204" pitchFamily="34" charset="0"/>
              </a:rPr>
              <a:t>Domain/Non-IP/Connection are not suitable for PIN</a:t>
            </a:r>
          </a:p>
          <a:p>
            <a:pPr lvl="1">
              <a:buFontTx/>
              <a:buChar char="-"/>
            </a:pPr>
            <a:endParaRPr lang="en-US" altLang="zh-CN" sz="1600" dirty="0">
              <a:latin typeface="Arial" panose="020B0604020202020204" pitchFamily="34" charset="0"/>
              <a:cs typeface="Arial" panose="020B0604020202020204" pitchFamily="34" charset="0"/>
            </a:endParaRPr>
          </a:p>
        </p:txBody>
      </p:sp>
      <p:graphicFrame>
        <p:nvGraphicFramePr>
          <p:cNvPr id="7" name="表格 6">
            <a:extLst>
              <a:ext uri="{FF2B5EF4-FFF2-40B4-BE49-F238E27FC236}">
                <a16:creationId xmlns:a16="http://schemas.microsoft.com/office/drawing/2014/main" id="{1617D4AE-4D53-4D25-8E25-7D04AE6183D1}"/>
              </a:ext>
            </a:extLst>
          </p:cNvPr>
          <p:cNvGraphicFramePr>
            <a:graphicFrameLocks noGrp="1"/>
          </p:cNvGraphicFramePr>
          <p:nvPr>
            <p:extLst>
              <p:ext uri="{D42A27DB-BD31-4B8C-83A1-F6EECF244321}">
                <p14:modId xmlns:p14="http://schemas.microsoft.com/office/powerpoint/2010/main" val="2859208183"/>
              </p:ext>
            </p:extLst>
          </p:nvPr>
        </p:nvGraphicFramePr>
        <p:xfrm>
          <a:off x="1058397" y="1576685"/>
          <a:ext cx="7709343" cy="2849880"/>
        </p:xfrm>
        <a:graphic>
          <a:graphicData uri="http://schemas.openxmlformats.org/drawingml/2006/table">
            <a:tbl>
              <a:tblPr firstRow="1" firstCol="1" lastRow="1" lastCol="1" bandRow="1" bandCol="1">
                <a:tableStyleId>{5C22544A-7EE6-4342-B048-85BDC9FD1C3A}</a:tableStyleId>
              </a:tblPr>
              <a:tblGrid>
                <a:gridCol w="1285623">
                  <a:extLst>
                    <a:ext uri="{9D8B030D-6E8A-4147-A177-3AD203B41FA5}">
                      <a16:colId xmlns:a16="http://schemas.microsoft.com/office/drawing/2014/main" val="632402988"/>
                    </a:ext>
                  </a:extLst>
                </a:gridCol>
                <a:gridCol w="3402311">
                  <a:extLst>
                    <a:ext uri="{9D8B030D-6E8A-4147-A177-3AD203B41FA5}">
                      <a16:colId xmlns:a16="http://schemas.microsoft.com/office/drawing/2014/main" val="2312169500"/>
                    </a:ext>
                  </a:extLst>
                </a:gridCol>
                <a:gridCol w="3021409">
                  <a:extLst>
                    <a:ext uri="{9D8B030D-6E8A-4147-A177-3AD203B41FA5}">
                      <a16:colId xmlns:a16="http://schemas.microsoft.com/office/drawing/2014/main" val="4152225292"/>
                    </a:ext>
                  </a:extLst>
                </a:gridCol>
              </a:tblGrid>
              <a:tr h="0">
                <a:tc>
                  <a:txBody>
                    <a:bodyPr/>
                    <a:lstStyle/>
                    <a:p>
                      <a:pPr algn="ctr">
                        <a:spcAft>
                          <a:spcPts val="0"/>
                        </a:spcAft>
                      </a:pPr>
                      <a:r>
                        <a:rPr lang="en-GB" sz="1100" kern="100">
                          <a:effectLst/>
                        </a:rPr>
                        <a:t>Information name</a:t>
                      </a:r>
                      <a:endParaRPr lang="zh-CN" sz="1100" b="1" kern="1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GB" sz="1100" kern="100">
                          <a:effectLst/>
                        </a:rPr>
                        <a:t>Description</a:t>
                      </a:r>
                      <a:endParaRPr lang="zh-CN" sz="1100" b="1" kern="1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GB" sz="1100" kern="100" dirty="0">
                          <a:effectLst/>
                        </a:rPr>
                        <a:t>Note</a:t>
                      </a:r>
                      <a:endParaRPr lang="zh-CN" sz="1100" b="1" kern="1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313384816"/>
                  </a:ext>
                </a:extLst>
              </a:tr>
              <a:tr h="0">
                <a:tc>
                  <a:txBody>
                    <a:bodyPr/>
                    <a:lstStyle/>
                    <a:p>
                      <a:pPr>
                        <a:spcAft>
                          <a:spcPts val="0"/>
                        </a:spcAft>
                      </a:pPr>
                      <a:r>
                        <a:rPr lang="en-US" sz="1100" kern="100" dirty="0">
                          <a:effectLst/>
                        </a:rPr>
                        <a:t>Application descriptors</a:t>
                      </a:r>
                      <a:endParaRPr lang="zh-CN" sz="1100" kern="1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dirty="0">
                          <a:effectLst/>
                        </a:rPr>
                        <a:t>It consists of </a:t>
                      </a:r>
                      <a:r>
                        <a:rPr lang="en-US" sz="1100" kern="100" dirty="0" err="1">
                          <a:effectLst/>
                        </a:rPr>
                        <a:t>OSId</a:t>
                      </a:r>
                      <a:r>
                        <a:rPr lang="en-US" sz="1100" kern="100" dirty="0">
                          <a:effectLst/>
                        </a:rPr>
                        <a:t> and </a:t>
                      </a:r>
                      <a:r>
                        <a:rPr lang="en-US" sz="1100" kern="100" dirty="0" err="1">
                          <a:effectLst/>
                        </a:rPr>
                        <a:t>OSAppId</a:t>
                      </a:r>
                      <a:r>
                        <a:rPr lang="en-US" sz="1100" kern="100" dirty="0">
                          <a:effectLst/>
                        </a:rPr>
                        <a:t>(s).</a:t>
                      </a:r>
                      <a:endParaRPr lang="zh-CN" sz="1100" kern="1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b="0" kern="100" dirty="0">
                          <a:solidFill>
                            <a:schemeClr val="tx1"/>
                          </a:solidFill>
                          <a:effectLst/>
                        </a:rPr>
                        <a:t>The information is used to identify the Application(s) that is(are) running on the UE's OS. The </a:t>
                      </a:r>
                      <a:r>
                        <a:rPr lang="en-US" sz="1100" b="0" kern="100" dirty="0" err="1">
                          <a:solidFill>
                            <a:schemeClr val="tx1"/>
                          </a:solidFill>
                          <a:effectLst/>
                        </a:rPr>
                        <a:t>OSId</a:t>
                      </a:r>
                      <a:r>
                        <a:rPr lang="en-US" sz="1100" b="0" kern="100" dirty="0">
                          <a:solidFill>
                            <a:schemeClr val="tx1"/>
                          </a:solidFill>
                          <a:effectLst/>
                        </a:rPr>
                        <a:t> does not include an OS version number. The </a:t>
                      </a:r>
                      <a:r>
                        <a:rPr lang="en-US" sz="1100" b="0" kern="100" dirty="0" err="1">
                          <a:solidFill>
                            <a:schemeClr val="tx1"/>
                          </a:solidFill>
                          <a:effectLst/>
                        </a:rPr>
                        <a:t>OSAppId</a:t>
                      </a:r>
                      <a:r>
                        <a:rPr lang="en-US" sz="1100" b="0" kern="100" dirty="0">
                          <a:solidFill>
                            <a:schemeClr val="tx1"/>
                          </a:solidFill>
                          <a:effectLst/>
                        </a:rPr>
                        <a:t> does not include a version number for the application</a:t>
                      </a:r>
                      <a:endParaRPr lang="zh-CN" sz="1100" b="0" kern="10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solidFill>
                      <a:srgbClr val="D0D8E8"/>
                    </a:solidFill>
                  </a:tcPr>
                </a:tc>
                <a:extLst>
                  <a:ext uri="{0D108BD9-81ED-4DB2-BD59-A6C34878D82A}">
                    <a16:rowId xmlns:a16="http://schemas.microsoft.com/office/drawing/2014/main" val="1799096603"/>
                  </a:ext>
                </a:extLst>
              </a:tr>
              <a:tr h="0">
                <a:tc>
                  <a:txBody>
                    <a:bodyPr/>
                    <a:lstStyle/>
                    <a:p>
                      <a:pPr algn="just">
                        <a:spcAft>
                          <a:spcPts val="0"/>
                        </a:spcAft>
                      </a:pPr>
                      <a:r>
                        <a:rPr lang="en-US" sz="1100" kern="100" dirty="0">
                          <a:effectLst/>
                        </a:rPr>
                        <a:t>IP descriptors</a:t>
                      </a:r>
                      <a:endParaRPr lang="zh-CN" sz="1100" kern="100" dirty="0">
                        <a:effectLst/>
                      </a:endParaRPr>
                    </a:p>
                  </a:txBody>
                  <a:tcPr marL="68580" marR="68580" marT="0" marB="0"/>
                </a:tc>
                <a:tc>
                  <a:txBody>
                    <a:bodyPr/>
                    <a:lstStyle/>
                    <a:p>
                      <a:pPr>
                        <a:spcAft>
                          <a:spcPts val="0"/>
                        </a:spcAft>
                      </a:pPr>
                      <a:r>
                        <a:rPr lang="en-US" sz="1100" kern="100">
                          <a:effectLst/>
                        </a:rPr>
                        <a:t>Destination IP 3 tuple(s) (</a:t>
                      </a:r>
                      <a:r>
                        <a:rPr lang="en-GB" sz="1100" kern="100">
                          <a:effectLst/>
                        </a:rPr>
                        <a:t>IP address or IPv6 network prefix, port number, protocol ID of the protocol above IP).</a:t>
                      </a:r>
                      <a:endParaRPr lang="zh-CN" sz="1100" kern="1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rowSpan="2">
                  <a:txBody>
                    <a:bodyPr/>
                    <a:lstStyle/>
                    <a:p>
                      <a:pPr>
                        <a:spcAft>
                          <a:spcPts val="0"/>
                        </a:spcAft>
                      </a:pPr>
                      <a:r>
                        <a:rPr lang="en-US" altLang="zh-CN" sz="1100" b="0" kern="100" dirty="0">
                          <a:solidFill>
                            <a:schemeClr val="tx1"/>
                          </a:solidFill>
                          <a:effectLst/>
                          <a:latin typeface="+mj-lt"/>
                          <a:ea typeface="+mn-ea"/>
                          <a:cs typeface="Times New Roman" panose="02020603050405020304" pitchFamily="18" charset="0"/>
                        </a:rPr>
                        <a:t>A URSP rule cannot contain the combination of the Traffic descriptor components IP descriptors and Non-IP descriptors</a:t>
                      </a:r>
                      <a:endParaRPr lang="zh-CN" sz="1100" b="0" kern="100" dirty="0">
                        <a:solidFill>
                          <a:schemeClr val="tx1"/>
                        </a:solidFill>
                        <a:effectLst/>
                        <a:latin typeface="+mj-lt"/>
                        <a:ea typeface="宋体" panose="02010600030101010101" pitchFamily="2" charset="-122"/>
                        <a:cs typeface="Times New Roman" panose="02020603050405020304" pitchFamily="18" charset="0"/>
                      </a:endParaRPr>
                    </a:p>
                  </a:txBody>
                  <a:tcPr marL="68580" marR="68580" marT="0" marB="0" anchor="ctr">
                    <a:solidFill>
                      <a:srgbClr val="D0D8E8"/>
                    </a:solidFill>
                  </a:tcPr>
                </a:tc>
                <a:extLst>
                  <a:ext uri="{0D108BD9-81ED-4DB2-BD59-A6C34878D82A}">
                    <a16:rowId xmlns:a16="http://schemas.microsoft.com/office/drawing/2014/main" val="220324872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00" dirty="0">
                          <a:effectLst/>
                        </a:rPr>
                        <a:t>Non-IP descriptors</a:t>
                      </a:r>
                      <a:endParaRPr lang="zh-CN" sz="1100" kern="1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00" dirty="0">
                          <a:effectLst/>
                        </a:rPr>
                        <a:t>Descriptor(s) for destination information of non-IP traffic</a:t>
                      </a:r>
                      <a:endParaRPr lang="zh-CN" altLang="zh-CN" sz="1100" kern="100" dirty="0">
                        <a:effectLst/>
                        <a:latin typeface="Arial" panose="020B0604020202020204" pitchFamily="34" charset="0"/>
                        <a:ea typeface="+mn-ea"/>
                        <a:cs typeface="Times New Roman" panose="02020603050405020304" pitchFamily="18" charset="0"/>
                      </a:endParaRPr>
                    </a:p>
                  </a:txBody>
                  <a:tcPr marL="68580" marR="68580" marT="0" marB="0"/>
                </a:tc>
                <a:tc vMerge="1">
                  <a:txBody>
                    <a:bodyPr/>
                    <a:lstStyle/>
                    <a:p>
                      <a:pPr>
                        <a:spcAft>
                          <a:spcPts val="0"/>
                        </a:spcAft>
                      </a:pPr>
                      <a:endParaRPr lang="zh-CN" sz="1050" kern="10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solidFill>
                      <a:srgbClr val="D0D8E8"/>
                    </a:solidFill>
                  </a:tcPr>
                </a:tc>
                <a:extLst>
                  <a:ext uri="{0D108BD9-81ED-4DB2-BD59-A6C34878D82A}">
                    <a16:rowId xmlns:a16="http://schemas.microsoft.com/office/drawing/2014/main" val="158380717"/>
                  </a:ext>
                </a:extLst>
              </a:tr>
              <a:tr h="0">
                <a:tc>
                  <a:txBody>
                    <a:bodyPr/>
                    <a:lstStyle/>
                    <a:p>
                      <a:pPr algn="just">
                        <a:spcAft>
                          <a:spcPts val="0"/>
                        </a:spcAft>
                      </a:pPr>
                      <a:r>
                        <a:rPr lang="en-US" altLang="zh-CN" sz="1100" kern="100" dirty="0">
                          <a:effectLst/>
                        </a:rPr>
                        <a:t>Domain descriptors</a:t>
                      </a:r>
                      <a:endParaRPr lang="zh-CN" sz="1100" kern="100" dirty="0">
                        <a:effectLst/>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sz="1100" kern="100" dirty="0">
                          <a:effectLst/>
                        </a:rPr>
                        <a:t>Destination FQDN(s) or a regular expression as a domain name matching criteria.</a:t>
                      </a:r>
                      <a:endParaRPr lang="zh-CN" altLang="zh-CN" sz="1100" kern="100" dirty="0">
                        <a:effectLst/>
                        <a:latin typeface="Arial" panose="020B0604020202020204" pitchFamily="34" charset="0"/>
                        <a:ea typeface="+mn-ea"/>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zh-CN" sz="1100" b="0" kern="100" dirty="0">
                        <a:solidFill>
                          <a:schemeClr val="tx1"/>
                        </a:solidFill>
                        <a:effectLst/>
                        <a:latin typeface="+mn-lt"/>
                        <a:ea typeface="+mn-ea"/>
                        <a:cs typeface="Times New Roman" panose="02020603050405020304" pitchFamily="18" charset="0"/>
                      </a:endParaRPr>
                    </a:p>
                  </a:txBody>
                  <a:tcPr marL="68580" marR="68580" marT="0" marB="0">
                    <a:solidFill>
                      <a:srgbClr val="D0D8E8"/>
                    </a:solidFill>
                  </a:tcPr>
                </a:tc>
                <a:extLst>
                  <a:ext uri="{0D108BD9-81ED-4DB2-BD59-A6C34878D82A}">
                    <a16:rowId xmlns:a16="http://schemas.microsoft.com/office/drawing/2014/main" val="3501804632"/>
                  </a:ext>
                </a:extLst>
              </a:tr>
              <a:tr h="0">
                <a:tc>
                  <a:txBody>
                    <a:bodyPr/>
                    <a:lstStyle/>
                    <a:p>
                      <a:pPr>
                        <a:spcAft>
                          <a:spcPts val="0"/>
                        </a:spcAft>
                      </a:pPr>
                      <a:r>
                        <a:rPr lang="en-US" sz="1100" kern="100" dirty="0">
                          <a:effectLst/>
                        </a:rPr>
                        <a:t>DNN</a:t>
                      </a:r>
                      <a:endParaRPr lang="zh-CN" sz="1100" kern="1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US" sz="1100" kern="100" dirty="0">
                          <a:effectLst/>
                        </a:rPr>
                        <a:t>This is matched against the DNN information provided by the application.</a:t>
                      </a:r>
                      <a:endParaRPr lang="zh-CN" sz="1100" kern="1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endParaRPr lang="zh-CN" sz="1200" kern="10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solidFill>
                      <a:srgbClr val="D0D8E8"/>
                    </a:solidFill>
                  </a:tcPr>
                </a:tc>
                <a:extLst>
                  <a:ext uri="{0D108BD9-81ED-4DB2-BD59-A6C34878D82A}">
                    <a16:rowId xmlns:a16="http://schemas.microsoft.com/office/drawing/2014/main" val="3155406899"/>
                  </a:ext>
                </a:extLst>
              </a:tr>
              <a:tr h="0">
                <a:tc>
                  <a:txBody>
                    <a:bodyPr/>
                    <a:lstStyle/>
                    <a:p>
                      <a:pPr>
                        <a:spcAft>
                          <a:spcPts val="0"/>
                        </a:spcAft>
                      </a:pPr>
                      <a:r>
                        <a:rPr lang="en-US" sz="1100" kern="100">
                          <a:effectLst/>
                        </a:rPr>
                        <a:t>Connection Capabilities</a:t>
                      </a:r>
                      <a:endParaRPr lang="zh-CN" sz="1100" kern="1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0" algn="l" defTabSz="914400" rtl="0" eaLnBrk="1" latinLnBrk="0" hangingPunct="1">
                        <a:spcAft>
                          <a:spcPts val="0"/>
                        </a:spcAft>
                      </a:pPr>
                      <a:r>
                        <a:rPr lang="en-US" sz="1100" b="0" kern="100" dirty="0">
                          <a:solidFill>
                            <a:schemeClr val="dk1"/>
                          </a:solidFill>
                          <a:effectLst/>
                          <a:latin typeface="+mn-lt"/>
                          <a:ea typeface="+mn-ea"/>
                          <a:cs typeface="+mn-cs"/>
                        </a:rPr>
                        <a:t>This is matched against the information provided by a UE application when it requests a network connection with certain capabilities. (NOTE 4)</a:t>
                      </a:r>
                      <a:endParaRPr lang="zh-CN" altLang="en-US" sz="1100" b="0" kern="100" dirty="0">
                        <a:solidFill>
                          <a:schemeClr val="dk1"/>
                        </a:solidFill>
                        <a:effectLst/>
                        <a:latin typeface="+mn-lt"/>
                        <a:ea typeface="+mn-ea"/>
                        <a:cs typeface="+mn-cs"/>
                      </a:endParaRPr>
                    </a:p>
                  </a:txBody>
                  <a:tcPr marL="68580" marR="68580" marT="0" marB="0">
                    <a:solidFill>
                      <a:srgbClr val="D0D8E8"/>
                    </a:solidFill>
                  </a:tcPr>
                </a:tc>
                <a:tc>
                  <a:txBody>
                    <a:bodyPr/>
                    <a:lstStyle/>
                    <a:p>
                      <a:pPr>
                        <a:spcAft>
                          <a:spcPts val="0"/>
                        </a:spcAft>
                      </a:pPr>
                      <a:r>
                        <a:rPr lang="en-US" sz="1100" b="0" kern="100" dirty="0">
                          <a:solidFill>
                            <a:schemeClr val="tx1"/>
                          </a:solidFill>
                          <a:effectLst/>
                        </a:rPr>
                        <a:t>The format and some values of Connection Capabilities, e.g. "</a:t>
                      </a:r>
                      <a:r>
                        <a:rPr lang="en-US" sz="1100" b="0" kern="100" dirty="0" err="1">
                          <a:solidFill>
                            <a:schemeClr val="tx1"/>
                          </a:solidFill>
                          <a:effectLst/>
                        </a:rPr>
                        <a:t>ims</a:t>
                      </a:r>
                      <a:r>
                        <a:rPr lang="en-US" sz="1100" b="0" kern="100" dirty="0">
                          <a:solidFill>
                            <a:schemeClr val="tx1"/>
                          </a:solidFill>
                          <a:effectLst/>
                        </a:rPr>
                        <a:t>", "mms", "internet", etc., are defined in TS 24.526 [19]. More than one connection capabilities value can be provided</a:t>
                      </a:r>
                      <a:endParaRPr lang="zh-CN" sz="1100" b="0" kern="100" dirty="0">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solidFill>
                      <a:srgbClr val="D0D8E8"/>
                    </a:solidFill>
                  </a:tcPr>
                </a:tc>
                <a:extLst>
                  <a:ext uri="{0D108BD9-81ED-4DB2-BD59-A6C34878D82A}">
                    <a16:rowId xmlns:a16="http://schemas.microsoft.com/office/drawing/2014/main" val="2074928102"/>
                  </a:ext>
                </a:extLst>
              </a:tr>
            </a:tbl>
          </a:graphicData>
        </a:graphic>
      </p:graphicFrame>
    </p:spTree>
    <p:extLst>
      <p:ext uri="{BB962C8B-B14F-4D97-AF65-F5344CB8AC3E}">
        <p14:creationId xmlns:p14="http://schemas.microsoft.com/office/powerpoint/2010/main" val="1850720417"/>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DC583C5F-C884-4752-903A-F35AB3798C81}"/>
              </a:ext>
            </a:extLst>
          </p:cNvPr>
          <p:cNvSpPr>
            <a:spLocks noChangeArrowheads="1"/>
          </p:cNvSpPr>
          <p:nvPr/>
        </p:nvSpPr>
        <p:spPr bwMode="auto">
          <a:xfrm>
            <a:off x="485775" y="34242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Title 1">
            <a:extLst>
              <a:ext uri="{FF2B5EF4-FFF2-40B4-BE49-F238E27FC236}">
                <a16:creationId xmlns:a16="http://schemas.microsoft.com/office/drawing/2014/main" id="{608FD7D8-9A1D-4748-8D65-C35C1D1D1D21}"/>
              </a:ext>
            </a:extLst>
          </p:cNvPr>
          <p:cNvSpPr txBox="1">
            <a:spLocks/>
          </p:cNvSpPr>
          <p:nvPr/>
        </p:nvSpPr>
        <p:spPr bwMode="auto">
          <a:xfrm>
            <a:off x="488949" y="228600"/>
            <a:ext cx="6988707" cy="675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a:lstStyle>
          <a:p>
            <a:r>
              <a:rPr lang="en-US" altLang="zh-CN" sz="2800" b="1" kern="0" dirty="0"/>
              <a:t>Issue of URSP and proposal</a:t>
            </a:r>
            <a:endParaRPr lang="en-US" kern="0" dirty="0"/>
          </a:p>
        </p:txBody>
      </p:sp>
      <p:sp>
        <p:nvSpPr>
          <p:cNvPr id="3" name="内容占位符 2">
            <a:extLst>
              <a:ext uri="{FF2B5EF4-FFF2-40B4-BE49-F238E27FC236}">
                <a16:creationId xmlns:a16="http://schemas.microsoft.com/office/drawing/2014/main" id="{7D207B91-40ED-4D53-B1AF-6C779BEE0034}"/>
              </a:ext>
            </a:extLst>
          </p:cNvPr>
          <p:cNvSpPr>
            <a:spLocks noGrp="1"/>
          </p:cNvSpPr>
          <p:nvPr>
            <p:ph idx="1"/>
          </p:nvPr>
        </p:nvSpPr>
        <p:spPr>
          <a:xfrm>
            <a:off x="485774" y="1152444"/>
            <a:ext cx="8342596" cy="5322622"/>
          </a:xfrm>
        </p:spPr>
        <p:txBody>
          <a:bodyPr>
            <a:normAutofit/>
          </a:bodyPr>
          <a:lstStyle/>
          <a:p>
            <a:r>
              <a:rPr lang="en-US" altLang="zh-CN" sz="2200" b="1" dirty="0">
                <a:solidFill>
                  <a:srgbClr val="FF0000"/>
                </a:solidFill>
                <a:latin typeface="Arial" panose="020B0604020202020204" pitchFamily="34" charset="0"/>
                <a:cs typeface="Arial" panose="020B0604020202020204" pitchFamily="34" charset="0"/>
              </a:rPr>
              <a:t>Proposals:</a:t>
            </a:r>
          </a:p>
          <a:p>
            <a:pPr lvl="1">
              <a:buFontTx/>
              <a:buChar char="-"/>
            </a:pPr>
            <a:r>
              <a:rPr lang="en-US" altLang="zh-CN" sz="1600" dirty="0">
                <a:latin typeface="Arial" panose="020B0604020202020204" pitchFamily="34" charset="0"/>
                <a:cs typeface="Arial" panose="020B0604020202020204" pitchFamily="34" charset="0"/>
              </a:rPr>
              <a:t>Alt#1: Extend TD of URSP for PIN traffic mapping, e.g., using “source descriptors” or “gateway descriptors”</a:t>
            </a:r>
          </a:p>
          <a:p>
            <a:pPr lvl="2">
              <a:buFontTx/>
              <a:buChar char="-"/>
            </a:pPr>
            <a:r>
              <a:rPr lang="en-US" altLang="zh-CN" sz="1200" dirty="0">
                <a:latin typeface="Arial" panose="020B0604020202020204" pitchFamily="34" charset="0"/>
                <a:cs typeface="Arial" panose="020B0604020202020204" pitchFamily="34" charset="0"/>
              </a:rPr>
              <a:t>Pros:</a:t>
            </a:r>
            <a:r>
              <a:rPr lang="zh-CN" altLang="en-US" sz="1200" dirty="0">
                <a:latin typeface="Arial" panose="020B0604020202020204" pitchFamily="34" charset="0"/>
                <a:cs typeface="Arial" panose="020B0604020202020204" pitchFamily="34" charset="0"/>
              </a:rPr>
              <a:t> </a:t>
            </a:r>
            <a:endParaRPr lang="en-US" altLang="zh-CN" sz="1200" dirty="0">
              <a:latin typeface="Arial" panose="020B0604020202020204" pitchFamily="34" charset="0"/>
              <a:cs typeface="Arial" panose="020B0604020202020204" pitchFamily="34" charset="0"/>
            </a:endParaRPr>
          </a:p>
          <a:p>
            <a:pPr lvl="3">
              <a:buFontTx/>
              <a:buChar char="-"/>
            </a:pPr>
            <a:r>
              <a:rPr lang="en-US" altLang="zh-CN" sz="1200" dirty="0">
                <a:latin typeface="Arial" panose="020B0604020202020204" pitchFamily="34" charset="0"/>
                <a:cs typeface="Arial" panose="020B0604020202020204" pitchFamily="34" charset="0"/>
              </a:rPr>
              <a:t>Is</a:t>
            </a:r>
            <a:r>
              <a:rPr lang="zh-CN" altLang="en-US" sz="1200" dirty="0">
                <a:latin typeface="Arial" panose="020B0604020202020204" pitchFamily="34" charset="0"/>
                <a:cs typeface="Arial" panose="020B0604020202020204" pitchFamily="34" charset="0"/>
              </a:rPr>
              <a:t> </a:t>
            </a:r>
            <a:r>
              <a:rPr lang="en-US" altLang="zh-CN" sz="1200" dirty="0">
                <a:latin typeface="Arial" panose="020B0604020202020204" pitchFamily="34" charset="0"/>
                <a:cs typeface="Arial" panose="020B0604020202020204" pitchFamily="34" charset="0"/>
              </a:rPr>
              <a:t>able</a:t>
            </a:r>
            <a:r>
              <a:rPr lang="zh-CN" altLang="en-US" sz="1200" dirty="0">
                <a:latin typeface="Arial" panose="020B0604020202020204" pitchFamily="34" charset="0"/>
                <a:cs typeface="Arial" panose="020B0604020202020204" pitchFamily="34" charset="0"/>
              </a:rPr>
              <a:t> </a:t>
            </a:r>
            <a:r>
              <a:rPr lang="en-US" altLang="zh-CN" sz="1200" dirty="0">
                <a:latin typeface="Arial" panose="020B0604020202020204" pitchFamily="34" charset="0"/>
                <a:cs typeface="Arial" panose="020B0604020202020204" pitchFamily="34" charset="0"/>
              </a:rPr>
              <a:t>to</a:t>
            </a:r>
            <a:r>
              <a:rPr lang="zh-CN" altLang="en-US" sz="1200" dirty="0">
                <a:latin typeface="Arial" panose="020B0604020202020204" pitchFamily="34" charset="0"/>
                <a:cs typeface="Arial" panose="020B0604020202020204" pitchFamily="34" charset="0"/>
              </a:rPr>
              <a:t> </a:t>
            </a:r>
            <a:r>
              <a:rPr lang="en-US" altLang="zh-CN" sz="1200" dirty="0">
                <a:latin typeface="Arial" panose="020B0604020202020204" pitchFamily="34" charset="0"/>
                <a:cs typeface="Arial" panose="020B0604020202020204" pitchFamily="34" charset="0"/>
              </a:rPr>
              <a:t>be</a:t>
            </a:r>
            <a:r>
              <a:rPr lang="zh-CN" altLang="en-US" sz="1200" dirty="0">
                <a:latin typeface="Arial" panose="020B0604020202020204" pitchFamily="34" charset="0"/>
                <a:cs typeface="Arial" panose="020B0604020202020204" pitchFamily="34" charset="0"/>
              </a:rPr>
              <a:t> </a:t>
            </a:r>
            <a:r>
              <a:rPr lang="en-US" altLang="zh-CN" sz="1200" dirty="0">
                <a:latin typeface="Arial" panose="020B0604020202020204" pitchFamily="34" charset="0"/>
                <a:cs typeface="Arial" panose="020B0604020202020204" pitchFamily="34" charset="0"/>
              </a:rPr>
              <a:t>used</a:t>
            </a:r>
            <a:r>
              <a:rPr lang="zh-CN" altLang="en-US" sz="1200" dirty="0">
                <a:latin typeface="Arial" panose="020B0604020202020204" pitchFamily="34" charset="0"/>
                <a:cs typeface="Arial" panose="020B0604020202020204" pitchFamily="34" charset="0"/>
              </a:rPr>
              <a:t> </a:t>
            </a:r>
            <a:r>
              <a:rPr lang="en-US" altLang="zh-CN" sz="1200" dirty="0">
                <a:latin typeface="Arial" panose="020B0604020202020204" pitchFamily="34" charset="0"/>
                <a:cs typeface="Arial" panose="020B0604020202020204" pitchFamily="34" charset="0"/>
              </a:rPr>
              <a:t>for gateway UE other</a:t>
            </a:r>
            <a:r>
              <a:rPr lang="zh-CN" altLang="en-US" sz="1200" dirty="0">
                <a:latin typeface="Arial" panose="020B0604020202020204" pitchFamily="34" charset="0"/>
                <a:cs typeface="Arial" panose="020B0604020202020204" pitchFamily="34" charset="0"/>
              </a:rPr>
              <a:t> </a:t>
            </a:r>
            <a:r>
              <a:rPr lang="en-US" altLang="zh-CN" sz="1200" dirty="0">
                <a:latin typeface="Arial" panose="020B0604020202020204" pitchFamily="34" charset="0"/>
                <a:cs typeface="Arial" panose="020B0604020202020204" pitchFamily="34" charset="0"/>
              </a:rPr>
              <a:t>than</a:t>
            </a:r>
            <a:r>
              <a:rPr lang="zh-CN" altLang="en-US" sz="1200" dirty="0">
                <a:latin typeface="Arial" panose="020B0604020202020204" pitchFamily="34" charset="0"/>
                <a:cs typeface="Arial" panose="020B0604020202020204" pitchFamily="34" charset="0"/>
              </a:rPr>
              <a:t> </a:t>
            </a:r>
            <a:r>
              <a:rPr lang="en-US" altLang="zh-CN" sz="1200" dirty="0">
                <a:latin typeface="Arial" panose="020B0604020202020204" pitchFamily="34" charset="0"/>
                <a:cs typeface="Arial" panose="020B0604020202020204" pitchFamily="34" charset="0"/>
              </a:rPr>
              <a:t>PIN</a:t>
            </a:r>
            <a:r>
              <a:rPr lang="zh-CN" altLang="en-US" sz="1200" dirty="0">
                <a:latin typeface="Arial" panose="020B0604020202020204" pitchFamily="34" charset="0"/>
                <a:cs typeface="Arial" panose="020B0604020202020204" pitchFamily="34" charset="0"/>
              </a:rPr>
              <a:t> </a:t>
            </a:r>
            <a:r>
              <a:rPr lang="en-US" altLang="zh-CN" sz="1200" dirty="0">
                <a:latin typeface="Arial" panose="020B0604020202020204" pitchFamily="34" charset="0"/>
                <a:cs typeface="Arial" panose="020B0604020202020204" pitchFamily="34" charset="0"/>
              </a:rPr>
              <a:t>feature, i.e., it is a solution with a common framework for matching by gateway UE</a:t>
            </a:r>
          </a:p>
          <a:p>
            <a:pPr lvl="2">
              <a:buFontTx/>
              <a:buChar char="-"/>
            </a:pPr>
            <a:r>
              <a:rPr lang="en-US" altLang="zh-CN" sz="1200" dirty="0">
                <a:latin typeface="Arial" panose="020B0604020202020204" pitchFamily="34" charset="0"/>
                <a:cs typeface="Arial" panose="020B0604020202020204" pitchFamily="34" charset="0"/>
              </a:rPr>
              <a:t>Cons: </a:t>
            </a:r>
          </a:p>
          <a:p>
            <a:pPr lvl="3">
              <a:buFontTx/>
              <a:buChar char="-"/>
            </a:pPr>
            <a:r>
              <a:rPr lang="en-US" altLang="zh-CN" sz="1200" dirty="0">
                <a:latin typeface="Arial" panose="020B0604020202020204" pitchFamily="34" charset="0"/>
                <a:cs typeface="Arial" panose="020B0604020202020204" pitchFamily="34" charset="0"/>
              </a:rPr>
              <a:t>PEMC does not know the extension so different URSP may be needed</a:t>
            </a:r>
          </a:p>
          <a:p>
            <a:pPr lvl="3">
              <a:buFontTx/>
              <a:buChar char="-"/>
            </a:pPr>
            <a:r>
              <a:rPr lang="en-US" altLang="zh-CN" sz="1200" dirty="0">
                <a:latin typeface="Arial" panose="020B0604020202020204" pitchFamily="34" charset="0"/>
                <a:cs typeface="Arial" panose="020B0604020202020204" pitchFamily="34" charset="0"/>
              </a:rPr>
              <a:t>Different feature still need to specify different value type of the field, e.g., PIN ID for PIN feature and MAC address/device ID for 5WWC feature</a:t>
            </a:r>
          </a:p>
          <a:p>
            <a:pPr lvl="3">
              <a:buFontTx/>
              <a:buChar char="-"/>
            </a:pPr>
            <a:r>
              <a:rPr lang="en-US" altLang="zh-CN" sz="1200" dirty="0">
                <a:latin typeface="Arial" panose="020B0604020202020204" pitchFamily="34" charset="0"/>
                <a:cs typeface="Arial" panose="020B0604020202020204" pitchFamily="34" charset="0"/>
              </a:rPr>
              <a:t>Application descriptors also is a kind of source, “source descriptors” may cause confusion</a:t>
            </a:r>
          </a:p>
          <a:p>
            <a:pPr lvl="1">
              <a:buFontTx/>
              <a:buChar char="-"/>
            </a:pPr>
            <a:r>
              <a:rPr lang="en-US" altLang="zh-CN" sz="1600" dirty="0">
                <a:latin typeface="Arial" panose="020B0604020202020204" pitchFamily="34" charset="0"/>
                <a:cs typeface="Arial" panose="020B0604020202020204" pitchFamily="34" charset="0"/>
              </a:rPr>
              <a:t>Alt#2: Do not extend URSP, but provisioning mapping info with URSP, e.g., &lt;PIN ID, DNN&gt;, i.e., PIN policy consist of URSP and mapping info</a:t>
            </a:r>
          </a:p>
          <a:p>
            <a:pPr lvl="2">
              <a:buFontTx/>
              <a:buChar char="-"/>
            </a:pPr>
            <a:r>
              <a:rPr lang="en-US" altLang="zh-CN" sz="1200" dirty="0">
                <a:latin typeface="Arial" panose="020B0604020202020204" pitchFamily="34" charset="0"/>
                <a:cs typeface="Arial" panose="020B0604020202020204" pitchFamily="34" charset="0"/>
              </a:rPr>
              <a:t>Pros: </a:t>
            </a:r>
          </a:p>
          <a:p>
            <a:pPr lvl="3">
              <a:buFontTx/>
              <a:buChar char="-"/>
            </a:pPr>
            <a:r>
              <a:rPr lang="en-US" altLang="zh-CN" sz="1200" dirty="0">
                <a:latin typeface="Arial" panose="020B0604020202020204" pitchFamily="34" charset="0"/>
                <a:cs typeface="Arial" panose="020B0604020202020204" pitchFamily="34" charset="0"/>
              </a:rPr>
              <a:t>Using DNN for TD, network does not need to distinguish PEMC and PEGC for providing AM policy before PDU Session Establishment</a:t>
            </a:r>
          </a:p>
          <a:p>
            <a:pPr lvl="3">
              <a:buFontTx/>
              <a:buChar char="-"/>
            </a:pPr>
            <a:r>
              <a:rPr lang="en-US" altLang="zh-CN" sz="1200" dirty="0">
                <a:latin typeface="Arial" panose="020B0604020202020204" pitchFamily="34" charset="0"/>
                <a:cs typeface="Arial" panose="020B0604020202020204" pitchFamily="34" charset="0"/>
              </a:rPr>
              <a:t>Different feature can use different mapping info without URSP enhancement</a:t>
            </a:r>
          </a:p>
          <a:p>
            <a:pPr lvl="2">
              <a:buFontTx/>
              <a:buChar char="-"/>
            </a:pPr>
            <a:r>
              <a:rPr lang="en-US" altLang="zh-CN" sz="1200" dirty="0">
                <a:latin typeface="Arial" panose="020B0604020202020204" pitchFamily="34" charset="0"/>
                <a:cs typeface="Arial" panose="020B0604020202020204" pitchFamily="34" charset="0"/>
              </a:rPr>
              <a:t>Cons: </a:t>
            </a:r>
          </a:p>
          <a:p>
            <a:pPr lvl="3">
              <a:buFontTx/>
              <a:buChar char="-"/>
            </a:pPr>
            <a:r>
              <a:rPr lang="en-US" altLang="zh-CN" sz="1200" dirty="0">
                <a:latin typeface="Arial" panose="020B0604020202020204" pitchFamily="34" charset="0"/>
                <a:cs typeface="Arial" panose="020B0604020202020204" pitchFamily="34" charset="0"/>
              </a:rPr>
              <a:t>Additional IE needs to be provisioned with URSP</a:t>
            </a:r>
          </a:p>
          <a:p>
            <a:pPr lvl="1">
              <a:buFontTx/>
              <a:buChar char="-"/>
            </a:pPr>
            <a:endParaRPr lang="en-US" altLang="zh-CN"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034007"/>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08FD7D8-9A1D-4748-8D65-C35C1D1D1D21}"/>
              </a:ext>
            </a:extLst>
          </p:cNvPr>
          <p:cNvSpPr txBox="1">
            <a:spLocks/>
          </p:cNvSpPr>
          <p:nvPr/>
        </p:nvSpPr>
        <p:spPr bwMode="auto">
          <a:xfrm>
            <a:off x="488949" y="228600"/>
            <a:ext cx="6988707" cy="675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a:lstStyle>
          <a:p>
            <a:r>
              <a:rPr lang="en-US" altLang="zh-CN" sz="2800" b="1" kern="0" dirty="0"/>
              <a:t>Issue of PDU Session number per PIN and proposal</a:t>
            </a:r>
            <a:endParaRPr lang="en-US" kern="0" dirty="0"/>
          </a:p>
        </p:txBody>
      </p:sp>
      <p:sp>
        <p:nvSpPr>
          <p:cNvPr id="3" name="内容占位符 2">
            <a:extLst>
              <a:ext uri="{FF2B5EF4-FFF2-40B4-BE49-F238E27FC236}">
                <a16:creationId xmlns:a16="http://schemas.microsoft.com/office/drawing/2014/main" id="{7D207B91-40ED-4D53-B1AF-6C779BEE0034}"/>
              </a:ext>
            </a:extLst>
          </p:cNvPr>
          <p:cNvSpPr>
            <a:spLocks noGrp="1"/>
          </p:cNvSpPr>
          <p:nvPr>
            <p:ph idx="1"/>
          </p:nvPr>
        </p:nvSpPr>
        <p:spPr>
          <a:xfrm>
            <a:off x="485774" y="1152444"/>
            <a:ext cx="8342596" cy="5322622"/>
          </a:xfrm>
        </p:spPr>
        <p:txBody>
          <a:bodyPr>
            <a:normAutofit/>
          </a:bodyPr>
          <a:lstStyle/>
          <a:p>
            <a:r>
              <a:rPr lang="en-US" altLang="zh-CN" sz="2200" b="1" dirty="0">
                <a:solidFill>
                  <a:srgbClr val="FF0000"/>
                </a:solidFill>
                <a:latin typeface="Arial" panose="020B0604020202020204" pitchFamily="34" charset="0"/>
                <a:cs typeface="Arial" panose="020B0604020202020204" pitchFamily="34" charset="0"/>
              </a:rPr>
              <a:t>Interim conclusion:</a:t>
            </a:r>
          </a:p>
          <a:p>
            <a:pPr lvl="1">
              <a:buFontTx/>
              <a:buChar char="-"/>
            </a:pPr>
            <a:r>
              <a:rPr lang="en-US" altLang="zh-CN" sz="1600" dirty="0">
                <a:latin typeface="Arial" panose="020B0604020202020204" pitchFamily="34" charset="0"/>
                <a:cs typeface="Arial" panose="020B0604020202020204" pitchFamily="34" charset="0"/>
              </a:rPr>
              <a:t>A PEGC may establish a Single or multiple PDU Sessions used for PIN communication. One PEGC may serve more than one PIN and in this case, there is </a:t>
            </a:r>
            <a:r>
              <a:rPr lang="en-US" altLang="zh-CN" sz="1600" b="1" dirty="0">
                <a:latin typeface="Arial" panose="020B0604020202020204" pitchFamily="34" charset="0"/>
                <a:cs typeface="Arial" panose="020B0604020202020204" pitchFamily="34" charset="0"/>
              </a:rPr>
              <a:t>at least one PDU session </a:t>
            </a:r>
            <a:r>
              <a:rPr lang="en-US" altLang="zh-CN" sz="1600" dirty="0">
                <a:latin typeface="Arial" panose="020B0604020202020204" pitchFamily="34" charset="0"/>
                <a:cs typeface="Arial" panose="020B0604020202020204" pitchFamily="34" charset="0"/>
              </a:rPr>
              <a:t>per PIN</a:t>
            </a:r>
          </a:p>
          <a:p>
            <a:r>
              <a:rPr lang="en-US" altLang="zh-CN" sz="2200" b="1" dirty="0">
                <a:solidFill>
                  <a:srgbClr val="FF0000"/>
                </a:solidFill>
                <a:latin typeface="Arial" panose="020B0604020202020204" pitchFamily="34" charset="0"/>
                <a:cs typeface="Arial" panose="020B0604020202020204" pitchFamily="34" charset="0"/>
              </a:rPr>
              <a:t>Issue:</a:t>
            </a:r>
          </a:p>
          <a:p>
            <a:pPr lvl="1">
              <a:buFontTx/>
              <a:buChar char="-"/>
            </a:pPr>
            <a:r>
              <a:rPr lang="en-US" altLang="zh-CN" sz="1600" dirty="0">
                <a:latin typeface="Arial" panose="020B0604020202020204" pitchFamily="34" charset="0"/>
                <a:cs typeface="Arial" panose="020B0604020202020204" pitchFamily="34" charset="0"/>
              </a:rPr>
              <a:t>Not clear what is the purpose for a PIN to have more than one PDU Sessions per PEGC</a:t>
            </a:r>
          </a:p>
          <a:p>
            <a:pPr lvl="1">
              <a:buFontTx/>
              <a:buChar char="-"/>
            </a:pPr>
            <a:r>
              <a:rPr lang="en-US" altLang="zh-CN" sz="1600" dirty="0">
                <a:latin typeface="Arial" panose="020B0604020202020204" pitchFamily="34" charset="0"/>
                <a:cs typeface="Arial" panose="020B0604020202020204" pitchFamily="34" charset="0"/>
              </a:rPr>
              <a:t>QoS differentiation is able to be done by QoS flows</a:t>
            </a:r>
          </a:p>
          <a:p>
            <a:pPr lvl="1">
              <a:buFontTx/>
              <a:buChar char="-"/>
            </a:pPr>
            <a:r>
              <a:rPr lang="en-US" altLang="zh-CN" sz="1600" dirty="0">
                <a:latin typeface="Arial" panose="020B0604020202020204" pitchFamily="34" charset="0"/>
                <a:cs typeface="Arial" panose="020B0604020202020204" pitchFamily="34" charset="0"/>
              </a:rPr>
              <a:t>If one PIN at a PEGC has two PDU Sessions is allowed, it is same that divide the PIN into two, and one per PDU Session</a:t>
            </a:r>
          </a:p>
          <a:p>
            <a:r>
              <a:rPr lang="en-US" altLang="zh-CN" sz="2200" b="1" dirty="0">
                <a:solidFill>
                  <a:srgbClr val="FF0000"/>
                </a:solidFill>
                <a:latin typeface="Arial" panose="020B0604020202020204" pitchFamily="34" charset="0"/>
                <a:cs typeface="Arial" panose="020B0604020202020204" pitchFamily="34" charset="0"/>
              </a:rPr>
              <a:t>Proposal:</a:t>
            </a:r>
          </a:p>
          <a:p>
            <a:pPr lvl="1">
              <a:buFontTx/>
              <a:buChar char="-"/>
            </a:pPr>
            <a:r>
              <a:rPr lang="en-US" altLang="zh-CN" sz="1600" dirty="0">
                <a:latin typeface="Arial" panose="020B0604020202020204" pitchFamily="34" charset="0"/>
                <a:cs typeface="Arial" panose="020B0604020202020204" pitchFamily="34" charset="0"/>
              </a:rPr>
              <a:t>Only one PDU session per PIN per PEGC/PEMC</a:t>
            </a:r>
          </a:p>
        </p:txBody>
      </p:sp>
    </p:spTree>
    <p:extLst>
      <p:ext uri="{BB962C8B-B14F-4D97-AF65-F5344CB8AC3E}">
        <p14:creationId xmlns:p14="http://schemas.microsoft.com/office/powerpoint/2010/main" val="3049791225"/>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08C6E7E0CB5C40B3C0F55B9E8294C3" ma:contentTypeVersion="6" ma:contentTypeDescription="Create a new document." ma:contentTypeScope="" ma:versionID="08e23bae4a5af0d7c7e055733b027c37">
  <xsd:schema xmlns:xsd="http://www.w3.org/2001/XMLSchema" xmlns:xs="http://www.w3.org/2001/XMLSchema" xmlns:p="http://schemas.microsoft.com/office/2006/metadata/properties" xmlns:ns2="dcc30912-d230-4cc2-b11f-bb5ca2a6b6f5" xmlns:ns3="09cef1fd-e61b-4dbf-b745-21988b13f978" targetNamespace="http://schemas.microsoft.com/office/2006/metadata/properties" ma:root="true" ma:fieldsID="612b51cb82d05804ae60e054f989111e" ns2:_="" ns3:_="">
    <xsd:import namespace="dcc30912-d230-4cc2-b11f-bb5ca2a6b6f5"/>
    <xsd:import namespace="09cef1fd-e61b-4dbf-b745-21988b13f97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c30912-d230-4cc2-b11f-bb5ca2a6b6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9cef1fd-e61b-4dbf-b745-21988b13f97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B06B07D-423A-4012-A7AA-33F90EA5F8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c30912-d230-4cc2-b11f-bb5ca2a6b6f5"/>
    <ds:schemaRef ds:uri="09cef1fd-e61b-4dbf-b745-21988b13f9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FB747E2-E6AD-4495-A381-6244FA11EF86}">
  <ds:schemaRefs>
    <ds:schemaRef ds:uri="http://schemas.microsoft.com/sharepoint/v3/contenttype/forms"/>
  </ds:schemaRefs>
</ds:datastoreItem>
</file>

<file path=customXml/itemProps3.xml><?xml version="1.0" encoding="utf-8"?>
<ds:datastoreItem xmlns:ds="http://schemas.openxmlformats.org/officeDocument/2006/customXml" ds:itemID="{982E10A3-DB35-414F-83C1-BF5FB8647349}">
  <ds:schemaRefs>
    <ds:schemaRef ds:uri="http://schemas.microsoft.com/office/2006/metadata/properties"/>
    <ds:schemaRef ds:uri="http://purl.org/dc/elements/1.1/"/>
    <ds:schemaRef ds:uri="09cef1fd-e61b-4dbf-b745-21988b13f978"/>
    <ds:schemaRef ds:uri="http://purl.org/dc/terms/"/>
    <ds:schemaRef ds:uri="http://schemas.microsoft.com/office/2006/documentManagement/types"/>
    <ds:schemaRef ds:uri="http://purl.org/dc/dcmitype/"/>
    <ds:schemaRef ds:uri="http://www.w3.org/XML/1998/namespace"/>
    <ds:schemaRef ds:uri="http://schemas.microsoft.com/office/infopath/2007/PartnerControls"/>
    <ds:schemaRef ds:uri="http://schemas.openxmlformats.org/package/2006/metadata/core-properties"/>
    <ds:schemaRef ds:uri="dcc30912-d230-4cc2-b11f-bb5ca2a6b6f5"/>
  </ds:schemaRefs>
</ds:datastoreItem>
</file>

<file path=docProps/app.xml><?xml version="1.0" encoding="utf-8"?>
<Properties xmlns="http://schemas.openxmlformats.org/officeDocument/2006/extended-properties" xmlns:vt="http://schemas.openxmlformats.org/officeDocument/2006/docPropsVTypes">
  <Template/>
  <TotalTime>46953</TotalTime>
  <Words>1302</Words>
  <Application>Microsoft Office PowerPoint</Application>
  <PresentationFormat>全屏显示(4:3)</PresentationFormat>
  <Paragraphs>109</Paragraphs>
  <Slides>8</Slides>
  <Notes>1</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2</vt:i4>
      </vt:variant>
      <vt:variant>
        <vt:lpstr>幻灯片标题</vt:lpstr>
      </vt:variant>
      <vt:variant>
        <vt:i4>8</vt:i4>
      </vt:variant>
    </vt:vector>
  </HeadingPairs>
  <TitlesOfParts>
    <vt:vector size="17" baseType="lpstr">
      <vt:lpstr>Arial </vt:lpstr>
      <vt:lpstr>Malgun Gothic</vt:lpstr>
      <vt:lpstr>宋体</vt:lpstr>
      <vt:lpstr>Arial</vt:lpstr>
      <vt:lpstr>Calibri</vt:lpstr>
      <vt:lpstr>Times New Roman</vt:lpstr>
      <vt:lpstr>Office Theme</vt:lpstr>
      <vt:lpstr>Visio</vt:lpstr>
      <vt:lpstr>Microsoft Visio 绘图</vt:lpstr>
      <vt:lpstr>Discussion on PIN issues</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vivo-Zhenhua</cp:lastModifiedBy>
  <cp:revision>2275</cp:revision>
  <dcterms:created xsi:type="dcterms:W3CDTF">2008-08-30T09:32:10Z</dcterms:created>
  <dcterms:modified xsi:type="dcterms:W3CDTF">2022-09-21T02:45:57Z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y fmtid="{D5CDD505-2E9C-101B-9397-08002B2CF9AE}" pid="6" name="TitusGUID">
    <vt:lpwstr>2c7635f8-94c0-4125-af53-3ffb066031e5</vt:lpwstr>
  </property>
  <property fmtid="{D5CDD505-2E9C-101B-9397-08002B2CF9AE}" pid="7" name="CTP_TimeStamp">
    <vt:lpwstr>2020-01-29 20:41:49Z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0x0101003A08C6E7E0CB5C40B3C0F55B9E8294C3</vt:lpwstr>
  </property>
  <property fmtid="{D5CDD505-2E9C-101B-9397-08002B2CF9AE}" pid="13" name="CWM2b1af9d7d32943b4a6156c93e97c7caf">
    <vt:lpwstr>CWMsGmh1IMWLHZz1Unugf6WAQJcmS+M21KyAfhWuiS0qp/i2XDl7aTGb+OOvZJkAzcbZlrBBoav5GyF7OnjPjLt2g==</vt:lpwstr>
  </property>
</Properties>
</file>