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11"/>
  </p:notesMasterIdLst>
  <p:handoutMasterIdLst>
    <p:handoutMasterId r:id="rId12"/>
  </p:handoutMasterIdLst>
  <p:sldIdLst>
    <p:sldId id="303" r:id="rId5"/>
    <p:sldId id="842" r:id="rId6"/>
    <p:sldId id="843" r:id="rId7"/>
    <p:sldId id="841" r:id="rId8"/>
    <p:sldId id="838" r:id="rId9"/>
    <p:sldId id="840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0D8E8"/>
    <a:srgbClr val="FF3300"/>
    <a:srgbClr val="FF33CC"/>
    <a:srgbClr val="FF6699"/>
    <a:srgbClr val="FF99FF"/>
    <a:srgbClr val="62A14D"/>
    <a:srgbClr val="000000"/>
    <a:srgbClr val="C6D254"/>
    <a:srgbClr val="B1D254"/>
    <a:srgbClr val="72A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02" autoAdjust="0"/>
    <p:restoredTop sz="94625" autoAdjust="0"/>
  </p:normalViewPr>
  <p:slideViewPr>
    <p:cSldViewPr snapToGrid="0">
      <p:cViewPr varScale="1">
        <p:scale>
          <a:sx n="103" d="100"/>
          <a:sy n="103" d="100"/>
        </p:scale>
        <p:origin x="1014" y="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10/11/2022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10/11/2022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4392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WG2 Meeting #153E</a:t>
            </a:r>
          </a:p>
          <a:p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Electronic meeting, 10</a:t>
            </a:r>
            <a:r>
              <a:rPr lang="en-US" altLang="zh-CN" sz="1200" b="1" kern="1200" baseline="30000" dirty="0" err="1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th</a:t>
            </a:r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 – 14</a:t>
            </a:r>
            <a:r>
              <a:rPr lang="de-DE" altLang="ko-KR" sz="1200" b="1" kern="1200" baseline="300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th</a:t>
            </a:r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 October</a:t>
            </a:r>
            <a:r>
              <a:rPr lang="en-US" altLang="zh-CN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,</a:t>
            </a:r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 2022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WG2#153E</a:t>
            </a:r>
            <a:r>
              <a:rPr lang="en-GB" altLang="de-DE" sz="1200" baseline="0" dirty="0">
                <a:solidFill>
                  <a:schemeClr val="bg1"/>
                </a:solidFill>
              </a:rPr>
              <a:t> Electronic meeting, 10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baseline="0" dirty="0">
                <a:solidFill>
                  <a:schemeClr val="bg1"/>
                </a:solidFill>
              </a:rPr>
              <a:t> – 14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baseline="0" dirty="0">
                <a:solidFill>
                  <a:schemeClr val="bg1"/>
                </a:solidFill>
              </a:rPr>
              <a:t> </a:t>
            </a:r>
            <a:r>
              <a:rPr lang="en-US" altLang="zh-CN" sz="1200" baseline="0" dirty="0">
                <a:solidFill>
                  <a:schemeClr val="bg1"/>
                </a:solidFill>
              </a:rPr>
              <a:t>October</a:t>
            </a:r>
            <a:r>
              <a:rPr lang="en-GB" altLang="de-DE" sz="1200" baseline="0" dirty="0">
                <a:solidFill>
                  <a:schemeClr val="bg1"/>
                </a:solidFill>
              </a:rPr>
              <a:t>, 2022</a:t>
            </a:r>
            <a:endParaRPr lang="en-GB" altLang="ko-KR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2021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6518" y="2194370"/>
            <a:ext cx="8452437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zh-CN" b="1" dirty="0"/>
              <a:t>Discussion on PIN issues and corresponding proposals</a:t>
            </a:r>
            <a:endParaRPr lang="en-GB" sz="2400" baseline="30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1800" dirty="0"/>
            </a:br>
            <a:r>
              <a:rPr lang="en-US" altLang="en-US" sz="2400" b="1" dirty="0"/>
              <a:t>Zhenhua Xie</a:t>
            </a:r>
          </a:p>
          <a:p>
            <a:pPr>
              <a:lnSpc>
                <a:spcPct val="80000"/>
              </a:lnSpc>
            </a:pPr>
            <a:endParaRPr lang="en-US" altLang="en-US" sz="18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latin typeface="Arial" panose="020B0604020202020204" pitchFamily="34" charset="0"/>
              </a:rPr>
              <a:t>vivo</a:t>
            </a: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226232" y="382385"/>
            <a:ext cx="12302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/>
              <a:t>S2-2209007</a:t>
            </a:r>
            <a:endParaRPr lang="zh-CN" altLang="en-US" sz="1400" b="1" dirty="0"/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08FD7D8-9A1D-4748-8D65-C35C1D1D1D21}"/>
              </a:ext>
            </a:extLst>
          </p:cNvPr>
          <p:cNvSpPr txBox="1">
            <a:spLocks/>
          </p:cNvSpPr>
          <p:nvPr/>
        </p:nvSpPr>
        <p:spPr bwMode="auto">
          <a:xfrm>
            <a:off x="488950" y="228600"/>
            <a:ext cx="6827838" cy="6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2800" b="1" kern="0" dirty="0"/>
              <a:t>Issue of whether 5GC is responsible for PIN management</a:t>
            </a:r>
            <a:endParaRPr lang="en-US" kern="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207B91-40ED-4D53-B1AF-6C779BEE0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50" y="1314901"/>
            <a:ext cx="8281965" cy="5113748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sz="1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Assumption: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Meaning of PIN management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A: resources configuration/deconfiguration related to a PIN, including setup/delete PDU Sessions related to a PIN (URSP/PIN Routing Selection Policy generation and provisioning)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B: resources status/QoS authorization related to a PIN, including, modify QoS authorization for a PIN, activation/deactivation a PIN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C: traffic QoS and routing control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D: member modification for a PIN (PEMC, PEGC, and PINE)</a:t>
            </a: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NEF exposes APIs for A, B and C, and PCF/SMF handling the requests. The NEF APIs are, e.g.,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A: Create/Delete PIN (PIN ID) (expose nothing)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B: Modify PIN (PIN ID, QoS auth info) (expose QoS authorization info)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B: Activate/Deactivate PIN (PIN ID) (expose nothing)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C: Modify PIN (PIN ID, packet filters,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QoS) (expose topology and communication type/style)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PEGC and SMF support C</a:t>
            </a:r>
            <a:endParaRPr lang="en-US" altLang="zh-CN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UE (PEGC) initiates PDU Session Modification, which eliminates exposure of topology and communication type (voice, video, etc.)/style (e.g., who’s server/client)</a:t>
            </a:r>
            <a:endParaRPr lang="en-US" altLang="zh-CN" sz="1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1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Whether does NEF expose APIs for D?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E.g., Create/Modify PIN (PIN ID, PEMC IDs, PEGC IDs, PINE IDs) (expose member info)</a:t>
            </a:r>
            <a:endParaRPr lang="en-US" altLang="zh-CN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Should it be possible for PEGC and SMF to do B, and D</a:t>
            </a:r>
            <a:r>
              <a:rPr lang="zh-CN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？</a:t>
            </a:r>
            <a:endParaRPr lang="en-US" altLang="zh-CN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E.g., over PDU Session Modification, which eliminates exposure of everything</a:t>
            </a:r>
          </a:p>
          <a:p>
            <a:r>
              <a:rPr lang="en-US" altLang="zh-CN" sz="1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TBD (both supported?)</a:t>
            </a:r>
            <a:endParaRPr lang="en-US" altLang="zh-CN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59304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08FD7D8-9A1D-4748-8D65-C35C1D1D1D21}"/>
              </a:ext>
            </a:extLst>
          </p:cNvPr>
          <p:cNvSpPr txBox="1">
            <a:spLocks/>
          </p:cNvSpPr>
          <p:nvPr/>
        </p:nvSpPr>
        <p:spPr bwMode="auto">
          <a:xfrm>
            <a:off x="488949" y="228600"/>
            <a:ext cx="6988707" cy="6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2800" b="1" kern="0" dirty="0"/>
              <a:t>Issue of identification</a:t>
            </a:r>
            <a:endParaRPr lang="en-US" kern="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207B91-40ED-4D53-B1AF-6C779BEE0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4" y="1454150"/>
            <a:ext cx="8281965" cy="4816685"/>
          </a:xfrm>
        </p:spPr>
        <p:txBody>
          <a:bodyPr>
            <a:normAutofit/>
          </a:bodyPr>
          <a:lstStyle/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Questions:</a:t>
            </a:r>
          </a:p>
          <a:p>
            <a:pPr lvl="1">
              <a:buFontTx/>
              <a:buChar char="-"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Whether PIN ID needs to be known by 5GC?</a:t>
            </a:r>
          </a:p>
          <a:p>
            <a:pPr lvl="2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Data KEY of Policy and QoS related to a PIN</a:t>
            </a:r>
          </a:p>
          <a:p>
            <a:pPr lvl="2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May be Data KEY of members (PEMC, PEGC, PINE) related to a PIN if 5GC needs to store member information</a:t>
            </a:r>
          </a:p>
          <a:p>
            <a:pPr lvl="1">
              <a:buFontTx/>
              <a:buChar char="-"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Whether PIN ID is allocated by 5GC?</a:t>
            </a:r>
          </a:p>
          <a:p>
            <a:pPr lvl="2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AF allocates, AF ID + PIN ID is unique</a:t>
            </a:r>
          </a:p>
          <a:p>
            <a:pPr lvl="2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5GC (i.e., NEF) allocates a unique ID (like NEF allocates Reference ID for some operations)</a:t>
            </a:r>
          </a:p>
          <a:p>
            <a:pPr lvl="1">
              <a:buFontTx/>
              <a:buChar char="-"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Whether PINE ID needs to be known by 5GC</a:t>
            </a:r>
          </a:p>
          <a:p>
            <a:pPr lvl="2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If 5GC knows PINE ID, is it a kind of management on PIN (storage)?</a:t>
            </a:r>
          </a:p>
          <a:p>
            <a:pPr lvl="2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What is the usage of the PINE ID by 5GC except storage?</a:t>
            </a:r>
          </a:p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Proposal:</a:t>
            </a:r>
          </a:p>
          <a:p>
            <a:pPr lvl="1">
              <a:buFontTx/>
              <a:buChar char="-"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TBD (e.g., is aware of at least PIN ID)</a:t>
            </a: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24633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08FD7D8-9A1D-4748-8D65-C35C1D1D1D21}"/>
              </a:ext>
            </a:extLst>
          </p:cNvPr>
          <p:cNvSpPr txBox="1">
            <a:spLocks/>
          </p:cNvSpPr>
          <p:nvPr/>
        </p:nvSpPr>
        <p:spPr bwMode="auto">
          <a:xfrm>
            <a:off x="488949" y="228600"/>
            <a:ext cx="6988707" cy="6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2800" b="1" kern="0" dirty="0"/>
              <a:t>Issue of non-3GPP QoS assistance information and proposal</a:t>
            </a:r>
            <a:endParaRPr lang="en-US" kern="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207B91-40ED-4D53-B1AF-6C779BEE0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4" y="1152444"/>
            <a:ext cx="8342596" cy="5322622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Interim conclusions: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5G QoS parameters (including QoS characteristics, GFBR/MFBR) may be sent to PEGC to assist the deriving of N3GPP QoS parameters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5GC may take into account the delay budget between PINE and PEGC to guarantee the end to end delay for PINE traffic.</a:t>
            </a:r>
          </a:p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Issue: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“5G_QOS_INFO” described in TS 24.502 is sent by N3IWF/TNGF to UE when initiating child SA creation, the Additional QoS Info in the 5G_QOS_INFO may include (table 9.3.1.1-2 of 24.502):</a:t>
            </a:r>
          </a:p>
          <a:p>
            <a:pPr lvl="2">
              <a:buFontTx/>
              <a:buChar char="-"/>
            </a:pPr>
            <a:r>
              <a:rPr lang="en-GB" altLang="zh-CN" sz="1100" dirty="0">
                <a:latin typeface="Arial" panose="020B0604020202020204" pitchFamily="34" charset="0"/>
                <a:cs typeface="Arial" panose="020B0604020202020204" pitchFamily="34" charset="0"/>
              </a:rPr>
              <a:t>QoS characteristics (resource type: GBR, Delayed critical GBR, non-GBR; priority level: 1-127; PDB; PER; AW; MDBV)</a:t>
            </a:r>
          </a:p>
          <a:p>
            <a:pPr lvl="2">
              <a:buFontTx/>
              <a:buChar char="-"/>
            </a:pPr>
            <a:r>
              <a:rPr lang="en-GB" altLang="zh-CN" sz="1100" dirty="0">
                <a:latin typeface="Arial" panose="020B0604020202020204" pitchFamily="34" charset="0"/>
                <a:cs typeface="Arial" panose="020B0604020202020204" pitchFamily="34" charset="0"/>
              </a:rPr>
              <a:t>Maximum Flow Bit Rate downlink (MFBR downlink); </a:t>
            </a:r>
          </a:p>
          <a:p>
            <a:pPr lvl="2">
              <a:buFontTx/>
              <a:buChar char="-"/>
            </a:pPr>
            <a:r>
              <a:rPr lang="en-GB" altLang="zh-CN" sz="1100" dirty="0">
                <a:latin typeface="Arial" panose="020B0604020202020204" pitchFamily="34" charset="0"/>
                <a:cs typeface="Arial" panose="020B0604020202020204" pitchFamily="34" charset="0"/>
              </a:rPr>
              <a:t>Maximum Flow Bit Rate uplink (MFBR uplink); </a:t>
            </a:r>
          </a:p>
          <a:p>
            <a:pPr lvl="2">
              <a:buFontTx/>
              <a:buChar char="-"/>
            </a:pPr>
            <a:r>
              <a:rPr lang="en-GB" altLang="zh-CN" sz="1100" dirty="0">
                <a:latin typeface="Arial" panose="020B0604020202020204" pitchFamily="34" charset="0"/>
                <a:cs typeface="Arial" panose="020B0604020202020204" pitchFamily="34" charset="0"/>
              </a:rPr>
              <a:t>Guaranteed Flow Bit Rate downlink (GFBR downlink); </a:t>
            </a:r>
          </a:p>
          <a:p>
            <a:pPr lvl="2">
              <a:buFontTx/>
              <a:buChar char="-"/>
            </a:pPr>
            <a:r>
              <a:rPr lang="en-GB" altLang="zh-CN" sz="1100" dirty="0">
                <a:latin typeface="Arial" panose="020B0604020202020204" pitchFamily="34" charset="0"/>
                <a:cs typeface="Arial" panose="020B0604020202020204" pitchFamily="34" charset="0"/>
              </a:rPr>
              <a:t>Guaranteed Flow Bit Rate uplink (GFBR uplink); </a:t>
            </a:r>
          </a:p>
          <a:p>
            <a:pPr lvl="2">
              <a:buFontTx/>
              <a:buChar char="-"/>
            </a:pPr>
            <a:r>
              <a:rPr lang="en-GB" altLang="zh-CN" sz="1100" dirty="0">
                <a:latin typeface="Arial" panose="020B0604020202020204" pitchFamily="34" charset="0"/>
                <a:cs typeface="Arial" panose="020B0604020202020204" pitchFamily="34" charset="0"/>
              </a:rPr>
              <a:t>Notification Control; </a:t>
            </a:r>
          </a:p>
          <a:p>
            <a:pPr lvl="2">
              <a:buFontTx/>
              <a:buChar char="-"/>
            </a:pPr>
            <a:r>
              <a:rPr lang="en-GB" altLang="zh-CN" sz="1100" dirty="0">
                <a:latin typeface="Arial" panose="020B0604020202020204" pitchFamily="34" charset="0"/>
                <a:cs typeface="Arial" panose="020B0604020202020204" pitchFamily="34" charset="0"/>
              </a:rPr>
              <a:t>Maximum Packet Loss Rate downlink; and</a:t>
            </a:r>
          </a:p>
          <a:p>
            <a:pPr lvl="2">
              <a:buFontTx/>
              <a:buChar char="-"/>
            </a:pPr>
            <a:r>
              <a:rPr lang="en-GB" altLang="zh-CN" sz="1100" dirty="0">
                <a:latin typeface="Arial" panose="020B0604020202020204" pitchFamily="34" charset="0"/>
                <a:cs typeface="Arial" panose="020B0604020202020204" pitchFamily="34" charset="0"/>
              </a:rPr>
              <a:t>Maximum Packet Loss Rate uplink.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It is N3IWF/TNGF instead of 5GS that generates Additional QoS Info who takes into account the 5G QoS profile received via N2 instead of N1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The “Additional QoS Info” is used for the access between UE and N3IWF, instead of the other side.</a:t>
            </a:r>
            <a:endParaRPr lang="en-US" altLang="zh-CN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TBD</a:t>
            </a:r>
          </a:p>
        </p:txBody>
      </p:sp>
    </p:spTree>
    <p:extLst>
      <p:ext uri="{BB962C8B-B14F-4D97-AF65-F5344CB8AC3E}">
        <p14:creationId xmlns:p14="http://schemas.microsoft.com/office/powerpoint/2010/main" val="2627138257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08FD7D8-9A1D-4748-8D65-C35C1D1D1D21}"/>
              </a:ext>
            </a:extLst>
          </p:cNvPr>
          <p:cNvSpPr txBox="1">
            <a:spLocks/>
          </p:cNvSpPr>
          <p:nvPr/>
        </p:nvSpPr>
        <p:spPr bwMode="auto">
          <a:xfrm>
            <a:off x="488949" y="228600"/>
            <a:ext cx="6988707" cy="6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2800" b="1" kern="0" dirty="0"/>
              <a:t>Issue of URSP and proposal</a:t>
            </a:r>
            <a:endParaRPr lang="en-US" kern="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207B91-40ED-4D53-B1AF-6C779BEE0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4" y="1152444"/>
            <a:ext cx="8342596" cy="5322622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Traffic descriptor (TD) of URSP rule:</a:t>
            </a: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 solutions: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Alt#1: Extend TD of URSP for PIN traffic mapping, e.g., using “source descriptors” or “gateway descriptors”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Alt#2: Do not extend URSP, but provisioning mapping info with URSP, e.g., TD uses DNN, and mapping info is &lt;PIN ID, DNN&gt;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Other possible ways</a:t>
            </a:r>
          </a:p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TBD (e.g., both URSP and PIN Routing Selection Policy is delivered to PEGC)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1617D4AE-4D53-4D25-8E25-7D04AE6183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854579"/>
              </p:ext>
            </p:extLst>
          </p:nvPr>
        </p:nvGraphicFramePr>
        <p:xfrm>
          <a:off x="897824" y="1449424"/>
          <a:ext cx="7709343" cy="28498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85623">
                  <a:extLst>
                    <a:ext uri="{9D8B030D-6E8A-4147-A177-3AD203B41FA5}">
                      <a16:colId xmlns:a16="http://schemas.microsoft.com/office/drawing/2014/main" val="632402988"/>
                    </a:ext>
                  </a:extLst>
                </a:gridCol>
                <a:gridCol w="3402311">
                  <a:extLst>
                    <a:ext uri="{9D8B030D-6E8A-4147-A177-3AD203B41FA5}">
                      <a16:colId xmlns:a16="http://schemas.microsoft.com/office/drawing/2014/main" val="2312169500"/>
                    </a:ext>
                  </a:extLst>
                </a:gridCol>
                <a:gridCol w="3021409">
                  <a:extLst>
                    <a:ext uri="{9D8B030D-6E8A-4147-A177-3AD203B41FA5}">
                      <a16:colId xmlns:a16="http://schemas.microsoft.com/office/drawing/2014/main" val="41522252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Information name</a:t>
                      </a:r>
                      <a:endParaRPr lang="zh-CN" sz="1100" b="1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Description</a:t>
                      </a:r>
                      <a:endParaRPr lang="zh-CN" sz="1100" b="1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Note</a:t>
                      </a:r>
                      <a:endParaRPr lang="zh-CN" sz="1100" b="1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33848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Application descriptors</a:t>
                      </a:r>
                      <a:endParaRPr lang="zh-CN" sz="11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It consists of </a:t>
                      </a:r>
                      <a:r>
                        <a:rPr lang="en-US" sz="1100" kern="100" dirty="0" err="1">
                          <a:effectLst/>
                        </a:rPr>
                        <a:t>OSId</a:t>
                      </a:r>
                      <a:r>
                        <a:rPr lang="en-US" sz="1100" kern="100" dirty="0">
                          <a:effectLst/>
                        </a:rPr>
                        <a:t> and </a:t>
                      </a:r>
                      <a:r>
                        <a:rPr lang="en-US" sz="1100" kern="100" dirty="0" err="1">
                          <a:effectLst/>
                        </a:rPr>
                        <a:t>OSAppId</a:t>
                      </a:r>
                      <a:r>
                        <a:rPr lang="en-US" sz="1100" kern="100" dirty="0">
                          <a:effectLst/>
                        </a:rPr>
                        <a:t>(s).</a:t>
                      </a:r>
                      <a:endParaRPr lang="zh-CN" sz="11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The information is used to identify the Application(s) that is(are) running on the UE's OS. The </a:t>
                      </a:r>
                      <a:r>
                        <a:rPr lang="en-US" sz="1100" b="0" kern="100" dirty="0" err="1">
                          <a:solidFill>
                            <a:schemeClr val="tx1"/>
                          </a:solidFill>
                          <a:effectLst/>
                        </a:rPr>
                        <a:t>OSId</a:t>
                      </a: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 does not include an OS version number. The </a:t>
                      </a:r>
                      <a:r>
                        <a:rPr lang="en-US" sz="1100" b="0" kern="100" dirty="0" err="1">
                          <a:solidFill>
                            <a:schemeClr val="tx1"/>
                          </a:solidFill>
                          <a:effectLst/>
                        </a:rPr>
                        <a:t>OSAppId</a:t>
                      </a: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 does not include a version number for the application</a:t>
                      </a:r>
                      <a:endParaRPr lang="zh-CN" sz="1100" b="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0966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IP descriptors</a:t>
                      </a:r>
                      <a:endParaRPr lang="zh-CN" sz="1100" kern="1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Destination IP 3 tuple(s) (</a:t>
                      </a:r>
                      <a:r>
                        <a:rPr lang="en-GB" sz="1100" kern="100">
                          <a:effectLst/>
                        </a:rPr>
                        <a:t>IP address or IPv6 network prefix, port number, protocol ID of the protocol above IP).</a:t>
                      </a:r>
                      <a:endParaRPr lang="zh-CN" sz="11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100" b="0" kern="1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A URSP rule cannot contain the combination of the Traffic descriptor components IP descriptors and Non-IP descriptors</a:t>
                      </a:r>
                      <a:endParaRPr lang="zh-CN" sz="1100" b="0" kern="100" dirty="0">
                        <a:solidFill>
                          <a:schemeClr val="tx1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2487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00" dirty="0">
                          <a:effectLst/>
                        </a:rPr>
                        <a:t>Non-IP descriptors</a:t>
                      </a:r>
                      <a:endParaRPr lang="zh-CN" sz="11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00" dirty="0">
                          <a:effectLst/>
                        </a:rPr>
                        <a:t>Descriptor(s) for destination information of non-IP traffic</a:t>
                      </a:r>
                      <a:endParaRPr lang="zh-CN" altLang="zh-CN" sz="1100" kern="100" dirty="0">
                        <a:effectLst/>
                        <a:latin typeface="Arial" panose="020B0604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807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</a:rPr>
                        <a:t>Domain descriptors</a:t>
                      </a:r>
                      <a:endParaRPr lang="zh-CN" sz="1100" kern="1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kern="100" dirty="0">
                          <a:effectLst/>
                        </a:rPr>
                        <a:t>Destination FQDN(s) or a regular expression as a domain name matching criteria.</a:t>
                      </a:r>
                      <a:endParaRPr lang="zh-CN" altLang="zh-CN" sz="1100" kern="100" dirty="0">
                        <a:effectLst/>
                        <a:latin typeface="Arial" panose="020B0604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8046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DNN</a:t>
                      </a:r>
                      <a:endParaRPr lang="zh-CN" sz="11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This is matched against the DNN information provided by the application.</a:t>
                      </a:r>
                      <a:endParaRPr lang="zh-CN" sz="11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4068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Connection Capabilities</a:t>
                      </a:r>
                      <a:endParaRPr lang="zh-CN" sz="11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is matched against the information provided by a UE application when it requests a network connection with certain capabilities. (NOTE 4)</a:t>
                      </a:r>
                      <a:endParaRPr lang="zh-CN" altLang="en-US" sz="1100" b="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The format and some values of Connection Capabilities, e.g. "</a:t>
                      </a:r>
                      <a:r>
                        <a:rPr lang="en-US" sz="1100" b="0" kern="100" dirty="0" err="1">
                          <a:solidFill>
                            <a:schemeClr val="tx1"/>
                          </a:solidFill>
                          <a:effectLst/>
                        </a:rPr>
                        <a:t>ims</a:t>
                      </a: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", "mms", "internet", etc., are defined in TS 24.526 [19]. More than one connection capabilities value can be provided</a:t>
                      </a:r>
                      <a:endParaRPr lang="zh-CN" sz="1100" b="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928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0720417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08FD7D8-9A1D-4748-8D65-C35C1D1D1D21}"/>
              </a:ext>
            </a:extLst>
          </p:cNvPr>
          <p:cNvSpPr txBox="1">
            <a:spLocks/>
          </p:cNvSpPr>
          <p:nvPr/>
        </p:nvSpPr>
        <p:spPr bwMode="auto">
          <a:xfrm>
            <a:off x="488949" y="228600"/>
            <a:ext cx="6988707" cy="6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2800" b="1" kern="0" dirty="0"/>
              <a:t>Issue of PDU Session number per PIN and proposal</a:t>
            </a:r>
            <a:endParaRPr lang="en-US" kern="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207B91-40ED-4D53-B1AF-6C779BEE0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4" y="1152444"/>
            <a:ext cx="8342596" cy="5322622"/>
          </a:xfrm>
        </p:spPr>
        <p:txBody>
          <a:bodyPr>
            <a:normAutofit lnSpcReduction="10000"/>
          </a:bodyPr>
          <a:lstStyle/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Interim conclusion: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A PEGC may establish a Single or multiple PDU Sessions used for PIN communication. One PEGC may serve more than one PIN and in this case, there is </a:t>
            </a:r>
            <a:r>
              <a:rPr lang="en-US" altLang="zh-CN" sz="1600" b="1" dirty="0">
                <a:latin typeface="Arial" panose="020B0604020202020204" pitchFamily="34" charset="0"/>
                <a:cs typeface="Arial" panose="020B0604020202020204" pitchFamily="34" charset="0"/>
              </a:rPr>
              <a:t>at least one PDU session 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per PIN</a:t>
            </a:r>
          </a:p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proposal: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Shared PIN session that a PEGC transfers traffic of multiple PINs and other APP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Dedicated PIN session that PEGC transfers traffic of one or multiple PINs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Dedicated PIN session that per PDU session per PINE</a:t>
            </a:r>
          </a:p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Issue: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Not clear what is the purpose for a PIN to have more than one PDU Sessions per PEGC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QoS differentiation is able to be done by QoS flows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If one PIN at a PEGC has two PDU Sessions is allowed, it is same that divide the PIN into two, and one per PDU Session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If multiple PINs at a PEGC share one PDU Session, it is same that combines those PINs as one big PIN and uses sub-networks by PEMC/AF for those original PINs</a:t>
            </a:r>
          </a:p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TBD (e.g., only one PDU session per PIN per PEGC/PEMC)</a:t>
            </a:r>
          </a:p>
        </p:txBody>
      </p:sp>
    </p:spTree>
    <p:extLst>
      <p:ext uri="{BB962C8B-B14F-4D97-AF65-F5344CB8AC3E}">
        <p14:creationId xmlns:p14="http://schemas.microsoft.com/office/powerpoint/2010/main" val="304979122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08C6E7E0CB5C40B3C0F55B9E8294C3" ma:contentTypeVersion="6" ma:contentTypeDescription="Create a new document." ma:contentTypeScope="" ma:versionID="08e23bae4a5af0d7c7e055733b027c37">
  <xsd:schema xmlns:xsd="http://www.w3.org/2001/XMLSchema" xmlns:xs="http://www.w3.org/2001/XMLSchema" xmlns:p="http://schemas.microsoft.com/office/2006/metadata/properties" xmlns:ns2="dcc30912-d230-4cc2-b11f-bb5ca2a6b6f5" xmlns:ns3="09cef1fd-e61b-4dbf-b745-21988b13f978" targetNamespace="http://schemas.microsoft.com/office/2006/metadata/properties" ma:root="true" ma:fieldsID="612b51cb82d05804ae60e054f989111e" ns2:_="" ns3:_="">
    <xsd:import namespace="dcc30912-d230-4cc2-b11f-bb5ca2a6b6f5"/>
    <xsd:import namespace="09cef1fd-e61b-4dbf-b745-21988b13f9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c30912-d230-4cc2-b11f-bb5ca2a6b6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cef1fd-e61b-4dbf-b745-21988b13f97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2E10A3-DB35-414F-83C1-BF5FB8647349}">
  <ds:schemaRefs>
    <ds:schemaRef ds:uri="http://purl.org/dc/dcmitype/"/>
    <ds:schemaRef ds:uri="http://schemas.openxmlformats.org/package/2006/metadata/core-properties"/>
    <ds:schemaRef ds:uri="http://purl.org/dc/elements/1.1/"/>
    <ds:schemaRef ds:uri="dcc30912-d230-4cc2-b11f-bb5ca2a6b6f5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09cef1fd-e61b-4dbf-b745-21988b13f978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3FB747E2-E6AD-4495-A381-6244FA11EF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06B07D-423A-4012-A7AA-33F90EA5F8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c30912-d230-4cc2-b11f-bb5ca2a6b6f5"/>
    <ds:schemaRef ds:uri="09cef1fd-e61b-4dbf-b745-21988b13f9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48277</TotalTime>
  <Words>1208</Words>
  <Application>Microsoft Office PowerPoint</Application>
  <PresentationFormat>全屏显示(4:3)</PresentationFormat>
  <Paragraphs>109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 </vt:lpstr>
      <vt:lpstr>맑은 고딕</vt:lpstr>
      <vt:lpstr>宋体</vt:lpstr>
      <vt:lpstr>Arial</vt:lpstr>
      <vt:lpstr>Calibri</vt:lpstr>
      <vt:lpstr>Times New Roman</vt:lpstr>
      <vt:lpstr>Office Theme</vt:lpstr>
      <vt:lpstr>Discussion on PIN issues and corresponding proposals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vivo</cp:lastModifiedBy>
  <cp:revision>2635</cp:revision>
  <dcterms:created xsi:type="dcterms:W3CDTF">2008-08-30T09:32:10Z</dcterms:created>
  <dcterms:modified xsi:type="dcterms:W3CDTF">2022-10-11T03:14:45Z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0x0101003A08C6E7E0CB5C40B3C0F55B9E8294C3</vt:lpwstr>
  </property>
  <property fmtid="{D5CDD505-2E9C-101B-9397-08002B2CF9AE}" pid="13" name="CWM2b1af9d7d32943b4a6156c93e97c7caf">
    <vt:lpwstr>CWMsGmh1IMWLHZz1Unugf6WAQJcmS+M21KyAfhWuiS0qp/i2XDl7aTGb+OOvZJkAzcbZlrBBoav5GyF7OnjPjLt2g==</vt:lpwstr>
  </property>
</Properties>
</file>