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6" r:id="rId6"/>
    <p:sldId id="378" r:id="rId7"/>
    <p:sldId id="381" r:id="rId8"/>
    <p:sldId id="379" r:id="rId9"/>
    <p:sldId id="380" r:id="rId10"/>
  </p:sldIdLst>
  <p:sldSz cx="12192000" cy="6858000"/>
  <p:notesSz cx="7077075" cy="85201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84" userDrawn="1">
          <p15:clr>
            <a:srgbClr val="A4A3A4"/>
          </p15:clr>
        </p15:guide>
        <p15:guide id="2" pos="222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8" d="100"/>
          <a:sy n="108" d="100"/>
        </p:scale>
        <p:origin x="56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2684"/>
        <p:guide pos="22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09261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09261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09261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0" y="638175"/>
            <a:ext cx="5680075" cy="3195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692" y="4046786"/>
            <a:ext cx="5187691" cy="383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9261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Solution 34</a:t>
            </a:r>
            <a:r>
              <a:rPr lang="zh-CN" altLang="en-US" dirty="0"/>
              <a:t>可以属于第一类，但是没有区分</a:t>
            </a:r>
            <a:r>
              <a:rPr lang="en-US" altLang="zh-CN" dirty="0"/>
              <a:t>AnLF</a:t>
            </a:r>
            <a:r>
              <a:rPr lang="zh-CN" altLang="en-US" dirty="0"/>
              <a:t>和</a:t>
            </a:r>
            <a:r>
              <a:rPr lang="en-US" altLang="zh-CN" dirty="0"/>
              <a:t>MTLF</a:t>
            </a:r>
            <a:r>
              <a:rPr lang="zh-CN" altLang="en-US" dirty="0"/>
              <a:t>，仅统一是</a:t>
            </a:r>
            <a:r>
              <a:rPr lang="en-US" altLang="zh-CN" dirty="0"/>
              <a:t>NWDAF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3433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61161" y="365125"/>
            <a:ext cx="11192639" cy="65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58807" y="1343371"/>
            <a:ext cx="11633156" cy="479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64172" y="972851"/>
            <a:ext cx="11866667" cy="182563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4993" y="311935"/>
            <a:ext cx="1019577" cy="59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1200"/>
              </a:lnSpc>
              <a:defRPr/>
            </a:pPr>
            <a:r>
              <a:rPr lang="sv-SE" altLang="en-US" sz="1200" b="1" dirty="0">
                <a:latin typeface="Arial "/>
              </a:rPr>
              <a:t>3GPP SA2#152E , August 2022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33149" y="32625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S2-22xxxxx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ozewallin.blogspot.com/2016/03/march-update.html?spref=pi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997" y="2003077"/>
            <a:ext cx="10520148" cy="785254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Evaluation and interim conclusion for KI#3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58042" y="4592435"/>
            <a:ext cx="4535395" cy="78525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800" i="1" dirty="0">
                <a:latin typeface="Comic Sans MS" panose="030F0702030302020204" pitchFamily="66" charset="0"/>
              </a:rPr>
              <a:t>vivo</a:t>
            </a:r>
          </a:p>
          <a:p>
            <a:pPr marL="0" indent="0" eaLnBrk="1" hangingPunct="1">
              <a:buFontTx/>
              <a:buNone/>
            </a:pPr>
            <a:r>
              <a:rPr lang="en-GB" altLang="en-US" sz="1800" i="1" dirty="0">
                <a:latin typeface="Comic Sans MS" panose="030F0702030302020204" pitchFamily="66" charset="0"/>
              </a:rPr>
              <a:t>2022-07-29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B5C8D-35E2-3DA9-8D13-5900E91E6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321FB-2C9C-CAF9-3AF0-ADCC3AD16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 </a:t>
            </a:r>
            <a:r>
              <a:rPr lang="en-US" altLang="zh-CN" b="1" i="1" dirty="0"/>
              <a:t>Observations and Evaluation on Existing Solutions Captured for KI#3</a:t>
            </a:r>
            <a:endParaRPr lang="en-US" b="1" i="1" dirty="0"/>
          </a:p>
          <a:p>
            <a:r>
              <a:rPr lang="en-US" altLang="zh-CN" b="1" i="1" dirty="0"/>
              <a:t> Interim </a:t>
            </a:r>
            <a:r>
              <a:rPr lang="en-US" b="1" i="1" dirty="0"/>
              <a:t>Conclusions </a:t>
            </a:r>
            <a:r>
              <a:rPr lang="en-US" altLang="zh-CN" b="1" i="1" dirty="0"/>
              <a:t>for KI#3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32754079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B4A56-51C0-E210-9C65-660A1537F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161" y="365126"/>
            <a:ext cx="11192639" cy="413808"/>
          </a:xfrm>
        </p:spPr>
        <p:txBody>
          <a:bodyPr/>
          <a:lstStyle/>
          <a:p>
            <a:r>
              <a:rPr lang="en-US" sz="2800" b="1" i="1" dirty="0"/>
              <a:t>Observations on Existing Solutions Captured for KI#3-1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C2E73AB4-4EF9-432E-B98C-8E7FFE0AA8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284262"/>
              </p:ext>
            </p:extLst>
          </p:nvPr>
        </p:nvGraphicFramePr>
        <p:xfrm>
          <a:off x="161161" y="940901"/>
          <a:ext cx="11780306" cy="5272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9037">
                  <a:extLst>
                    <a:ext uri="{9D8B030D-6E8A-4147-A177-3AD203B41FA5}">
                      <a16:colId xmlns:a16="http://schemas.microsoft.com/office/drawing/2014/main" val="254064078"/>
                    </a:ext>
                  </a:extLst>
                </a:gridCol>
                <a:gridCol w="1398849">
                  <a:extLst>
                    <a:ext uri="{9D8B030D-6E8A-4147-A177-3AD203B41FA5}">
                      <a16:colId xmlns:a16="http://schemas.microsoft.com/office/drawing/2014/main" val="1101107796"/>
                    </a:ext>
                  </a:extLst>
                </a:gridCol>
                <a:gridCol w="1716365">
                  <a:extLst>
                    <a:ext uri="{9D8B030D-6E8A-4147-A177-3AD203B41FA5}">
                      <a16:colId xmlns:a16="http://schemas.microsoft.com/office/drawing/2014/main" val="44441329"/>
                    </a:ext>
                  </a:extLst>
                </a:gridCol>
                <a:gridCol w="1481004">
                  <a:extLst>
                    <a:ext uri="{9D8B030D-6E8A-4147-A177-3AD203B41FA5}">
                      <a16:colId xmlns:a16="http://schemas.microsoft.com/office/drawing/2014/main" val="3280964495"/>
                    </a:ext>
                  </a:extLst>
                </a:gridCol>
                <a:gridCol w="2108265">
                  <a:extLst>
                    <a:ext uri="{9D8B030D-6E8A-4147-A177-3AD203B41FA5}">
                      <a16:colId xmlns:a16="http://schemas.microsoft.com/office/drawing/2014/main" val="2044965743"/>
                    </a:ext>
                  </a:extLst>
                </a:gridCol>
                <a:gridCol w="1989852">
                  <a:extLst>
                    <a:ext uri="{9D8B030D-6E8A-4147-A177-3AD203B41FA5}">
                      <a16:colId xmlns:a16="http://schemas.microsoft.com/office/drawing/2014/main" val="258166306"/>
                    </a:ext>
                  </a:extLst>
                </a:gridCol>
                <a:gridCol w="1916934">
                  <a:extLst>
                    <a:ext uri="{9D8B030D-6E8A-4147-A177-3AD203B41FA5}">
                      <a16:colId xmlns:a16="http://schemas.microsoft.com/office/drawing/2014/main" val="2336515688"/>
                    </a:ext>
                  </a:extLst>
                </a:gridCol>
              </a:tblGrid>
              <a:tr h="450757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Sol. Num.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Use case scenario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Which NF to exchange data/analytics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Data</a:t>
                      </a:r>
                      <a:r>
                        <a:rPr lang="en-US" altLang="zh-CN" sz="1400" dirty="0">
                          <a:highlight>
                            <a:srgbClr val="00FFFF"/>
                          </a:highlight>
                        </a:rPr>
                        <a:t>/analytics </a:t>
                      </a:r>
                      <a:r>
                        <a:rPr lang="en-US" altLang="zh-CN" sz="1400" dirty="0"/>
                        <a:t>exchange direction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Data</a:t>
                      </a:r>
                      <a:r>
                        <a:rPr lang="zh-CN" altLang="en-US" sz="1400" dirty="0"/>
                        <a:t> </a:t>
                      </a:r>
                      <a:r>
                        <a:rPr lang="en-US" altLang="zh-CN" sz="1400" dirty="0"/>
                        <a:t>types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If new NF services are needed to define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Data/analytics consumer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753448"/>
                  </a:ext>
                </a:extLst>
              </a:tr>
              <a:tr h="36561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10 (E)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NA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GEF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VPLMN&lt;-HPLMN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Data + analytics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Not known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VPLMN NWDAF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208102"/>
                  </a:ext>
                </a:extLst>
              </a:tr>
              <a:tr h="63105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11 (CATT)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Home routed</a:t>
                      </a:r>
                    </a:p>
                    <a:p>
                      <a:r>
                        <a:rPr lang="en-US" altLang="zh-CN" sz="1400" dirty="0"/>
                        <a:t>Slice +SMF selection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NWDAF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VPLMN&lt;-HPLMN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Analytics (slice load analytics,</a:t>
                      </a:r>
                      <a:r>
                        <a:rPr lang="zh-CN" altLang="en-US" sz="1400" dirty="0"/>
                        <a:t> </a:t>
                      </a:r>
                      <a:r>
                        <a:rPr lang="en-US" altLang="zh-CN" sz="1400" dirty="0"/>
                        <a:t>NF load analytics)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VPLMN NWDAF</a:t>
                      </a:r>
                      <a:endParaRPr lang="zh-CN" altLang="en-US" sz="1400" dirty="0"/>
                    </a:p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939656"/>
                  </a:ext>
                </a:extLst>
              </a:tr>
              <a:tr h="450757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17 (CATT)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Home routed</a:t>
                      </a:r>
                    </a:p>
                    <a:p>
                      <a:r>
                        <a:rPr lang="en-US" altLang="zh-CN" sz="1400" dirty="0"/>
                        <a:t>Slice selection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NWDAF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VPLMN-&gt;HPLMN</a:t>
                      </a:r>
                      <a:endParaRPr lang="zh-CN" altLang="en-US" sz="1400" dirty="0"/>
                    </a:p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Analytics (Service Experience analytics)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</a:t>
                      </a:r>
                      <a:endParaRPr lang="zh-CN" altLang="en-US" sz="1400" dirty="0"/>
                    </a:p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HPLMN NWDAF</a:t>
                      </a:r>
                      <a:endParaRPr lang="zh-CN" altLang="en-US" sz="1400" dirty="0"/>
                    </a:p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091041"/>
                  </a:ext>
                </a:extLst>
              </a:tr>
              <a:tr h="450757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37(HW)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HR QoS adjusting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NWDAF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VPLMN-&gt;HPLMN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Analytics (Service Experience analytics)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</a:t>
                      </a:r>
                      <a:endParaRPr lang="zh-CN" altLang="en-US" sz="1400" dirty="0"/>
                    </a:p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HPLMN NWDAF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390564"/>
                  </a:ext>
                </a:extLst>
              </a:tr>
              <a:tr h="450757">
                <a:tc rowSpan="2">
                  <a:txBody>
                    <a:bodyPr/>
                    <a:lstStyle/>
                    <a:p>
                      <a:r>
                        <a:rPr lang="en-US" altLang="zh-CN" sz="1400" dirty="0"/>
                        <a:t>38(Nokia)</a:t>
                      </a:r>
                      <a:endParaRPr lang="zh-CN" altLang="en-US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dirty="0"/>
                        <a:t>NA</a:t>
                      </a:r>
                      <a:endParaRPr lang="zh-CN" altLang="en-US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dirty="0"/>
                        <a:t>NWDAF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VPLMN&lt;-HPLMN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UE Analytics profile</a:t>
                      </a:r>
                    </a:p>
                    <a:p>
                      <a:r>
                        <a:rPr lang="en-US" altLang="zh-CN" sz="1400" dirty="0"/>
                        <a:t> (</a:t>
                      </a:r>
                      <a:r>
                        <a:rPr lang="en-US" altLang="zh-CN" sz="1400" dirty="0" err="1"/>
                        <a:t>e.g</a:t>
                      </a:r>
                      <a:r>
                        <a:rPr lang="en-US" altLang="zh-CN" sz="1400" dirty="0"/>
                        <a:t> UE mobility pattern…)</a:t>
                      </a:r>
                      <a:endParaRPr lang="zh-CN" altLang="en-US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dirty="0"/>
                        <a:t>Y</a:t>
                      </a:r>
                    </a:p>
                    <a:p>
                      <a:r>
                        <a:rPr lang="en-US" altLang="zh-CN" sz="1400" dirty="0"/>
                        <a:t>(new </a:t>
                      </a:r>
                      <a:r>
                        <a:rPr lang="en-US" altLang="zh-CN" sz="1400" dirty="0" err="1"/>
                        <a:t>NWDAF_DataRetrieval</a:t>
                      </a:r>
                      <a:r>
                        <a:rPr lang="en-US" altLang="zh-CN" sz="1400" dirty="0"/>
                        <a:t> service)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HPLMN NWDAF</a:t>
                      </a:r>
                      <a:endParaRPr lang="zh-CN" altLang="en-US" sz="1400" dirty="0"/>
                    </a:p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2626232"/>
                  </a:ext>
                </a:extLst>
              </a:tr>
              <a:tr h="365614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VPLMN-&gt;HPLMN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Data </a:t>
                      </a:r>
                      <a:endParaRPr lang="zh-CN" alt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VPLMN NWDAF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042829"/>
                  </a:ext>
                </a:extLst>
              </a:tr>
              <a:tr h="631059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39 (vivo)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NA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DCCF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VPLMN-&gt;HPLMN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Data + analytics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</a:t>
                      </a:r>
                    </a:p>
                    <a:p>
                      <a:r>
                        <a:rPr lang="en-US" altLang="zh-CN" sz="1400" dirty="0"/>
                        <a:t>(reusing existing service but with enhancements)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HPLMN NWDAF/NF</a:t>
                      </a:r>
                      <a:r>
                        <a:rPr lang="zh-CN" altLang="en-US" sz="1400" dirty="0"/>
                        <a:t> </a:t>
                      </a:r>
                      <a:r>
                        <a:rPr lang="en-US" altLang="zh-CN" sz="1400" dirty="0"/>
                        <a:t>consumer</a:t>
                      </a:r>
                      <a:endParaRPr lang="zh-CN" altLang="en-US" sz="1400" dirty="0"/>
                    </a:p>
                    <a:p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22500"/>
                  </a:ext>
                </a:extLst>
              </a:tr>
              <a:tr h="365614">
                <a:tc rowSpan="2">
                  <a:txBody>
                    <a:bodyPr/>
                    <a:lstStyle/>
                    <a:p>
                      <a:r>
                        <a:rPr lang="en-US" altLang="zh-CN" sz="1400" dirty="0"/>
                        <a:t>40 (Samsung)</a:t>
                      </a:r>
                      <a:endParaRPr lang="zh-CN" altLang="en-US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dirty="0"/>
                        <a:t>NA</a:t>
                      </a:r>
                      <a:endParaRPr lang="zh-CN" altLang="en-US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dirty="0"/>
                        <a:t>NEF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VPLMN&lt;-HPLMN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Data + analytics</a:t>
                      </a:r>
                      <a:endParaRPr lang="zh-CN" altLang="en-US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dirty="0"/>
                        <a:t>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(reusing existing service but with enhancements)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HPLMN NWDAF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122660"/>
                  </a:ext>
                </a:extLst>
              </a:tr>
              <a:tr h="365614"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VPLMN-&gt;HPLMN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Data + analytics</a:t>
                      </a:r>
                      <a:endParaRPr lang="zh-CN" alt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VPLMN NWDAF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4545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3405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78A079-A12C-43F7-84AF-E550FDDF9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i="1" dirty="0"/>
              <a:t>Observations on Existing Solutions Captured for KI#3-2</a:t>
            </a:r>
            <a:endParaRPr lang="zh-CN" altLang="en-US" sz="3200" dirty="0"/>
          </a:p>
        </p:txBody>
      </p:sp>
      <p:sp>
        <p:nvSpPr>
          <p:cNvPr id="4" name="内容占位符 4">
            <a:extLst>
              <a:ext uri="{FF2B5EF4-FFF2-40B4-BE49-F238E27FC236}">
                <a16:creationId xmlns:a16="http://schemas.microsoft.com/office/drawing/2014/main" id="{2240E443-2671-4D3B-99C0-49D32B3821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400" y="1405175"/>
            <a:ext cx="11633200" cy="4200718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zh-CN" sz="1800" i="1" dirty="0"/>
              <a:t>Observation 1: Most solutions focus on architecture enhancements and a few solutions propose use cases and solve the corresponding issue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zh-CN" sz="1800" i="1" dirty="0"/>
              <a:t>Observation 2: Both data exchange direction, i.e. from VPLMN to HPLMN, and from HPLMN to VPLMN have been proposed and discussed in different solutions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zh-CN" sz="1800" i="1" dirty="0"/>
              <a:t>Observation 3: Both data types, i.e. data and analytics have been proposed and discussed in different solutions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zh-CN" sz="1800" i="1" dirty="0"/>
              <a:t>Observation 4: Most solutions </a:t>
            </a:r>
            <a:r>
              <a:rPr lang="en-US" altLang="zh-CN" sz="1800" i="1" u="sng" dirty="0"/>
              <a:t>propose</a:t>
            </a:r>
            <a:r>
              <a:rPr lang="en-US" altLang="zh-CN" sz="1800" i="1" dirty="0"/>
              <a:t> </a:t>
            </a:r>
            <a:r>
              <a:rPr lang="en-US" altLang="zh-CN" sz="1800" i="1" strike="sngStrike" dirty="0"/>
              <a:t>consider</a:t>
            </a:r>
            <a:r>
              <a:rPr lang="en-US" altLang="zh-CN" sz="1800" i="1" dirty="0"/>
              <a:t> to check user consent information if the exchanged data is UE related data in roaming scenario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zh-CN" sz="1800" i="1" dirty="0"/>
              <a:t>Observation 5: Most solutions propose to </a:t>
            </a:r>
            <a:r>
              <a:rPr lang="en-US" altLang="zh-CN" sz="1800" i="1" u="sng" dirty="0"/>
              <a:t>enhance</a:t>
            </a:r>
            <a:r>
              <a:rPr lang="en-US" altLang="zh-CN" sz="1800" i="1" dirty="0"/>
              <a:t> </a:t>
            </a:r>
            <a:r>
              <a:rPr lang="en-US" altLang="zh-CN" sz="1800" i="1" strike="sngStrike" dirty="0"/>
              <a:t>reuse</a:t>
            </a:r>
            <a:r>
              <a:rPr lang="en-US" altLang="zh-CN" sz="1800" i="1" dirty="0"/>
              <a:t> existing NF services (e.g. NWDAF or DCCF services) to exchange data in roaming scenario</a:t>
            </a:r>
            <a:r>
              <a:rPr lang="en-US" altLang="zh-CN" sz="1800" i="1" strike="sngStrike" dirty="0"/>
              <a:t>, but may with some enhancements</a:t>
            </a:r>
            <a:r>
              <a:rPr lang="en-US" altLang="zh-CN" sz="1800" i="1" dirty="0"/>
              <a:t>, e.g. constraining on the type and amount of data exposed to each PLMN, manipulating data/analytics according to roaming agreement </a:t>
            </a:r>
            <a:r>
              <a:rPr lang="en-US" altLang="zh-CN" sz="1800" i="1" strike="sngStrike" dirty="0"/>
              <a:t>and checking user consent for data collection about UE</a:t>
            </a:r>
            <a:r>
              <a:rPr lang="en-US" altLang="zh-CN" sz="18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840722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E42F9-96E6-A971-C25A-64C0B6FFF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i="1" dirty="0"/>
              <a:t>Interim Conclusions for KI#3 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FD8E5DE-995C-4B61-A288-EE80CB368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dirty="0"/>
              <a:t>Principle 1:</a:t>
            </a:r>
            <a:r>
              <a:rPr lang="zh-CN" altLang="en-US" sz="2400" dirty="0"/>
              <a:t> </a:t>
            </a:r>
            <a:r>
              <a:rPr lang="en-US" altLang="zh-CN" sz="2400" u="sng" dirty="0"/>
              <a:t>Roaming</a:t>
            </a:r>
            <a:r>
              <a:rPr lang="en-US" altLang="zh-CN" sz="2400" dirty="0"/>
              <a:t> Data or Analytics </a:t>
            </a:r>
            <a:r>
              <a:rPr lang="en-US" altLang="zh-CN" sz="2400" strike="sngStrike" dirty="0">
                <a:highlight>
                  <a:srgbClr val="FFFFFF"/>
                </a:highlight>
              </a:rPr>
              <a:t>about roaming UE can be</a:t>
            </a:r>
            <a:r>
              <a:rPr lang="en-US" altLang="zh-CN" sz="2400" dirty="0">
                <a:highlight>
                  <a:srgbClr val="FFFFFF"/>
                </a:highlight>
              </a:rPr>
              <a:t> exchange between HPLMN and VPLMN</a:t>
            </a:r>
            <a:r>
              <a:rPr lang="en-US" altLang="zh-CN" sz="2400" strike="sngStrike" dirty="0">
                <a:highlight>
                  <a:srgbClr val="FFFFFF"/>
                </a:highlight>
              </a:rPr>
              <a:t>, or vice versa </a:t>
            </a:r>
            <a:r>
              <a:rPr lang="en-US" altLang="zh-CN" sz="2400" dirty="0">
                <a:highlight>
                  <a:srgbClr val="FFFFFF"/>
                </a:highlight>
              </a:rPr>
              <a:t>under user consent </a:t>
            </a:r>
            <a:r>
              <a:rPr lang="en-US" altLang="zh-CN" sz="2400" strike="sngStrike" dirty="0">
                <a:highlight>
                  <a:srgbClr val="FFFFFF"/>
                </a:highlight>
              </a:rPr>
              <a:t>assumption</a:t>
            </a:r>
            <a:r>
              <a:rPr lang="en-US" altLang="zh-CN" sz="2400" dirty="0">
                <a:highlight>
                  <a:srgbClr val="FFFFFF"/>
                </a:highlight>
              </a:rPr>
              <a:t>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dirty="0">
                <a:highlight>
                  <a:srgbClr val="FFFFFF"/>
                </a:highlight>
              </a:rPr>
              <a:t>Principle 2:</a:t>
            </a:r>
            <a:r>
              <a:rPr lang="zh-CN" altLang="en-US" sz="2400" dirty="0">
                <a:highlight>
                  <a:srgbClr val="FFFFFF"/>
                </a:highlight>
              </a:rPr>
              <a:t> </a:t>
            </a:r>
            <a:r>
              <a:rPr lang="en-US" altLang="zh-CN" sz="2400" dirty="0">
                <a:highlight>
                  <a:srgbClr val="FFFFFF"/>
                </a:highlight>
              </a:rPr>
              <a:t>NWDAF(or</a:t>
            </a:r>
            <a:r>
              <a:rPr lang="zh-CN" altLang="en-US" sz="2400" dirty="0">
                <a:highlight>
                  <a:srgbClr val="FFFFFF"/>
                </a:highlight>
              </a:rPr>
              <a:t> </a:t>
            </a:r>
            <a:r>
              <a:rPr lang="en-US" altLang="zh-CN" sz="2400" dirty="0">
                <a:highlight>
                  <a:srgbClr val="FFFFFF"/>
                </a:highlight>
              </a:rPr>
              <a:t>DCCF, etc.) is used to exchange data/analytics in roaming scenario </a:t>
            </a:r>
            <a:r>
              <a:rPr lang="en-US" altLang="zh-CN" sz="2400" u="sng" dirty="0">
                <a:highlight>
                  <a:srgbClr val="FFFFFF"/>
                </a:highlight>
              </a:rPr>
              <a:t>between HPLMN and VPLMN</a:t>
            </a:r>
            <a:r>
              <a:rPr lang="en-US" altLang="zh-CN" sz="2400" strike="sngStrike" dirty="0">
                <a:highlight>
                  <a:srgbClr val="FFFFFF"/>
                </a:highlight>
              </a:rPr>
              <a:t>, either from HPLMN to VPLMN, or vice versa;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dirty="0">
                <a:highlight>
                  <a:srgbClr val="FFFFFF"/>
                </a:highlight>
              </a:rPr>
              <a:t>Principle 3: </a:t>
            </a:r>
            <a:r>
              <a:rPr lang="en-US" altLang="zh-CN" sz="2400" i="1" u="sng" dirty="0">
                <a:highlight>
                  <a:srgbClr val="FFFFFF"/>
                </a:highlight>
              </a:rPr>
              <a:t>Enhance</a:t>
            </a:r>
            <a:r>
              <a:rPr lang="en-US" altLang="zh-CN" sz="2400" i="1" dirty="0">
                <a:highlight>
                  <a:srgbClr val="FFFFFF"/>
                </a:highlight>
              </a:rPr>
              <a:t> </a:t>
            </a:r>
            <a:r>
              <a:rPr lang="en-US" altLang="zh-CN" sz="2400" i="1" strike="sngStrike" dirty="0">
                <a:highlight>
                  <a:srgbClr val="FFFFFF"/>
                </a:highlight>
              </a:rPr>
              <a:t>reuse</a:t>
            </a:r>
            <a:r>
              <a:rPr lang="en-US" altLang="zh-CN" sz="2400" i="1" dirty="0">
                <a:highlight>
                  <a:srgbClr val="FFFFFF"/>
                </a:highlight>
              </a:rPr>
              <a:t> existing NWDAF/DCCF services (e.g. </a:t>
            </a:r>
            <a:r>
              <a:rPr lang="en-US" altLang="zh-CN" sz="2400" dirty="0">
                <a:highlight>
                  <a:srgbClr val="FFFFFF"/>
                </a:highlight>
              </a:rPr>
              <a:t>Data Management service</a:t>
            </a:r>
            <a:r>
              <a:rPr lang="en-US" altLang="zh-CN" sz="2400" i="1" dirty="0">
                <a:highlight>
                  <a:srgbClr val="FFFFFF"/>
                </a:highlight>
              </a:rPr>
              <a:t>) to exchange data in roaming scenario </a:t>
            </a:r>
            <a:r>
              <a:rPr lang="en-US" altLang="zh-CN" sz="2400" dirty="0">
                <a:highlight>
                  <a:srgbClr val="FFFFFF"/>
                </a:highlight>
              </a:rPr>
              <a:t>e.g. </a:t>
            </a:r>
            <a:r>
              <a:rPr lang="en-GB" altLang="zh-CN" sz="2400" dirty="0">
                <a:highlight>
                  <a:srgbClr val="FFFFFF"/>
                </a:highlight>
              </a:rPr>
              <a:t>constraining on the type and amount of data exposed to each PLMN, manipulating data</a:t>
            </a:r>
            <a:r>
              <a:rPr lang="en-US" altLang="zh-CN" sz="2400" dirty="0">
                <a:highlight>
                  <a:srgbClr val="FFFFFF"/>
                </a:highlight>
              </a:rPr>
              <a:t>/analytics</a:t>
            </a:r>
            <a:r>
              <a:rPr lang="en-GB" altLang="zh-CN" sz="2400" dirty="0">
                <a:highlight>
                  <a:srgbClr val="FFFFFF"/>
                </a:highlight>
              </a:rPr>
              <a:t> according </a:t>
            </a:r>
            <a:r>
              <a:rPr lang="en-GB" altLang="zh-CN" sz="2400" dirty="0"/>
              <a:t>to roaming agreement and checking </a:t>
            </a:r>
            <a:r>
              <a:rPr lang="en-GB" altLang="zh-CN" sz="2400"/>
              <a:t>user consent. </a:t>
            </a:r>
            <a:endParaRPr lang="en-GB" altLang="zh-CN" sz="2400" dirty="0"/>
          </a:p>
          <a:p>
            <a:pPr marL="0" indent="0">
              <a:buNone/>
            </a:pP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59651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CED2DF40-5C2E-5777-5827-3F6BE413A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20143" y="1380348"/>
            <a:ext cx="5236028" cy="436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49257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280d8efa-eff2-4910-88d2-79ca146720c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16847</TotalTime>
  <Words>566</Words>
  <Application>Microsoft Office PowerPoint</Application>
  <PresentationFormat>宽屏</PresentationFormat>
  <Paragraphs>87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</vt:lpstr>
      <vt:lpstr>宋体</vt:lpstr>
      <vt:lpstr>Arial</vt:lpstr>
      <vt:lpstr>Calibri</vt:lpstr>
      <vt:lpstr>Calibri Light</vt:lpstr>
      <vt:lpstr>Comic Sans MS</vt:lpstr>
      <vt:lpstr>Times New Roman</vt:lpstr>
      <vt:lpstr>Office Theme</vt:lpstr>
      <vt:lpstr>Evaluation and interim conclusion for KI#3</vt:lpstr>
      <vt:lpstr>CONTENT</vt:lpstr>
      <vt:lpstr>Observations on Existing Solutions Captured for KI#3-1</vt:lpstr>
      <vt:lpstr>Observations on Existing Solutions Captured for KI#3-2</vt:lpstr>
      <vt:lpstr>Interim Conclusions for KI#3 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CWW-2</cp:lastModifiedBy>
  <cp:revision>728</cp:revision>
  <cp:lastPrinted>2022-07-17T17:08:53Z</cp:lastPrinted>
  <dcterms:created xsi:type="dcterms:W3CDTF">2010-02-05T13:52:04Z</dcterms:created>
  <dcterms:modified xsi:type="dcterms:W3CDTF">2022-08-01T10:17:45Z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