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837" r:id="rId3"/>
    <p:sldId id="836" r:id="rId4"/>
    <p:sldId id="838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2A6EA8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112" d="100"/>
          <a:sy n="112" d="100"/>
        </p:scale>
        <p:origin x="201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2022/8/30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2022/8/30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5547524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356312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70216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#152E</a:t>
            </a:r>
          </a:p>
          <a:p>
            <a:r>
              <a:rPr lang="en-US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E-meeting, 17 – 26 August 2022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 smtClean="0">
                <a:effectLst/>
              </a:rPr>
              <a:t>S2-2206968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WG2#152E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de-DE" sz="1200" baseline="0" dirty="0">
                <a:solidFill>
                  <a:schemeClr val="bg1"/>
                </a:solidFill>
              </a:rPr>
              <a:t>E-meeting, 17 – 26 August 2022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</a:t>
            </a:r>
            <a:r>
              <a:rPr lang="en-GB" altLang="en-US" sz="800"/>
              <a:t>3GPP 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smtClean="0"/>
              <a:t>FS_5</a:t>
            </a:r>
            <a:r>
              <a:rPr lang="en-US" altLang="zh-CN" sz="3600" b="1" dirty="0" smtClean="0"/>
              <a:t>MBS</a:t>
            </a:r>
            <a:r>
              <a:rPr lang="en-US" altLang="de-DE" sz="3600" b="1" dirty="0" smtClean="0"/>
              <a:t>_Ph2</a:t>
            </a:r>
            <a:r>
              <a:rPr lang="en-US" altLang="de-DE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1800" b="1" dirty="0">
                <a:latin typeface="Arial" charset="0"/>
              </a:rPr>
              <a:t>Li, </a:t>
            </a:r>
            <a:r>
              <a:rPr lang="en-US" altLang="zh-CN" sz="1800" b="1" dirty="0" err="1">
                <a:latin typeface="Arial" charset="0"/>
              </a:rPr>
              <a:t>Meng</a:t>
            </a:r>
            <a:endParaRPr lang="en-US" altLang="zh-CN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altLang="zh-CN" sz="1800" b="1" dirty="0">
                <a:latin typeface="Arial" charset="0"/>
              </a:rPr>
              <a:t>Huawei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FS_5MBS_Ph2 </a:t>
            </a:r>
            <a:r>
              <a:rPr lang="en-US" altLang="de-DE" sz="2800" b="1" dirty="0"/>
              <a:t>status after SA2#151E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309906"/>
            <a:ext cx="8554481" cy="4071844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TR </a:t>
            </a:r>
            <a:r>
              <a:rPr lang="de-DE" altLang="de-DE" sz="1200" u="sng" dirty="0"/>
              <a:t>23.700-47 </a:t>
            </a:r>
            <a:r>
              <a:rPr lang="de-DE" altLang="de-DE" sz="1200" u="sng" dirty="0" smtClean="0"/>
              <a:t>v0.4.0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is available. 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Total TUs requested for Study phase in 2022 is 7.5, 6 TU used until SA2#152E and 1.5 TUs remaining. 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16 </a:t>
            </a:r>
            <a:r>
              <a:rPr lang="de-DE" altLang="de-DE" sz="1200" dirty="0">
                <a:solidFill>
                  <a:srgbClr val="000000"/>
                </a:solidFill>
              </a:rPr>
              <a:t>solution </a:t>
            </a:r>
            <a:r>
              <a:rPr lang="en-US" altLang="zh-CN" sz="1200" dirty="0">
                <a:solidFill>
                  <a:srgbClr val="000000"/>
                </a:solidFill>
              </a:rPr>
              <a:t>updates and </a:t>
            </a:r>
            <a:r>
              <a:rPr lang="en-US" altLang="zh-CN" sz="1200" dirty="0" smtClean="0">
                <a:solidFill>
                  <a:srgbClr val="000000"/>
                </a:solidFill>
              </a:rPr>
              <a:t>5 </a:t>
            </a:r>
            <a:r>
              <a:rPr lang="en-US" altLang="zh-CN" sz="1200" dirty="0">
                <a:solidFill>
                  <a:srgbClr val="000000"/>
                </a:solidFill>
              </a:rPr>
              <a:t>new solutions agreed for the existing KIs. </a:t>
            </a:r>
            <a:endParaRPr lang="en-US" altLang="zh-CN" sz="1200" dirty="0" smtClean="0">
              <a:solidFill>
                <a:srgbClr val="000000"/>
              </a:solidFill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000000"/>
                </a:solidFill>
              </a:rPr>
              <a:t>One LS has been sent to RAN WG to seek their feedback for completing the final conclusion.  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solidFill>
                  <a:srgbClr val="000000"/>
                </a:solidFill>
              </a:rPr>
              <a:t>TR was sent for information. </a:t>
            </a:r>
            <a:endParaRPr lang="de-DE" altLang="de-DE" sz="1200" dirty="0">
              <a:solidFill>
                <a:srgbClr val="000000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1 (RRC Inactive for Multicast)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2 </a:t>
            </a:r>
            <a:r>
              <a:rPr lang="de-DE" altLang="de-DE" sz="1200" dirty="0">
                <a:solidFill>
                  <a:srgbClr val="000000"/>
                </a:solidFill>
              </a:rPr>
              <a:t>new solutions were included in the TR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7 solutions were updated.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Evaluation was added, and partial conclusion was agreed. </a:t>
            </a:r>
            <a:endParaRPr lang="de-DE" altLang="de-DE" sz="1200" dirty="0">
              <a:solidFill>
                <a:srgbClr val="000000"/>
              </a:solidFill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</a:t>
            </a:r>
            <a:r>
              <a:rPr lang="de-DE" altLang="de-DE" sz="1100" dirty="0">
                <a:solidFill>
                  <a:srgbClr val="000000"/>
                </a:solidFill>
              </a:rPr>
              <a:t> </a:t>
            </a:r>
            <a:r>
              <a:rPr lang="en-US" altLang="zh-CN" sz="1100" dirty="0" smtClean="0">
                <a:solidFill>
                  <a:srgbClr val="000000"/>
                </a:solidFill>
              </a:rPr>
              <a:t>Wait </a:t>
            </a:r>
            <a:r>
              <a:rPr lang="en-US" altLang="de-DE" sz="1100" dirty="0" smtClean="0">
                <a:solidFill>
                  <a:srgbClr val="000000"/>
                </a:solidFill>
              </a:rPr>
              <a:t>the </a:t>
            </a:r>
            <a:r>
              <a:rPr lang="en-US" altLang="de-DE" sz="1100" dirty="0">
                <a:solidFill>
                  <a:srgbClr val="000000"/>
                </a:solidFill>
              </a:rPr>
              <a:t>RAN feedback </a:t>
            </a:r>
            <a:r>
              <a:rPr lang="en-US" altLang="de-DE" sz="1100" dirty="0" smtClean="0">
                <a:solidFill>
                  <a:srgbClr val="000000"/>
                </a:solidFill>
              </a:rPr>
              <a:t>to complete</a:t>
            </a:r>
            <a:r>
              <a:rPr lang="de-DE" altLang="de-DE" sz="1100" dirty="0" smtClean="0">
                <a:solidFill>
                  <a:srgbClr val="000000"/>
                </a:solidFill>
              </a:rPr>
              <a:t> </a:t>
            </a:r>
            <a:r>
              <a:rPr lang="de-DE" altLang="de-DE" sz="1100" dirty="0">
                <a:solidFill>
                  <a:srgbClr val="000000"/>
                </a:solidFill>
              </a:rPr>
              <a:t>the final </a:t>
            </a:r>
            <a:r>
              <a:rPr lang="de-DE" altLang="de-DE" sz="1100" dirty="0" smtClean="0">
                <a:solidFill>
                  <a:srgbClr val="000000"/>
                </a:solidFill>
              </a:rPr>
              <a:t>conclusion, </a:t>
            </a:r>
            <a:r>
              <a:rPr lang="de-DE" altLang="de-DE" sz="1100" dirty="0">
                <a:solidFill>
                  <a:srgbClr val="000000"/>
                </a:solidFill>
              </a:rPr>
              <a:t>and start the normative work per conclusion</a:t>
            </a:r>
            <a:r>
              <a:rPr lang="de-DE" altLang="de-DE" sz="1200" dirty="0" smtClean="0">
                <a:solidFill>
                  <a:srgbClr val="000000"/>
                </a:solidFill>
              </a:rPr>
              <a:t>.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</a:t>
            </a:r>
            <a:r>
              <a:rPr lang="de-DE" altLang="de-DE" sz="1600" b="1" dirty="0">
                <a:solidFill>
                  <a:srgbClr val="000000"/>
                </a:solidFill>
              </a:rPr>
              <a:t>Issue 2 (MOCN for broadcast)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1 new solutions was captured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5 </a:t>
            </a:r>
            <a:r>
              <a:rPr lang="de-DE" altLang="de-DE" sz="1200" dirty="0">
                <a:solidFill>
                  <a:srgbClr val="000000"/>
                </a:solidFill>
              </a:rPr>
              <a:t>updates were agreed</a:t>
            </a:r>
            <a:r>
              <a:rPr lang="de-DE" altLang="de-DE" sz="1200" dirty="0" smtClean="0">
                <a:solidFill>
                  <a:srgbClr val="000000"/>
                </a:solidFill>
              </a:rPr>
              <a:t>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Evaluation was added, </a:t>
            </a:r>
            <a:r>
              <a:rPr lang="de-DE" altLang="de-DE" sz="1200" dirty="0" smtClean="0">
                <a:solidFill>
                  <a:srgbClr val="000000"/>
                </a:solidFill>
              </a:rPr>
              <a:t>Partial conclusion was agreed.</a:t>
            </a:r>
            <a:endParaRPr lang="de-DE" altLang="de-DE" sz="1200" dirty="0">
              <a:solidFill>
                <a:srgbClr val="000000"/>
              </a:solidFill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100" dirty="0">
                <a:solidFill>
                  <a:srgbClr val="000000"/>
                </a:solidFill>
              </a:rPr>
              <a:t>W</a:t>
            </a:r>
            <a:r>
              <a:rPr lang="en-US" altLang="de-DE" sz="1100" dirty="0">
                <a:solidFill>
                  <a:srgbClr val="000000"/>
                </a:solidFill>
              </a:rPr>
              <a:t>ait </a:t>
            </a:r>
            <a:r>
              <a:rPr lang="en-US" altLang="de-DE" sz="1100" dirty="0" smtClean="0">
                <a:solidFill>
                  <a:srgbClr val="000000"/>
                </a:solidFill>
              </a:rPr>
              <a:t>the </a:t>
            </a:r>
            <a:r>
              <a:rPr lang="en-US" altLang="de-DE" sz="1100" dirty="0">
                <a:solidFill>
                  <a:srgbClr val="000000"/>
                </a:solidFill>
              </a:rPr>
              <a:t>RAN feedback </a:t>
            </a:r>
            <a:r>
              <a:rPr lang="en-US" altLang="de-DE" sz="1100" dirty="0" smtClean="0">
                <a:solidFill>
                  <a:srgbClr val="000000"/>
                </a:solidFill>
              </a:rPr>
              <a:t>to complete</a:t>
            </a:r>
            <a:r>
              <a:rPr lang="de-DE" altLang="de-DE" sz="1100" dirty="0" smtClean="0">
                <a:solidFill>
                  <a:srgbClr val="000000"/>
                </a:solidFill>
              </a:rPr>
              <a:t> </a:t>
            </a:r>
            <a:r>
              <a:rPr lang="de-DE" altLang="de-DE" sz="1100" dirty="0">
                <a:solidFill>
                  <a:srgbClr val="000000"/>
                </a:solidFill>
              </a:rPr>
              <a:t>the final </a:t>
            </a:r>
            <a:r>
              <a:rPr lang="de-DE" altLang="de-DE" sz="1100" dirty="0" smtClean="0">
                <a:solidFill>
                  <a:srgbClr val="000000"/>
                </a:solidFill>
              </a:rPr>
              <a:t>conclusion, </a:t>
            </a:r>
            <a:r>
              <a:rPr lang="de-DE" altLang="de-DE" sz="1100" dirty="0">
                <a:solidFill>
                  <a:srgbClr val="000000"/>
                </a:solidFill>
              </a:rPr>
              <a:t>and start the normative work per conclusion</a:t>
            </a:r>
            <a:r>
              <a:rPr lang="de-DE" altLang="de-DE" sz="1200" dirty="0" smtClean="0">
                <a:solidFill>
                  <a:srgbClr val="000000"/>
                </a:solidFill>
              </a:rPr>
              <a:t>. </a:t>
            </a:r>
            <a:endParaRPr lang="de-DE" altLang="de-DE" sz="1200" dirty="0">
              <a:solidFill>
                <a:srgbClr val="000000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</a:t>
            </a:r>
            <a:r>
              <a:rPr lang="de-DE" altLang="de-DE" sz="1600" b="1" dirty="0">
                <a:solidFill>
                  <a:srgbClr val="000000"/>
                </a:solidFill>
              </a:rPr>
              <a:t>Issues 3 (AF triggered MBS session management)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1 </a:t>
            </a:r>
            <a:r>
              <a:rPr lang="de-DE" altLang="de-DE" sz="1200" dirty="0" smtClean="0">
                <a:solidFill>
                  <a:srgbClr val="000000"/>
                </a:solidFill>
              </a:rPr>
              <a:t>new solution </a:t>
            </a:r>
            <a:r>
              <a:rPr lang="de-DE" altLang="de-DE" sz="1200" dirty="0">
                <a:solidFill>
                  <a:srgbClr val="000000"/>
                </a:solidFill>
              </a:rPr>
              <a:t>was </a:t>
            </a:r>
            <a:r>
              <a:rPr lang="de-DE" altLang="de-DE" sz="1200" dirty="0" smtClean="0">
                <a:solidFill>
                  <a:srgbClr val="000000"/>
                </a:solidFill>
              </a:rPr>
              <a:t>agreed.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Evaluation </a:t>
            </a:r>
            <a:r>
              <a:rPr lang="de-DE" altLang="de-DE" sz="1100" dirty="0">
                <a:solidFill>
                  <a:srgbClr val="000000"/>
                </a:solidFill>
              </a:rPr>
              <a:t>was added and the initial concolusoin has been proposed</a:t>
            </a:r>
            <a:r>
              <a:rPr lang="de-DE" altLang="de-DE" sz="1200" dirty="0" smtClean="0">
                <a:solidFill>
                  <a:srgbClr val="000000"/>
                </a:solidFill>
              </a:rPr>
              <a:t>.</a:t>
            </a:r>
            <a:endParaRPr lang="de-DE" altLang="de-DE" sz="1200" dirty="0">
              <a:solidFill>
                <a:srgbClr val="000000"/>
              </a:solidFill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 : </a:t>
            </a:r>
            <a:r>
              <a:rPr lang="de-DE" altLang="de-DE" sz="1100" dirty="0" smtClean="0">
                <a:solidFill>
                  <a:srgbClr val="000000"/>
                </a:solidFill>
              </a:rPr>
              <a:t>Complete </a:t>
            </a:r>
            <a:r>
              <a:rPr lang="de-DE" altLang="de-DE" sz="1100" dirty="0">
                <a:solidFill>
                  <a:srgbClr val="000000"/>
                </a:solidFill>
              </a:rPr>
              <a:t>the </a:t>
            </a:r>
            <a:r>
              <a:rPr lang="de-DE" altLang="de-DE" sz="1100" dirty="0" smtClean="0">
                <a:solidFill>
                  <a:srgbClr val="000000"/>
                </a:solidFill>
              </a:rPr>
              <a:t>final </a:t>
            </a:r>
            <a:r>
              <a:rPr lang="de-DE" altLang="de-DE" sz="1100" dirty="0">
                <a:solidFill>
                  <a:srgbClr val="000000"/>
                </a:solidFill>
              </a:rPr>
              <a:t>conclusion and start the normative work per </a:t>
            </a:r>
            <a:r>
              <a:rPr lang="de-DE" altLang="de-DE" sz="1100" dirty="0" smtClean="0">
                <a:solidFill>
                  <a:srgbClr val="000000"/>
                </a:solidFill>
              </a:rPr>
              <a:t>conclusion</a:t>
            </a:r>
            <a:r>
              <a:rPr lang="de-DE" altLang="de-DE" sz="1200" dirty="0" smtClean="0">
                <a:solidFill>
                  <a:srgbClr val="000000"/>
                </a:solidFill>
              </a:rPr>
              <a:t>. </a:t>
            </a:r>
            <a:endParaRPr lang="de-DE" altLang="de-DE" sz="1200" dirty="0">
              <a:solidFill>
                <a:srgbClr val="000000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</a:t>
            </a:r>
            <a:r>
              <a:rPr lang="de-DE" altLang="de-DE" sz="1600" b="1" dirty="0">
                <a:solidFill>
                  <a:srgbClr val="000000"/>
                </a:solidFill>
              </a:rPr>
              <a:t>Issue 4 (Group </a:t>
            </a:r>
            <a:r>
              <a:rPr lang="de-DE" altLang="de-DE" sz="1600" b="1" dirty="0" smtClean="0">
                <a:solidFill>
                  <a:srgbClr val="000000"/>
                </a:solidFill>
              </a:rPr>
              <a:t>message </a:t>
            </a:r>
            <a:r>
              <a:rPr lang="de-DE" altLang="de-DE" sz="1600" b="1" dirty="0">
                <a:solidFill>
                  <a:srgbClr val="000000"/>
                </a:solidFill>
              </a:rPr>
              <a:t>delivery)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solidFill>
                  <a:srgbClr val="000000"/>
                </a:solidFill>
              </a:rPr>
              <a:t>2 </a:t>
            </a:r>
            <a:r>
              <a:rPr lang="de-DE" altLang="de-DE" sz="1200" dirty="0" smtClean="0">
                <a:solidFill>
                  <a:srgbClr val="000000"/>
                </a:solidFill>
              </a:rPr>
              <a:t>solutions were </a:t>
            </a:r>
            <a:r>
              <a:rPr lang="de-DE" altLang="de-DE" sz="1200" dirty="0">
                <a:solidFill>
                  <a:srgbClr val="000000"/>
                </a:solidFill>
              </a:rPr>
              <a:t>updated</a:t>
            </a:r>
            <a:r>
              <a:rPr lang="de-DE" altLang="de-DE" sz="1200" dirty="0" smtClean="0">
                <a:solidFill>
                  <a:srgbClr val="000000"/>
                </a:solidFill>
              </a:rPr>
              <a:t>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Evaluation was added, Partial conclusion was agreed.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 : </a:t>
            </a:r>
            <a:r>
              <a:rPr lang="de-DE" altLang="de-DE" sz="1200" dirty="0" smtClean="0"/>
              <a:t>Complete the final conclusion and start the </a:t>
            </a:r>
            <a:r>
              <a:rPr lang="de-DE" altLang="de-DE" sz="1200" dirty="0"/>
              <a:t>normative work per conclusion</a:t>
            </a:r>
            <a:r>
              <a:rPr lang="de-DE" altLang="de-DE" sz="1200" dirty="0" smtClean="0">
                <a:solidFill>
                  <a:srgbClr val="000000"/>
                </a:solidFill>
              </a:rPr>
              <a:t>.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</a:t>
            </a:r>
            <a:r>
              <a:rPr lang="de-DE" altLang="de-DE" sz="1600" b="1" dirty="0">
                <a:solidFill>
                  <a:srgbClr val="000000"/>
                </a:solidFill>
              </a:rPr>
              <a:t>Issues 5 (Power Saving mechanisms)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000000"/>
                </a:solidFill>
              </a:rPr>
              <a:t>1</a:t>
            </a:r>
            <a:r>
              <a:rPr lang="de-DE" altLang="de-DE" sz="1200" dirty="0">
                <a:solidFill>
                  <a:srgbClr val="000000"/>
                </a:solidFill>
              </a:rPr>
              <a:t> </a:t>
            </a:r>
            <a:r>
              <a:rPr lang="de-DE" altLang="de-DE" sz="1200" dirty="0" smtClean="0">
                <a:solidFill>
                  <a:srgbClr val="000000"/>
                </a:solidFill>
              </a:rPr>
              <a:t>solution update was agreed.</a:t>
            </a:r>
            <a:endParaRPr lang="de-DE" altLang="de-DE" sz="1200" dirty="0">
              <a:solidFill>
                <a:srgbClr val="000000"/>
              </a:solidFill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Evaluation was </a:t>
            </a:r>
            <a:r>
              <a:rPr lang="de-DE" altLang="de-DE" sz="1200" dirty="0" smtClean="0">
                <a:solidFill>
                  <a:srgbClr val="000000"/>
                </a:solidFill>
              </a:rPr>
              <a:t>added. 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 : </a:t>
            </a:r>
            <a:r>
              <a:rPr lang="en-US" altLang="de-DE" sz="1100" dirty="0"/>
              <a:t>Complete the final conclusion and start the normative work</a:t>
            </a:r>
            <a:r>
              <a:rPr lang="de-DE" altLang="de-DE" sz="1100" dirty="0"/>
              <a:t> per </a:t>
            </a:r>
            <a:r>
              <a:rPr lang="de-DE" altLang="de-DE" sz="1100" dirty="0" smtClean="0"/>
              <a:t>conclusion. </a:t>
            </a:r>
            <a:endParaRPr lang="de-DE" altLang="de-DE" sz="1100" dirty="0"/>
          </a:p>
          <a:p>
            <a:pPr lv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Issues 6 (Public safety)</a:t>
            </a:r>
            <a:endParaRPr lang="de-DE" altLang="de-DE" sz="1200" dirty="0" smtClean="0"/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solidFill>
                  <a:srgbClr val="000000"/>
                </a:solidFill>
              </a:rPr>
              <a:t>1</a:t>
            </a:r>
            <a:r>
              <a:rPr lang="de-DE" altLang="de-DE" sz="1200" dirty="0" smtClean="0">
                <a:solidFill>
                  <a:srgbClr val="000000"/>
                </a:solidFill>
              </a:rPr>
              <a:t> new solution </a:t>
            </a:r>
            <a:r>
              <a:rPr lang="de-DE" altLang="de-DE" sz="1200" dirty="0">
                <a:solidFill>
                  <a:srgbClr val="000000"/>
                </a:solidFill>
              </a:rPr>
              <a:t>was captured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1 solution was </a:t>
            </a:r>
            <a:r>
              <a:rPr lang="de-DE" altLang="de-DE" sz="1200" dirty="0">
                <a:solidFill>
                  <a:srgbClr val="000000"/>
                </a:solidFill>
              </a:rPr>
              <a:t>udpated.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Evaluation was </a:t>
            </a:r>
            <a:r>
              <a:rPr lang="de-DE" altLang="de-DE" sz="1200" dirty="0" smtClean="0">
                <a:solidFill>
                  <a:srgbClr val="000000"/>
                </a:solidFill>
              </a:rPr>
              <a:t>added. 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</a:t>
            </a:r>
            <a:r>
              <a:rPr lang="de-DE" altLang="de-DE" sz="1200" b="1" dirty="0">
                <a:solidFill>
                  <a:srgbClr val="000000"/>
                </a:solidFill>
              </a:rPr>
              <a:t>step : </a:t>
            </a:r>
            <a:r>
              <a:rPr lang="en-US" altLang="de-DE" sz="1100" dirty="0"/>
              <a:t>Complete the final conclusion and start the normative work</a:t>
            </a:r>
            <a:r>
              <a:rPr lang="de-DE" altLang="de-DE" sz="1100" dirty="0"/>
              <a:t> per </a:t>
            </a:r>
            <a:r>
              <a:rPr lang="de-DE" altLang="de-DE" sz="1100" dirty="0" smtClean="0"/>
              <a:t>conclusion. </a:t>
            </a:r>
            <a:endParaRPr lang="de-DE" altLang="de-DE" sz="11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="" xmlns:a16="http://schemas.microsoft.com/office/drawing/2014/main" id="{523D3BB3-8F1B-4509-A74D-3C5D912AE8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0009825"/>
              </p:ext>
            </p:extLst>
          </p:nvPr>
        </p:nvGraphicFramePr>
        <p:xfrm>
          <a:off x="179388" y="1277120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en-US" sz="1400" b="1" dirty="0" smtClean="0"/>
                        <a:t>FS_5MBS_Ph2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Phase 2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55%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→ 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84044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FS_5MBS_Ph2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SA2#152E </a:t>
            </a:r>
            <a:r>
              <a:rPr lang="en-US" altLang="de-DE" sz="2800" b="1" dirty="0"/>
              <a:t>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45970" y="995596"/>
            <a:ext cx="8554481" cy="524283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3 KIs (KI#1, KI#2 and KI#6) have RAN WGs coordination requirement as per agreed </a:t>
            </a:r>
            <a:r>
              <a:rPr lang="en-US" altLang="zh-CN" sz="1200" dirty="0" err="1"/>
              <a:t>pCR</a:t>
            </a:r>
            <a:r>
              <a:rPr lang="en-GB" altLang="zh-CN" sz="1200" dirty="0" smtClean="0"/>
              <a:t>.</a:t>
            </a:r>
            <a:r>
              <a:rPr lang="en-US" altLang="zh-CN" sz="1200" dirty="0"/>
              <a:t> The on time RAN feedback is necessary for completing final conclusion.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It is requested related RAN WG prioritize the related LS handling.</a:t>
            </a:r>
            <a:endParaRPr lang="en-GB" altLang="zh-CN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zh-CN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KIs have potential SA6/SA4/SA3 coordination requirements accordingly as per agreed </a:t>
            </a:r>
            <a:r>
              <a:rPr lang="en-US" altLang="zh-CN" sz="1200" dirty="0" err="1"/>
              <a:t>pCR</a:t>
            </a:r>
            <a:r>
              <a:rPr lang="en-GB" altLang="zh-CN" sz="1200" dirty="0"/>
              <a:t>.</a:t>
            </a: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Issue</a:t>
            </a:r>
            <a:r>
              <a:rPr 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</a:t>
            </a:r>
            <a:r>
              <a:rPr lang="de-DE" sz="1600" b="1" dirty="0"/>
              <a:t>for the Next Meeting (</a:t>
            </a:r>
            <a:r>
              <a:rPr lang="de-DE" sz="1600" b="1" dirty="0" smtClean="0"/>
              <a:t>SA2#153E</a:t>
            </a:r>
            <a:r>
              <a:rPr lang="de-DE" sz="1600" b="1" dirty="0"/>
              <a:t>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000000"/>
                </a:solidFill>
              </a:rPr>
              <a:t>Resolve the ENs of the solutions.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000000"/>
                </a:solidFill>
              </a:rPr>
              <a:t>Complete the evaluation </a:t>
            </a:r>
            <a:r>
              <a:rPr lang="en-US" altLang="zh-CN" sz="1200" dirty="0"/>
              <a:t>and final conclusion </a:t>
            </a:r>
            <a:r>
              <a:rPr lang="en-US" altLang="zh-CN" sz="1200" dirty="0">
                <a:solidFill>
                  <a:srgbClr val="000000"/>
                </a:solidFill>
              </a:rPr>
              <a:t>for the KIs with no RAN dependency, 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000000"/>
                </a:solidFill>
              </a:rPr>
              <a:t>TR to be sent for approval.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Approval of MBS_Ph2 WID</a:t>
            </a:r>
            <a:endParaRPr lang="en-US" altLang="zh-CN" sz="12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Overall </a:t>
            </a:r>
            <a:r>
              <a:rPr lang="en-US" altLang="zh-CN" sz="1600" b="1" dirty="0"/>
              <a:t>Plan</a:t>
            </a:r>
            <a:r>
              <a:rPr lang="en-US" altLang="zh-CN" sz="1600" dirty="0"/>
              <a:t>: (study phase)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100" dirty="0">
                <a:solidFill>
                  <a:srgbClr val="000000"/>
                </a:solidFill>
              </a:rPr>
              <a:t>SA2#149e, Feb (1TU): Focus on KIs, solutions are allowed. Agree the skeleton/scope/architectural assumption.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100" dirty="0">
                <a:solidFill>
                  <a:srgbClr val="000000"/>
                </a:solidFill>
              </a:rPr>
              <a:t>SA2#150e, Apr (1TU): Focus on Solutions and complete all KIs. Potential updates/new KIs. Last meeting for KI proposal/modification.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100" dirty="0">
                <a:solidFill>
                  <a:srgbClr val="000000"/>
                </a:solidFill>
              </a:rPr>
              <a:t>SA2#151e, May (2TUs):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100" dirty="0">
                <a:solidFill>
                  <a:srgbClr val="000000"/>
                </a:solidFill>
              </a:rPr>
              <a:t>SA2#152, Aug (2TUs): Solutions, evaluations,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100" dirty="0">
                <a:solidFill>
                  <a:srgbClr val="000000"/>
                </a:solidFill>
              </a:rPr>
              <a:t>SA2#153, Oct (1TU): Solution updates (No new </a:t>
            </a:r>
            <a:r>
              <a:rPr lang="de-DE" altLang="de-DE" sz="1100" dirty="0" smtClean="0">
                <a:solidFill>
                  <a:srgbClr val="000000"/>
                </a:solidFill>
              </a:rPr>
              <a:t>Solutions), evaluations</a:t>
            </a:r>
            <a:r>
              <a:rPr lang="de-DE" altLang="de-DE" sz="1100" dirty="0">
                <a:solidFill>
                  <a:srgbClr val="000000"/>
                </a:solidFill>
              </a:rPr>
              <a:t>, conclusions: Approval of MBS_Ph2 </a:t>
            </a:r>
            <a:r>
              <a:rPr lang="de-DE" altLang="de-DE" sz="1100" dirty="0" smtClean="0">
                <a:solidFill>
                  <a:srgbClr val="000000"/>
                </a:solidFill>
              </a:rPr>
              <a:t>WID. </a:t>
            </a:r>
            <a:endParaRPr lang="de-DE" altLang="de-DE" sz="11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100" dirty="0">
                <a:solidFill>
                  <a:srgbClr val="000000"/>
                </a:solidFill>
              </a:rPr>
              <a:t>SA2#154, Nov (0.5 TU): final conclusions: Adjustment/issues depends on RAN progress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="" xmlns:a16="http://schemas.microsoft.com/office/drawing/2014/main" id="{A6B7F693-93CF-4E6E-9B89-D6AA2A5F65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151296"/>
              </p:ext>
            </p:extLst>
          </p:nvPr>
        </p:nvGraphicFramePr>
        <p:xfrm>
          <a:off x="937893" y="4211432"/>
          <a:ext cx="7524457" cy="666750"/>
        </p:xfrm>
        <a:graphic>
          <a:graphicData uri="http://schemas.openxmlformats.org/drawingml/2006/table">
            <a:tbl>
              <a:tblPr/>
              <a:tblGrid>
                <a:gridCol w="94026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0578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1506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6648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180975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Apr,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May,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Aug,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Oct,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Nov,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Jan,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SID/WID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Study 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Normative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#154AH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FS_5MBS_Ph2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564620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 dirty="0"/>
              <a:t>FS_5MBS_Ph2 Status at </a:t>
            </a:r>
            <a:r>
              <a:rPr lang="en-GB" altLang="en-US" sz="2800" b="1" dirty="0" smtClean="0"/>
              <a:t>SA#97e</a:t>
            </a:r>
            <a:endParaRPr lang="de-DE" altLang="de-DE" sz="2800" b="1" dirty="0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29825234"/>
              </p:ext>
            </p:extLst>
          </p:nvPr>
        </p:nvGraphicFramePr>
        <p:xfrm>
          <a:off x="179388" y="1277120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en-US" sz="1400" b="1" dirty="0" smtClean="0"/>
                        <a:t>FS_5MBS_Ph2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Phase 2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55%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→ 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500780"/>
            <a:ext cx="8554482" cy="378037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200" b="1" dirty="0">
                <a:ea typeface="+mn-ea"/>
                <a:cs typeface="+mn-cs"/>
              </a:rPr>
              <a:t>Progress since </a:t>
            </a:r>
            <a:r>
              <a:rPr lang="de-DE" altLang="de-DE" sz="1200" b="1" dirty="0" smtClean="0">
                <a:ea typeface="+mn-ea"/>
                <a:cs typeface="+mn-cs"/>
              </a:rPr>
              <a:t>SA#96-e</a:t>
            </a:r>
            <a:r>
              <a:rPr lang="de-DE" altLang="de-DE" sz="1200" b="1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050" dirty="0"/>
              <a:t>Total TUs requested for Study phase in 2022 is 7.5, 6 TU used until SA2#152E and 1.5 TUs remaining.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050" dirty="0" smtClean="0"/>
              <a:t>1 </a:t>
            </a:r>
            <a:r>
              <a:rPr lang="en-US" altLang="ko-KR" sz="1050" dirty="0"/>
              <a:t>LS was sent to RAN WGs to seek RAN WG feedback</a:t>
            </a:r>
            <a:r>
              <a:rPr lang="en-US" altLang="ko-KR" sz="105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050" dirty="0" smtClean="0"/>
              <a:t>5 new solutions were approved since SA#96e, and totally 31 </a:t>
            </a:r>
            <a:r>
              <a:rPr lang="en-US" altLang="ko-KR" sz="1050" dirty="0"/>
              <a:t>solutions have been approved for all </a:t>
            </a:r>
            <a:r>
              <a:rPr lang="en-US" altLang="ko-KR" sz="1050" dirty="0" smtClean="0"/>
              <a:t>KIs.</a:t>
            </a:r>
            <a:endParaRPr lang="en-US" altLang="ko-KR" sz="105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050" dirty="0" smtClean="0"/>
              <a:t>Evaluation of all the KIs were added, and 3 </a:t>
            </a:r>
            <a:r>
              <a:rPr lang="en-US" altLang="ko-KR" sz="1050" dirty="0"/>
              <a:t>KIs have received partial </a:t>
            </a:r>
            <a:r>
              <a:rPr lang="en-US" altLang="ko-KR" sz="1050" dirty="0" smtClean="0"/>
              <a:t>conclusions.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050" dirty="0" smtClean="0"/>
              <a:t>TR was sent for information.</a:t>
            </a:r>
            <a:endParaRPr lang="en-US" altLang="ko-KR" sz="105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200" b="1" dirty="0">
                <a:ea typeface="+mn-ea"/>
                <a:cs typeface="+mn-cs"/>
              </a:rPr>
              <a:t>RAN impacts and dependencies:</a:t>
            </a:r>
            <a:endParaRPr lang="de-DE" sz="12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050" dirty="0"/>
              <a:t>3 KIs (KI#1, KI#2 and KI#6) have RAN WGs coordination requirement as per agreed </a:t>
            </a:r>
            <a:r>
              <a:rPr lang="en-US" altLang="zh-CN" sz="1050" dirty="0" err="1"/>
              <a:t>pCR</a:t>
            </a:r>
            <a:r>
              <a:rPr lang="en-GB" altLang="zh-CN" sz="1050" dirty="0"/>
              <a:t>.</a:t>
            </a:r>
            <a:r>
              <a:rPr lang="en-US" altLang="zh-CN" sz="1050" dirty="0"/>
              <a:t> The on time RAN feedback is necessary for completing final conclusion.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050" dirty="0"/>
              <a:t>It is requested related RAN WG prioritize the related LS handling.</a:t>
            </a:r>
            <a:endParaRPr lang="en-GB" altLang="zh-CN" sz="105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zh-CN" sz="12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050" dirty="0"/>
              <a:t>KIs have potential SA6 (KI#6)/SA4 (KI#3-5)/SA3 (KI#2) coordination requirements accordingly as per agreed </a:t>
            </a:r>
            <a:r>
              <a:rPr lang="en-US" altLang="zh-CN" sz="1050" dirty="0" err="1"/>
              <a:t>pCR</a:t>
            </a:r>
            <a:r>
              <a:rPr lang="en-GB" altLang="zh-CN" sz="1050" dirty="0"/>
              <a:t>.</a:t>
            </a:r>
            <a:endParaRPr lang="en-US" altLang="zh-CN" sz="105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200" b="1" dirty="0" smtClean="0"/>
              <a:t>Contentious Issue</a:t>
            </a:r>
            <a:r>
              <a:rPr lang="de-DE" altLang="zh-CN" sz="12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050" dirty="0" smtClean="0"/>
              <a:t>None.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200" b="1" dirty="0" smtClean="0"/>
              <a:t>Next </a:t>
            </a:r>
            <a:r>
              <a:rPr lang="de-DE" sz="1200" b="1" dirty="0"/>
              <a:t>steps:</a:t>
            </a:r>
            <a:endParaRPr lang="en-US" altLang="zh-CN" sz="105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50" dirty="0" smtClean="0">
                <a:solidFill>
                  <a:srgbClr val="000000"/>
                </a:solidFill>
              </a:rPr>
              <a:t>Resolve the ENs of the solutions.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50" dirty="0" smtClean="0">
                <a:solidFill>
                  <a:srgbClr val="000000"/>
                </a:solidFill>
              </a:rPr>
              <a:t>Complete the </a:t>
            </a:r>
            <a:r>
              <a:rPr lang="en-US" altLang="zh-CN" sz="1050" dirty="0">
                <a:solidFill>
                  <a:srgbClr val="000000"/>
                </a:solidFill>
              </a:rPr>
              <a:t>evaluation and final </a:t>
            </a:r>
            <a:r>
              <a:rPr lang="en-US" altLang="zh-CN" sz="1050" dirty="0" smtClean="0">
                <a:solidFill>
                  <a:srgbClr val="000000"/>
                </a:solidFill>
              </a:rPr>
              <a:t>conclusion for the KIs.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50" dirty="0" smtClean="0">
                <a:solidFill>
                  <a:srgbClr val="000000"/>
                </a:solidFill>
              </a:rPr>
              <a:t>TR </a:t>
            </a:r>
            <a:r>
              <a:rPr lang="en-US" altLang="zh-CN" sz="1050" dirty="0">
                <a:solidFill>
                  <a:srgbClr val="000000"/>
                </a:solidFill>
              </a:rPr>
              <a:t>to be sent for </a:t>
            </a:r>
            <a:r>
              <a:rPr lang="en-US" altLang="zh-CN" sz="1050" dirty="0" smtClean="0">
                <a:solidFill>
                  <a:srgbClr val="000000"/>
                </a:solidFill>
              </a:rPr>
              <a:t>approval.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dirty="0">
                <a:solidFill>
                  <a:srgbClr val="000000"/>
                </a:solidFill>
              </a:rPr>
              <a:t>Approval of MBS_Ph2 </a:t>
            </a:r>
            <a:r>
              <a:rPr lang="de-DE" altLang="de-DE" sz="1050" dirty="0" smtClean="0">
                <a:solidFill>
                  <a:srgbClr val="000000"/>
                </a:solidFill>
              </a:rPr>
              <a:t>WID</a:t>
            </a:r>
            <a:endParaRPr lang="en-US" altLang="zh-CN" sz="105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82381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16109</TotalTime>
  <Words>870</Words>
  <Application>Microsoft Office PowerPoint</Application>
  <PresentationFormat>全屏显示(4:3)</PresentationFormat>
  <Paragraphs>134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宋体</vt:lpstr>
      <vt:lpstr>等线</vt:lpstr>
      <vt:lpstr>Arial</vt:lpstr>
      <vt:lpstr>Calibri</vt:lpstr>
      <vt:lpstr>Times New Roman</vt:lpstr>
      <vt:lpstr>Office Theme</vt:lpstr>
      <vt:lpstr>FS_5MBS_Ph2 status report</vt:lpstr>
      <vt:lpstr>FS_5MBS_Ph2 status after SA2#151E (1/2)</vt:lpstr>
      <vt:lpstr>FS_5MBS_Ph2 status after SA2#152E (2/2)</vt:lpstr>
      <vt:lpstr>FS_5MBS_Ph2 Status at SA#97e</vt:lpstr>
    </vt:vector>
  </TitlesOfParts>
  <Company>Huawei Technologies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FS_5MBS_Ph2 status report</dc:title>
  <dc:creator>LiMeng</dc:creator>
  <cp:keywords/>
  <dc:description/>
  <cp:lastModifiedBy>Rapporteur</cp:lastModifiedBy>
  <cp:revision>1829</cp:revision>
  <dcterms:created xsi:type="dcterms:W3CDTF">2008-08-30T09:32:10Z</dcterms:created>
  <dcterms:modified xsi:type="dcterms:W3CDTF">2022-08-30T10:48:18Z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(3)5g76PWg+W3EuhGDK1qgJFVFVO2sRYmVg/TyTleUqI3AfYYQjsHlxKWp2pG44AMMiql/UrMaQ
+ssZWz85coqBOohHZzcFk86K82ILEv3Mdqt+sB8sPfpsBR4vapVICfDMrSKGubYmoOR1ZuVg
+R5/E+fR9u2Q83hnBOaiIVRSoQhmLE60dLArcF8fr96CxWlC2MpnV/wSmAdgQ3/B2TncO5oF
1gghXlJZ6lPTDwj4s/</vt:lpwstr>
  </property>
  <property fmtid="{D5CDD505-2E9C-101B-9397-08002B2CF9AE}" pid="9" name="_2015_ms_pID_7253431">
    <vt:lpwstr>loreMvSzR1OHp5h6D+urgCzKuVFJRcfYGMyHe2ett2gDe8qHbgg3Dd
fupvOMt6yfIebVhNNVTLPBB0K8AryjJk4hSzbspuxvZixivATZNreiImuM0S2X/D/rvjhkC2
KeexDHcCfRpBkTB+H/4dCCD8tGNMUH/2E4sdjov/tb4VCateS7V1FPuYk5oOblNvRzQUlimL
VYmZ99T/1aQS8tfpKd01qliP0/cgdo8XIfxl</vt:lpwstr>
  </property>
  <property fmtid="{D5CDD505-2E9C-101B-9397-08002B2CF9AE}" pid="10" name="_2015_ms_pID_7253432">
    <vt:lpwstr>pA==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1661737381</vt:lpwstr>
  </property>
</Properties>
</file>