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6" r:id="rId5"/>
  </p:sldMasterIdLst>
  <p:notesMasterIdLst>
    <p:notesMasterId r:id="rId11"/>
  </p:notesMasterIdLst>
  <p:handoutMasterIdLst>
    <p:handoutMasterId r:id="rId12"/>
  </p:handoutMasterIdLst>
  <p:sldIdLst>
    <p:sldId id="303" r:id="rId6"/>
    <p:sldId id="787" r:id="rId7"/>
    <p:sldId id="789" r:id="rId8"/>
    <p:sldId id="791" r:id="rId9"/>
    <p:sldId id="788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4627" autoAdjust="0"/>
  </p:normalViewPr>
  <p:slideViewPr>
    <p:cSldViewPr snapToGrid="0">
      <p:cViewPr>
        <p:scale>
          <a:sx n="100" d="100"/>
          <a:sy n="100" d="100"/>
        </p:scale>
        <p:origin x="-248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GB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#152E</a:t>
            </a: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17–26 August,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</a:t>
            </a:r>
            <a:r>
              <a:rPr lang="de-DE" alt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10.5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S2-2206967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3GPP TSG SA WG2 Meeting #</a:t>
            </a:r>
            <a:r>
              <a:rPr lang="de-DE" sz="1200" b="1" dirty="0" smtClean="0">
                <a:solidFill>
                  <a:prstClr val="black"/>
                </a:solidFill>
                <a:latin typeface="Arial "/>
              </a:rPr>
              <a:t>151E</a:t>
            </a:r>
            <a:endParaRPr lang="de-DE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E-Meeting, </a:t>
            </a:r>
            <a:r>
              <a:rPr lang="de-DE" sz="1200" b="1" dirty="0" smtClean="0">
                <a:solidFill>
                  <a:prstClr val="black"/>
                </a:solidFill>
                <a:latin typeface="Arial "/>
              </a:rPr>
              <a:t>16-20 May </a:t>
            </a:r>
            <a:r>
              <a:rPr lang="de-DE" sz="1200" b="1" dirty="0">
                <a:solidFill>
                  <a:prstClr val="black"/>
                </a:solidFill>
                <a:latin typeface="Arial "/>
              </a:rPr>
              <a:t>2022</a:t>
            </a:r>
          </a:p>
          <a:p>
            <a:endParaRPr lang="de-D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altLang="en-US" sz="1200" b="1" dirty="0">
                <a:solidFill>
                  <a:prstClr val="black"/>
                </a:solidFill>
                <a:latin typeface="Arial "/>
              </a:rPr>
              <a:t>Agenda: 10.2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solidFill>
                  <a:prstClr val="black"/>
                </a:solidFill>
              </a:rPr>
              <a:t>S2-2205329</a:t>
            </a:r>
            <a:endParaRPr lang="en-GB" altLang="en-US" sz="1400" b="1" dirty="0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9798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610224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8604142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1823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WG2#152E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17–26 August,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>
                <a:solidFill>
                  <a:prstClr val="white"/>
                </a:solidFill>
              </a:rPr>
              <a:t>TSG SA </a:t>
            </a:r>
            <a:r>
              <a:rPr lang="en-GB" altLang="de-DE" sz="1200" dirty="0" smtClean="0">
                <a:solidFill>
                  <a:prstClr val="white"/>
                </a:solidFill>
              </a:rPr>
              <a:t>WG2#151E </a:t>
            </a:r>
            <a:r>
              <a:rPr lang="en-GB" altLang="de-DE" sz="1200" dirty="0">
                <a:solidFill>
                  <a:prstClr val="white"/>
                </a:solidFill>
              </a:rPr>
              <a:t>E-Meeting, </a:t>
            </a:r>
            <a:r>
              <a:rPr lang="en-GB" altLang="de-DE" sz="1200" dirty="0" smtClean="0">
                <a:solidFill>
                  <a:prstClr val="white"/>
                </a:solidFill>
              </a:rPr>
              <a:t>May 16-20, </a:t>
            </a:r>
            <a:r>
              <a:rPr lang="en-GB" altLang="de-DE" sz="1200" dirty="0">
                <a:solidFill>
                  <a:prstClr val="white"/>
                </a:solidFill>
              </a:rPr>
              <a:t>2022</a:t>
            </a:r>
          </a:p>
          <a:p>
            <a:pPr>
              <a:defRPr/>
            </a:pPr>
            <a:endParaRPr lang="en-GB" sz="1200" spc="300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 dirty="0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prstClr val="white"/>
                </a:solidFill>
              </a:rPr>
              <a:t>© 3GPP 2012</a:t>
            </a: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7784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 smtClean="0"/>
              <a:t>FS_5GSATB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3"/>
            <a:ext cx="6400800" cy="1491271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sz="2000" b="1" dirty="0" smtClean="0"/>
          </a:p>
          <a:p>
            <a:pPr>
              <a:lnSpc>
                <a:spcPct val="80000"/>
              </a:lnSpc>
            </a:pPr>
            <a:endParaRPr lang="en-GB" sz="18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dirty="0" smtClean="0">
                <a:latin typeface="Arial" charset="0"/>
              </a:rPr>
              <a:t>CATT</a:t>
            </a:r>
            <a:r>
              <a:rPr lang="en-US" sz="1800" b="1" dirty="0" smtClean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FS_5GSATB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SA2#151E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33731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TR 23.700-27 v.0.4.0 is created </a:t>
            </a:r>
            <a:r>
              <a:rPr lang="en-US" altLang="de-DE" sz="1200" dirty="0"/>
              <a:t>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10 contributions </a:t>
            </a:r>
            <a:r>
              <a:rPr lang="en-US" altLang="de-DE" sz="1200" dirty="0"/>
              <a:t>agreed (including </a:t>
            </a:r>
            <a:r>
              <a:rPr lang="en-US" altLang="de-DE" sz="1200" dirty="0" smtClean="0"/>
              <a:t>7 solution updates and 3 evaluation plus conclusion). 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2.5TU </a:t>
            </a:r>
            <a:r>
              <a:rPr lang="en-US" altLang="de-DE" sz="1200" dirty="0"/>
              <a:t>used and  </a:t>
            </a:r>
            <a:r>
              <a:rPr lang="en-US" altLang="de-DE" sz="1200" dirty="0" smtClean="0"/>
              <a:t>1.0 </a:t>
            </a:r>
            <a:r>
              <a:rPr lang="en-US" altLang="de-DE" sz="1200" dirty="0"/>
              <a:t>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KI#1</a:t>
            </a:r>
            <a:r>
              <a:rPr lang="en-US" altLang="de-DE" sz="1600" b="1" dirty="0" smtClean="0"/>
              <a:t>: PCC/</a:t>
            </a:r>
            <a:r>
              <a:rPr lang="en-US" altLang="de-DE" sz="1600" b="1" dirty="0" err="1" smtClean="0"/>
              <a:t>QoS</a:t>
            </a:r>
            <a:r>
              <a:rPr lang="en-US" altLang="de-DE" sz="1600" b="1" dirty="0" smtClean="0"/>
              <a:t> </a:t>
            </a:r>
            <a:r>
              <a:rPr lang="en-US" altLang="de-DE" sz="1600" b="1" dirty="0"/>
              <a:t>control enhancement considering dynamic satellite backhaul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4 solution updates are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 </a:t>
            </a:r>
            <a:r>
              <a:rPr lang="en-US" altLang="de-DE" sz="1200" dirty="0"/>
              <a:t>evaluation plus </a:t>
            </a:r>
            <a:r>
              <a:rPr lang="en-US" altLang="de-DE" sz="1200" dirty="0" smtClean="0"/>
              <a:t>conclusion is approved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Continue </a:t>
            </a:r>
            <a:r>
              <a:rPr lang="en-US" altLang="zh-CN" sz="1200" dirty="0" smtClean="0"/>
              <a:t>to evaluate solutions</a:t>
            </a:r>
            <a:r>
              <a:rPr lang="en-US" altLang="zh-CN" sz="1200" dirty="0"/>
              <a:t>, </a:t>
            </a:r>
            <a:r>
              <a:rPr lang="en-US" altLang="zh-CN" sz="1200" dirty="0" smtClean="0"/>
              <a:t>complete </a:t>
            </a:r>
            <a:r>
              <a:rPr lang="en-US" altLang="zh-CN" sz="1200" dirty="0"/>
              <a:t>the final conclusion and start the normative work per conclusion. 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KI#2: Support of Satellite Edge Computing via UPF on board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2 </a:t>
            </a:r>
            <a:r>
              <a:rPr lang="en-US" altLang="de-DE" sz="1200" dirty="0"/>
              <a:t>solution updates are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 evaluation plus conclusion is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the final conclusion and start the normative work per </a:t>
            </a:r>
            <a:r>
              <a:rPr lang="en-US" altLang="zh-CN" sz="1200" dirty="0" smtClean="0"/>
              <a:t>conclusion.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 dirty="0" smtClean="0">
                <a:ea typeface="+mn-ea"/>
                <a:cs typeface="+mn-cs"/>
              </a:rPr>
              <a:t>KI#3</a:t>
            </a:r>
            <a:r>
              <a:rPr lang="en-US" altLang="zh-CN" sz="1600" b="1" dirty="0">
                <a:ea typeface="+mn-ea"/>
                <a:cs typeface="+mn-cs"/>
              </a:rPr>
              <a:t>: Support of Local Data Switching via UPF on-board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smtClean="0"/>
              <a:t>1 </a:t>
            </a:r>
            <a:r>
              <a:rPr lang="en-US" altLang="de-DE" sz="1100" dirty="0"/>
              <a:t>solution updates are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1 evaluation plus conclusion is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b="1" dirty="0"/>
              <a:t>Next steps: </a:t>
            </a:r>
            <a:r>
              <a:rPr lang="en-US" altLang="zh-CN" sz="1100" dirty="0"/>
              <a:t>Complete the final conclusion and start the normative work per </a:t>
            </a:r>
            <a:r>
              <a:rPr lang="en-US" altLang="zh-CN" sz="1100" dirty="0" smtClean="0"/>
              <a:t>conclusion.</a:t>
            </a:r>
            <a:endParaRPr lang="en-US" altLang="zh-CN" sz="11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427688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Support of Satellite Backhauling in 5GS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286630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None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Meeting (</a:t>
            </a:r>
            <a:r>
              <a:rPr lang="de-DE" sz="1600" b="1" dirty="0" smtClean="0"/>
              <a:t>SA2#152)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Continue the solution evaluation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Complete the final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Update the WID based on further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</p:txBody>
      </p:sp>
      <p:sp>
        <p:nvSpPr>
          <p:cNvPr id="6" name="Title 5"/>
          <p:cNvSpPr txBox="1">
            <a:spLocks/>
          </p:cNvSpPr>
          <p:nvPr/>
        </p:nvSpPr>
        <p:spPr bwMode="auto">
          <a:xfrm>
            <a:off x="179388" y="208196"/>
            <a:ext cx="760274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 smtClean="0"/>
              <a:t>FS_5GSATB status after SA2#151E (2/2)</a:t>
            </a:r>
            <a:endParaRPr lang="de-DE" altLang="de-DE" sz="2800" b="1" kern="0" dirty="0"/>
          </a:p>
        </p:txBody>
      </p:sp>
    </p:spTree>
    <p:extLst>
      <p:ext uri="{BB962C8B-B14F-4D97-AF65-F5344CB8AC3E}">
        <p14:creationId xmlns:p14="http://schemas.microsoft.com/office/powerpoint/2010/main" val="21580861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FS_5GSATB status </a:t>
            </a:r>
            <a:r>
              <a:rPr lang="en-US" altLang="de-DE" sz="2800" b="1" dirty="0"/>
              <a:t>at </a:t>
            </a:r>
            <a:r>
              <a:rPr lang="en-US" altLang="de-DE" sz="2800" b="1" dirty="0" smtClean="0"/>
              <a:t>SA#97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33731"/>
            <a:ext cx="8554481" cy="388573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dirty="0">
                <a:ea typeface="+mn-ea"/>
                <a:cs typeface="+mn-cs"/>
              </a:rPr>
              <a:t>Progress since </a:t>
            </a:r>
            <a:r>
              <a:rPr lang="de-DE" altLang="de-DE" sz="1800" dirty="0" smtClean="0">
                <a:ea typeface="+mn-ea"/>
                <a:cs typeface="+mn-cs"/>
              </a:rPr>
              <a:t>SA#96-e</a:t>
            </a:r>
            <a:endParaRPr lang="de-DE" altLang="de-DE" sz="18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TR </a:t>
            </a:r>
            <a:r>
              <a:rPr lang="en-US" altLang="de-DE" sz="1200" dirty="0"/>
              <a:t>23.700-27 </a:t>
            </a:r>
            <a:r>
              <a:rPr lang="en-US" altLang="de-DE" sz="1200" dirty="0" smtClean="0"/>
              <a:t>v.0.4.0 </a:t>
            </a:r>
            <a:r>
              <a:rPr lang="en-US" altLang="de-DE" sz="1200" dirty="0"/>
              <a:t>is </a:t>
            </a:r>
            <a:r>
              <a:rPr lang="en-US" altLang="de-DE" sz="1200" dirty="0" smtClean="0"/>
              <a:t>created.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7 </a:t>
            </a:r>
            <a:r>
              <a:rPr lang="en-US" altLang="de-DE" sz="1200" dirty="0"/>
              <a:t>solution </a:t>
            </a:r>
            <a:r>
              <a:rPr lang="en-US" altLang="de-DE" sz="1200" dirty="0" smtClean="0"/>
              <a:t>updates and 3 per KI evaluation and conclusion are agreed.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TR </a:t>
            </a:r>
            <a:r>
              <a:rPr lang="en-US" altLang="de-DE" sz="1200" dirty="0"/>
              <a:t>was sent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2.5TU used and  1.0 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800" dirty="0">
                <a:ea typeface="+mn-ea"/>
                <a:cs typeface="+mn-cs"/>
              </a:rPr>
              <a:t>RAN impacts and dependencies:</a:t>
            </a:r>
            <a:endParaRPr lang="de-DE" altLang="zh-CN" sz="18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Complete </a:t>
            </a:r>
            <a:r>
              <a:rPr lang="en-US" altLang="zh-CN" sz="1200" dirty="0"/>
              <a:t>the final conclusion and start the normative work per </a:t>
            </a:r>
            <a:r>
              <a:rPr lang="en-US" altLang="zh-CN" sz="1200" dirty="0" smtClean="0"/>
              <a:t>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/>
              <a:t>Send TR for Approval.</a:t>
            </a:r>
            <a:endParaRPr lang="en-US" altLang="zh-CN" sz="11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/>
              <a:t>Approval of </a:t>
            </a:r>
            <a:r>
              <a:rPr lang="en-US" altLang="zh-CN" sz="1100" dirty="0" smtClean="0"/>
              <a:t>5GSATB WID.</a:t>
            </a:r>
            <a:endParaRPr lang="en-US" altLang="zh-CN" sz="11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4626346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Support of Satellite Backhauling in 5GS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70882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286630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SA2#149</a:t>
            </a:r>
            <a:r>
              <a:rPr lang="en-US" altLang="zh-CN" sz="1200" dirty="0"/>
              <a:t>: discuss TR skeleton, TR scope, assumptions and Key </a:t>
            </a:r>
            <a:r>
              <a:rPr lang="en-US" altLang="zh-CN" sz="1200" dirty="0" smtClean="0"/>
              <a:t>Issues, start </a:t>
            </a:r>
            <a:r>
              <a:rPr lang="en-US" altLang="zh-CN" sz="1200" dirty="0"/>
              <a:t>the solution discussion.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SA2#150</a:t>
            </a:r>
            <a:r>
              <a:rPr lang="en-US" altLang="zh-CN" sz="1200" dirty="0"/>
              <a:t>: last meeting for Key Issues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continue the solution discussions 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SA2#151</a:t>
            </a:r>
            <a:r>
              <a:rPr lang="en-US" altLang="zh-CN" sz="1200" dirty="0"/>
              <a:t>: continue the solution </a:t>
            </a:r>
            <a:r>
              <a:rPr lang="en-US" altLang="zh-CN" sz="1200" dirty="0" smtClean="0"/>
              <a:t>discussions.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SA2#152</a:t>
            </a:r>
            <a:r>
              <a:rPr lang="en-US" altLang="zh-CN" sz="1200" dirty="0"/>
              <a:t>: last meeting for </a:t>
            </a:r>
            <a:r>
              <a:rPr lang="en-US" altLang="zh-CN" sz="1200" dirty="0" smtClean="0"/>
              <a:t>solutions</a:t>
            </a:r>
            <a:r>
              <a:rPr lang="en-US" altLang="zh-CN" sz="1200" dirty="0"/>
              <a:t>, start the solution evaluation, and send the TR for information. Draft </a:t>
            </a:r>
            <a:r>
              <a:rPr lang="en-US" altLang="zh-CN" sz="1200" dirty="0" smtClean="0"/>
              <a:t>the </a:t>
            </a:r>
            <a:r>
              <a:rPr lang="en-US" altLang="zh-CN" sz="1200" dirty="0"/>
              <a:t>WID (for concluded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SA2#153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complete the </a:t>
            </a:r>
            <a:r>
              <a:rPr lang="en-US" altLang="zh-CN" sz="1200" dirty="0"/>
              <a:t>evaluation and </a:t>
            </a:r>
            <a:r>
              <a:rPr lang="en-US" altLang="zh-CN" sz="1200" dirty="0" smtClean="0"/>
              <a:t>conclusion. </a:t>
            </a:r>
            <a:r>
              <a:rPr lang="en-US" altLang="zh-CN" sz="1200" dirty="0"/>
              <a:t>Revise and Approve the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SA2#154 </a:t>
            </a:r>
            <a:r>
              <a:rPr lang="en-US" altLang="zh-CN" sz="1200" dirty="0"/>
              <a:t>and #154AH: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588855"/>
              </p:ext>
            </p:extLst>
          </p:nvPr>
        </p:nvGraphicFramePr>
        <p:xfrm>
          <a:off x="-4" y="3867150"/>
          <a:ext cx="9144004" cy="848961"/>
        </p:xfrm>
        <a:graphic>
          <a:graphicData uri="http://schemas.openxmlformats.org/drawingml/2006/table">
            <a:tbl>
              <a:tblPr firstRow="1" firstCol="1" bandRow="1"/>
              <a:tblGrid>
                <a:gridCol w="703385"/>
                <a:gridCol w="780643"/>
                <a:gridCol w="592422"/>
                <a:gridCol w="696731"/>
                <a:gridCol w="743743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</a:tblGrid>
              <a:tr h="248181"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Feb, 22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Apr, 22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May, 22</a:t>
                      </a:r>
                      <a:endParaRPr lang="zh-CN" sz="10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Aug, 22</a:t>
                      </a:r>
                      <a:endParaRPr lang="zh-CN" sz="1000" kern="1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Oct, 22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Nov, 22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Jan, 23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Feb, 23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SID/WID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Study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Norm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Total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#149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#150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#151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#152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#153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#154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#154AH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Total TU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</a:tr>
              <a:tr h="29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FS_SATB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3.5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1.5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Title 5"/>
          <p:cNvSpPr txBox="1">
            <a:spLocks/>
          </p:cNvSpPr>
          <p:nvPr/>
        </p:nvSpPr>
        <p:spPr bwMode="auto">
          <a:xfrm>
            <a:off x="179388" y="208196"/>
            <a:ext cx="760274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400" b="1" kern="0" dirty="0" smtClean="0">
                <a:solidFill>
                  <a:schemeClr val="tx1"/>
                </a:solidFill>
              </a:rPr>
              <a:t>Work </a:t>
            </a:r>
            <a:r>
              <a:rPr lang="en-US" altLang="de-DE" sz="2400" b="1" kern="0" dirty="0">
                <a:solidFill>
                  <a:schemeClr val="tx1"/>
                </a:solidFill>
              </a:rPr>
              <a:t>Plan</a:t>
            </a: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http://purl.org/dc/terms/"/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purl.org/dc/elements/1.1/"/>
    <ds:schemaRef ds:uri="http://purl.org/dc/dcmitype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b33437f-65a5-48c5-b537-19efd290f967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18161</TotalTime>
  <Words>488</Words>
  <Application>Microsoft Office PowerPoint</Application>
  <PresentationFormat>全屏显示(4:3)</PresentationFormat>
  <Paragraphs>114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Theme</vt:lpstr>
      <vt:lpstr>2_Office Theme</vt:lpstr>
      <vt:lpstr>   FS_5GSATB Status Report</vt:lpstr>
      <vt:lpstr>FS_5GSATB status after SA2#151E (1/2)</vt:lpstr>
      <vt:lpstr>PowerPoint 演示文稿</vt:lpstr>
      <vt:lpstr>FS_5GSATB status at SA#97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CATT-r</cp:lastModifiedBy>
  <cp:revision>1350</cp:revision>
  <dcterms:created xsi:type="dcterms:W3CDTF">2008-08-30T09:32:10Z</dcterms:created>
  <dcterms:modified xsi:type="dcterms:W3CDTF">2022-08-29T05:27:43Z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