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4"/>
  </p:sldMasterIdLst>
  <p:notesMasterIdLst>
    <p:notesMasterId r:id="rId14"/>
  </p:notesMasterIdLst>
  <p:handoutMasterIdLst>
    <p:handoutMasterId r:id="rId15"/>
  </p:handoutMasterIdLst>
  <p:sldIdLst>
    <p:sldId id="303" r:id="rId5"/>
    <p:sldId id="791" r:id="rId6"/>
    <p:sldId id="798" r:id="rId7"/>
    <p:sldId id="799" r:id="rId8"/>
    <p:sldId id="800" r:id="rId9"/>
    <p:sldId id="801" r:id="rId10"/>
    <p:sldId id="803" r:id="rId11"/>
    <p:sldId id="802" r:id="rId12"/>
    <p:sldId id="792" r:id="rId13"/>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FF33CC"/>
    <a:srgbClr val="FF6699"/>
    <a:srgbClr val="FF99FF"/>
    <a:srgbClr val="62A14D"/>
    <a:srgbClr val="000000"/>
    <a:srgbClr val="C6D254"/>
    <a:srgbClr val="B1D254"/>
    <a:srgbClr val="72AF2F"/>
    <a:srgbClr val="5C88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25" autoAdjust="0"/>
  </p:normalViewPr>
  <p:slideViewPr>
    <p:cSldViewPr snapToGrid="0">
      <p:cViewPr varScale="1">
        <p:scale>
          <a:sx n="114" d="100"/>
          <a:sy n="114" d="100"/>
        </p:scale>
        <p:origin x="139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60" d="100"/>
          <a:sy n="60" d="100"/>
        </p:scale>
        <p:origin x="3274" y="43"/>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6/27/2022</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6/27/2022</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dirty="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3439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
            </a:endParaRPr>
          </a:p>
          <a:p>
            <a:r>
              <a:rPr lang="de-DE" altLang="ko-KR" sz="1200" b="1" kern="1200" dirty="0">
                <a:solidFill>
                  <a:schemeClr val="tx1"/>
                </a:solidFill>
                <a:latin typeface="Arial "/>
                <a:ea typeface="+mn-ea"/>
                <a:cs typeface="Arial" panose="020B0604020202020204" pitchFamily="34" charset="0"/>
              </a:rPr>
              <a:t>3GPP TSG SA WG2 Meeting #152E</a:t>
            </a:r>
          </a:p>
          <a:p>
            <a:r>
              <a:rPr lang="de-DE" altLang="ko-KR" sz="1200" b="1" kern="1200" dirty="0">
                <a:solidFill>
                  <a:schemeClr val="tx1"/>
                </a:solidFill>
                <a:latin typeface="Arial "/>
                <a:ea typeface="+mn-ea"/>
                <a:cs typeface="Arial" panose="020B0604020202020204" pitchFamily="34" charset="0"/>
              </a:rPr>
              <a:t>Electronic meeting, 17 – 26 August</a:t>
            </a:r>
            <a:r>
              <a:rPr lang="de-DE" sz="1200" b="1" kern="1200" dirty="0">
                <a:solidFill>
                  <a:schemeClr val="tx1"/>
                </a:solidFill>
                <a:latin typeface="Arial "/>
                <a:ea typeface="+mn-ea"/>
                <a:cs typeface="Arial" panose="020B0604020202020204" pitchFamily="34" charset="0"/>
              </a:rPr>
              <a:t> 2022</a:t>
            </a:r>
            <a:endParaRPr lang="sv-SE" altLang="en-US" sz="1200" b="1" kern="1200" dirty="0">
              <a:solidFill>
                <a:schemeClr val="tx1"/>
              </a:solidFill>
              <a:latin typeface="Arial "/>
              <a:ea typeface="+mn-ea"/>
              <a:cs typeface="Arial" panose="020B0604020202020204" pitchFamily="34" charset="0"/>
            </a:endParaRPr>
          </a:p>
        </p:txBody>
      </p:sp>
      <p:sp>
        <p:nvSpPr>
          <p:cNvPr id="5" name="Text Box 13"/>
          <p:cNvSpPr txBox="1">
            <a:spLocks noChangeArrowheads="1"/>
          </p:cNvSpPr>
          <p:nvPr userDrawn="1"/>
        </p:nvSpPr>
        <p:spPr bwMode="auto">
          <a:xfrm>
            <a:off x="4854634" y="334106"/>
            <a:ext cx="23358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S2-220xxxx</a:t>
            </a: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TSG SA WG2#152E</a:t>
            </a:r>
            <a:r>
              <a:rPr lang="en-GB" altLang="de-DE" sz="1200" baseline="0" dirty="0">
                <a:solidFill>
                  <a:schemeClr val="bg1"/>
                </a:solidFill>
              </a:rPr>
              <a:t> Electronic meeting, 17 – 26 August, 2022</a:t>
            </a:r>
            <a:endParaRPr lang="en-GB" altLang="ko-KR" sz="1200" spc="3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2021</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376518" y="2194370"/>
            <a:ext cx="8452437" cy="1101329"/>
          </a:xfrm>
        </p:spPr>
        <p:txBody>
          <a:bodyPr>
            <a:noAutofit/>
          </a:bodyPr>
          <a:lstStyle/>
          <a:p>
            <a:pPr>
              <a:defRPr/>
            </a:pPr>
            <a:r>
              <a:rPr lang="en-US" altLang="de-DE" sz="3600" b="1" dirty="0"/>
              <a:t>Way Forward Discussion for </a:t>
            </a:r>
            <a:r>
              <a:rPr lang="en-US" altLang="de-DE" sz="3600" b="1" dirty="0" err="1"/>
              <a:t>FS_eUEPO</a:t>
            </a:r>
            <a:endParaRPr lang="en-GB" sz="2400" baseline="30000" dirty="0">
              <a:effectLst>
                <a:outerShdw blurRad="38100" dist="38100" dir="2700000" algn="tl">
                  <a:srgbClr val="C0C0C0"/>
                </a:outerShdw>
              </a:effectLst>
            </a:endParaRPr>
          </a:p>
        </p:txBody>
      </p:sp>
      <p:sp>
        <p:nvSpPr>
          <p:cNvPr id="6147" name="Subtitle 6"/>
          <p:cNvSpPr>
            <a:spLocks noGrp="1"/>
          </p:cNvSpPr>
          <p:nvPr>
            <p:ph type="subTitle" idx="1"/>
          </p:nvPr>
        </p:nvSpPr>
        <p:spPr>
          <a:xfrm>
            <a:off x="1541243" y="4006360"/>
            <a:ext cx="6400800" cy="1314450"/>
          </a:xfrm>
        </p:spPr>
        <p:txBody>
          <a:bodyPr/>
          <a:lstStyle/>
          <a:p>
            <a:pPr>
              <a:lnSpc>
                <a:spcPct val="80000"/>
              </a:lnSpc>
            </a:pPr>
            <a:br>
              <a:rPr lang="en-US" altLang="en-US" sz="1800" dirty="0"/>
            </a:br>
            <a:r>
              <a:rPr lang="en-US" altLang="en-US" sz="1800" dirty="0">
                <a:latin typeface="Arial" panose="020B0604020202020204" pitchFamily="34" charset="0"/>
              </a:rPr>
              <a:t>Intel (Rapporteur)</a:t>
            </a:r>
            <a:endParaRPr lang="en-US" altLang="en-US" sz="2000" dirty="0">
              <a:latin typeface="Arial" panose="020B0604020202020204" pitchFamily="34" charset="0"/>
            </a:endParaRPr>
          </a:p>
          <a:p>
            <a:pPr>
              <a:lnSpc>
                <a:spcPct val="80000"/>
              </a:lnSpc>
              <a:defRPr/>
            </a:pPr>
            <a:endParaRPr lang="en-GB" altLang="en-US" sz="2000" dirty="0">
              <a:latin typeface="Arial" panose="020B0604020202020204" pitchFamily="34"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4E1B6-7C10-4462-B5DD-BB275803E4D3}"/>
              </a:ext>
            </a:extLst>
          </p:cNvPr>
          <p:cNvSpPr>
            <a:spLocks noGrp="1"/>
          </p:cNvSpPr>
          <p:nvPr>
            <p:ph type="title"/>
          </p:nvPr>
        </p:nvSpPr>
        <p:spPr>
          <a:xfrm>
            <a:off x="116810" y="284085"/>
            <a:ext cx="6827838" cy="813391"/>
          </a:xfrm>
        </p:spPr>
        <p:txBody>
          <a:bodyPr/>
          <a:lstStyle/>
          <a:p>
            <a:pPr>
              <a:spcBef>
                <a:spcPts val="0"/>
              </a:spcBef>
              <a:spcAft>
                <a:spcPts val="300"/>
              </a:spcAft>
            </a:pPr>
            <a:r>
              <a:rPr lang="de-DE" sz="2800" b="1" dirty="0"/>
              <a:t>Focus for Next Meeting (SA2#152E)</a:t>
            </a:r>
            <a:r>
              <a:rPr lang="de-DE" sz="2800" dirty="0"/>
              <a:t>:</a:t>
            </a:r>
          </a:p>
        </p:txBody>
      </p:sp>
      <p:sp>
        <p:nvSpPr>
          <p:cNvPr id="4" name="Content Placeholder 7">
            <a:extLst>
              <a:ext uri="{FF2B5EF4-FFF2-40B4-BE49-F238E27FC236}">
                <a16:creationId xmlns:a16="http://schemas.microsoft.com/office/drawing/2014/main" id="{07639B51-7A60-40FF-963D-02AC48416E72}"/>
              </a:ext>
            </a:extLst>
          </p:cNvPr>
          <p:cNvSpPr>
            <a:spLocks noGrp="1"/>
          </p:cNvSpPr>
          <p:nvPr>
            <p:ph idx="1"/>
          </p:nvPr>
        </p:nvSpPr>
        <p:spPr>
          <a:xfrm>
            <a:off x="116810" y="1302589"/>
            <a:ext cx="8644418" cy="5034415"/>
          </a:xfrm>
        </p:spPr>
        <p:txBody>
          <a:bodyPr/>
          <a:lstStyle/>
          <a:p>
            <a:pPr>
              <a:spcBef>
                <a:spcPts val="0"/>
              </a:spcBef>
              <a:spcAft>
                <a:spcPts val="300"/>
              </a:spcAft>
            </a:pPr>
            <a:r>
              <a:rPr lang="en-US" sz="1600" dirty="0"/>
              <a:t>Solution update, way forward proposal for each key issue, solution evaluation and conclusion.</a:t>
            </a:r>
          </a:p>
          <a:p>
            <a:pPr>
              <a:spcBef>
                <a:spcPts val="0"/>
              </a:spcBef>
              <a:spcAft>
                <a:spcPts val="300"/>
              </a:spcAft>
            </a:pPr>
            <a:r>
              <a:rPr lang="en-US" sz="1600" dirty="0"/>
              <a:t>TR for information and potential TR approval</a:t>
            </a:r>
          </a:p>
          <a:p>
            <a:pPr marL="457200" lvl="1" indent="0">
              <a:spcBef>
                <a:spcPts val="0"/>
              </a:spcBef>
              <a:spcAft>
                <a:spcPts val="300"/>
              </a:spcAft>
              <a:buNone/>
            </a:pPr>
            <a:r>
              <a:rPr lang="de-DE" sz="1200" dirty="0"/>
              <a:t>NOTE: No new solution will be handled at next meeting.</a:t>
            </a:r>
          </a:p>
          <a:p>
            <a:pPr lvl="1">
              <a:spcBef>
                <a:spcPts val="0"/>
              </a:spcBef>
              <a:spcAft>
                <a:spcPts val="300"/>
              </a:spcAft>
            </a:pPr>
            <a:endParaRPr lang="en-US" altLang="zh-CN" sz="1050" dirty="0">
              <a:highlight>
                <a:srgbClr val="FFFF00"/>
              </a:highlight>
            </a:endParaRPr>
          </a:p>
          <a:p>
            <a:pPr marL="285750" lvl="1" indent="0">
              <a:spcBef>
                <a:spcPts val="0"/>
              </a:spcBef>
              <a:spcAft>
                <a:spcPts val="0"/>
              </a:spcAft>
              <a:buNone/>
            </a:pPr>
            <a:endParaRPr lang="de-DE" altLang="de-DE" sz="1050" b="1" i="1" dirty="0">
              <a:solidFill>
                <a:schemeClr val="tx2">
                  <a:lumMod val="60000"/>
                  <a:lumOff val="40000"/>
                </a:schemeClr>
              </a:solidFill>
            </a:endParaRPr>
          </a:p>
        </p:txBody>
      </p:sp>
    </p:spTree>
    <p:extLst>
      <p:ext uri="{BB962C8B-B14F-4D97-AF65-F5344CB8AC3E}">
        <p14:creationId xmlns:p14="http://schemas.microsoft.com/office/powerpoint/2010/main" val="1304530617"/>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6E9EE-8A5C-434A-B191-D12048E9BBD0}"/>
              </a:ext>
            </a:extLst>
          </p:cNvPr>
          <p:cNvSpPr>
            <a:spLocks noGrp="1"/>
          </p:cNvSpPr>
          <p:nvPr>
            <p:ph type="title"/>
          </p:nvPr>
        </p:nvSpPr>
        <p:spPr>
          <a:xfrm>
            <a:off x="204186" y="228600"/>
            <a:ext cx="7112602" cy="437225"/>
          </a:xfrm>
        </p:spPr>
        <p:txBody>
          <a:bodyPr/>
          <a:lstStyle/>
          <a:p>
            <a:r>
              <a:rPr lang="en-US" dirty="0"/>
              <a:t>Way Forward for KI#1 (URSP in VPLMN)</a:t>
            </a:r>
          </a:p>
        </p:txBody>
      </p:sp>
      <p:sp>
        <p:nvSpPr>
          <p:cNvPr id="3" name="Content Placeholder 7">
            <a:extLst>
              <a:ext uri="{FF2B5EF4-FFF2-40B4-BE49-F238E27FC236}">
                <a16:creationId xmlns:a16="http://schemas.microsoft.com/office/drawing/2014/main" id="{7B19AA1A-CB35-4A93-B1F6-0DE9CC7C0FC8}"/>
              </a:ext>
            </a:extLst>
          </p:cNvPr>
          <p:cNvSpPr txBox="1">
            <a:spLocks/>
          </p:cNvSpPr>
          <p:nvPr/>
        </p:nvSpPr>
        <p:spPr>
          <a:xfrm>
            <a:off x="116810" y="754602"/>
            <a:ext cx="8644418" cy="5582403"/>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300"/>
              </a:spcAft>
            </a:pPr>
            <a:r>
              <a:rPr lang="en-US" altLang="zh-CN" sz="1600" kern="0" dirty="0"/>
              <a:t>How to identify the VPLMN specific URSP to UE:</a:t>
            </a:r>
          </a:p>
          <a:p>
            <a:pPr lvl="1">
              <a:spcBef>
                <a:spcPts val="0"/>
              </a:spcBef>
              <a:spcAft>
                <a:spcPts val="300"/>
              </a:spcAft>
            </a:pPr>
            <a:r>
              <a:rPr lang="en-US" altLang="zh-CN" sz="1200" kern="0" dirty="0"/>
              <a:t>VPLMN ID in RSD as RSVC (Route Selection Validation Criteria)</a:t>
            </a:r>
          </a:p>
          <a:p>
            <a:pPr lvl="2">
              <a:spcBef>
                <a:spcPts val="0"/>
              </a:spcBef>
              <a:spcAft>
                <a:spcPts val="300"/>
              </a:spcAft>
            </a:pPr>
            <a:r>
              <a:rPr lang="en-US" altLang="zh-CN" sz="1200" kern="0" dirty="0"/>
              <a:t>Sol#2 (Lenovo), Sol#4 (Huawei), Sol#29 (</a:t>
            </a:r>
            <a:r>
              <a:rPr lang="en-US" altLang="zh-CN" sz="1200" kern="0" dirty="0" err="1"/>
              <a:t>InterDigital</a:t>
            </a:r>
            <a:r>
              <a:rPr lang="en-US" altLang="zh-CN" sz="1200" kern="0" dirty="0"/>
              <a:t>)</a:t>
            </a:r>
          </a:p>
          <a:p>
            <a:pPr lvl="2">
              <a:spcBef>
                <a:spcPts val="0"/>
              </a:spcBef>
              <a:spcAft>
                <a:spcPts val="300"/>
              </a:spcAft>
            </a:pPr>
            <a:r>
              <a:rPr lang="en-US" altLang="zh-CN" sz="1200" kern="0" dirty="0"/>
              <a:t>How many VPLMN IDs need to be included in the URSP rules? How many URSP rules need to include the VPLMN ID?</a:t>
            </a:r>
          </a:p>
          <a:p>
            <a:pPr lvl="2">
              <a:spcBef>
                <a:spcPts val="0"/>
              </a:spcBef>
              <a:spcAft>
                <a:spcPts val="300"/>
              </a:spcAft>
            </a:pPr>
            <a:r>
              <a:rPr lang="en-US" altLang="zh-CN" sz="1200" kern="0" dirty="0"/>
              <a:t>What about the URSP evaluation efficiency in UE? </a:t>
            </a:r>
          </a:p>
          <a:p>
            <a:pPr lvl="2">
              <a:spcBef>
                <a:spcPts val="0"/>
              </a:spcBef>
              <a:spcAft>
                <a:spcPts val="300"/>
              </a:spcAft>
            </a:pPr>
            <a:endParaRPr lang="en-US" altLang="zh-CN" sz="1200" kern="0" dirty="0"/>
          </a:p>
          <a:p>
            <a:pPr lvl="1">
              <a:spcBef>
                <a:spcPts val="0"/>
              </a:spcBef>
              <a:spcAft>
                <a:spcPts val="300"/>
              </a:spcAft>
            </a:pPr>
            <a:r>
              <a:rPr lang="en-US" altLang="zh-CN" sz="1200" kern="0" dirty="0"/>
              <a:t>VPLMN ID in TD:</a:t>
            </a:r>
          </a:p>
          <a:p>
            <a:pPr marL="1028700" lvl="2" indent="-171450">
              <a:spcBef>
                <a:spcPts val="0"/>
              </a:spcBef>
              <a:spcAft>
                <a:spcPts val="300"/>
              </a:spcAft>
              <a:buFont typeface="Wingdings" panose="05000000000000000000" pitchFamily="2" charset="2"/>
              <a:buChar char="ü"/>
            </a:pPr>
            <a:r>
              <a:rPr lang="en-US" altLang="zh-CN" sz="1200" kern="0" dirty="0"/>
              <a:t>  Sol#3_Option#1 (vivo)</a:t>
            </a:r>
          </a:p>
          <a:p>
            <a:pPr lvl="1">
              <a:spcBef>
                <a:spcPts val="0"/>
              </a:spcBef>
              <a:spcAft>
                <a:spcPts val="300"/>
              </a:spcAft>
            </a:pPr>
            <a:r>
              <a:rPr lang="en-US" altLang="zh-CN" sz="1200" kern="0" dirty="0"/>
              <a:t>VPLMN ID along with PSI:</a:t>
            </a:r>
          </a:p>
          <a:p>
            <a:pPr lvl="2">
              <a:spcBef>
                <a:spcPts val="0"/>
              </a:spcBef>
              <a:spcAft>
                <a:spcPts val="300"/>
              </a:spcAft>
              <a:buFont typeface="Wingdings" panose="05000000000000000000" pitchFamily="2" charset="2"/>
              <a:buChar char="ü"/>
            </a:pPr>
            <a:r>
              <a:rPr lang="en-US" altLang="zh-CN" sz="1200" kern="0" dirty="0"/>
              <a:t>Sol#6 (Qualcomm)</a:t>
            </a:r>
          </a:p>
          <a:p>
            <a:pPr lvl="1">
              <a:spcBef>
                <a:spcPts val="0"/>
              </a:spcBef>
              <a:spcAft>
                <a:spcPts val="300"/>
              </a:spcAft>
            </a:pPr>
            <a:r>
              <a:rPr lang="en-US" altLang="zh-CN" sz="1200" kern="0" dirty="0"/>
              <a:t>No impact to URSP and UE:</a:t>
            </a:r>
          </a:p>
          <a:p>
            <a:pPr lvl="2">
              <a:spcBef>
                <a:spcPts val="0"/>
              </a:spcBef>
              <a:spcAft>
                <a:spcPts val="300"/>
              </a:spcAft>
              <a:buFont typeface="Wingdings" panose="05000000000000000000" pitchFamily="2" charset="2"/>
              <a:buChar char="ü"/>
            </a:pPr>
            <a:r>
              <a:rPr lang="en-US" altLang="zh-CN" sz="1200" kern="0" dirty="0"/>
              <a:t>Sol#1 (Nokia), Sol#3_Option#2 (vivo), Sol#5 (LGE)</a:t>
            </a:r>
          </a:p>
          <a:p>
            <a:pPr>
              <a:spcBef>
                <a:spcPts val="0"/>
              </a:spcBef>
              <a:spcAft>
                <a:spcPts val="300"/>
              </a:spcAft>
            </a:pPr>
            <a:r>
              <a:rPr lang="en-US" altLang="zh-CN" sz="1600" kern="0" dirty="0"/>
              <a:t>Which PLMN determines the URSP for VPLMN</a:t>
            </a:r>
          </a:p>
          <a:p>
            <a:pPr lvl="1">
              <a:spcBef>
                <a:spcPts val="0"/>
              </a:spcBef>
              <a:spcAft>
                <a:spcPts val="300"/>
              </a:spcAft>
            </a:pPr>
            <a:r>
              <a:rPr lang="en-US" altLang="zh-CN" sz="1200" kern="0" dirty="0"/>
              <a:t>On VPLMN URSP determination in HPLMN:</a:t>
            </a:r>
          </a:p>
          <a:p>
            <a:pPr lvl="2">
              <a:spcBef>
                <a:spcPts val="0"/>
              </a:spcBef>
              <a:spcAft>
                <a:spcPts val="300"/>
              </a:spcAft>
            </a:pPr>
            <a:r>
              <a:rPr lang="en-US" altLang="zh-CN" sz="1200" kern="0" dirty="0"/>
              <a:t> AF Guidance to PCF has been supported in clause 4.15.6.10 of TS 23.502, no normative work is required:</a:t>
            </a:r>
          </a:p>
          <a:p>
            <a:pPr lvl="3">
              <a:spcBef>
                <a:spcPts val="0"/>
              </a:spcBef>
              <a:spcAft>
                <a:spcPts val="300"/>
              </a:spcAft>
              <a:buFont typeface="Wingdings" panose="05000000000000000000" pitchFamily="2" charset="2"/>
              <a:buChar char="ü"/>
            </a:pPr>
            <a:r>
              <a:rPr lang="en-US" altLang="zh-CN" sz="1200" kern="0" dirty="0"/>
              <a:t>Sol#1 (Nokia),  Sol#2 (Lenovo), Sol#6 (Qualcomm)</a:t>
            </a:r>
          </a:p>
          <a:p>
            <a:pPr lvl="2">
              <a:spcBef>
                <a:spcPts val="0"/>
              </a:spcBef>
              <a:spcAft>
                <a:spcPts val="300"/>
              </a:spcAft>
            </a:pPr>
            <a:r>
              <a:rPr lang="en-US" altLang="zh-CN" sz="1200" kern="0" dirty="0"/>
              <a:t>Via V-PCF to H-PCF interface, normative work is needed to enable the URSP influence between V-PCF and H-PCF:</a:t>
            </a:r>
          </a:p>
          <a:p>
            <a:pPr lvl="3">
              <a:spcBef>
                <a:spcPts val="0"/>
              </a:spcBef>
              <a:spcAft>
                <a:spcPts val="300"/>
              </a:spcAft>
              <a:buFont typeface="Wingdings" panose="05000000000000000000" pitchFamily="2" charset="2"/>
              <a:buChar char="ü"/>
            </a:pPr>
            <a:r>
              <a:rPr lang="en-US" altLang="zh-CN" sz="1200" kern="0" dirty="0"/>
              <a:t>Sol#3 (vivo): VPLMN assistant UE Policy info, Sol#4 (Huawei):URSP, Sol#5 (LGE): Service Parameters, Sol#28 Option#1 (Samsung): Info to generate URSP by H-PCF such as TD, RSD.</a:t>
            </a:r>
          </a:p>
          <a:p>
            <a:pPr lvl="2">
              <a:spcBef>
                <a:spcPts val="0"/>
              </a:spcBef>
              <a:spcAft>
                <a:spcPts val="300"/>
              </a:spcAft>
            </a:pPr>
            <a:r>
              <a:rPr lang="en-US" altLang="zh-CN" sz="1200" kern="0" dirty="0"/>
              <a:t>Can we support both options? VPLMN can determine which option to use.</a:t>
            </a:r>
          </a:p>
          <a:p>
            <a:pPr lvl="1">
              <a:spcBef>
                <a:spcPts val="0"/>
              </a:spcBef>
              <a:spcAft>
                <a:spcPts val="300"/>
              </a:spcAft>
            </a:pPr>
            <a:r>
              <a:rPr lang="en-US" altLang="zh-CN" sz="1200" kern="0" dirty="0"/>
              <a:t>VPLMN generates and provisions its own URSP to UE directly:</a:t>
            </a:r>
          </a:p>
          <a:p>
            <a:pPr lvl="2">
              <a:spcBef>
                <a:spcPts val="0"/>
              </a:spcBef>
              <a:spcAft>
                <a:spcPts val="300"/>
              </a:spcAft>
            </a:pPr>
            <a:r>
              <a:rPr lang="en-US" altLang="zh-CN" sz="1200" kern="0" dirty="0"/>
              <a:t>Sol#27(Ericsson), Sol#28 Option#2 (Samsung).</a:t>
            </a:r>
          </a:p>
          <a:p>
            <a:pPr lvl="2">
              <a:spcBef>
                <a:spcPts val="0"/>
              </a:spcBef>
              <a:spcAft>
                <a:spcPts val="300"/>
              </a:spcAft>
            </a:pPr>
            <a:r>
              <a:rPr lang="en-US" altLang="zh-CN" sz="1200" kern="0" dirty="0"/>
              <a:t>This was controversial.</a:t>
            </a:r>
          </a:p>
          <a:p>
            <a:pPr lvl="2">
              <a:spcBef>
                <a:spcPts val="0"/>
              </a:spcBef>
              <a:spcAft>
                <a:spcPts val="300"/>
              </a:spcAft>
            </a:pPr>
            <a:endParaRPr lang="en-US" altLang="zh-CN" sz="1200" kern="0" dirty="0"/>
          </a:p>
          <a:p>
            <a:pPr marL="285750" lvl="1" indent="0">
              <a:spcBef>
                <a:spcPts val="0"/>
              </a:spcBef>
              <a:spcAft>
                <a:spcPts val="0"/>
              </a:spcAft>
              <a:buFont typeface="Arial" panose="020B0604020202020204" pitchFamily="34" charset="0"/>
              <a:buNone/>
            </a:pPr>
            <a:endParaRPr lang="de-DE" altLang="de-DE" sz="1050" b="1" i="1" kern="0" dirty="0">
              <a:solidFill>
                <a:schemeClr val="tx2">
                  <a:lumMod val="60000"/>
                  <a:lumOff val="40000"/>
                </a:schemeClr>
              </a:solidFill>
            </a:endParaRPr>
          </a:p>
        </p:txBody>
      </p:sp>
    </p:spTree>
    <p:extLst>
      <p:ext uri="{BB962C8B-B14F-4D97-AF65-F5344CB8AC3E}">
        <p14:creationId xmlns:p14="http://schemas.microsoft.com/office/powerpoint/2010/main" val="2211454286"/>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6E9EE-8A5C-434A-B191-D12048E9BBD0}"/>
              </a:ext>
            </a:extLst>
          </p:cNvPr>
          <p:cNvSpPr>
            <a:spLocks noGrp="1"/>
          </p:cNvSpPr>
          <p:nvPr>
            <p:ph type="title"/>
          </p:nvPr>
        </p:nvSpPr>
        <p:spPr>
          <a:xfrm>
            <a:off x="115410" y="148701"/>
            <a:ext cx="7368466" cy="694679"/>
          </a:xfrm>
        </p:spPr>
        <p:txBody>
          <a:bodyPr/>
          <a:lstStyle/>
          <a:p>
            <a:r>
              <a:rPr lang="en-US" sz="2400" dirty="0"/>
              <a:t>Way Forward for KI#2 (UE reporting assistance) </a:t>
            </a:r>
            <a:r>
              <a:rPr lang="en-US" sz="2400" dirty="0">
                <a:solidFill>
                  <a:srgbClr val="0070C0"/>
                </a:solidFill>
              </a:rPr>
              <a:t>(2-1)</a:t>
            </a:r>
            <a:endParaRPr lang="en-US" sz="2400" dirty="0"/>
          </a:p>
        </p:txBody>
      </p:sp>
      <p:sp>
        <p:nvSpPr>
          <p:cNvPr id="3" name="Content Placeholder 7">
            <a:extLst>
              <a:ext uri="{FF2B5EF4-FFF2-40B4-BE49-F238E27FC236}">
                <a16:creationId xmlns:a16="http://schemas.microsoft.com/office/drawing/2014/main" id="{1F08B897-6305-477A-AD21-C808653D9232}"/>
              </a:ext>
            </a:extLst>
          </p:cNvPr>
          <p:cNvSpPr txBox="1">
            <a:spLocks/>
          </p:cNvSpPr>
          <p:nvPr/>
        </p:nvSpPr>
        <p:spPr>
          <a:xfrm>
            <a:off x="116810" y="843380"/>
            <a:ext cx="8644418" cy="5493626"/>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300"/>
              </a:spcAft>
            </a:pPr>
            <a:r>
              <a:rPr lang="en-US" altLang="zh-CN" sz="1600" kern="0" dirty="0"/>
              <a:t>UE reporting assistance</a:t>
            </a:r>
          </a:p>
          <a:p>
            <a:pPr lvl="1">
              <a:spcBef>
                <a:spcPts val="0"/>
              </a:spcBef>
              <a:spcAft>
                <a:spcPts val="300"/>
              </a:spcAft>
            </a:pPr>
            <a:r>
              <a:rPr lang="en-US" altLang="zh-CN" sz="1200" kern="0" dirty="0"/>
              <a:t>Report URSP Rule ID in PDU Session Est. Request</a:t>
            </a:r>
          </a:p>
          <a:p>
            <a:pPr lvl="2">
              <a:spcBef>
                <a:spcPts val="0"/>
              </a:spcBef>
              <a:spcAft>
                <a:spcPts val="300"/>
              </a:spcAft>
              <a:buFont typeface="Wingdings" panose="05000000000000000000" pitchFamily="2" charset="2"/>
              <a:buChar char="ü"/>
            </a:pPr>
            <a:r>
              <a:rPr lang="en-US" altLang="zh-CN" sz="1200" kern="0" dirty="0"/>
              <a:t>Sol#7 (Samsung), Sol #9 option #1 (Lenovo), Sol#12 (Huawei)</a:t>
            </a:r>
          </a:p>
          <a:p>
            <a:pPr lvl="2">
              <a:spcBef>
                <a:spcPts val="0"/>
              </a:spcBef>
              <a:spcAft>
                <a:spcPts val="300"/>
              </a:spcAft>
              <a:buFont typeface="Wingdings" panose="05000000000000000000" pitchFamily="2" charset="2"/>
              <a:buChar char="ü"/>
            </a:pPr>
            <a:r>
              <a:rPr lang="en-US" altLang="zh-CN" sz="1200" kern="0" dirty="0"/>
              <a:t>Can we take this proposal as way forward?</a:t>
            </a:r>
          </a:p>
          <a:p>
            <a:pPr lvl="2">
              <a:spcBef>
                <a:spcPts val="0"/>
              </a:spcBef>
              <a:spcAft>
                <a:spcPts val="300"/>
              </a:spcAft>
              <a:buFont typeface="Wingdings" panose="05000000000000000000" pitchFamily="2" charset="2"/>
              <a:buChar char="ü"/>
            </a:pPr>
            <a:endParaRPr lang="en-US" altLang="zh-CN" sz="1200" kern="0" dirty="0"/>
          </a:p>
          <a:p>
            <a:pPr lvl="1">
              <a:spcBef>
                <a:spcPts val="0"/>
              </a:spcBef>
              <a:spcAft>
                <a:spcPts val="300"/>
              </a:spcAft>
            </a:pPr>
            <a:r>
              <a:rPr lang="en-US" altLang="zh-CN" sz="1200" kern="0" dirty="0"/>
              <a:t>Report URSP Rule Precedence and OSID in PDU Session Est. Req</a:t>
            </a:r>
          </a:p>
          <a:p>
            <a:pPr lvl="2">
              <a:spcBef>
                <a:spcPts val="0"/>
              </a:spcBef>
              <a:spcAft>
                <a:spcPts val="300"/>
              </a:spcAft>
              <a:buFont typeface="Wingdings" panose="05000000000000000000" pitchFamily="2" charset="2"/>
              <a:buChar char="ü"/>
            </a:pPr>
            <a:r>
              <a:rPr lang="en-US" altLang="zh-CN" sz="1200" kern="0" dirty="0"/>
              <a:t>Sol#8 (China Unicom)</a:t>
            </a:r>
          </a:p>
          <a:p>
            <a:pPr lvl="1">
              <a:spcBef>
                <a:spcPts val="0"/>
              </a:spcBef>
              <a:spcAft>
                <a:spcPts val="300"/>
              </a:spcAft>
            </a:pPr>
            <a:r>
              <a:rPr lang="en-US" altLang="zh-CN" sz="1200" kern="0" dirty="0"/>
              <a:t>Report URSP Rule in PDU Session Est. Req</a:t>
            </a:r>
          </a:p>
          <a:p>
            <a:pPr lvl="2">
              <a:spcBef>
                <a:spcPts val="0"/>
              </a:spcBef>
              <a:spcAft>
                <a:spcPts val="300"/>
              </a:spcAft>
              <a:buFont typeface="Wingdings" panose="05000000000000000000" pitchFamily="2" charset="2"/>
              <a:buChar char="ü"/>
            </a:pPr>
            <a:r>
              <a:rPr lang="en-US" altLang="zh-CN" sz="1200" kern="0" dirty="0"/>
              <a:t>Sol#10(vivo)</a:t>
            </a:r>
          </a:p>
          <a:p>
            <a:pPr lvl="1">
              <a:spcBef>
                <a:spcPts val="0"/>
              </a:spcBef>
              <a:spcAft>
                <a:spcPts val="300"/>
              </a:spcAft>
            </a:pPr>
            <a:r>
              <a:rPr lang="en-US" altLang="zh-CN" sz="1200" kern="0" dirty="0"/>
              <a:t>Report URSP enforcement result in UCU</a:t>
            </a:r>
          </a:p>
          <a:p>
            <a:pPr lvl="2">
              <a:spcBef>
                <a:spcPts val="0"/>
              </a:spcBef>
              <a:spcAft>
                <a:spcPts val="300"/>
              </a:spcAft>
              <a:buFont typeface="Wingdings" panose="05000000000000000000" pitchFamily="2" charset="2"/>
              <a:buChar char="ü"/>
            </a:pPr>
            <a:r>
              <a:rPr lang="en-US" altLang="zh-CN" sz="1200" kern="0" dirty="0"/>
              <a:t>Sol#11 (OPPO)</a:t>
            </a:r>
          </a:p>
          <a:p>
            <a:pPr lvl="1">
              <a:spcBef>
                <a:spcPts val="0"/>
              </a:spcBef>
              <a:spcAft>
                <a:spcPts val="300"/>
              </a:spcAft>
            </a:pPr>
            <a:r>
              <a:rPr lang="en-US" altLang="zh-CN" sz="1200" kern="0" dirty="0"/>
              <a:t>Report Rule precedence and App ID in PDU Session Est. Req</a:t>
            </a:r>
          </a:p>
          <a:p>
            <a:pPr lvl="2">
              <a:spcBef>
                <a:spcPts val="0"/>
              </a:spcBef>
              <a:spcAft>
                <a:spcPts val="300"/>
              </a:spcAft>
              <a:buFont typeface="Wingdings" panose="05000000000000000000" pitchFamily="2" charset="2"/>
              <a:buChar char="ü"/>
            </a:pPr>
            <a:r>
              <a:rPr lang="en-US" altLang="zh-CN" sz="1200" kern="0" dirty="0"/>
              <a:t>Sol#13 (China Telecom): App ID is for secondary authentication</a:t>
            </a:r>
          </a:p>
          <a:p>
            <a:pPr lvl="1">
              <a:spcBef>
                <a:spcPts val="0"/>
              </a:spcBef>
              <a:spcAft>
                <a:spcPts val="300"/>
              </a:spcAft>
            </a:pPr>
            <a:r>
              <a:rPr lang="en-US" altLang="zh-CN" sz="1200" kern="0" dirty="0"/>
              <a:t>Report TD and App ID in PDU Session Est./Mod. Req</a:t>
            </a:r>
          </a:p>
          <a:p>
            <a:pPr lvl="2">
              <a:spcBef>
                <a:spcPts val="0"/>
              </a:spcBef>
              <a:spcAft>
                <a:spcPts val="300"/>
              </a:spcAft>
              <a:buFont typeface="Wingdings" panose="05000000000000000000" pitchFamily="2" charset="2"/>
              <a:buChar char="ü"/>
            </a:pPr>
            <a:r>
              <a:rPr lang="en-US" altLang="zh-CN" sz="1200" kern="0" dirty="0"/>
              <a:t>Sol#14 (Orange) </a:t>
            </a:r>
          </a:p>
          <a:p>
            <a:pPr lvl="1">
              <a:spcBef>
                <a:spcPts val="0"/>
              </a:spcBef>
              <a:spcAft>
                <a:spcPts val="300"/>
              </a:spcAft>
            </a:pPr>
            <a:r>
              <a:rPr lang="en-US" altLang="zh-CN" sz="1200" kern="0" dirty="0"/>
              <a:t>Report App ID in PDU Session Est. Req</a:t>
            </a:r>
          </a:p>
          <a:p>
            <a:pPr lvl="2">
              <a:spcBef>
                <a:spcPts val="0"/>
              </a:spcBef>
              <a:spcAft>
                <a:spcPts val="300"/>
              </a:spcAft>
              <a:buFont typeface="Wingdings" panose="05000000000000000000" pitchFamily="2" charset="2"/>
              <a:buChar char="ü"/>
            </a:pPr>
            <a:r>
              <a:rPr lang="en-US" altLang="zh-CN" sz="1200" kern="0" dirty="0"/>
              <a:t>Sol #15 (NEC)</a:t>
            </a:r>
          </a:p>
          <a:p>
            <a:pPr lvl="1">
              <a:spcBef>
                <a:spcPts val="0"/>
              </a:spcBef>
              <a:spcAft>
                <a:spcPts val="300"/>
              </a:spcAft>
            </a:pPr>
            <a:r>
              <a:rPr lang="en-US" altLang="zh-CN" sz="1200" kern="0" dirty="0"/>
              <a:t>Report URSP notification component in UL NAS Transport</a:t>
            </a:r>
          </a:p>
          <a:p>
            <a:pPr lvl="2">
              <a:spcBef>
                <a:spcPts val="0"/>
              </a:spcBef>
              <a:spcAft>
                <a:spcPts val="300"/>
              </a:spcAft>
              <a:buFont typeface="Wingdings" panose="05000000000000000000" pitchFamily="2" charset="2"/>
              <a:buChar char="ü"/>
            </a:pPr>
            <a:r>
              <a:rPr lang="en-US" altLang="zh-CN" sz="1200" kern="0" dirty="0"/>
              <a:t>Sol #31 (DT)</a:t>
            </a:r>
          </a:p>
          <a:p>
            <a:pPr marL="285750" lvl="1" indent="0">
              <a:spcBef>
                <a:spcPts val="0"/>
              </a:spcBef>
              <a:spcAft>
                <a:spcPts val="0"/>
              </a:spcAft>
              <a:buFont typeface="Arial" panose="020B0604020202020204" pitchFamily="34" charset="0"/>
              <a:buNone/>
            </a:pPr>
            <a:endParaRPr lang="de-DE" altLang="de-DE" sz="1050" b="1" i="1" kern="0" dirty="0">
              <a:solidFill>
                <a:schemeClr val="tx2">
                  <a:lumMod val="60000"/>
                  <a:lumOff val="40000"/>
                </a:schemeClr>
              </a:solidFill>
            </a:endParaRPr>
          </a:p>
        </p:txBody>
      </p:sp>
    </p:spTree>
    <p:extLst>
      <p:ext uri="{BB962C8B-B14F-4D97-AF65-F5344CB8AC3E}">
        <p14:creationId xmlns:p14="http://schemas.microsoft.com/office/powerpoint/2010/main" val="2890458538"/>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6E9EE-8A5C-434A-B191-D12048E9BBD0}"/>
              </a:ext>
            </a:extLst>
          </p:cNvPr>
          <p:cNvSpPr>
            <a:spLocks noGrp="1"/>
          </p:cNvSpPr>
          <p:nvPr>
            <p:ph type="title"/>
          </p:nvPr>
        </p:nvSpPr>
        <p:spPr>
          <a:xfrm>
            <a:off x="115410" y="148701"/>
            <a:ext cx="7368466" cy="694679"/>
          </a:xfrm>
        </p:spPr>
        <p:txBody>
          <a:bodyPr/>
          <a:lstStyle/>
          <a:p>
            <a:r>
              <a:rPr lang="en-US" sz="2400" dirty="0"/>
              <a:t>Way Forward for KI#2 (5GC verification) </a:t>
            </a:r>
            <a:r>
              <a:rPr lang="en-US" sz="2400" dirty="0">
                <a:solidFill>
                  <a:srgbClr val="0070C0"/>
                </a:solidFill>
              </a:rPr>
              <a:t>(2-2)</a:t>
            </a:r>
            <a:endParaRPr lang="en-US" sz="2400" dirty="0"/>
          </a:p>
        </p:txBody>
      </p:sp>
      <p:sp>
        <p:nvSpPr>
          <p:cNvPr id="3" name="Content Placeholder 7">
            <a:extLst>
              <a:ext uri="{FF2B5EF4-FFF2-40B4-BE49-F238E27FC236}">
                <a16:creationId xmlns:a16="http://schemas.microsoft.com/office/drawing/2014/main" id="{1F08B897-6305-477A-AD21-C808653D9232}"/>
              </a:ext>
            </a:extLst>
          </p:cNvPr>
          <p:cNvSpPr txBox="1">
            <a:spLocks/>
          </p:cNvSpPr>
          <p:nvPr/>
        </p:nvSpPr>
        <p:spPr>
          <a:xfrm>
            <a:off x="116810" y="843380"/>
            <a:ext cx="8644418" cy="5493626"/>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300"/>
              </a:spcAft>
            </a:pPr>
            <a:r>
              <a:rPr lang="en-US" altLang="zh-CN" sz="1600" kern="0"/>
              <a:t>CP only based </a:t>
            </a:r>
            <a:r>
              <a:rPr lang="en-US" altLang="zh-CN" sz="1600" kern="0" dirty="0"/>
              <a:t>verification</a:t>
            </a:r>
          </a:p>
          <a:p>
            <a:pPr lvl="1">
              <a:spcBef>
                <a:spcPts val="0"/>
              </a:spcBef>
              <a:spcAft>
                <a:spcPts val="300"/>
              </a:spcAft>
            </a:pPr>
            <a:r>
              <a:rPr lang="en-US" altLang="zh-CN" sz="1200" kern="0" dirty="0"/>
              <a:t>Sol#7 (Samsung), Sol#11 (OPPO), Sol#12 (Huawei), Sol#13 (China Telecom), Sol#14 (Orange), Sol#15 (NEC), Sol#30 (Lenovo), Sol#31 (DT), Sol#32 (Samsung)</a:t>
            </a:r>
          </a:p>
          <a:p>
            <a:pPr lvl="1">
              <a:spcBef>
                <a:spcPts val="0"/>
              </a:spcBef>
              <a:spcAft>
                <a:spcPts val="300"/>
              </a:spcAft>
            </a:pPr>
            <a:r>
              <a:rPr lang="en-US" altLang="zh-CN" sz="1200" kern="0" dirty="0"/>
              <a:t>Can we take this as way forward solution?</a:t>
            </a:r>
          </a:p>
          <a:p>
            <a:pPr lvl="1">
              <a:spcBef>
                <a:spcPts val="0"/>
              </a:spcBef>
              <a:spcAft>
                <a:spcPts val="300"/>
              </a:spcAft>
            </a:pPr>
            <a:endParaRPr lang="en-US" altLang="zh-CN" sz="1000" kern="0" dirty="0"/>
          </a:p>
          <a:p>
            <a:pPr>
              <a:spcBef>
                <a:spcPts val="0"/>
              </a:spcBef>
              <a:spcAft>
                <a:spcPts val="300"/>
              </a:spcAft>
            </a:pPr>
            <a:r>
              <a:rPr lang="en-US" altLang="zh-CN" sz="1600" kern="0" dirty="0"/>
              <a:t>CP+UP based verification</a:t>
            </a:r>
          </a:p>
          <a:p>
            <a:pPr lvl="1">
              <a:spcBef>
                <a:spcPts val="0"/>
              </a:spcBef>
              <a:spcAft>
                <a:spcPts val="300"/>
              </a:spcAft>
            </a:pPr>
            <a:r>
              <a:rPr lang="en-US" altLang="zh-CN" sz="1200" kern="0" dirty="0"/>
              <a:t>Sol#8 (CUC), Sol#9 (Lenovo), Sol#10 (vivo) </a:t>
            </a:r>
          </a:p>
          <a:p>
            <a:pPr lvl="1">
              <a:spcBef>
                <a:spcPts val="0"/>
              </a:spcBef>
              <a:spcAft>
                <a:spcPts val="300"/>
              </a:spcAft>
            </a:pPr>
            <a:r>
              <a:rPr lang="en-US" altLang="zh-CN" sz="1200" kern="0" dirty="0"/>
              <a:t>UPF traffic detection and reporting to SMF</a:t>
            </a:r>
          </a:p>
          <a:p>
            <a:pPr marL="285750" lvl="1" indent="0">
              <a:spcBef>
                <a:spcPts val="0"/>
              </a:spcBef>
              <a:spcAft>
                <a:spcPts val="0"/>
              </a:spcAft>
              <a:buFont typeface="Arial" panose="020B0604020202020204" pitchFamily="34" charset="0"/>
              <a:buNone/>
            </a:pPr>
            <a:endParaRPr lang="de-DE" altLang="de-DE" sz="1050" b="1" i="1" kern="0" dirty="0">
              <a:solidFill>
                <a:schemeClr val="tx2">
                  <a:lumMod val="60000"/>
                  <a:lumOff val="40000"/>
                </a:schemeClr>
              </a:solidFill>
            </a:endParaRPr>
          </a:p>
        </p:txBody>
      </p:sp>
    </p:spTree>
    <p:extLst>
      <p:ext uri="{BB962C8B-B14F-4D97-AF65-F5344CB8AC3E}">
        <p14:creationId xmlns:p14="http://schemas.microsoft.com/office/powerpoint/2010/main" val="3052275643"/>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6E9EE-8A5C-434A-B191-D12048E9BBD0}"/>
              </a:ext>
            </a:extLst>
          </p:cNvPr>
          <p:cNvSpPr>
            <a:spLocks noGrp="1"/>
          </p:cNvSpPr>
          <p:nvPr>
            <p:ph type="title"/>
          </p:nvPr>
        </p:nvSpPr>
        <p:spPr>
          <a:xfrm>
            <a:off x="186431" y="177553"/>
            <a:ext cx="7130357" cy="843379"/>
          </a:xfrm>
        </p:spPr>
        <p:txBody>
          <a:bodyPr/>
          <a:lstStyle/>
          <a:p>
            <a:r>
              <a:rPr lang="en-US" sz="2400" dirty="0"/>
              <a:t>Way Forward proposal for KI#3 (Provision consistent URSP to UE across 5GS and EPS) </a:t>
            </a:r>
            <a:r>
              <a:rPr lang="en-US" sz="2400" dirty="0">
                <a:solidFill>
                  <a:srgbClr val="0070C0"/>
                </a:solidFill>
              </a:rPr>
              <a:t>(2-1)</a:t>
            </a:r>
          </a:p>
        </p:txBody>
      </p:sp>
      <p:sp>
        <p:nvSpPr>
          <p:cNvPr id="3" name="Content Placeholder 7">
            <a:extLst>
              <a:ext uri="{FF2B5EF4-FFF2-40B4-BE49-F238E27FC236}">
                <a16:creationId xmlns:a16="http://schemas.microsoft.com/office/drawing/2014/main" id="{9CBA07BD-34E8-4922-8E4A-000694F62EBC}"/>
              </a:ext>
            </a:extLst>
          </p:cNvPr>
          <p:cNvSpPr txBox="1">
            <a:spLocks/>
          </p:cNvSpPr>
          <p:nvPr/>
        </p:nvSpPr>
        <p:spPr>
          <a:xfrm>
            <a:off x="116810" y="1083077"/>
            <a:ext cx="8644418" cy="5253928"/>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300"/>
              </a:spcAft>
            </a:pPr>
            <a:r>
              <a:rPr lang="en-US" altLang="zh-CN" sz="1600" kern="0" dirty="0"/>
              <a:t>Enhancing the RSD mapping in EPS:</a:t>
            </a:r>
          </a:p>
          <a:p>
            <a:pPr lvl="1">
              <a:spcBef>
                <a:spcPts val="0"/>
              </a:spcBef>
              <a:spcAft>
                <a:spcPts val="300"/>
              </a:spcAft>
            </a:pPr>
            <a:r>
              <a:rPr lang="en-US" altLang="zh-CN" sz="1200" kern="0" dirty="0"/>
              <a:t>RSD with Applicability in EPS enhancement)</a:t>
            </a:r>
          </a:p>
          <a:p>
            <a:pPr lvl="2">
              <a:spcBef>
                <a:spcPts val="0"/>
              </a:spcBef>
              <a:spcAft>
                <a:spcPts val="300"/>
              </a:spcAft>
            </a:pPr>
            <a:r>
              <a:rPr lang="en-US" altLang="zh-CN" sz="1200" kern="0" dirty="0"/>
              <a:t>Sol #17 (Nokia)</a:t>
            </a:r>
          </a:p>
          <a:p>
            <a:pPr>
              <a:spcBef>
                <a:spcPts val="0"/>
              </a:spcBef>
              <a:spcAft>
                <a:spcPts val="300"/>
              </a:spcAft>
            </a:pPr>
            <a:r>
              <a:rPr lang="en-US" altLang="zh-CN" sz="1600" kern="0" dirty="0"/>
              <a:t>Dynamic URSP provisioning and updating in EPS:</a:t>
            </a:r>
          </a:p>
          <a:p>
            <a:pPr lvl="1">
              <a:spcBef>
                <a:spcPts val="0"/>
              </a:spcBef>
              <a:spcAft>
                <a:spcPts val="300"/>
              </a:spcAft>
            </a:pPr>
            <a:r>
              <a:rPr lang="en-US" altLang="zh-CN" sz="1200" kern="0" dirty="0"/>
              <a:t>Provision URSP to UE in E-UTRAN accessing to 5G via N3IWF</a:t>
            </a:r>
          </a:p>
          <a:p>
            <a:pPr lvl="2">
              <a:spcBef>
                <a:spcPts val="0"/>
              </a:spcBef>
              <a:spcAft>
                <a:spcPts val="300"/>
              </a:spcAft>
            </a:pPr>
            <a:r>
              <a:rPr lang="en-US" altLang="zh-CN" sz="1200" kern="0" dirty="0"/>
              <a:t>Sol#34 (vivo): </a:t>
            </a:r>
            <a:r>
              <a:rPr lang="en-US" sz="1200" dirty="0">
                <a:solidFill>
                  <a:srgbClr val="000000"/>
                </a:solidFill>
                <a:effectLst/>
                <a:latin typeface="Times New Roman" panose="02020603050405020304" pitchFamily="18" charset="0"/>
                <a:ea typeface="Malgun Gothic" panose="020B0503020000020004" pitchFamily="34" charset="-127"/>
              </a:rPr>
              <a:t>proposes to provision the URSP to UE in EPS by registering the UE to 5GC via E-UTRAN with N3IWF, which relies on the deployment of N3IWF in 5GC and UE triggering the registration. There are some aspects unclear for this solution:</a:t>
            </a:r>
          </a:p>
          <a:p>
            <a:pPr marL="1485900" lvl="3" indent="-342900">
              <a:spcAft>
                <a:spcPts val="900"/>
              </a:spcAft>
              <a:buFont typeface="Wingdings" panose="05000000000000000000" pitchFamily="2" charset="2"/>
              <a:buChar char="Ø"/>
            </a:pPr>
            <a:r>
              <a:rPr lang="en-US" sz="1200" kern="0" dirty="0"/>
              <a:t>If the URSP update happens before the UE triggers the URSP provisioning request, how does UE-PCF update the URSP rule to UE?</a:t>
            </a:r>
          </a:p>
          <a:p>
            <a:pPr marL="1485900" lvl="3" indent="-342900">
              <a:spcAft>
                <a:spcPts val="900"/>
              </a:spcAft>
              <a:buFont typeface="Wingdings" panose="05000000000000000000" pitchFamily="2" charset="2"/>
              <a:buChar char="Ø"/>
            </a:pPr>
            <a:r>
              <a:rPr lang="en-US" sz="1200" kern="0" dirty="0"/>
              <a:t>Accessing to 5GC via N3IWF was defined to use non-3GPP access, while this proposal uses the 3GPP access (E-UTRAN), which was never studied in early releases and may have significant architecture change.</a:t>
            </a:r>
          </a:p>
          <a:p>
            <a:pPr marL="1485900" lvl="3" indent="-342900">
              <a:spcAft>
                <a:spcPts val="900"/>
              </a:spcAft>
              <a:buFont typeface="Wingdings" panose="05000000000000000000" pitchFamily="2" charset="2"/>
              <a:buChar char="Ø"/>
            </a:pPr>
            <a:r>
              <a:rPr lang="en-US" sz="1200" kern="0" dirty="0"/>
              <a:t>The design requires the UE to do dual registration to both EPS and 5GS, it’s very questionable in real deployment.</a:t>
            </a:r>
          </a:p>
          <a:p>
            <a:pPr lvl="2">
              <a:spcBef>
                <a:spcPts val="0"/>
              </a:spcBef>
              <a:spcAft>
                <a:spcPts val="300"/>
              </a:spcAft>
            </a:pPr>
            <a:endParaRPr lang="en-US" altLang="zh-CN" sz="1200" kern="0" dirty="0"/>
          </a:p>
          <a:p>
            <a:pPr marL="285750" lvl="1" indent="0">
              <a:spcBef>
                <a:spcPts val="0"/>
              </a:spcBef>
              <a:spcAft>
                <a:spcPts val="0"/>
              </a:spcAft>
              <a:buFont typeface="Arial" panose="020B0604020202020204" pitchFamily="34" charset="0"/>
              <a:buNone/>
            </a:pPr>
            <a:endParaRPr lang="de-DE" altLang="de-DE" sz="1050" b="1" i="1" kern="0" dirty="0">
              <a:solidFill>
                <a:schemeClr val="tx2">
                  <a:lumMod val="60000"/>
                  <a:lumOff val="40000"/>
                </a:schemeClr>
              </a:solidFill>
            </a:endParaRPr>
          </a:p>
        </p:txBody>
      </p:sp>
    </p:spTree>
    <p:extLst>
      <p:ext uri="{BB962C8B-B14F-4D97-AF65-F5344CB8AC3E}">
        <p14:creationId xmlns:p14="http://schemas.microsoft.com/office/powerpoint/2010/main" val="46688228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6E9EE-8A5C-434A-B191-D12048E9BBD0}"/>
              </a:ext>
            </a:extLst>
          </p:cNvPr>
          <p:cNvSpPr>
            <a:spLocks noGrp="1"/>
          </p:cNvSpPr>
          <p:nvPr>
            <p:ph type="title"/>
          </p:nvPr>
        </p:nvSpPr>
        <p:spPr>
          <a:xfrm>
            <a:off x="203209" y="87799"/>
            <a:ext cx="7130357" cy="692377"/>
          </a:xfrm>
        </p:spPr>
        <p:txBody>
          <a:bodyPr/>
          <a:lstStyle/>
          <a:p>
            <a:r>
              <a:rPr lang="en-US" sz="2400" dirty="0"/>
              <a:t>Way Forward proposal for KI#3 (Provision consistent URSP to UE across 5GS and EPS) </a:t>
            </a:r>
            <a:r>
              <a:rPr lang="en-US" sz="2400" dirty="0">
                <a:solidFill>
                  <a:srgbClr val="0070C0"/>
                </a:solidFill>
              </a:rPr>
              <a:t>(2-2)</a:t>
            </a:r>
          </a:p>
        </p:txBody>
      </p:sp>
      <p:sp>
        <p:nvSpPr>
          <p:cNvPr id="3" name="Content Placeholder 7">
            <a:extLst>
              <a:ext uri="{FF2B5EF4-FFF2-40B4-BE49-F238E27FC236}">
                <a16:creationId xmlns:a16="http://schemas.microsoft.com/office/drawing/2014/main" id="{9CBA07BD-34E8-4922-8E4A-000694F62EBC}"/>
              </a:ext>
            </a:extLst>
          </p:cNvPr>
          <p:cNvSpPr txBox="1">
            <a:spLocks/>
          </p:cNvSpPr>
          <p:nvPr/>
        </p:nvSpPr>
        <p:spPr>
          <a:xfrm>
            <a:off x="116810" y="780176"/>
            <a:ext cx="8644418" cy="5556829"/>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300"/>
              </a:spcAft>
            </a:pPr>
            <a:r>
              <a:rPr lang="en-US" altLang="zh-CN" sz="1600" kern="0" dirty="0"/>
              <a:t>Dynamic URSP provisioning and updating in EPS:</a:t>
            </a:r>
            <a:endParaRPr lang="en-US" altLang="zh-CN" sz="1200" kern="0" dirty="0"/>
          </a:p>
          <a:p>
            <a:pPr lvl="1">
              <a:spcBef>
                <a:spcPts val="0"/>
              </a:spcBef>
              <a:spcAft>
                <a:spcPts val="300"/>
              </a:spcAft>
            </a:pPr>
            <a:r>
              <a:rPr lang="en-US" altLang="zh-CN" sz="1200" kern="0" dirty="0"/>
              <a:t>Provision URSP to UE via </a:t>
            </a:r>
            <a:r>
              <a:rPr lang="en-US" altLang="zh-CN" sz="1200" kern="0" dirty="0" err="1"/>
              <a:t>ePCO</a:t>
            </a:r>
            <a:r>
              <a:rPr lang="en-US" altLang="zh-CN" sz="1200" kern="0" dirty="0"/>
              <a:t>:</a:t>
            </a:r>
          </a:p>
          <a:p>
            <a:pPr lvl="2">
              <a:spcBef>
                <a:spcPts val="0"/>
              </a:spcBef>
              <a:spcAft>
                <a:spcPts val="300"/>
              </a:spcAft>
            </a:pPr>
            <a:r>
              <a:rPr lang="en-US" altLang="zh-CN" sz="1200" kern="0" dirty="0"/>
              <a:t>Sol# 16 (Ericsson), Sol#18 (Intel, Apple, OPPO), Sol# 19 (NEC), Sol#20 (Samsung), Sol#33 (Intel, NEC, Samsung)</a:t>
            </a:r>
          </a:p>
          <a:p>
            <a:pPr lvl="2">
              <a:spcBef>
                <a:spcPts val="0"/>
              </a:spcBef>
              <a:spcAft>
                <a:spcPts val="300"/>
              </a:spcAft>
            </a:pPr>
            <a:r>
              <a:rPr lang="en-US" altLang="zh-CN" sz="1200" kern="0" dirty="0"/>
              <a:t>In principle, Sol#16 and Sol#33 are very similar with some small difference:</a:t>
            </a:r>
          </a:p>
          <a:p>
            <a:pPr lvl="3">
              <a:spcBef>
                <a:spcPts val="0"/>
              </a:spcBef>
              <a:spcAft>
                <a:spcPts val="300"/>
              </a:spcAft>
              <a:buFont typeface="Wingdings" panose="05000000000000000000" pitchFamily="2" charset="2"/>
              <a:buChar char="Ø"/>
            </a:pPr>
            <a:r>
              <a:rPr lang="en-US" altLang="zh-CN" sz="1200" kern="0" dirty="0"/>
              <a:t>UE reporting URSP Support Indication in EPS to EPC: </a:t>
            </a:r>
          </a:p>
          <a:p>
            <a:pPr lvl="4">
              <a:spcBef>
                <a:spcPts val="0"/>
              </a:spcBef>
              <a:spcAft>
                <a:spcPts val="300"/>
              </a:spcAft>
              <a:buFont typeface="Wingdings" panose="05000000000000000000" pitchFamily="2" charset="2"/>
              <a:buChar char="Ø"/>
            </a:pPr>
            <a:r>
              <a:rPr lang="en-US" altLang="zh-CN" sz="1200" kern="0" dirty="0"/>
              <a:t>Sol#16 doesn’t require the UE to report it, but it means the EPC will always provision/update the URSP to UE even for Rel-15 UE.</a:t>
            </a:r>
          </a:p>
          <a:p>
            <a:pPr lvl="4">
              <a:spcBef>
                <a:spcPts val="0"/>
              </a:spcBef>
              <a:spcAft>
                <a:spcPts val="300"/>
              </a:spcAft>
              <a:buFont typeface="Wingdings" panose="05000000000000000000" pitchFamily="2" charset="2"/>
              <a:buChar char="Ø"/>
            </a:pPr>
            <a:r>
              <a:rPr lang="en-US" altLang="zh-CN" sz="1200" kern="0" dirty="0"/>
              <a:t>Sol#33 proposes the UE to report the URSP Support Indication in EPS to EPC during initial Attach procedure in EPS.</a:t>
            </a:r>
          </a:p>
          <a:p>
            <a:pPr lvl="3">
              <a:spcBef>
                <a:spcPts val="0"/>
              </a:spcBef>
              <a:spcAft>
                <a:spcPts val="300"/>
              </a:spcAft>
              <a:buFont typeface="Wingdings" panose="05000000000000000000" pitchFamily="2" charset="2"/>
              <a:buChar char="Ø"/>
            </a:pPr>
            <a:r>
              <a:rPr lang="en-US" altLang="zh-CN" sz="1200" kern="0" dirty="0"/>
              <a:t>MME Impact for mobility from 5GS to EPS with N26: </a:t>
            </a:r>
          </a:p>
          <a:p>
            <a:pPr lvl="4">
              <a:spcBef>
                <a:spcPts val="0"/>
              </a:spcBef>
              <a:spcAft>
                <a:spcPts val="300"/>
              </a:spcAft>
              <a:buFont typeface="Wingdings" panose="05000000000000000000" pitchFamily="2" charset="2"/>
              <a:buChar char="Ø"/>
            </a:pPr>
            <a:r>
              <a:rPr lang="en-US" altLang="zh-CN" sz="1200" kern="0" dirty="0"/>
              <a:t>Sol#16 tries to avoid MME impact without passing any new information by AMF to MME during 5GS to EPS mobility with N26, but it poses some issues:</a:t>
            </a:r>
          </a:p>
          <a:p>
            <a:pPr lvl="5">
              <a:spcBef>
                <a:spcPts val="0"/>
              </a:spcBef>
              <a:spcAft>
                <a:spcPts val="300"/>
              </a:spcAft>
              <a:buFont typeface="Wingdings" panose="05000000000000000000" pitchFamily="2" charset="2"/>
              <a:buChar char="ü"/>
            </a:pPr>
            <a:r>
              <a:rPr lang="en-US" altLang="zh-CN" sz="1200" kern="0" dirty="0"/>
              <a:t>Relying on BSF for SM-PCF to discover the same UE-PCF serving the UE in 5GS; but BSF was designed for SM-PCF discovery by AF.</a:t>
            </a:r>
          </a:p>
          <a:p>
            <a:pPr lvl="5">
              <a:spcBef>
                <a:spcPts val="0"/>
              </a:spcBef>
              <a:spcAft>
                <a:spcPts val="300"/>
              </a:spcAft>
              <a:buFont typeface="Wingdings" panose="05000000000000000000" pitchFamily="2" charset="2"/>
              <a:buChar char="ü"/>
            </a:pPr>
            <a:r>
              <a:rPr lang="en-US" altLang="zh-CN" sz="1200" kern="0" dirty="0"/>
              <a:t>No PCRTs are transferred from AMF to MME, thus no PCRTs for UE Policy Control are enforced in MME.</a:t>
            </a:r>
          </a:p>
          <a:p>
            <a:pPr lvl="5">
              <a:spcBef>
                <a:spcPts val="0"/>
              </a:spcBef>
              <a:spcAft>
                <a:spcPts val="300"/>
              </a:spcAft>
              <a:buFont typeface="Wingdings" panose="05000000000000000000" pitchFamily="2" charset="2"/>
              <a:buChar char="ü"/>
            </a:pPr>
            <a:r>
              <a:rPr lang="en-US" altLang="zh-CN" sz="1200" kern="0" dirty="0"/>
              <a:t>SM-PCF determines the UE capability of URSP Support in EPS based on user subscription. But user subscription doesn’t equal to UE capability. </a:t>
            </a:r>
          </a:p>
          <a:p>
            <a:pPr lvl="4">
              <a:spcBef>
                <a:spcPts val="0"/>
              </a:spcBef>
              <a:spcAft>
                <a:spcPts val="300"/>
              </a:spcAft>
              <a:buFont typeface="Wingdings" panose="05000000000000000000" pitchFamily="2" charset="2"/>
              <a:buChar char="Ø"/>
            </a:pPr>
            <a:r>
              <a:rPr lang="en-US" altLang="zh-CN" sz="1200" kern="0" dirty="0"/>
              <a:t>Sol#33 has MME impact.</a:t>
            </a:r>
          </a:p>
          <a:p>
            <a:pPr lvl="3">
              <a:spcBef>
                <a:spcPts val="0"/>
              </a:spcBef>
              <a:spcAft>
                <a:spcPts val="300"/>
              </a:spcAft>
              <a:buFont typeface="Wingdings" panose="05000000000000000000" pitchFamily="2" charset="2"/>
              <a:buChar char="Ø"/>
            </a:pPr>
            <a:r>
              <a:rPr lang="en-US" altLang="zh-CN" sz="1200" kern="0" dirty="0"/>
              <a:t>UE Policy Association handling during mobility from 5GS to EPS: </a:t>
            </a:r>
          </a:p>
          <a:p>
            <a:pPr lvl="4">
              <a:spcBef>
                <a:spcPts val="0"/>
              </a:spcBef>
              <a:spcAft>
                <a:spcPts val="300"/>
              </a:spcAft>
              <a:buFont typeface="Wingdings" panose="05000000000000000000" pitchFamily="2" charset="2"/>
              <a:buChar char="ü"/>
            </a:pPr>
            <a:r>
              <a:rPr lang="en-US" altLang="zh-CN" sz="1200" kern="0" dirty="0"/>
              <a:t>Sol#16 proposes the AMF to notify UE-PCF to delay terminating the UE Policy Association. </a:t>
            </a:r>
          </a:p>
          <a:p>
            <a:pPr lvl="4">
              <a:spcBef>
                <a:spcPts val="0"/>
              </a:spcBef>
              <a:spcAft>
                <a:spcPts val="300"/>
              </a:spcAft>
              <a:buFont typeface="Wingdings" panose="05000000000000000000" pitchFamily="2" charset="2"/>
              <a:buChar char="ü"/>
            </a:pPr>
            <a:r>
              <a:rPr lang="en-US" altLang="zh-CN" sz="1200" kern="0" dirty="0"/>
              <a:t>Sol#33 proposes not to terminate the UE Policy Association during 5GS to EPS mobility and update the UE Policy Association in EPS. After the UE Policy Association update in EPS, the UE-PCF can initiate the UE Policy Association termination towards AMF.</a:t>
            </a:r>
          </a:p>
          <a:p>
            <a:pPr lvl="2">
              <a:spcBef>
                <a:spcPts val="0"/>
              </a:spcBef>
              <a:spcAft>
                <a:spcPts val="300"/>
              </a:spcAft>
            </a:pPr>
            <a:r>
              <a:rPr lang="en-US" altLang="zh-CN" sz="1200" kern="0" dirty="0"/>
              <a:t>Which solution to take for way forward?</a:t>
            </a:r>
          </a:p>
          <a:p>
            <a:pPr lvl="3">
              <a:spcBef>
                <a:spcPts val="0"/>
              </a:spcBef>
              <a:spcAft>
                <a:spcPts val="300"/>
              </a:spcAft>
            </a:pPr>
            <a:endParaRPr lang="en-US" altLang="zh-CN" sz="1200" kern="0" dirty="0"/>
          </a:p>
          <a:p>
            <a:pPr marL="285750" lvl="1" indent="0">
              <a:spcBef>
                <a:spcPts val="0"/>
              </a:spcBef>
              <a:spcAft>
                <a:spcPts val="0"/>
              </a:spcAft>
              <a:buFont typeface="Arial" panose="020B0604020202020204" pitchFamily="34" charset="0"/>
              <a:buNone/>
            </a:pPr>
            <a:endParaRPr lang="de-DE" altLang="de-DE" sz="1050" b="1" i="1" kern="0" dirty="0">
              <a:solidFill>
                <a:schemeClr val="tx2">
                  <a:lumMod val="60000"/>
                  <a:lumOff val="40000"/>
                </a:schemeClr>
              </a:solidFill>
            </a:endParaRPr>
          </a:p>
        </p:txBody>
      </p:sp>
    </p:spTree>
    <p:extLst>
      <p:ext uri="{BB962C8B-B14F-4D97-AF65-F5344CB8AC3E}">
        <p14:creationId xmlns:p14="http://schemas.microsoft.com/office/powerpoint/2010/main" val="4278717210"/>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6E9EE-8A5C-434A-B191-D12048E9BBD0}"/>
              </a:ext>
            </a:extLst>
          </p:cNvPr>
          <p:cNvSpPr>
            <a:spLocks noGrp="1"/>
          </p:cNvSpPr>
          <p:nvPr>
            <p:ph type="title"/>
          </p:nvPr>
        </p:nvSpPr>
        <p:spPr>
          <a:xfrm>
            <a:off x="116810" y="157579"/>
            <a:ext cx="7219134" cy="863352"/>
          </a:xfrm>
        </p:spPr>
        <p:txBody>
          <a:bodyPr/>
          <a:lstStyle/>
          <a:p>
            <a:r>
              <a:rPr lang="en-US" sz="2400" dirty="0"/>
              <a:t>Way Forward Proposal for KI#4 (Support standardized and operator-specific traffic categories in URSP)</a:t>
            </a:r>
          </a:p>
        </p:txBody>
      </p:sp>
      <p:sp>
        <p:nvSpPr>
          <p:cNvPr id="3" name="Content Placeholder 7">
            <a:extLst>
              <a:ext uri="{FF2B5EF4-FFF2-40B4-BE49-F238E27FC236}">
                <a16:creationId xmlns:a16="http://schemas.microsoft.com/office/drawing/2014/main" id="{49A4E9E5-C98C-4512-92F9-A376B653211F}"/>
              </a:ext>
            </a:extLst>
          </p:cNvPr>
          <p:cNvSpPr txBox="1">
            <a:spLocks/>
          </p:cNvSpPr>
          <p:nvPr/>
        </p:nvSpPr>
        <p:spPr>
          <a:xfrm>
            <a:off x="116810" y="1091952"/>
            <a:ext cx="8644418" cy="5245053"/>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300"/>
              </a:spcAft>
            </a:pPr>
            <a:r>
              <a:rPr lang="en-US" altLang="zh-CN" sz="1600" kern="0" dirty="0"/>
              <a:t>Solutions without stage 2 impact:</a:t>
            </a:r>
          </a:p>
          <a:p>
            <a:pPr lvl="1">
              <a:spcBef>
                <a:spcPts val="0"/>
              </a:spcBef>
              <a:spcAft>
                <a:spcPts val="300"/>
              </a:spcAft>
            </a:pPr>
            <a:r>
              <a:rPr lang="en-US" altLang="zh-CN" sz="1200" kern="0" dirty="0"/>
              <a:t>New standardized value in DNN/Traffic Descriptor</a:t>
            </a:r>
          </a:p>
          <a:p>
            <a:pPr lvl="2">
              <a:spcBef>
                <a:spcPts val="0"/>
              </a:spcBef>
              <a:spcAft>
                <a:spcPts val="300"/>
              </a:spcAft>
              <a:buFont typeface="Wingdings" panose="05000000000000000000" pitchFamily="2" charset="2"/>
              <a:buChar char="Ø"/>
            </a:pPr>
            <a:r>
              <a:rPr lang="en-US" altLang="zh-CN" sz="1200" kern="0" dirty="0"/>
              <a:t>Sol#21 (Huawei, no impact to stage 2), stage 3 needs to complete the work.</a:t>
            </a:r>
          </a:p>
          <a:p>
            <a:pPr lvl="1">
              <a:spcBef>
                <a:spcPts val="0"/>
              </a:spcBef>
              <a:spcAft>
                <a:spcPts val="300"/>
              </a:spcAft>
            </a:pPr>
            <a:r>
              <a:rPr lang="en-US" altLang="zh-CN" sz="1200" kern="0" dirty="0"/>
              <a:t>New standardized value in APP ID</a:t>
            </a:r>
          </a:p>
          <a:p>
            <a:pPr lvl="2">
              <a:spcBef>
                <a:spcPts val="0"/>
              </a:spcBef>
              <a:spcAft>
                <a:spcPts val="300"/>
              </a:spcAft>
              <a:buFont typeface="Wingdings" panose="05000000000000000000" pitchFamily="2" charset="2"/>
              <a:buChar char="Ø"/>
            </a:pPr>
            <a:r>
              <a:rPr lang="en-US" altLang="zh-CN" sz="1200" kern="0" dirty="0"/>
              <a:t>Sol#25 (China Telecom, no impact to stage 2), stage 3 needs to complete the work.</a:t>
            </a:r>
          </a:p>
          <a:p>
            <a:pPr lvl="1">
              <a:spcBef>
                <a:spcPts val="0"/>
              </a:spcBef>
              <a:spcAft>
                <a:spcPts val="300"/>
              </a:spcAft>
            </a:pPr>
            <a:r>
              <a:rPr lang="en-US" altLang="zh-CN" sz="1200" kern="0" dirty="0"/>
              <a:t>New standardized value in Connection Capabilities in TD of URSP rule</a:t>
            </a:r>
          </a:p>
          <a:p>
            <a:pPr lvl="2">
              <a:spcBef>
                <a:spcPts val="0"/>
              </a:spcBef>
              <a:spcAft>
                <a:spcPts val="300"/>
              </a:spcAft>
              <a:buFont typeface="Wingdings" panose="05000000000000000000" pitchFamily="2" charset="2"/>
              <a:buChar char="Ø"/>
            </a:pPr>
            <a:r>
              <a:rPr lang="en-US" altLang="zh-CN" sz="1200" kern="0" dirty="0"/>
              <a:t>Sol#35 (Vodafone, Application client determining the TD, no impact to stage 2 and 3 impact), stage 3 doesn’t need to work.</a:t>
            </a:r>
          </a:p>
          <a:p>
            <a:pPr lvl="1">
              <a:spcBef>
                <a:spcPts val="0"/>
              </a:spcBef>
              <a:spcAft>
                <a:spcPts val="300"/>
              </a:spcAft>
            </a:pPr>
            <a:r>
              <a:rPr lang="en-US" altLang="zh-CN" sz="1200" kern="0" dirty="0"/>
              <a:t>If any above solution is selected, no normative work in stage 2 is needed. Any view?</a:t>
            </a:r>
          </a:p>
          <a:p>
            <a:pPr lvl="1">
              <a:spcBef>
                <a:spcPts val="0"/>
              </a:spcBef>
              <a:spcAft>
                <a:spcPts val="300"/>
              </a:spcAft>
            </a:pPr>
            <a:endParaRPr lang="en-US" altLang="zh-CN" sz="1200" kern="0" dirty="0"/>
          </a:p>
          <a:p>
            <a:pPr>
              <a:spcBef>
                <a:spcPts val="0"/>
              </a:spcBef>
              <a:spcAft>
                <a:spcPts val="300"/>
              </a:spcAft>
            </a:pPr>
            <a:r>
              <a:rPr lang="en-US" altLang="zh-CN" sz="1600" kern="0" dirty="0"/>
              <a:t>Traffic Category in TD of URSP rule</a:t>
            </a:r>
          </a:p>
          <a:p>
            <a:pPr lvl="1">
              <a:spcBef>
                <a:spcPts val="0"/>
              </a:spcBef>
              <a:spcAft>
                <a:spcPts val="300"/>
              </a:spcAft>
            </a:pPr>
            <a:r>
              <a:rPr lang="en-US" altLang="zh-CN" sz="1200" kern="0" dirty="0"/>
              <a:t>Sol#22 (Lenovo, additional ATC rule in UE Policy)</a:t>
            </a:r>
          </a:p>
          <a:p>
            <a:pPr lvl="1">
              <a:spcBef>
                <a:spcPts val="0"/>
              </a:spcBef>
              <a:spcAft>
                <a:spcPts val="300"/>
              </a:spcAft>
            </a:pPr>
            <a:r>
              <a:rPr lang="en-US" altLang="zh-CN" sz="1200" kern="0" dirty="0"/>
              <a:t>Sol#23 (Nokia, UE determining Traffic Category by implementation) </a:t>
            </a:r>
          </a:p>
          <a:p>
            <a:pPr lvl="1">
              <a:spcBef>
                <a:spcPts val="0"/>
              </a:spcBef>
              <a:spcAft>
                <a:spcPts val="300"/>
              </a:spcAft>
            </a:pPr>
            <a:r>
              <a:rPr lang="en-US" altLang="zh-CN" sz="1200" kern="0" dirty="0"/>
              <a:t>Sol#24 (vivo, UE determining Traffic Category by implementation)</a:t>
            </a:r>
          </a:p>
          <a:p>
            <a:pPr lvl="1">
              <a:spcBef>
                <a:spcPts val="0"/>
              </a:spcBef>
              <a:spcAft>
                <a:spcPts val="300"/>
              </a:spcAft>
            </a:pPr>
            <a:r>
              <a:rPr lang="en-US" altLang="zh-CN" sz="1200" kern="0" dirty="0"/>
              <a:t>Sol#26 (Apple, Application client determining the Traffic Category)</a:t>
            </a:r>
          </a:p>
          <a:p>
            <a:pPr lvl="1">
              <a:spcBef>
                <a:spcPts val="0"/>
              </a:spcBef>
              <a:spcAft>
                <a:spcPts val="300"/>
              </a:spcAft>
              <a:buFont typeface="Wingdings" panose="05000000000000000000" pitchFamily="2" charset="2"/>
              <a:buChar char="Ø"/>
            </a:pPr>
            <a:r>
              <a:rPr lang="en-US" altLang="zh-CN" sz="1200" kern="0" dirty="0"/>
              <a:t>Can we take this approach (Traffic Category in TD) as way forward and continue to discuss on how the UE determines the Traffic Category?</a:t>
            </a:r>
          </a:p>
          <a:p>
            <a:pPr marL="285750" lvl="1" indent="0">
              <a:spcBef>
                <a:spcPts val="0"/>
              </a:spcBef>
              <a:spcAft>
                <a:spcPts val="0"/>
              </a:spcAft>
              <a:buFont typeface="Arial" panose="020B0604020202020204" pitchFamily="34" charset="0"/>
              <a:buNone/>
            </a:pPr>
            <a:endParaRPr lang="de-DE" altLang="de-DE" sz="1050" b="1" i="1" kern="0" dirty="0">
              <a:solidFill>
                <a:schemeClr val="tx2">
                  <a:lumMod val="60000"/>
                  <a:lumOff val="40000"/>
                </a:schemeClr>
              </a:solidFill>
            </a:endParaRPr>
          </a:p>
        </p:txBody>
      </p:sp>
    </p:spTree>
    <p:extLst>
      <p:ext uri="{BB962C8B-B14F-4D97-AF65-F5344CB8AC3E}">
        <p14:creationId xmlns:p14="http://schemas.microsoft.com/office/powerpoint/2010/main" val="1512338651"/>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33A74-ADFD-4E64-B0B4-1CEB82ADD9EB}"/>
              </a:ext>
            </a:extLst>
          </p:cNvPr>
          <p:cNvSpPr>
            <a:spLocks noGrp="1"/>
          </p:cNvSpPr>
          <p:nvPr>
            <p:ph type="title"/>
          </p:nvPr>
        </p:nvSpPr>
        <p:spPr/>
        <p:txBody>
          <a:bodyPr/>
          <a:lstStyle/>
          <a:p>
            <a:r>
              <a:rPr lang="en-US" altLang="zh-CN" sz="3200" dirty="0">
                <a:latin typeface="Calibri" pitchFamily="34" charset="0"/>
              </a:rPr>
              <a:t>Rel-18 </a:t>
            </a:r>
            <a:r>
              <a:rPr lang="en-US" altLang="zh-CN" sz="3200" dirty="0" err="1">
                <a:latin typeface="Calibri" pitchFamily="34" charset="0"/>
              </a:rPr>
              <a:t>FS_eUEPO</a:t>
            </a:r>
            <a:r>
              <a:rPr lang="en-US" altLang="zh-CN" sz="3200" dirty="0">
                <a:latin typeface="Calibri" pitchFamily="34" charset="0"/>
              </a:rPr>
              <a:t> Overall Work Plan</a:t>
            </a:r>
            <a:endParaRPr lang="en-US" dirty="0"/>
          </a:p>
        </p:txBody>
      </p:sp>
      <p:graphicFrame>
        <p:nvGraphicFramePr>
          <p:cNvPr id="4" name="表格 7">
            <a:extLst>
              <a:ext uri="{FF2B5EF4-FFF2-40B4-BE49-F238E27FC236}">
                <a16:creationId xmlns:a16="http://schemas.microsoft.com/office/drawing/2014/main" id="{FF5F171B-E781-4382-A5E5-BCBD3485351F}"/>
              </a:ext>
            </a:extLst>
          </p:cNvPr>
          <p:cNvGraphicFramePr>
            <a:graphicFrameLocks noGrp="1"/>
          </p:cNvGraphicFramePr>
          <p:nvPr>
            <p:extLst>
              <p:ext uri="{D42A27DB-BD31-4B8C-83A1-F6EECF244321}">
                <p14:modId xmlns:p14="http://schemas.microsoft.com/office/powerpoint/2010/main" val="2613466961"/>
              </p:ext>
            </p:extLst>
          </p:nvPr>
        </p:nvGraphicFramePr>
        <p:xfrm>
          <a:off x="887570" y="1468613"/>
          <a:ext cx="7715247" cy="223034"/>
        </p:xfrm>
        <a:graphic>
          <a:graphicData uri="http://schemas.openxmlformats.org/drawingml/2006/table">
            <a:tbl>
              <a:tblPr>
                <a:tableStyleId>{5C22544A-7EE6-4342-B048-85BDC9FD1C3A}</a:tableStyleId>
              </a:tblPr>
              <a:tblGrid>
                <a:gridCol w="964109">
                  <a:extLst>
                    <a:ext uri="{9D8B030D-6E8A-4147-A177-3AD203B41FA5}">
                      <a16:colId xmlns:a16="http://schemas.microsoft.com/office/drawing/2014/main" val="20000"/>
                    </a:ext>
                  </a:extLst>
                </a:gridCol>
                <a:gridCol w="723676">
                  <a:extLst>
                    <a:ext uri="{9D8B030D-6E8A-4147-A177-3AD203B41FA5}">
                      <a16:colId xmlns:a16="http://schemas.microsoft.com/office/drawing/2014/main" val="20001"/>
                    </a:ext>
                  </a:extLst>
                </a:gridCol>
                <a:gridCol w="733199">
                  <a:extLst>
                    <a:ext uri="{9D8B030D-6E8A-4147-A177-3AD203B41FA5}">
                      <a16:colId xmlns:a16="http://schemas.microsoft.com/office/drawing/2014/main" val="20002"/>
                    </a:ext>
                  </a:extLst>
                </a:gridCol>
                <a:gridCol w="580846">
                  <a:extLst>
                    <a:ext uri="{9D8B030D-6E8A-4147-A177-3AD203B41FA5}">
                      <a16:colId xmlns:a16="http://schemas.microsoft.com/office/drawing/2014/main" val="20003"/>
                    </a:ext>
                  </a:extLst>
                </a:gridCol>
                <a:gridCol w="523713">
                  <a:extLst>
                    <a:ext uri="{9D8B030D-6E8A-4147-A177-3AD203B41FA5}">
                      <a16:colId xmlns:a16="http://schemas.microsoft.com/office/drawing/2014/main" val="20004"/>
                    </a:ext>
                  </a:extLst>
                </a:gridCol>
                <a:gridCol w="523713">
                  <a:extLst>
                    <a:ext uri="{9D8B030D-6E8A-4147-A177-3AD203B41FA5}">
                      <a16:colId xmlns:a16="http://schemas.microsoft.com/office/drawing/2014/main" val="20005"/>
                    </a:ext>
                  </a:extLst>
                </a:gridCol>
                <a:gridCol w="523713">
                  <a:extLst>
                    <a:ext uri="{9D8B030D-6E8A-4147-A177-3AD203B41FA5}">
                      <a16:colId xmlns:a16="http://schemas.microsoft.com/office/drawing/2014/main" val="20006"/>
                    </a:ext>
                  </a:extLst>
                </a:gridCol>
                <a:gridCol w="523713">
                  <a:extLst>
                    <a:ext uri="{9D8B030D-6E8A-4147-A177-3AD203B41FA5}">
                      <a16:colId xmlns:a16="http://schemas.microsoft.com/office/drawing/2014/main" val="20007"/>
                    </a:ext>
                  </a:extLst>
                </a:gridCol>
                <a:gridCol w="523713">
                  <a:extLst>
                    <a:ext uri="{9D8B030D-6E8A-4147-A177-3AD203B41FA5}">
                      <a16:colId xmlns:a16="http://schemas.microsoft.com/office/drawing/2014/main" val="20008"/>
                    </a:ext>
                  </a:extLst>
                </a:gridCol>
                <a:gridCol w="523713">
                  <a:extLst>
                    <a:ext uri="{9D8B030D-6E8A-4147-A177-3AD203B41FA5}">
                      <a16:colId xmlns:a16="http://schemas.microsoft.com/office/drawing/2014/main" val="20009"/>
                    </a:ext>
                  </a:extLst>
                </a:gridCol>
                <a:gridCol w="523713">
                  <a:extLst>
                    <a:ext uri="{9D8B030D-6E8A-4147-A177-3AD203B41FA5}">
                      <a16:colId xmlns:a16="http://schemas.microsoft.com/office/drawing/2014/main" val="20010"/>
                    </a:ext>
                  </a:extLst>
                </a:gridCol>
                <a:gridCol w="523713">
                  <a:extLst>
                    <a:ext uri="{9D8B030D-6E8A-4147-A177-3AD203B41FA5}">
                      <a16:colId xmlns:a16="http://schemas.microsoft.com/office/drawing/2014/main" val="20011"/>
                    </a:ext>
                  </a:extLst>
                </a:gridCol>
                <a:gridCol w="523713">
                  <a:extLst>
                    <a:ext uri="{9D8B030D-6E8A-4147-A177-3AD203B41FA5}">
                      <a16:colId xmlns:a16="http://schemas.microsoft.com/office/drawing/2014/main" val="20012"/>
                    </a:ext>
                  </a:extLst>
                </a:gridCol>
              </a:tblGrid>
              <a:tr h="111517">
                <a:tc>
                  <a:txBody>
                    <a:bodyPr/>
                    <a:lstStyle/>
                    <a:p>
                      <a:pPr algn="ctr" fontAlgn="b"/>
                      <a:endParaRPr lang="zh-CN" altLang="en-US" sz="700" b="1" i="0" u="none" strike="noStrike" dirty="0">
                        <a:solidFill>
                          <a:srgbClr val="000000"/>
                        </a:solidFill>
                        <a:effectLst/>
                        <a:latin typeface="等线"/>
                      </a:endParaRPr>
                    </a:p>
                  </a:txBody>
                  <a:tcPr marL="0" marR="0" marT="0" marB="0" anchor="b"/>
                </a:tc>
                <a:tc>
                  <a:txBody>
                    <a:bodyPr/>
                    <a:lstStyle/>
                    <a:p>
                      <a:pPr algn="ctr" fontAlgn="b"/>
                      <a:endParaRPr lang="zh-CN" altLang="en-US" sz="700" b="1" i="0" u="none" strike="noStrike" dirty="0">
                        <a:solidFill>
                          <a:srgbClr val="000000"/>
                        </a:solidFill>
                        <a:effectLst/>
                        <a:latin typeface="等线"/>
                      </a:endParaRPr>
                    </a:p>
                  </a:txBody>
                  <a:tcPr marL="0" marR="0" marT="0" marB="0" anchor="b"/>
                </a:tc>
                <a:tc>
                  <a:txBody>
                    <a:bodyPr/>
                    <a:lstStyle/>
                    <a:p>
                      <a:pPr algn="ctr" fontAlgn="b"/>
                      <a:endParaRPr lang="zh-CN" altLang="en-US" sz="700" b="1" i="0" u="none" strike="noStrike" dirty="0">
                        <a:solidFill>
                          <a:srgbClr val="000000"/>
                        </a:solidFill>
                        <a:effectLst/>
                        <a:latin typeface="等线"/>
                      </a:endParaRPr>
                    </a:p>
                  </a:txBody>
                  <a:tcPr marL="0" marR="0" marT="0" marB="0" anchor="b"/>
                </a:tc>
                <a:tc>
                  <a:txBody>
                    <a:bodyPr/>
                    <a:lstStyle/>
                    <a:p>
                      <a:pPr algn="ctr" fontAlgn="b"/>
                      <a:endParaRPr lang="zh-CN" altLang="en-US" sz="700" b="1" i="0" u="none" strike="noStrike">
                        <a:solidFill>
                          <a:srgbClr val="000000"/>
                        </a:solidFill>
                        <a:effectLst/>
                        <a:latin typeface="等线"/>
                      </a:endParaRPr>
                    </a:p>
                  </a:txBody>
                  <a:tcPr marL="0" marR="0" marT="0" marB="0" anchor="b"/>
                </a:tc>
                <a:tc>
                  <a:txBody>
                    <a:bodyPr/>
                    <a:lstStyle/>
                    <a:p>
                      <a:pPr algn="ctr" fontAlgn="b"/>
                      <a:r>
                        <a:rPr lang="en-US" sz="700" b="1" u="none" strike="noStrike" dirty="0">
                          <a:effectLst/>
                        </a:rPr>
                        <a:t>Feb, 22</a:t>
                      </a:r>
                      <a:endParaRPr lang="en-US"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Apr, 22</a:t>
                      </a:r>
                      <a:endParaRPr lang="en-US"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May, 22</a:t>
                      </a:r>
                      <a:endParaRPr lang="en-US"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Aug, 22</a:t>
                      </a:r>
                      <a:endParaRPr lang="en-US"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Oct, 22</a:t>
                      </a:r>
                      <a:endParaRPr lang="en-US"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Nov, 22</a:t>
                      </a:r>
                      <a:endParaRPr lang="en-US"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Jan, 23</a:t>
                      </a:r>
                      <a:endParaRPr lang="en-US"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Feb, 23</a:t>
                      </a:r>
                      <a:endParaRPr lang="en-US" sz="700" b="1" i="0" u="none" strike="noStrike" dirty="0">
                        <a:solidFill>
                          <a:srgbClr val="000000"/>
                        </a:solidFill>
                        <a:effectLst/>
                        <a:latin typeface="等线"/>
                      </a:endParaRPr>
                    </a:p>
                  </a:txBody>
                  <a:tcPr marL="0" marR="0" marT="0" marB="0" anchor="b"/>
                </a:tc>
                <a:tc>
                  <a:txBody>
                    <a:bodyPr/>
                    <a:lstStyle/>
                    <a:p>
                      <a:pPr algn="l" fontAlgn="b"/>
                      <a:endParaRPr lang="zh-CN" altLang="en-US" sz="700" b="1" i="0" u="none" strike="noStrike" dirty="0">
                        <a:solidFill>
                          <a:srgbClr val="000000"/>
                        </a:solidFill>
                        <a:effectLst/>
                        <a:latin typeface="等线"/>
                      </a:endParaRPr>
                    </a:p>
                  </a:txBody>
                  <a:tcPr marL="0" marR="0" marT="0" marB="0" anchor="b"/>
                </a:tc>
                <a:extLst>
                  <a:ext uri="{0D108BD9-81ED-4DB2-BD59-A6C34878D82A}">
                    <a16:rowId xmlns:a16="http://schemas.microsoft.com/office/drawing/2014/main" val="10000"/>
                  </a:ext>
                </a:extLst>
              </a:tr>
              <a:tr h="111517">
                <a:tc>
                  <a:txBody>
                    <a:bodyPr/>
                    <a:lstStyle/>
                    <a:p>
                      <a:pPr algn="ctr" fontAlgn="b"/>
                      <a:r>
                        <a:rPr lang="en-US" sz="700" b="1" u="none" strike="noStrike" dirty="0">
                          <a:effectLst/>
                        </a:rPr>
                        <a:t>SID/WID</a:t>
                      </a:r>
                      <a:endParaRPr lang="en-US"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Study  TU</a:t>
                      </a:r>
                      <a:endParaRPr lang="en-US"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Normative TU</a:t>
                      </a:r>
                      <a:endParaRPr lang="en-US"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Total TU</a:t>
                      </a:r>
                      <a:endParaRPr lang="en-US" sz="700" b="1" i="0" u="none" strike="noStrike" dirty="0">
                        <a:solidFill>
                          <a:srgbClr val="000000"/>
                        </a:solidFill>
                        <a:effectLst/>
                        <a:latin typeface="等线"/>
                      </a:endParaRPr>
                    </a:p>
                  </a:txBody>
                  <a:tcPr marL="0" marR="0" marT="0" marB="0" anchor="b"/>
                </a:tc>
                <a:tc>
                  <a:txBody>
                    <a:bodyPr/>
                    <a:lstStyle/>
                    <a:p>
                      <a:pPr algn="ctr" fontAlgn="b"/>
                      <a:r>
                        <a:rPr lang="en-US" altLang="zh-CN" sz="700" b="1" u="none" strike="noStrike" dirty="0">
                          <a:effectLst/>
                        </a:rPr>
                        <a:t>#149</a:t>
                      </a:r>
                      <a:endParaRPr lang="en-US" altLang="zh-CN" sz="700" b="1" i="0" u="none" strike="noStrike" dirty="0">
                        <a:solidFill>
                          <a:srgbClr val="000000"/>
                        </a:solidFill>
                        <a:effectLst/>
                        <a:latin typeface="等线"/>
                      </a:endParaRPr>
                    </a:p>
                  </a:txBody>
                  <a:tcPr marL="0" marR="0" marT="0" marB="0" anchor="b"/>
                </a:tc>
                <a:tc>
                  <a:txBody>
                    <a:bodyPr/>
                    <a:lstStyle/>
                    <a:p>
                      <a:pPr algn="ctr" fontAlgn="b"/>
                      <a:r>
                        <a:rPr lang="en-US" altLang="zh-CN" sz="700" b="1" u="none" strike="noStrike" dirty="0">
                          <a:effectLst/>
                        </a:rPr>
                        <a:t>#150</a:t>
                      </a:r>
                      <a:endParaRPr lang="en-US" altLang="zh-CN" sz="700" b="1" i="0" u="none" strike="noStrike" dirty="0">
                        <a:solidFill>
                          <a:srgbClr val="000000"/>
                        </a:solidFill>
                        <a:effectLst/>
                        <a:latin typeface="等线"/>
                      </a:endParaRPr>
                    </a:p>
                  </a:txBody>
                  <a:tcPr marL="0" marR="0" marT="0" marB="0" anchor="b"/>
                </a:tc>
                <a:tc>
                  <a:txBody>
                    <a:bodyPr/>
                    <a:lstStyle/>
                    <a:p>
                      <a:pPr algn="ctr" fontAlgn="b"/>
                      <a:r>
                        <a:rPr lang="en-US" altLang="zh-CN" sz="700" b="1" u="none" strike="noStrike" dirty="0">
                          <a:effectLst/>
                        </a:rPr>
                        <a:t>#151</a:t>
                      </a:r>
                      <a:endParaRPr lang="en-US" altLang="zh-CN" sz="700" b="1" i="0" u="none" strike="noStrike" dirty="0">
                        <a:solidFill>
                          <a:srgbClr val="000000"/>
                        </a:solidFill>
                        <a:effectLst/>
                        <a:latin typeface="等线"/>
                      </a:endParaRPr>
                    </a:p>
                  </a:txBody>
                  <a:tcPr marL="0" marR="0" marT="0" marB="0" anchor="b"/>
                </a:tc>
                <a:tc>
                  <a:txBody>
                    <a:bodyPr/>
                    <a:lstStyle/>
                    <a:p>
                      <a:pPr algn="ctr" fontAlgn="b"/>
                      <a:r>
                        <a:rPr lang="en-US" altLang="zh-CN" sz="700" b="1" u="none" strike="noStrike" dirty="0">
                          <a:effectLst/>
                        </a:rPr>
                        <a:t>#152</a:t>
                      </a:r>
                      <a:endParaRPr lang="en-US" altLang="zh-CN" sz="700" b="1" i="0" u="none" strike="noStrike" dirty="0">
                        <a:solidFill>
                          <a:srgbClr val="000000"/>
                        </a:solidFill>
                        <a:effectLst/>
                        <a:latin typeface="等线"/>
                      </a:endParaRPr>
                    </a:p>
                  </a:txBody>
                  <a:tcPr marL="0" marR="0" marT="0" marB="0" anchor="b"/>
                </a:tc>
                <a:tc>
                  <a:txBody>
                    <a:bodyPr/>
                    <a:lstStyle/>
                    <a:p>
                      <a:pPr algn="ctr" fontAlgn="b"/>
                      <a:r>
                        <a:rPr lang="en-US" altLang="zh-CN" sz="700" b="1" u="none" strike="noStrike" dirty="0">
                          <a:effectLst/>
                        </a:rPr>
                        <a:t>#153</a:t>
                      </a:r>
                      <a:endParaRPr lang="en-US" altLang="zh-CN" sz="700" b="1" i="0" u="none" strike="noStrike" dirty="0">
                        <a:solidFill>
                          <a:srgbClr val="000000"/>
                        </a:solidFill>
                        <a:effectLst/>
                        <a:latin typeface="等线"/>
                      </a:endParaRPr>
                    </a:p>
                  </a:txBody>
                  <a:tcPr marL="0" marR="0" marT="0" marB="0" anchor="b"/>
                </a:tc>
                <a:tc>
                  <a:txBody>
                    <a:bodyPr/>
                    <a:lstStyle/>
                    <a:p>
                      <a:pPr algn="ctr" fontAlgn="b"/>
                      <a:r>
                        <a:rPr lang="en-US" altLang="zh-CN" sz="700" b="1" u="none" strike="noStrike" dirty="0">
                          <a:effectLst/>
                        </a:rPr>
                        <a:t>#154</a:t>
                      </a:r>
                      <a:endParaRPr lang="en-US" altLang="zh-CN"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#154AH</a:t>
                      </a:r>
                      <a:endParaRPr lang="en-US" sz="700" b="1" i="0" u="none" strike="noStrike" dirty="0">
                        <a:solidFill>
                          <a:srgbClr val="000000"/>
                        </a:solidFill>
                        <a:effectLst/>
                        <a:latin typeface="等线"/>
                      </a:endParaRPr>
                    </a:p>
                  </a:txBody>
                  <a:tcPr marL="0" marR="0" marT="0" marB="0" anchor="b"/>
                </a:tc>
                <a:tc>
                  <a:txBody>
                    <a:bodyPr/>
                    <a:lstStyle/>
                    <a:p>
                      <a:pPr algn="ctr" fontAlgn="b"/>
                      <a:r>
                        <a:rPr lang="en-US" altLang="zh-CN" sz="700" b="1" u="none" strike="noStrike" dirty="0">
                          <a:effectLst/>
                        </a:rPr>
                        <a:t>#155</a:t>
                      </a:r>
                      <a:endParaRPr lang="en-US" altLang="zh-CN"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Total TU</a:t>
                      </a:r>
                      <a:endParaRPr lang="en-US" sz="700" b="1" i="0" u="none" strike="noStrike" dirty="0">
                        <a:solidFill>
                          <a:srgbClr val="000000"/>
                        </a:solidFill>
                        <a:effectLst/>
                        <a:latin typeface="等线"/>
                      </a:endParaRPr>
                    </a:p>
                  </a:txBody>
                  <a:tcPr marL="0" marR="0" marT="0" marB="0" anchor="b"/>
                </a:tc>
                <a:extLst>
                  <a:ext uri="{0D108BD9-81ED-4DB2-BD59-A6C34878D82A}">
                    <a16:rowId xmlns:a16="http://schemas.microsoft.com/office/drawing/2014/main" val="10001"/>
                  </a:ext>
                </a:extLst>
              </a:tr>
            </a:tbl>
          </a:graphicData>
        </a:graphic>
      </p:graphicFrame>
      <p:sp>
        <p:nvSpPr>
          <p:cNvPr id="5" name="矩形 9">
            <a:extLst>
              <a:ext uri="{FF2B5EF4-FFF2-40B4-BE49-F238E27FC236}">
                <a16:creationId xmlns:a16="http://schemas.microsoft.com/office/drawing/2014/main" id="{C339E6FB-4928-42D2-B7CE-D08A312695A5}"/>
              </a:ext>
            </a:extLst>
          </p:cNvPr>
          <p:cNvSpPr/>
          <p:nvPr/>
        </p:nvSpPr>
        <p:spPr>
          <a:xfrm>
            <a:off x="371475" y="2183296"/>
            <a:ext cx="8230153" cy="2370521"/>
          </a:xfrm>
          <a:prstGeom prst="rect">
            <a:avLst/>
          </a:prstGeom>
        </p:spPr>
        <p:txBody>
          <a:bodyPr wrap="square">
            <a:spAutoFit/>
          </a:bodyPr>
          <a:lstStyle/>
          <a:p>
            <a:pPr lvl="1">
              <a:lnSpc>
                <a:spcPct val="110000"/>
              </a:lnSpc>
              <a:defRPr/>
            </a:pPr>
            <a:r>
              <a:rPr lang="en-US" altLang="zh-CN" sz="1464" b="1" dirty="0"/>
              <a:t>Overall Work Plan</a:t>
            </a:r>
          </a:p>
          <a:p>
            <a:pPr marL="453051" lvl="1" indent="-174250">
              <a:lnSpc>
                <a:spcPct val="110000"/>
              </a:lnSpc>
              <a:buFont typeface="Arial" panose="020B0604020202020204" pitchFamily="34" charset="0"/>
              <a:buChar char="•"/>
              <a:defRPr/>
            </a:pPr>
            <a:r>
              <a:rPr lang="en-US" altLang="zh-CN" sz="1098" dirty="0"/>
              <a:t>SA2#149e, 0.5 TU assigned, 15 documents in maximum:</a:t>
            </a:r>
          </a:p>
          <a:p>
            <a:pPr marL="731851" lvl="2" indent="-174250">
              <a:lnSpc>
                <a:spcPct val="110000"/>
              </a:lnSpc>
              <a:buFont typeface="Arial" panose="020B0604020202020204" pitchFamily="34" charset="0"/>
              <a:buChar char="•"/>
              <a:defRPr/>
            </a:pPr>
            <a:r>
              <a:rPr lang="en-US" altLang="zh-CN" sz="1098" dirty="0"/>
              <a:t>TR Skeleton, TR Scope, Architectural Assumption, Key Issues. </a:t>
            </a:r>
          </a:p>
          <a:p>
            <a:pPr marL="453051" lvl="1" indent="-174250">
              <a:lnSpc>
                <a:spcPct val="110000"/>
              </a:lnSpc>
              <a:buFont typeface="Arial" panose="020B0604020202020204" pitchFamily="34" charset="0"/>
              <a:buChar char="•"/>
              <a:defRPr/>
            </a:pPr>
            <a:r>
              <a:rPr lang="en-US" altLang="zh-CN" sz="1098" dirty="0"/>
              <a:t>SA2#150e, 1 TU assigned, 30 documents in maximum:</a:t>
            </a:r>
          </a:p>
          <a:p>
            <a:pPr marL="731851" lvl="2" indent="-174250">
              <a:lnSpc>
                <a:spcPct val="110000"/>
              </a:lnSpc>
              <a:buFont typeface="Arial" panose="020B0604020202020204" pitchFamily="34" charset="0"/>
              <a:buChar char="•"/>
              <a:defRPr/>
            </a:pPr>
            <a:r>
              <a:rPr lang="en-US" altLang="zh-CN" sz="1098" dirty="0"/>
              <a:t>Key issue update and new solutions. Last e-meeting for new Key Issue.</a:t>
            </a:r>
          </a:p>
          <a:p>
            <a:pPr marL="453051" lvl="1" indent="-174250">
              <a:lnSpc>
                <a:spcPct val="110000"/>
              </a:lnSpc>
              <a:buFont typeface="Arial" panose="020B0604020202020204" pitchFamily="34" charset="0"/>
              <a:buChar char="•"/>
              <a:defRPr/>
            </a:pPr>
            <a:r>
              <a:rPr lang="en-US" altLang="zh-CN" sz="1098" dirty="0"/>
              <a:t>SA2#151e, 1 TU assigned, 30 documents in maximum:</a:t>
            </a:r>
          </a:p>
          <a:p>
            <a:pPr marL="731851" lvl="2" indent="-174250">
              <a:lnSpc>
                <a:spcPct val="110000"/>
              </a:lnSpc>
              <a:buFont typeface="Arial" panose="020B0604020202020204" pitchFamily="34" charset="0"/>
              <a:buChar char="•"/>
              <a:defRPr/>
            </a:pPr>
            <a:r>
              <a:rPr lang="en-US" altLang="zh-CN" sz="1098" dirty="0"/>
              <a:t>Stabilize solution. Last e-meeting for new solution. Potential TR for information.</a:t>
            </a:r>
          </a:p>
          <a:p>
            <a:pPr marL="453051" lvl="1" indent="-174250">
              <a:lnSpc>
                <a:spcPct val="110000"/>
              </a:lnSpc>
              <a:buFont typeface="Arial" panose="020B0604020202020204" pitchFamily="34" charset="0"/>
              <a:buChar char="•"/>
              <a:defRPr/>
            </a:pPr>
            <a:r>
              <a:rPr lang="en-US" altLang="zh-CN" sz="1098" dirty="0"/>
              <a:t>SA2#152(e), 1 TU assigned, 30 documents in maximum:</a:t>
            </a:r>
          </a:p>
          <a:p>
            <a:pPr marL="731851" lvl="2" indent="-174250">
              <a:lnSpc>
                <a:spcPct val="110000"/>
              </a:lnSpc>
              <a:buFont typeface="Arial" panose="020B0604020202020204" pitchFamily="34" charset="0"/>
              <a:buChar char="•"/>
              <a:defRPr/>
            </a:pPr>
            <a:r>
              <a:rPr lang="en-US" altLang="zh-CN" sz="1098" dirty="0"/>
              <a:t>Stabilize solution and conclusion, TR for information and potential TR for approval, potential WID discussion and approval. </a:t>
            </a:r>
          </a:p>
          <a:p>
            <a:pPr marL="453051" lvl="1" indent="-174250">
              <a:lnSpc>
                <a:spcPct val="110000"/>
              </a:lnSpc>
              <a:buFont typeface="Arial" panose="020B0604020202020204" pitchFamily="34" charset="0"/>
              <a:buChar char="•"/>
              <a:defRPr/>
            </a:pPr>
            <a:r>
              <a:rPr lang="en-US" altLang="zh-CN" sz="1098" dirty="0"/>
              <a:t>SA2#153(e), 0.75 TU assigned, 23 documents in maximum:</a:t>
            </a:r>
          </a:p>
          <a:p>
            <a:pPr marL="731851" lvl="2" indent="-174250">
              <a:lnSpc>
                <a:spcPct val="110000"/>
              </a:lnSpc>
              <a:buFont typeface="Arial" panose="020B0604020202020204" pitchFamily="34" charset="0"/>
              <a:buChar char="•"/>
              <a:defRPr/>
            </a:pPr>
            <a:r>
              <a:rPr lang="en-US" altLang="zh-CN" sz="1098" dirty="0"/>
              <a:t>Potential update on solution and conclusions, WID approval and update.</a:t>
            </a:r>
          </a:p>
        </p:txBody>
      </p:sp>
      <p:sp>
        <p:nvSpPr>
          <p:cNvPr id="6" name="矩形 10">
            <a:extLst>
              <a:ext uri="{FF2B5EF4-FFF2-40B4-BE49-F238E27FC236}">
                <a16:creationId xmlns:a16="http://schemas.microsoft.com/office/drawing/2014/main" id="{BDB0ED56-7455-4CA7-862C-BE93F623875D}"/>
              </a:ext>
            </a:extLst>
          </p:cNvPr>
          <p:cNvSpPr/>
          <p:nvPr/>
        </p:nvSpPr>
        <p:spPr>
          <a:xfrm>
            <a:off x="773130" y="5333151"/>
            <a:ext cx="4347665" cy="242502"/>
          </a:xfrm>
          <a:prstGeom prst="rect">
            <a:avLst/>
          </a:prstGeom>
        </p:spPr>
        <p:txBody>
          <a:bodyPr wrap="none">
            <a:spAutoFit/>
          </a:bodyPr>
          <a:lstStyle/>
          <a:p>
            <a:r>
              <a:rPr lang="en-US" altLang="zh-CN" sz="976" dirty="0">
                <a:solidFill>
                  <a:srgbClr val="FF0000"/>
                </a:solidFill>
              </a:rPr>
              <a:t>*The Work Plan will be updated and reflected in status report after each meeting.</a:t>
            </a:r>
            <a:endParaRPr lang="zh-CN" altLang="en-US" sz="976" dirty="0">
              <a:solidFill>
                <a:srgbClr val="FF0000"/>
              </a:solidFill>
            </a:endParaRPr>
          </a:p>
        </p:txBody>
      </p:sp>
      <p:graphicFrame>
        <p:nvGraphicFramePr>
          <p:cNvPr id="7" name="Table 4">
            <a:extLst>
              <a:ext uri="{FF2B5EF4-FFF2-40B4-BE49-F238E27FC236}">
                <a16:creationId xmlns:a16="http://schemas.microsoft.com/office/drawing/2014/main" id="{EEF4DF35-653E-47EF-99F7-66DD91139545}"/>
              </a:ext>
            </a:extLst>
          </p:cNvPr>
          <p:cNvGraphicFramePr>
            <a:graphicFrameLocks noGrp="1"/>
          </p:cNvGraphicFramePr>
          <p:nvPr>
            <p:extLst>
              <p:ext uri="{D42A27DB-BD31-4B8C-83A1-F6EECF244321}">
                <p14:modId xmlns:p14="http://schemas.microsoft.com/office/powerpoint/2010/main" val="1042161265"/>
              </p:ext>
            </p:extLst>
          </p:nvPr>
        </p:nvGraphicFramePr>
        <p:xfrm>
          <a:off x="886378" y="1755197"/>
          <a:ext cx="7715250" cy="226132"/>
        </p:xfrm>
        <a:graphic>
          <a:graphicData uri="http://schemas.openxmlformats.org/drawingml/2006/table">
            <a:tbl>
              <a:tblPr firstRow="1" bandRow="1">
                <a:tableStyleId>{5C22544A-7EE6-4342-B048-85BDC9FD1C3A}</a:tableStyleId>
              </a:tblPr>
              <a:tblGrid>
                <a:gridCol w="943992">
                  <a:extLst>
                    <a:ext uri="{9D8B030D-6E8A-4147-A177-3AD203B41FA5}">
                      <a16:colId xmlns:a16="http://schemas.microsoft.com/office/drawing/2014/main" val="3588477498"/>
                    </a:ext>
                  </a:extLst>
                </a:gridCol>
                <a:gridCol w="747055">
                  <a:extLst>
                    <a:ext uri="{9D8B030D-6E8A-4147-A177-3AD203B41FA5}">
                      <a16:colId xmlns:a16="http://schemas.microsoft.com/office/drawing/2014/main" val="1431586996"/>
                    </a:ext>
                  </a:extLst>
                </a:gridCol>
                <a:gridCol w="719988">
                  <a:extLst>
                    <a:ext uri="{9D8B030D-6E8A-4147-A177-3AD203B41FA5}">
                      <a16:colId xmlns:a16="http://schemas.microsoft.com/office/drawing/2014/main" val="3606017724"/>
                    </a:ext>
                  </a:extLst>
                </a:gridCol>
                <a:gridCol w="600893">
                  <a:extLst>
                    <a:ext uri="{9D8B030D-6E8A-4147-A177-3AD203B41FA5}">
                      <a16:colId xmlns:a16="http://schemas.microsoft.com/office/drawing/2014/main" val="3443668299"/>
                    </a:ext>
                  </a:extLst>
                </a:gridCol>
                <a:gridCol w="503450">
                  <a:extLst>
                    <a:ext uri="{9D8B030D-6E8A-4147-A177-3AD203B41FA5}">
                      <a16:colId xmlns:a16="http://schemas.microsoft.com/office/drawing/2014/main" val="3115094723"/>
                    </a:ext>
                  </a:extLst>
                </a:gridCol>
                <a:gridCol w="535931">
                  <a:extLst>
                    <a:ext uri="{9D8B030D-6E8A-4147-A177-3AD203B41FA5}">
                      <a16:colId xmlns:a16="http://schemas.microsoft.com/office/drawing/2014/main" val="2116930087"/>
                    </a:ext>
                  </a:extLst>
                </a:gridCol>
                <a:gridCol w="519691">
                  <a:extLst>
                    <a:ext uri="{9D8B030D-6E8A-4147-A177-3AD203B41FA5}">
                      <a16:colId xmlns:a16="http://schemas.microsoft.com/office/drawing/2014/main" val="1135184960"/>
                    </a:ext>
                  </a:extLst>
                </a:gridCol>
                <a:gridCol w="508864">
                  <a:extLst>
                    <a:ext uri="{9D8B030D-6E8A-4147-A177-3AD203B41FA5}">
                      <a16:colId xmlns:a16="http://schemas.microsoft.com/office/drawing/2014/main" val="1067851737"/>
                    </a:ext>
                  </a:extLst>
                </a:gridCol>
                <a:gridCol w="557585">
                  <a:extLst>
                    <a:ext uri="{9D8B030D-6E8A-4147-A177-3AD203B41FA5}">
                      <a16:colId xmlns:a16="http://schemas.microsoft.com/office/drawing/2014/main" val="1854128041"/>
                    </a:ext>
                  </a:extLst>
                </a:gridCol>
                <a:gridCol w="508864">
                  <a:extLst>
                    <a:ext uri="{9D8B030D-6E8A-4147-A177-3AD203B41FA5}">
                      <a16:colId xmlns:a16="http://schemas.microsoft.com/office/drawing/2014/main" val="1241012998"/>
                    </a:ext>
                  </a:extLst>
                </a:gridCol>
                <a:gridCol w="519690">
                  <a:extLst>
                    <a:ext uri="{9D8B030D-6E8A-4147-A177-3AD203B41FA5}">
                      <a16:colId xmlns:a16="http://schemas.microsoft.com/office/drawing/2014/main" val="2318729966"/>
                    </a:ext>
                  </a:extLst>
                </a:gridCol>
                <a:gridCol w="535931">
                  <a:extLst>
                    <a:ext uri="{9D8B030D-6E8A-4147-A177-3AD203B41FA5}">
                      <a16:colId xmlns:a16="http://schemas.microsoft.com/office/drawing/2014/main" val="384277452"/>
                    </a:ext>
                  </a:extLst>
                </a:gridCol>
                <a:gridCol w="513316">
                  <a:extLst>
                    <a:ext uri="{9D8B030D-6E8A-4147-A177-3AD203B41FA5}">
                      <a16:colId xmlns:a16="http://schemas.microsoft.com/office/drawing/2014/main" val="1372437455"/>
                    </a:ext>
                  </a:extLst>
                </a:gridCol>
              </a:tblGrid>
              <a:tr h="226132">
                <a:tc>
                  <a:txBody>
                    <a:bodyPr/>
                    <a:lstStyle/>
                    <a:p>
                      <a:pPr algn="ctr"/>
                      <a:r>
                        <a:rPr lang="en-US" sz="1000" b="0" dirty="0" err="1"/>
                        <a:t>FS_eUEPO</a:t>
                      </a:r>
                      <a:endParaRPr lang="en-US" sz="1000" b="0" dirty="0"/>
                    </a:p>
                  </a:txBody>
                  <a:tcPr marL="55758" marR="55758" marT="27879" marB="27879"/>
                </a:tc>
                <a:tc>
                  <a:txBody>
                    <a:bodyPr/>
                    <a:lstStyle/>
                    <a:p>
                      <a:pPr algn="ctr"/>
                      <a:r>
                        <a:rPr lang="en-US" sz="1000" b="0" dirty="0"/>
                        <a:t>4.25</a:t>
                      </a:r>
                    </a:p>
                  </a:txBody>
                  <a:tcPr marL="55758" marR="55758" marT="27879" marB="27879"/>
                </a:tc>
                <a:tc>
                  <a:txBody>
                    <a:bodyPr/>
                    <a:lstStyle/>
                    <a:p>
                      <a:pPr algn="ctr"/>
                      <a:r>
                        <a:rPr lang="en-US" sz="1000" b="0" dirty="0"/>
                        <a:t>1.5</a:t>
                      </a:r>
                    </a:p>
                  </a:txBody>
                  <a:tcPr marL="55758" marR="55758" marT="27879" marB="27879"/>
                </a:tc>
                <a:tc>
                  <a:txBody>
                    <a:bodyPr/>
                    <a:lstStyle/>
                    <a:p>
                      <a:pPr algn="ctr"/>
                      <a:r>
                        <a:rPr lang="en-US" sz="1000" b="0" dirty="0"/>
                        <a:t>5.75</a:t>
                      </a:r>
                    </a:p>
                  </a:txBody>
                  <a:tcPr marL="55758" marR="55758" marT="27879" marB="27879"/>
                </a:tc>
                <a:tc>
                  <a:txBody>
                    <a:bodyPr/>
                    <a:lstStyle/>
                    <a:p>
                      <a:pPr algn="ctr"/>
                      <a:r>
                        <a:rPr lang="en-US" sz="1000" b="0" dirty="0"/>
                        <a:t>0.5</a:t>
                      </a:r>
                    </a:p>
                  </a:txBody>
                  <a:tcPr marL="55758" marR="55758" marT="27879" marB="27879"/>
                </a:tc>
                <a:tc>
                  <a:txBody>
                    <a:bodyPr/>
                    <a:lstStyle/>
                    <a:p>
                      <a:pPr algn="ctr"/>
                      <a:r>
                        <a:rPr lang="en-US" sz="1000" b="0" dirty="0"/>
                        <a:t>1</a:t>
                      </a:r>
                    </a:p>
                  </a:txBody>
                  <a:tcPr marL="55758" marR="55758" marT="27879" marB="27879"/>
                </a:tc>
                <a:tc>
                  <a:txBody>
                    <a:bodyPr/>
                    <a:lstStyle/>
                    <a:p>
                      <a:pPr algn="ctr"/>
                      <a:r>
                        <a:rPr lang="en-US" sz="1000" b="0" dirty="0"/>
                        <a:t>1</a:t>
                      </a:r>
                    </a:p>
                  </a:txBody>
                  <a:tcPr marL="55758" marR="55758" marT="27879" marB="27879"/>
                </a:tc>
                <a:tc>
                  <a:txBody>
                    <a:bodyPr/>
                    <a:lstStyle/>
                    <a:p>
                      <a:pPr algn="ctr"/>
                      <a:r>
                        <a:rPr lang="en-US" sz="1000" b="0" dirty="0"/>
                        <a:t>1</a:t>
                      </a:r>
                    </a:p>
                  </a:txBody>
                  <a:tcPr marL="55758" marR="55758" marT="27879" marB="27879"/>
                </a:tc>
                <a:tc>
                  <a:txBody>
                    <a:bodyPr/>
                    <a:lstStyle/>
                    <a:p>
                      <a:pPr algn="ctr"/>
                      <a:r>
                        <a:rPr lang="en-US" sz="1000" b="0" dirty="0"/>
                        <a:t>0.75</a:t>
                      </a:r>
                    </a:p>
                  </a:txBody>
                  <a:tcPr marL="55758" marR="55758" marT="27879" marB="27879"/>
                </a:tc>
                <a:tc>
                  <a:txBody>
                    <a:bodyPr/>
                    <a:lstStyle/>
                    <a:p>
                      <a:pPr algn="ctr"/>
                      <a:r>
                        <a:rPr lang="en-US" sz="1000" b="0" dirty="0"/>
                        <a:t>0.5</a:t>
                      </a:r>
                    </a:p>
                  </a:txBody>
                  <a:tcPr marL="55758" marR="55758" marT="27879" marB="27879"/>
                </a:tc>
                <a:tc>
                  <a:txBody>
                    <a:bodyPr/>
                    <a:lstStyle/>
                    <a:p>
                      <a:pPr algn="ctr"/>
                      <a:r>
                        <a:rPr lang="en-US" sz="1000" b="0" dirty="0"/>
                        <a:t>0.5</a:t>
                      </a:r>
                    </a:p>
                  </a:txBody>
                  <a:tcPr marL="55758" marR="55758" marT="27879" marB="27879"/>
                </a:tc>
                <a:tc>
                  <a:txBody>
                    <a:bodyPr/>
                    <a:lstStyle/>
                    <a:p>
                      <a:pPr algn="ctr"/>
                      <a:r>
                        <a:rPr lang="en-US" sz="1000" b="0" dirty="0"/>
                        <a:t>0.5</a:t>
                      </a:r>
                    </a:p>
                  </a:txBody>
                  <a:tcPr marL="55758" marR="55758" marT="27879" marB="27879"/>
                </a:tc>
                <a:tc>
                  <a:txBody>
                    <a:bodyPr/>
                    <a:lstStyle/>
                    <a:p>
                      <a:pPr algn="ctr"/>
                      <a:r>
                        <a:rPr lang="en-US" sz="1000" b="0" dirty="0"/>
                        <a:t>5.75</a:t>
                      </a:r>
                    </a:p>
                  </a:txBody>
                  <a:tcPr marL="55758" marR="55758" marT="27879" marB="27879"/>
                </a:tc>
                <a:extLst>
                  <a:ext uri="{0D108BD9-81ED-4DB2-BD59-A6C34878D82A}">
                    <a16:rowId xmlns:a16="http://schemas.microsoft.com/office/drawing/2014/main" val="3444556827"/>
                  </a:ext>
                </a:extLst>
              </a:tr>
            </a:tbl>
          </a:graphicData>
        </a:graphic>
      </p:graphicFrame>
    </p:spTree>
    <p:extLst>
      <p:ext uri="{BB962C8B-B14F-4D97-AF65-F5344CB8AC3E}">
        <p14:creationId xmlns:p14="http://schemas.microsoft.com/office/powerpoint/2010/main" val="4252505066"/>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08C6E7E0CB5C40B3C0F55B9E8294C3" ma:contentTypeVersion="6" ma:contentTypeDescription="Create a new document." ma:contentTypeScope="" ma:versionID="08e23bae4a5af0d7c7e055733b027c37">
  <xsd:schema xmlns:xsd="http://www.w3.org/2001/XMLSchema" xmlns:xs="http://www.w3.org/2001/XMLSchema" xmlns:p="http://schemas.microsoft.com/office/2006/metadata/properties" xmlns:ns2="dcc30912-d230-4cc2-b11f-bb5ca2a6b6f5" xmlns:ns3="09cef1fd-e61b-4dbf-b745-21988b13f978" targetNamespace="http://schemas.microsoft.com/office/2006/metadata/properties" ma:root="true" ma:fieldsID="612b51cb82d05804ae60e054f989111e" ns2:_="" ns3:_="">
    <xsd:import namespace="dcc30912-d230-4cc2-b11f-bb5ca2a6b6f5"/>
    <xsd:import namespace="09cef1fd-e61b-4dbf-b745-21988b13f97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c30912-d230-4cc2-b11f-bb5ca2a6b6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9cef1fd-e61b-4dbf-b745-21988b13f97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B06B07D-423A-4012-A7AA-33F90EA5F8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c30912-d230-4cc2-b11f-bb5ca2a6b6f5"/>
    <ds:schemaRef ds:uri="09cef1fd-e61b-4dbf-b745-21988b13f9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82E10A3-DB35-414F-83C1-BF5FB8647349}">
  <ds:schemaRefs>
    <ds:schemaRef ds:uri="http://purl.org/dc/elements/1.1/"/>
    <ds:schemaRef ds:uri="http://purl.org/dc/terms/"/>
    <ds:schemaRef ds:uri="http://www.w3.org/XML/1998/namespace"/>
    <ds:schemaRef ds:uri="http://schemas.microsoft.com/office/2006/documentManagement/types"/>
    <ds:schemaRef ds:uri="http://schemas.openxmlformats.org/package/2006/metadata/core-properties"/>
    <ds:schemaRef ds:uri="http://schemas.microsoft.com/office/2006/metadata/properties"/>
    <ds:schemaRef ds:uri="http://purl.org/dc/dcmitype/"/>
    <ds:schemaRef ds:uri="dcc30912-d230-4cc2-b11f-bb5ca2a6b6f5"/>
    <ds:schemaRef ds:uri="http://schemas.microsoft.com/office/infopath/2007/PartnerControls"/>
    <ds:schemaRef ds:uri="09cef1fd-e61b-4dbf-b745-21988b13f978"/>
  </ds:schemaRefs>
</ds:datastoreItem>
</file>

<file path=customXml/itemProps3.xml><?xml version="1.0" encoding="utf-8"?>
<ds:datastoreItem xmlns:ds="http://schemas.openxmlformats.org/officeDocument/2006/customXml" ds:itemID="{3FB747E2-E6AD-4495-A381-6244FA11EF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46791</TotalTime>
  <Words>1644</Words>
  <Application>Microsoft Office PowerPoint</Application>
  <PresentationFormat>On-screen Show (4:3)</PresentationFormat>
  <Paragraphs>149</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 </vt:lpstr>
      <vt:lpstr>等线</vt:lpstr>
      <vt:lpstr>Arial</vt:lpstr>
      <vt:lpstr>Calibri</vt:lpstr>
      <vt:lpstr>Times New Roman</vt:lpstr>
      <vt:lpstr>Wingdings</vt:lpstr>
      <vt:lpstr>Office Theme</vt:lpstr>
      <vt:lpstr>Way Forward Discussion for FS_eUEPO</vt:lpstr>
      <vt:lpstr>Focus for Next Meeting (SA2#152E):</vt:lpstr>
      <vt:lpstr>Way Forward for KI#1 (URSP in VPLMN)</vt:lpstr>
      <vt:lpstr>Way Forward for KI#2 (UE reporting assistance) (2-1)</vt:lpstr>
      <vt:lpstr>Way Forward for KI#2 (5GC verification) (2-2)</vt:lpstr>
      <vt:lpstr>Way Forward proposal for KI#3 (Provision consistent URSP to UE across 5GS and EPS) (2-1)</vt:lpstr>
      <vt:lpstr>Way Forward proposal for KI#3 (Provision consistent URSP to UE across 5GS and EPS) (2-2)</vt:lpstr>
      <vt:lpstr>Way Forward Proposal for KI#4 (Support standardized and operator-specific traffic categories in URSP)</vt:lpstr>
      <vt:lpstr>Rel-18 FS_eUEPO Overall Work Plan</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S2-2204829</cp:lastModifiedBy>
  <cp:revision>1972</cp:revision>
  <dcterms:created xsi:type="dcterms:W3CDTF">2008-08-30T09:32:10Z</dcterms:created>
  <dcterms:modified xsi:type="dcterms:W3CDTF">2022-06-27T12:34:11Z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2c7635f8-94c0-4125-af53-3ffb066031e5</vt:lpwstr>
  </property>
  <property fmtid="{D5CDD505-2E9C-101B-9397-08002B2CF9AE}" pid="7" name="CTP_TimeStamp">
    <vt:lpwstr>2020-01-29 20:41:49Z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0x0101003A08C6E7E0CB5C40B3C0F55B9E8294C3</vt:lpwstr>
  </property>
</Properties>
</file>