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4"/>
  </p:notesMasterIdLst>
  <p:handoutMasterIdLst>
    <p:handoutMasterId r:id="rId15"/>
  </p:handoutMasterIdLst>
  <p:sldIdLst>
    <p:sldId id="303" r:id="rId5"/>
    <p:sldId id="791" r:id="rId6"/>
    <p:sldId id="798" r:id="rId7"/>
    <p:sldId id="799" r:id="rId8"/>
    <p:sldId id="800" r:id="rId9"/>
    <p:sldId id="801" r:id="rId10"/>
    <p:sldId id="803" r:id="rId11"/>
    <p:sldId id="802" r:id="rId12"/>
    <p:sldId id="792" r:id="rId13"/>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3300"/>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25" autoAdjust="0"/>
  </p:normalViewPr>
  <p:slideViewPr>
    <p:cSldViewPr snapToGrid="0">
      <p:cViewPr varScale="1">
        <p:scale>
          <a:sx n="124" d="100"/>
          <a:sy n="124" d="100"/>
        </p:scale>
        <p:origin x="100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60" d="100"/>
          <a:sy n="60" d="100"/>
        </p:scale>
        <p:origin x="3274"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6/27/2022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6/27/2022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#152E</a:t>
            </a:r>
          </a:p>
          <a:p>
            <a:r>
              <a:rPr lang="de-DE" altLang="ko-KR" sz="1200" b="1" kern="1200" dirty="0">
                <a:solidFill>
                  <a:schemeClr val="tx1"/>
                </a:solidFill>
                <a:latin typeface="Arial "/>
                <a:ea typeface="+mn-ea"/>
                <a:cs typeface="Arial" panose="020B0604020202020204" pitchFamily="34" charset="0"/>
              </a:rPr>
              <a:t>Electronic meeting, 17 – 26 August</a:t>
            </a:r>
            <a:r>
              <a:rPr lang="de-DE" sz="1200" b="1" kern="1200" dirty="0">
                <a:solidFill>
                  <a:schemeClr val="tx1"/>
                </a:solidFill>
                <a:latin typeface="Arial "/>
                <a:ea typeface="+mn-ea"/>
                <a:cs typeface="Arial" panose="020B0604020202020204" pitchFamily="34" charset="0"/>
              </a:rPr>
              <a:t> 2022</a:t>
            </a:r>
            <a:endParaRPr lang="sv-SE" altLang="en-US" sz="1200" b="1" kern="1200" dirty="0">
              <a:solidFill>
                <a:schemeClr val="tx1"/>
              </a:solidFill>
              <a:latin typeface="Arial "/>
              <a:ea typeface="+mn-ea"/>
              <a:cs typeface="Arial" panose="020B0604020202020204" pitchFamily="34" charset="0"/>
            </a:endParaRPr>
          </a:p>
        </p:txBody>
      </p:sp>
      <p:sp>
        <p:nvSpPr>
          <p:cNvPr id="5" name="Text Box 13"/>
          <p:cNvSpPr txBox="1">
            <a:spLocks noChangeArrowheads="1"/>
          </p:cNvSpPr>
          <p:nvPr userDrawn="1"/>
        </p:nvSpPr>
        <p:spPr bwMode="auto">
          <a:xfrm>
            <a:off x="4854634" y="334106"/>
            <a:ext cx="233587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r>
              <a:rPr lang="de-DE" sz="1400" b="1" dirty="0">
                <a:effectLst/>
              </a:rPr>
              <a:t>S2-220xxxx</a:t>
            </a: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WG2#152E</a:t>
            </a:r>
            <a:r>
              <a:rPr lang="en-GB" altLang="de-DE" sz="1200" baseline="0" dirty="0">
                <a:solidFill>
                  <a:schemeClr val="bg1"/>
                </a:solidFill>
              </a:rPr>
              <a:t> Electronic meeting, 17 – 26 August, 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de-DE" sz="3600" b="1" dirty="0"/>
              <a:t>Way Forward Discussion for </a:t>
            </a:r>
            <a:r>
              <a:rPr lang="en-US" altLang="de-DE" sz="3600" b="1" dirty="0" err="1"/>
              <a:t>FS_eUEPO</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r>
              <a:rPr lang="en-US" altLang="en-US" sz="1800" dirty="0"/>
              <a:t/>
            </a:r>
            <a:br>
              <a:rPr lang="en-US" altLang="en-US" sz="1800" dirty="0"/>
            </a:br>
            <a:r>
              <a:rPr lang="en-US" altLang="en-US" sz="1800" dirty="0">
                <a:latin typeface="Arial" panose="020B0604020202020204" pitchFamily="34" charset="0"/>
              </a:rPr>
              <a:t>Intel (Rapporteur)</a:t>
            </a:r>
            <a:endParaRPr lang="en-US" altLang="en-US" sz="2000" dirty="0">
              <a:latin typeface="Arial" panose="020B0604020202020204" pitchFamily="34" charset="0"/>
            </a:endParaRPr>
          </a:p>
          <a:p>
            <a:pPr>
              <a:lnSpc>
                <a:spcPct val="80000"/>
              </a:lnSpc>
              <a:defRPr/>
            </a:pP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04E1B6-7C10-4462-B5DD-BB275803E4D3}"/>
              </a:ext>
            </a:extLst>
          </p:cNvPr>
          <p:cNvSpPr>
            <a:spLocks noGrp="1"/>
          </p:cNvSpPr>
          <p:nvPr>
            <p:ph type="title"/>
          </p:nvPr>
        </p:nvSpPr>
        <p:spPr>
          <a:xfrm>
            <a:off x="116810" y="284085"/>
            <a:ext cx="6827838" cy="813391"/>
          </a:xfrm>
        </p:spPr>
        <p:txBody>
          <a:bodyPr/>
          <a:lstStyle/>
          <a:p>
            <a:pPr>
              <a:spcBef>
                <a:spcPts val="0"/>
              </a:spcBef>
              <a:spcAft>
                <a:spcPts val="300"/>
              </a:spcAft>
            </a:pPr>
            <a:r>
              <a:rPr lang="de-DE" sz="2800" b="1" dirty="0"/>
              <a:t>Focus for Next Meeting (SA2#152E)</a:t>
            </a:r>
            <a:r>
              <a:rPr lang="de-DE" sz="2800" dirty="0"/>
              <a:t>:</a:t>
            </a:r>
          </a:p>
        </p:txBody>
      </p:sp>
      <p:sp>
        <p:nvSpPr>
          <p:cNvPr id="4" name="Content Placeholder 7">
            <a:extLst>
              <a:ext uri="{FF2B5EF4-FFF2-40B4-BE49-F238E27FC236}">
                <a16:creationId xmlns="" xmlns:a16="http://schemas.microsoft.com/office/drawing/2014/main" id="{07639B51-7A60-40FF-963D-02AC48416E72}"/>
              </a:ext>
            </a:extLst>
          </p:cNvPr>
          <p:cNvSpPr>
            <a:spLocks noGrp="1"/>
          </p:cNvSpPr>
          <p:nvPr>
            <p:ph idx="1"/>
          </p:nvPr>
        </p:nvSpPr>
        <p:spPr>
          <a:xfrm>
            <a:off x="116810" y="1302589"/>
            <a:ext cx="8644418" cy="5034415"/>
          </a:xfrm>
        </p:spPr>
        <p:txBody>
          <a:bodyPr/>
          <a:lstStyle/>
          <a:p>
            <a:pPr>
              <a:spcBef>
                <a:spcPts val="0"/>
              </a:spcBef>
              <a:spcAft>
                <a:spcPts val="300"/>
              </a:spcAft>
            </a:pPr>
            <a:r>
              <a:rPr lang="en-US" sz="1600" dirty="0"/>
              <a:t>Solution update, way forward proposal for each key issue, solution evaluation and conclusion.</a:t>
            </a:r>
          </a:p>
          <a:p>
            <a:pPr>
              <a:spcBef>
                <a:spcPts val="0"/>
              </a:spcBef>
              <a:spcAft>
                <a:spcPts val="300"/>
              </a:spcAft>
            </a:pPr>
            <a:r>
              <a:rPr lang="en-US" sz="1600" dirty="0"/>
              <a:t>TR for information and potential TR approval</a:t>
            </a:r>
          </a:p>
          <a:p>
            <a:pPr marL="457200" lvl="1" indent="0">
              <a:spcBef>
                <a:spcPts val="0"/>
              </a:spcBef>
              <a:spcAft>
                <a:spcPts val="300"/>
              </a:spcAft>
              <a:buNone/>
            </a:pPr>
            <a:r>
              <a:rPr lang="de-DE" sz="1200" dirty="0"/>
              <a:t>NOTE: No new solution will be handled at next meeting.</a:t>
            </a:r>
          </a:p>
          <a:p>
            <a:pPr lvl="1">
              <a:spcBef>
                <a:spcPts val="0"/>
              </a:spcBef>
              <a:spcAft>
                <a:spcPts val="300"/>
              </a:spcAft>
            </a:pPr>
            <a:endParaRPr lang="en-US" altLang="zh-CN" sz="1050" dirty="0">
              <a:highlight>
                <a:srgbClr val="FFFF00"/>
              </a:highlight>
            </a:endParaRPr>
          </a:p>
          <a:p>
            <a:pPr marL="285750" lvl="1" indent="0">
              <a:spcBef>
                <a:spcPts val="0"/>
              </a:spcBef>
              <a:spcAft>
                <a:spcPts val="0"/>
              </a:spcAft>
              <a:buNone/>
            </a:pPr>
            <a:endParaRPr lang="de-DE" altLang="de-DE" sz="1050" b="1" i="1" dirty="0">
              <a:solidFill>
                <a:schemeClr val="tx2">
                  <a:lumMod val="60000"/>
                  <a:lumOff val="40000"/>
                </a:schemeClr>
              </a:solidFill>
            </a:endParaRPr>
          </a:p>
        </p:txBody>
      </p:sp>
    </p:spTree>
    <p:extLst>
      <p:ext uri="{BB962C8B-B14F-4D97-AF65-F5344CB8AC3E}">
        <p14:creationId xmlns:p14="http://schemas.microsoft.com/office/powerpoint/2010/main" val="13045306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204186" y="228600"/>
            <a:ext cx="7112602" cy="437225"/>
          </a:xfrm>
        </p:spPr>
        <p:txBody>
          <a:bodyPr/>
          <a:lstStyle/>
          <a:p>
            <a:r>
              <a:rPr lang="en-US" dirty="0"/>
              <a:t>Way Forward for KI#1 (URSP in VPLMN)</a:t>
            </a:r>
          </a:p>
        </p:txBody>
      </p:sp>
      <p:sp>
        <p:nvSpPr>
          <p:cNvPr id="3" name="Content Placeholder 7">
            <a:extLst>
              <a:ext uri="{FF2B5EF4-FFF2-40B4-BE49-F238E27FC236}">
                <a16:creationId xmlns="" xmlns:a16="http://schemas.microsoft.com/office/drawing/2014/main" id="{7B19AA1A-CB35-4A93-B1F6-0DE9CC7C0FC8}"/>
              </a:ext>
            </a:extLst>
          </p:cNvPr>
          <p:cNvSpPr txBox="1">
            <a:spLocks/>
          </p:cNvSpPr>
          <p:nvPr/>
        </p:nvSpPr>
        <p:spPr>
          <a:xfrm>
            <a:off x="116809" y="754602"/>
            <a:ext cx="8773617" cy="558240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100"/>
              </a:spcAft>
            </a:pPr>
            <a:r>
              <a:rPr lang="en-US" altLang="zh-CN" sz="1600" kern="0" smtClean="0"/>
              <a:t>How </a:t>
            </a:r>
            <a:r>
              <a:rPr lang="en-US" altLang="zh-CN" sz="1600" kern="0" dirty="0"/>
              <a:t>to identify the VPLMN specific URSP to UE</a:t>
            </a:r>
          </a:p>
          <a:p>
            <a:pPr lvl="1">
              <a:spcBef>
                <a:spcPts val="0"/>
              </a:spcBef>
              <a:spcAft>
                <a:spcPts val="100"/>
              </a:spcAft>
            </a:pPr>
            <a:r>
              <a:rPr lang="en-US" altLang="zh-CN" sz="1200" kern="0" dirty="0"/>
              <a:t>VPLMN ID in RSD as RSVC (Route Selection Validation Criteria)</a:t>
            </a:r>
          </a:p>
          <a:p>
            <a:pPr lvl="2">
              <a:spcBef>
                <a:spcPts val="0"/>
              </a:spcBef>
              <a:spcAft>
                <a:spcPts val="100"/>
              </a:spcAft>
              <a:buFont typeface="Wingdings" panose="05000000000000000000" pitchFamily="2" charset="2"/>
              <a:buChar char="ü"/>
            </a:pPr>
            <a:r>
              <a:rPr lang="en-US" altLang="zh-CN" sz="1200" kern="0" dirty="0"/>
              <a:t>Sol#2 (Lenovo), Sol#4 (Huawei), Sol#29 (</a:t>
            </a:r>
            <a:r>
              <a:rPr lang="en-US" altLang="zh-CN" sz="1200" kern="0" dirty="0" err="1"/>
              <a:t>InterDigital</a:t>
            </a:r>
            <a:r>
              <a:rPr lang="en-US" altLang="zh-CN" sz="1200" kern="0" dirty="0"/>
              <a:t>)</a:t>
            </a:r>
          </a:p>
          <a:p>
            <a:pPr lvl="2">
              <a:spcBef>
                <a:spcPts val="0"/>
              </a:spcBef>
              <a:spcAft>
                <a:spcPts val="100"/>
              </a:spcAft>
            </a:pPr>
            <a:r>
              <a:rPr lang="en-US" altLang="zh-CN" sz="1200" kern="0" dirty="0"/>
              <a:t>Can we use this approach as way forward solution?</a:t>
            </a:r>
          </a:p>
          <a:p>
            <a:pPr lvl="1">
              <a:spcBef>
                <a:spcPts val="0"/>
              </a:spcBef>
              <a:spcAft>
                <a:spcPts val="100"/>
              </a:spcAft>
            </a:pPr>
            <a:r>
              <a:rPr lang="en-US" altLang="zh-CN" sz="1200" kern="0" smtClean="0"/>
              <a:t>VPLMN </a:t>
            </a:r>
            <a:r>
              <a:rPr lang="en-US" altLang="zh-CN" sz="1200" kern="0" dirty="0"/>
              <a:t>ID in TD</a:t>
            </a:r>
          </a:p>
          <a:p>
            <a:pPr marL="1028700" lvl="2" indent="-171450">
              <a:spcBef>
                <a:spcPts val="0"/>
              </a:spcBef>
              <a:spcAft>
                <a:spcPts val="100"/>
              </a:spcAft>
              <a:buFont typeface="Wingdings" panose="05000000000000000000" pitchFamily="2" charset="2"/>
              <a:buChar char="ü"/>
            </a:pPr>
            <a:r>
              <a:rPr lang="en-US" altLang="zh-CN" sz="1200" kern="0"/>
              <a:t>  </a:t>
            </a:r>
            <a:r>
              <a:rPr lang="en-US" altLang="zh-CN" sz="1200" kern="0" smtClean="0"/>
              <a:t>Sol#3</a:t>
            </a:r>
            <a:r>
              <a:rPr lang="en-US" altLang="zh-CN" sz="1200" kern="0" smtClean="0">
                <a:solidFill>
                  <a:srgbClr val="0000FF"/>
                </a:solidFill>
              </a:rPr>
              <a:t>_Option#1 </a:t>
            </a:r>
            <a:r>
              <a:rPr lang="en-US" altLang="zh-CN" sz="1200" kern="0" smtClean="0"/>
              <a:t>(vivo)</a:t>
            </a:r>
          </a:p>
          <a:p>
            <a:pPr lvl="1">
              <a:spcBef>
                <a:spcPts val="0"/>
              </a:spcBef>
              <a:spcAft>
                <a:spcPts val="100"/>
              </a:spcAft>
            </a:pPr>
            <a:r>
              <a:rPr lang="en-US" altLang="zh-CN" sz="1200" kern="0" smtClean="0"/>
              <a:t>VPLMN </a:t>
            </a:r>
            <a:r>
              <a:rPr lang="en-US" altLang="zh-CN" sz="1200" kern="0" dirty="0"/>
              <a:t>ID along with PSI</a:t>
            </a:r>
          </a:p>
          <a:p>
            <a:pPr lvl="2">
              <a:spcBef>
                <a:spcPts val="0"/>
              </a:spcBef>
              <a:spcAft>
                <a:spcPts val="100"/>
              </a:spcAft>
              <a:buFont typeface="Wingdings" panose="05000000000000000000" pitchFamily="2" charset="2"/>
              <a:buChar char="ü"/>
            </a:pPr>
            <a:r>
              <a:rPr lang="en-US" altLang="zh-CN" sz="1200" kern="0" dirty="0"/>
              <a:t>Sol#6 (</a:t>
            </a:r>
            <a:r>
              <a:rPr lang="en-US" altLang="zh-CN" sz="1200" kern="0"/>
              <a:t>Qualcomm</a:t>
            </a:r>
            <a:r>
              <a:rPr lang="en-US" altLang="zh-CN" sz="1200" kern="0" smtClean="0"/>
              <a:t>)</a:t>
            </a:r>
          </a:p>
          <a:p>
            <a:pPr lvl="1">
              <a:spcBef>
                <a:spcPts val="0"/>
              </a:spcBef>
              <a:spcAft>
                <a:spcPts val="100"/>
              </a:spcAft>
            </a:pPr>
            <a:r>
              <a:rPr lang="en-US" altLang="zh-CN" sz="1200" kern="0" smtClean="0">
                <a:solidFill>
                  <a:srgbClr val="0000FF"/>
                </a:solidFill>
              </a:rPr>
              <a:t>Impact to URSP operation for UE in roaming as Validation Criteria corresponding </a:t>
            </a:r>
            <a:r>
              <a:rPr lang="en-US" altLang="zh-CN" sz="1200" kern="0">
                <a:solidFill>
                  <a:srgbClr val="0000FF"/>
                </a:solidFill>
              </a:rPr>
              <a:t>to the </a:t>
            </a:r>
            <a:r>
              <a:rPr lang="en-US" altLang="zh-CN" sz="1200" kern="0">
                <a:solidFill>
                  <a:srgbClr val="0000FF"/>
                </a:solidFill>
              </a:rPr>
              <a:t>VPLMN </a:t>
            </a:r>
            <a:r>
              <a:rPr lang="en-US" altLang="zh-CN" sz="1200" kern="0" smtClean="0">
                <a:solidFill>
                  <a:srgbClr val="0000FF"/>
                </a:solidFill>
              </a:rPr>
              <a:t>is included in URSP</a:t>
            </a:r>
            <a:r>
              <a:rPr lang="en-US" altLang="zh-CN" sz="1200" kern="0" smtClean="0">
                <a:solidFill>
                  <a:srgbClr val="0000FF"/>
                </a:solidFill>
              </a:rPr>
              <a:t/>
            </a:r>
            <a:br>
              <a:rPr lang="en-US" altLang="zh-CN" sz="1200" kern="0" smtClean="0">
                <a:solidFill>
                  <a:srgbClr val="0000FF"/>
                </a:solidFill>
              </a:rPr>
            </a:br>
            <a:r>
              <a:rPr lang="en-US" altLang="zh-CN" sz="1100" i="1" kern="0" smtClean="0">
                <a:solidFill>
                  <a:srgbClr val="0000FF"/>
                </a:solidFill>
                <a:sym typeface="Wingdings" panose="05000000000000000000" pitchFamily="2" charset="2"/>
              </a:rPr>
              <a:t> T</a:t>
            </a:r>
            <a:r>
              <a:rPr lang="en-US" altLang="zh-CN" sz="1100" i="1" kern="0" smtClean="0">
                <a:solidFill>
                  <a:srgbClr val="0000FF"/>
                </a:solidFill>
              </a:rPr>
              <a:t>he UE in roaming needs to consider Validation Criteria (cf. Currently “NOTE 7: In this Release of specification, inclusion of the Validation Criteria in Roaming scenarios is not considered.” in Table 6.6.2.1-3: Route Selection Descriptor of TS 23.503)</a:t>
            </a:r>
          </a:p>
          <a:p>
            <a:pPr lvl="2">
              <a:spcBef>
                <a:spcPts val="0"/>
              </a:spcBef>
              <a:spcAft>
                <a:spcPts val="100"/>
              </a:spcAft>
              <a:buFont typeface="Wingdings" panose="05000000000000000000" pitchFamily="2" charset="2"/>
              <a:buChar char="ü"/>
            </a:pPr>
            <a:r>
              <a:rPr lang="en-US" altLang="zh-CN" sz="1200" kern="0" smtClean="0">
                <a:solidFill>
                  <a:srgbClr val="0000FF"/>
                </a:solidFill>
              </a:rPr>
              <a:t>Sol#1 </a:t>
            </a:r>
            <a:r>
              <a:rPr lang="en-US" altLang="zh-CN" sz="1200" kern="0">
                <a:solidFill>
                  <a:srgbClr val="0000FF"/>
                </a:solidFill>
              </a:rPr>
              <a:t>(Nokia</a:t>
            </a:r>
            <a:r>
              <a:rPr lang="en-US" altLang="zh-CN" sz="1200" kern="0" smtClean="0">
                <a:solidFill>
                  <a:srgbClr val="0000FF"/>
                </a:solidFill>
              </a:rPr>
              <a:t>)</a:t>
            </a:r>
            <a:endParaRPr lang="en-US" altLang="zh-CN" sz="1200" kern="0">
              <a:solidFill>
                <a:srgbClr val="0000FF"/>
              </a:solidFill>
            </a:endParaRPr>
          </a:p>
          <a:p>
            <a:pPr lvl="1">
              <a:spcBef>
                <a:spcPts val="0"/>
              </a:spcBef>
              <a:spcAft>
                <a:spcPts val="100"/>
              </a:spcAft>
            </a:pPr>
            <a:r>
              <a:rPr lang="en-US" altLang="zh-CN" sz="1200" kern="0" smtClean="0">
                <a:solidFill>
                  <a:srgbClr val="0000FF"/>
                </a:solidFill>
              </a:rPr>
              <a:t>Nothing new </a:t>
            </a:r>
            <a:r>
              <a:rPr lang="en-US" altLang="zh-CN" sz="1200" kern="0">
                <a:solidFill>
                  <a:srgbClr val="0000FF"/>
                </a:solidFill>
              </a:rPr>
              <a:t>is proposed </a:t>
            </a:r>
            <a:r>
              <a:rPr lang="en-US" altLang="zh-CN" sz="1200" kern="0" smtClean="0">
                <a:solidFill>
                  <a:srgbClr val="0000FF"/>
                </a:solidFill>
              </a:rPr>
              <a:t>(</a:t>
            </a:r>
            <a:r>
              <a:rPr lang="en-US" altLang="zh-CN" sz="1200" kern="0">
                <a:solidFill>
                  <a:srgbClr val="0000FF"/>
                </a:solidFill>
              </a:rPr>
              <a:t>no impact to URSP and </a:t>
            </a:r>
            <a:r>
              <a:rPr lang="en-US" altLang="zh-CN" sz="1200" kern="0" smtClean="0">
                <a:solidFill>
                  <a:srgbClr val="0000FF"/>
                </a:solidFill>
              </a:rPr>
              <a:t>UE) </a:t>
            </a:r>
            <a:br>
              <a:rPr lang="en-US" altLang="zh-CN" sz="1200" kern="0" smtClean="0">
                <a:solidFill>
                  <a:srgbClr val="0000FF"/>
                </a:solidFill>
              </a:rPr>
            </a:br>
            <a:r>
              <a:rPr lang="en-US" altLang="zh-CN" sz="1100" i="1" kern="0" smtClean="0">
                <a:solidFill>
                  <a:srgbClr val="0000FF"/>
                </a:solidFill>
                <a:sym typeface="Wingdings" panose="05000000000000000000" pitchFamily="2" charset="2"/>
              </a:rPr>
              <a:t> </a:t>
            </a:r>
            <a:r>
              <a:rPr lang="en-US" altLang="zh-CN" sz="1100" i="1" kern="0" smtClean="0">
                <a:solidFill>
                  <a:srgbClr val="0000FF"/>
                </a:solidFill>
              </a:rPr>
              <a:t>H-PCF </a:t>
            </a:r>
            <a:r>
              <a:rPr lang="en-US" altLang="zh-CN" sz="1100" i="1" kern="0">
                <a:solidFill>
                  <a:srgbClr val="0000FF"/>
                </a:solidFill>
              </a:rPr>
              <a:t>provides VPLMN specific URSP </a:t>
            </a:r>
            <a:r>
              <a:rPr lang="en-US" altLang="zh-CN" sz="1100" i="1" kern="0" smtClean="0">
                <a:solidFill>
                  <a:srgbClr val="0000FF"/>
                </a:solidFill>
              </a:rPr>
              <a:t>to UE in roaming in the VPLMN (If serving PLMN is changed, the URSP is updated to the UE)</a:t>
            </a:r>
          </a:p>
          <a:p>
            <a:pPr lvl="2">
              <a:spcBef>
                <a:spcPts val="0"/>
              </a:spcBef>
              <a:spcAft>
                <a:spcPts val="100"/>
              </a:spcAft>
              <a:buFont typeface="Wingdings" panose="05000000000000000000" pitchFamily="2" charset="2"/>
              <a:buChar char="ü"/>
            </a:pPr>
            <a:r>
              <a:rPr lang="en-US" altLang="zh-CN" sz="1200" kern="0">
                <a:solidFill>
                  <a:srgbClr val="0000FF"/>
                </a:solidFill>
              </a:rPr>
              <a:t>Sol#3_Option#2 (vivo), Sol#5 (LGE)</a:t>
            </a:r>
          </a:p>
          <a:p>
            <a:pPr>
              <a:spcBef>
                <a:spcPts val="0"/>
              </a:spcBef>
              <a:spcAft>
                <a:spcPts val="100"/>
              </a:spcAft>
            </a:pPr>
            <a:endParaRPr lang="en-US" altLang="zh-CN" sz="1600" kern="0" dirty="0"/>
          </a:p>
          <a:p>
            <a:pPr>
              <a:spcBef>
                <a:spcPts val="0"/>
              </a:spcBef>
              <a:spcAft>
                <a:spcPts val="100"/>
              </a:spcAft>
            </a:pPr>
            <a:r>
              <a:rPr lang="en-US" altLang="zh-CN" sz="1600" kern="0" dirty="0"/>
              <a:t>Which PLMN </a:t>
            </a:r>
            <a:r>
              <a:rPr lang="en-US" altLang="zh-CN" sz="1600" kern="0"/>
              <a:t>determines </a:t>
            </a:r>
            <a:r>
              <a:rPr lang="en-US" altLang="zh-CN" sz="1600" kern="0" smtClean="0"/>
              <a:t>the </a:t>
            </a:r>
            <a:r>
              <a:rPr lang="en-US" altLang="zh-CN" sz="1600" kern="0" dirty="0"/>
              <a:t>URSP </a:t>
            </a:r>
            <a:r>
              <a:rPr lang="en-US" altLang="zh-CN" sz="1600" kern="0"/>
              <a:t>for </a:t>
            </a:r>
            <a:r>
              <a:rPr lang="en-US" altLang="zh-CN" sz="1600" kern="0" smtClean="0"/>
              <a:t>VPLMN </a:t>
            </a:r>
            <a:r>
              <a:rPr lang="en-US" altLang="zh-CN" sz="1600" kern="0" smtClean="0">
                <a:solidFill>
                  <a:srgbClr val="0000FF"/>
                </a:solidFill>
              </a:rPr>
              <a:t>and provides it to the UE</a:t>
            </a:r>
            <a:endParaRPr lang="en-US" altLang="zh-CN" sz="1600" kern="0" dirty="0">
              <a:solidFill>
                <a:srgbClr val="0000FF"/>
              </a:solidFill>
            </a:endParaRPr>
          </a:p>
          <a:p>
            <a:pPr lvl="1">
              <a:spcBef>
                <a:spcPts val="0"/>
              </a:spcBef>
              <a:spcAft>
                <a:spcPts val="100"/>
              </a:spcAft>
            </a:pPr>
            <a:r>
              <a:rPr lang="en-US" altLang="zh-CN" sz="1200" kern="0" dirty="0"/>
              <a:t>On VPLMN URSP determination in HPLMN:</a:t>
            </a:r>
          </a:p>
          <a:p>
            <a:pPr marL="898525" lvl="2" indent="-184150">
              <a:spcBef>
                <a:spcPts val="0"/>
              </a:spcBef>
              <a:spcAft>
                <a:spcPts val="100"/>
              </a:spcAft>
            </a:pPr>
            <a:r>
              <a:rPr lang="en-US" altLang="zh-CN" sz="1200" kern="0" dirty="0"/>
              <a:t> AF Guidance to PCF has been supported in clause 4.15.6.10 of TS 23.502, no normative work </a:t>
            </a:r>
            <a:r>
              <a:rPr lang="en-US" altLang="zh-CN" sz="1200" kern="0"/>
              <a:t>is </a:t>
            </a:r>
            <a:r>
              <a:rPr lang="en-US" altLang="zh-CN" sz="1200" kern="0" smtClean="0"/>
              <a:t>required </a:t>
            </a:r>
            <a:r>
              <a:rPr lang="en-US" altLang="zh-CN" sz="1200" kern="0" smtClean="0">
                <a:solidFill>
                  <a:srgbClr val="0000FF"/>
                </a:solidFill>
              </a:rPr>
              <a:t>beyond URSP</a:t>
            </a:r>
            <a:r>
              <a:rPr lang="en-US" altLang="zh-CN" sz="1200" kern="0" smtClean="0"/>
              <a:t>:</a:t>
            </a:r>
            <a:endParaRPr lang="en-US" altLang="zh-CN" sz="1200" kern="0" dirty="0"/>
          </a:p>
          <a:p>
            <a:pPr marL="1168400" lvl="3" indent="-184150">
              <a:spcBef>
                <a:spcPts val="0"/>
              </a:spcBef>
              <a:spcAft>
                <a:spcPts val="100"/>
              </a:spcAft>
              <a:buFont typeface="Wingdings" panose="05000000000000000000" pitchFamily="2" charset="2"/>
              <a:buChar char="ü"/>
            </a:pPr>
            <a:r>
              <a:rPr lang="en-US" altLang="zh-CN" sz="1200" kern="0" dirty="0"/>
              <a:t>Sol#1 (Nokia),  Sol#2 (Lenovo), Sol#6 (Qualcomm)</a:t>
            </a:r>
          </a:p>
          <a:p>
            <a:pPr marL="898525" lvl="2" indent="-184150">
              <a:spcBef>
                <a:spcPts val="0"/>
              </a:spcBef>
              <a:spcAft>
                <a:spcPts val="100"/>
              </a:spcAft>
            </a:pPr>
            <a:r>
              <a:rPr lang="en-US" altLang="zh-CN" sz="1200" kern="0" dirty="0"/>
              <a:t>Via V-PCF to H-PCF interface, normative work is needed to enable the URSP influence between V-PCF and H-PCF:</a:t>
            </a:r>
          </a:p>
          <a:p>
            <a:pPr marL="1168400" lvl="3" indent="-184150">
              <a:spcBef>
                <a:spcPts val="0"/>
              </a:spcBef>
              <a:spcAft>
                <a:spcPts val="100"/>
              </a:spcAft>
              <a:buFont typeface="Wingdings" panose="05000000000000000000" pitchFamily="2" charset="2"/>
              <a:buChar char="ü"/>
            </a:pPr>
            <a:r>
              <a:rPr lang="en-US" altLang="zh-CN" sz="1200" kern="0" smtClean="0"/>
              <a:t>Sol#3 (vivo)</a:t>
            </a:r>
            <a:r>
              <a:rPr lang="en-US" altLang="zh-CN" sz="1200" kern="0" smtClean="0">
                <a:solidFill>
                  <a:srgbClr val="0000FF"/>
                </a:solidFill>
              </a:rPr>
              <a:t>: VPLMN assistant UE policy info</a:t>
            </a:r>
            <a:r>
              <a:rPr lang="en-US" altLang="zh-CN" sz="1200" kern="0" smtClean="0"/>
              <a:t>, Sol#4 (Huawei)</a:t>
            </a:r>
            <a:r>
              <a:rPr lang="en-US" altLang="zh-CN" sz="1200" kern="0" smtClean="0">
                <a:solidFill>
                  <a:srgbClr val="0000FF"/>
                </a:solidFill>
              </a:rPr>
              <a:t>: URSP</a:t>
            </a:r>
            <a:r>
              <a:rPr lang="en-US" altLang="zh-CN" sz="1200" kern="0" smtClean="0"/>
              <a:t>, Sol#5 (LGE)</a:t>
            </a:r>
            <a:r>
              <a:rPr lang="en-US" altLang="zh-CN" sz="1200" kern="0" smtClean="0">
                <a:solidFill>
                  <a:srgbClr val="0000FF"/>
                </a:solidFill>
              </a:rPr>
              <a:t>: Service Parameters</a:t>
            </a:r>
            <a:r>
              <a:rPr lang="en-US" altLang="zh-CN" sz="1200" kern="0" smtClean="0"/>
              <a:t>, </a:t>
            </a:r>
            <a:br>
              <a:rPr lang="en-US" altLang="zh-CN" sz="1200" kern="0" smtClean="0"/>
            </a:br>
            <a:r>
              <a:rPr lang="en-US" altLang="zh-CN" sz="1200" kern="0" smtClean="0"/>
              <a:t>Sol#28_Option#1 (Samsung)</a:t>
            </a:r>
            <a:r>
              <a:rPr lang="en-US" altLang="zh-CN" sz="1200" kern="0">
                <a:solidFill>
                  <a:srgbClr val="0000FF"/>
                </a:solidFill>
              </a:rPr>
              <a:t>: </a:t>
            </a:r>
            <a:r>
              <a:rPr lang="en-US" altLang="zh-CN" sz="1200" kern="0" smtClean="0">
                <a:solidFill>
                  <a:srgbClr val="0000FF"/>
                </a:solidFill>
              </a:rPr>
              <a:t>Info to </a:t>
            </a:r>
            <a:r>
              <a:rPr lang="en-US" altLang="zh-CN" sz="1200" kern="0">
                <a:solidFill>
                  <a:srgbClr val="0000FF"/>
                </a:solidFill>
              </a:rPr>
              <a:t>generate URSP </a:t>
            </a:r>
            <a:r>
              <a:rPr lang="en-US" altLang="zh-CN" sz="1200" kern="0" smtClean="0">
                <a:solidFill>
                  <a:srgbClr val="0000FF"/>
                </a:solidFill>
              </a:rPr>
              <a:t>by H-PCF such as TD, RSD</a:t>
            </a:r>
          </a:p>
          <a:p>
            <a:pPr marL="898525" lvl="2" indent="-184150">
              <a:spcBef>
                <a:spcPts val="0"/>
              </a:spcBef>
              <a:spcAft>
                <a:spcPts val="100"/>
              </a:spcAft>
            </a:pPr>
            <a:r>
              <a:rPr lang="en-US" altLang="zh-CN" sz="1200" kern="0" smtClean="0"/>
              <a:t>Can </a:t>
            </a:r>
            <a:r>
              <a:rPr lang="en-US" altLang="zh-CN" sz="1200" kern="0" dirty="0"/>
              <a:t>we support both options? VPLMN can determine which option to use.</a:t>
            </a:r>
          </a:p>
          <a:p>
            <a:pPr lvl="1">
              <a:spcBef>
                <a:spcPts val="0"/>
              </a:spcBef>
              <a:spcAft>
                <a:spcPts val="100"/>
              </a:spcAft>
            </a:pPr>
            <a:r>
              <a:rPr lang="en-US" altLang="zh-CN" sz="1200" kern="0" dirty="0"/>
              <a:t>VPLMN generates and provisions its own URSP to UE directly:</a:t>
            </a:r>
          </a:p>
          <a:p>
            <a:pPr lvl="2">
              <a:spcBef>
                <a:spcPts val="0"/>
              </a:spcBef>
              <a:spcAft>
                <a:spcPts val="100"/>
              </a:spcAft>
              <a:buFont typeface="Wingdings" panose="05000000000000000000" pitchFamily="2" charset="2"/>
              <a:buChar char="ü"/>
            </a:pPr>
            <a:r>
              <a:rPr lang="en-US" altLang="zh-CN" sz="1200" kern="0" dirty="0"/>
              <a:t>Sol#27(Ericsson</a:t>
            </a:r>
            <a:r>
              <a:rPr lang="en-US" altLang="zh-CN" sz="1200" kern="0"/>
              <a:t>), Sol#28_Option#2 </a:t>
            </a:r>
            <a:r>
              <a:rPr lang="en-US" altLang="zh-CN" sz="1200" kern="0" dirty="0"/>
              <a:t>(</a:t>
            </a:r>
            <a:r>
              <a:rPr lang="en-US" altLang="zh-CN" sz="1200" kern="0"/>
              <a:t>Samsung</a:t>
            </a:r>
            <a:r>
              <a:rPr lang="en-US" altLang="zh-CN" sz="1200" kern="0" smtClean="0"/>
              <a:t>)</a:t>
            </a:r>
            <a:endParaRPr lang="en-US" altLang="zh-CN" sz="1200" kern="0" dirty="0"/>
          </a:p>
          <a:p>
            <a:pPr lvl="2">
              <a:spcBef>
                <a:spcPts val="0"/>
              </a:spcBef>
              <a:spcAft>
                <a:spcPts val="100"/>
              </a:spcAft>
            </a:pPr>
            <a:r>
              <a:rPr lang="en-US" altLang="zh-CN" sz="1200" kern="0" dirty="0"/>
              <a:t>This was controversial.</a:t>
            </a:r>
          </a:p>
          <a:p>
            <a:pPr lvl="2">
              <a:spcBef>
                <a:spcPts val="0"/>
              </a:spcBef>
              <a:spcAft>
                <a:spcPts val="100"/>
              </a:spcAft>
            </a:pPr>
            <a:endParaRPr lang="en-US" altLang="zh-CN" sz="1200" kern="0" dirty="0"/>
          </a:p>
          <a:p>
            <a:pPr marL="285750" lvl="1" indent="0">
              <a:spcBef>
                <a:spcPts val="0"/>
              </a:spcBef>
              <a:spcAft>
                <a:spcPts val="10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21145428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(UE reporting assistance) </a:t>
            </a:r>
            <a:r>
              <a:rPr lang="en-US" sz="2400" dirty="0">
                <a:solidFill>
                  <a:srgbClr val="0070C0"/>
                </a:solidFill>
              </a:rPr>
              <a:t>(2-1)</a:t>
            </a:r>
            <a:endParaRPr lang="en-US" sz="2400" dirty="0"/>
          </a:p>
        </p:txBody>
      </p:sp>
      <p:sp>
        <p:nvSpPr>
          <p:cNvPr id="3" name="Content Placeholder 7">
            <a:extLst>
              <a:ext uri="{FF2B5EF4-FFF2-40B4-BE49-F238E27FC236}">
                <a16:creationId xmlns=""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UE reporting assistance</a:t>
            </a:r>
          </a:p>
          <a:p>
            <a:pPr lvl="1">
              <a:spcBef>
                <a:spcPts val="0"/>
              </a:spcBef>
              <a:spcAft>
                <a:spcPts val="300"/>
              </a:spcAft>
            </a:pPr>
            <a:r>
              <a:rPr lang="en-US" altLang="zh-CN" sz="1200" kern="0" dirty="0"/>
              <a:t>Report URSP Rule ID in PDU Session Est. Request</a:t>
            </a:r>
          </a:p>
          <a:p>
            <a:pPr lvl="2">
              <a:spcBef>
                <a:spcPts val="0"/>
              </a:spcBef>
              <a:spcAft>
                <a:spcPts val="300"/>
              </a:spcAft>
              <a:buFont typeface="Wingdings" panose="05000000000000000000" pitchFamily="2" charset="2"/>
              <a:buChar char="ü"/>
            </a:pPr>
            <a:r>
              <a:rPr lang="en-US" altLang="zh-CN" sz="1200" kern="0" dirty="0"/>
              <a:t>Sol#7 (Samsung), Sol #9 option #1 (Lenovo), Sol#12 (Huawei)</a:t>
            </a:r>
          </a:p>
          <a:p>
            <a:pPr lvl="2">
              <a:spcBef>
                <a:spcPts val="0"/>
              </a:spcBef>
              <a:spcAft>
                <a:spcPts val="300"/>
              </a:spcAft>
              <a:buFont typeface="Wingdings" panose="05000000000000000000" pitchFamily="2" charset="2"/>
              <a:buChar char="ü"/>
            </a:pPr>
            <a:r>
              <a:rPr lang="en-US" altLang="zh-CN" sz="1200" kern="0" dirty="0"/>
              <a:t>Can we take this proposal as way forward?</a:t>
            </a:r>
          </a:p>
          <a:p>
            <a:pPr lvl="2">
              <a:spcBef>
                <a:spcPts val="0"/>
              </a:spcBef>
              <a:spcAft>
                <a:spcPts val="300"/>
              </a:spcAft>
              <a:buFont typeface="Wingdings" panose="05000000000000000000" pitchFamily="2" charset="2"/>
              <a:buChar char="ü"/>
            </a:pPr>
            <a:endParaRPr lang="en-US" altLang="zh-CN" sz="1200" kern="0" dirty="0"/>
          </a:p>
          <a:p>
            <a:pPr lvl="1">
              <a:spcBef>
                <a:spcPts val="0"/>
              </a:spcBef>
              <a:spcAft>
                <a:spcPts val="300"/>
              </a:spcAft>
            </a:pPr>
            <a:r>
              <a:rPr lang="en-US" altLang="zh-CN" sz="1200" kern="0" dirty="0"/>
              <a:t>Report URSP Rule Precedence and OSID in PDU Session Est. Req</a:t>
            </a:r>
          </a:p>
          <a:p>
            <a:pPr lvl="2">
              <a:spcBef>
                <a:spcPts val="0"/>
              </a:spcBef>
              <a:spcAft>
                <a:spcPts val="300"/>
              </a:spcAft>
              <a:buFont typeface="Wingdings" panose="05000000000000000000" pitchFamily="2" charset="2"/>
              <a:buChar char="ü"/>
            </a:pPr>
            <a:r>
              <a:rPr lang="en-US" altLang="zh-CN" sz="1200" kern="0" dirty="0"/>
              <a:t>Sol#8 (China Unicom)</a:t>
            </a:r>
          </a:p>
          <a:p>
            <a:pPr lvl="1">
              <a:spcBef>
                <a:spcPts val="0"/>
              </a:spcBef>
              <a:spcAft>
                <a:spcPts val="300"/>
              </a:spcAft>
            </a:pPr>
            <a:r>
              <a:rPr lang="en-US" altLang="zh-CN" sz="1200" kern="0" dirty="0"/>
              <a:t>Report URSP Rule in PDU Session Est. Req</a:t>
            </a:r>
          </a:p>
          <a:p>
            <a:pPr lvl="2">
              <a:spcBef>
                <a:spcPts val="0"/>
              </a:spcBef>
              <a:spcAft>
                <a:spcPts val="300"/>
              </a:spcAft>
              <a:buFont typeface="Wingdings" panose="05000000000000000000" pitchFamily="2" charset="2"/>
              <a:buChar char="ü"/>
            </a:pPr>
            <a:r>
              <a:rPr lang="en-US" altLang="zh-CN" sz="1200" kern="0" dirty="0"/>
              <a:t>Sol#10(vivo)</a:t>
            </a:r>
          </a:p>
          <a:p>
            <a:pPr lvl="1">
              <a:spcBef>
                <a:spcPts val="0"/>
              </a:spcBef>
              <a:spcAft>
                <a:spcPts val="300"/>
              </a:spcAft>
            </a:pPr>
            <a:r>
              <a:rPr lang="en-US" altLang="zh-CN" sz="1200" kern="0" dirty="0"/>
              <a:t>Report URSP enforcement result in UCU</a:t>
            </a:r>
          </a:p>
          <a:p>
            <a:pPr lvl="2">
              <a:spcBef>
                <a:spcPts val="0"/>
              </a:spcBef>
              <a:spcAft>
                <a:spcPts val="300"/>
              </a:spcAft>
              <a:buFont typeface="Wingdings" panose="05000000000000000000" pitchFamily="2" charset="2"/>
              <a:buChar char="ü"/>
            </a:pPr>
            <a:r>
              <a:rPr lang="en-US" altLang="zh-CN" sz="1200" kern="0" dirty="0"/>
              <a:t>Sol#11 (OPPO)</a:t>
            </a:r>
          </a:p>
          <a:p>
            <a:pPr lvl="1">
              <a:spcBef>
                <a:spcPts val="0"/>
              </a:spcBef>
              <a:spcAft>
                <a:spcPts val="300"/>
              </a:spcAft>
            </a:pPr>
            <a:r>
              <a:rPr lang="en-US" altLang="zh-CN" sz="1200" kern="0" dirty="0"/>
              <a:t>Report Rule precedence and App ID in PDU Session Est. Req</a:t>
            </a:r>
          </a:p>
          <a:p>
            <a:pPr lvl="2">
              <a:spcBef>
                <a:spcPts val="0"/>
              </a:spcBef>
              <a:spcAft>
                <a:spcPts val="300"/>
              </a:spcAft>
              <a:buFont typeface="Wingdings" panose="05000000000000000000" pitchFamily="2" charset="2"/>
              <a:buChar char="ü"/>
            </a:pPr>
            <a:r>
              <a:rPr lang="en-US" altLang="zh-CN" sz="1200" kern="0" dirty="0"/>
              <a:t>Sol#13 (China Telecom): App ID is for secondary authentication</a:t>
            </a:r>
          </a:p>
          <a:p>
            <a:pPr lvl="1">
              <a:spcBef>
                <a:spcPts val="0"/>
              </a:spcBef>
              <a:spcAft>
                <a:spcPts val="300"/>
              </a:spcAft>
            </a:pPr>
            <a:r>
              <a:rPr lang="en-US" altLang="zh-CN" sz="1200" kern="0" dirty="0"/>
              <a:t>Report TD and App ID in PDU Session Est./Mod. Req</a:t>
            </a:r>
          </a:p>
          <a:p>
            <a:pPr lvl="2">
              <a:spcBef>
                <a:spcPts val="0"/>
              </a:spcBef>
              <a:spcAft>
                <a:spcPts val="300"/>
              </a:spcAft>
              <a:buFont typeface="Wingdings" panose="05000000000000000000" pitchFamily="2" charset="2"/>
              <a:buChar char="ü"/>
            </a:pPr>
            <a:r>
              <a:rPr lang="en-US" altLang="zh-CN" sz="1200" kern="0" dirty="0"/>
              <a:t>Sol#14 (Orange) </a:t>
            </a:r>
          </a:p>
          <a:p>
            <a:pPr lvl="1">
              <a:spcBef>
                <a:spcPts val="0"/>
              </a:spcBef>
              <a:spcAft>
                <a:spcPts val="300"/>
              </a:spcAft>
            </a:pPr>
            <a:r>
              <a:rPr lang="en-US" altLang="zh-CN" sz="1200" kern="0" dirty="0"/>
              <a:t>Report App ID in PDU Session Est. Req</a:t>
            </a:r>
          </a:p>
          <a:p>
            <a:pPr lvl="2">
              <a:spcBef>
                <a:spcPts val="0"/>
              </a:spcBef>
              <a:spcAft>
                <a:spcPts val="300"/>
              </a:spcAft>
              <a:buFont typeface="Wingdings" panose="05000000000000000000" pitchFamily="2" charset="2"/>
              <a:buChar char="ü"/>
            </a:pPr>
            <a:r>
              <a:rPr lang="en-US" altLang="zh-CN" sz="1200" kern="0" dirty="0"/>
              <a:t>Sol #15 (NEC)</a:t>
            </a:r>
          </a:p>
          <a:p>
            <a:pPr lvl="1">
              <a:spcBef>
                <a:spcPts val="0"/>
              </a:spcBef>
              <a:spcAft>
                <a:spcPts val="300"/>
              </a:spcAft>
            </a:pPr>
            <a:r>
              <a:rPr lang="en-US" altLang="zh-CN" sz="1200" kern="0" dirty="0"/>
              <a:t>Report URSP notification component in UL NAS Transport</a:t>
            </a:r>
          </a:p>
          <a:p>
            <a:pPr lvl="2">
              <a:spcBef>
                <a:spcPts val="0"/>
              </a:spcBef>
              <a:spcAft>
                <a:spcPts val="300"/>
              </a:spcAft>
              <a:buFont typeface="Wingdings" panose="05000000000000000000" pitchFamily="2" charset="2"/>
              <a:buChar char="ü"/>
            </a:pPr>
            <a:r>
              <a:rPr lang="en-US" altLang="zh-CN" sz="1200" kern="0" dirty="0"/>
              <a:t>Sol #31 (DT)</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289045853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115410" y="148701"/>
            <a:ext cx="7368466" cy="694679"/>
          </a:xfrm>
        </p:spPr>
        <p:txBody>
          <a:bodyPr/>
          <a:lstStyle/>
          <a:p>
            <a:r>
              <a:rPr lang="en-US" sz="2400" dirty="0"/>
              <a:t>Way Forward for KI#2 (5GC verification) </a:t>
            </a:r>
            <a:r>
              <a:rPr lang="en-US" sz="2400" dirty="0">
                <a:solidFill>
                  <a:srgbClr val="0070C0"/>
                </a:solidFill>
              </a:rPr>
              <a:t>(2-2)</a:t>
            </a:r>
            <a:endParaRPr lang="en-US" sz="2400" dirty="0"/>
          </a:p>
        </p:txBody>
      </p:sp>
      <p:sp>
        <p:nvSpPr>
          <p:cNvPr id="3" name="Content Placeholder 7">
            <a:extLst>
              <a:ext uri="{FF2B5EF4-FFF2-40B4-BE49-F238E27FC236}">
                <a16:creationId xmlns="" xmlns:a16="http://schemas.microsoft.com/office/drawing/2014/main" id="{1F08B897-6305-477A-AD21-C808653D9232}"/>
              </a:ext>
            </a:extLst>
          </p:cNvPr>
          <p:cNvSpPr txBox="1">
            <a:spLocks/>
          </p:cNvSpPr>
          <p:nvPr/>
        </p:nvSpPr>
        <p:spPr>
          <a:xfrm>
            <a:off x="116810" y="843380"/>
            <a:ext cx="8644418" cy="5493626"/>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Only CP based verification</a:t>
            </a:r>
          </a:p>
          <a:p>
            <a:pPr lvl="1">
              <a:spcBef>
                <a:spcPts val="0"/>
              </a:spcBef>
              <a:spcAft>
                <a:spcPts val="300"/>
              </a:spcAft>
            </a:pPr>
            <a:r>
              <a:rPr lang="en-US" altLang="zh-CN" sz="1200" kern="0" dirty="0"/>
              <a:t>Sol#7 (Samsung), Sol#11 (OPPO), Sol#12 (Huawei), Sol#13 (China Telecom), Sol#14 (Orange), Sol#15 (NEC), Sol#30 (Lenovo), Sol#31 (DT), Sol#32 (Samsung)</a:t>
            </a:r>
          </a:p>
          <a:p>
            <a:pPr lvl="1">
              <a:spcBef>
                <a:spcPts val="0"/>
              </a:spcBef>
              <a:spcAft>
                <a:spcPts val="300"/>
              </a:spcAft>
            </a:pPr>
            <a:r>
              <a:rPr lang="en-US" altLang="zh-CN" sz="1200" kern="0" dirty="0"/>
              <a:t>Can we take this as way forward solution?</a:t>
            </a:r>
          </a:p>
          <a:p>
            <a:pPr lvl="1">
              <a:spcBef>
                <a:spcPts val="0"/>
              </a:spcBef>
              <a:spcAft>
                <a:spcPts val="300"/>
              </a:spcAft>
            </a:pPr>
            <a:endParaRPr lang="en-US" altLang="zh-CN" sz="1000" kern="0" dirty="0"/>
          </a:p>
          <a:p>
            <a:pPr>
              <a:spcBef>
                <a:spcPts val="0"/>
              </a:spcBef>
              <a:spcAft>
                <a:spcPts val="300"/>
              </a:spcAft>
            </a:pPr>
            <a:r>
              <a:rPr lang="en-US" altLang="zh-CN" sz="1600" kern="0" dirty="0"/>
              <a:t>CP+UP based verification</a:t>
            </a:r>
          </a:p>
          <a:p>
            <a:pPr lvl="1">
              <a:spcBef>
                <a:spcPts val="0"/>
              </a:spcBef>
              <a:spcAft>
                <a:spcPts val="300"/>
              </a:spcAft>
            </a:pPr>
            <a:r>
              <a:rPr lang="en-US" altLang="zh-CN" sz="1200" kern="0" dirty="0"/>
              <a:t>Sol#8 (CUC), Sol#9 (Lenovo), Sol#10 (vivo)</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305227564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186431" y="177553"/>
            <a:ext cx="7130357" cy="843379"/>
          </a:xfrm>
        </p:spPr>
        <p:txBody>
          <a:bodyPr/>
          <a:lstStyle/>
          <a:p>
            <a:r>
              <a:rPr lang="en-US" sz="2400" dirty="0"/>
              <a:t>Way Forward proposal for KI#3 (Provision consistent URSP to UE across 5GS and EPS) </a:t>
            </a:r>
            <a:r>
              <a:rPr lang="en-US" sz="2400" dirty="0">
                <a:solidFill>
                  <a:srgbClr val="0070C0"/>
                </a:solidFill>
              </a:rPr>
              <a:t>(2-1)</a:t>
            </a:r>
          </a:p>
        </p:txBody>
      </p:sp>
      <p:sp>
        <p:nvSpPr>
          <p:cNvPr id="3" name="Content Placeholder 7">
            <a:extLst>
              <a:ext uri="{FF2B5EF4-FFF2-40B4-BE49-F238E27FC236}">
                <a16:creationId xmlns="" xmlns:a16="http://schemas.microsoft.com/office/drawing/2014/main" id="{9CBA07BD-34E8-4922-8E4A-000694F62EBC}"/>
              </a:ext>
            </a:extLst>
          </p:cNvPr>
          <p:cNvSpPr txBox="1">
            <a:spLocks/>
          </p:cNvSpPr>
          <p:nvPr/>
        </p:nvSpPr>
        <p:spPr>
          <a:xfrm>
            <a:off x="116810" y="1083077"/>
            <a:ext cx="8644418" cy="5253928"/>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Enhancing the RSD mapping in EPS:</a:t>
            </a:r>
          </a:p>
          <a:p>
            <a:pPr lvl="1">
              <a:spcBef>
                <a:spcPts val="0"/>
              </a:spcBef>
              <a:spcAft>
                <a:spcPts val="300"/>
              </a:spcAft>
            </a:pPr>
            <a:r>
              <a:rPr lang="en-US" altLang="zh-CN" sz="1200" kern="0" dirty="0"/>
              <a:t>RSD with Applicability in EPS enhancement)</a:t>
            </a:r>
          </a:p>
          <a:p>
            <a:pPr lvl="2">
              <a:spcBef>
                <a:spcPts val="0"/>
              </a:spcBef>
              <a:spcAft>
                <a:spcPts val="300"/>
              </a:spcAft>
            </a:pPr>
            <a:r>
              <a:rPr lang="en-US" altLang="zh-CN" sz="1200" kern="0" dirty="0"/>
              <a:t>Sol #17 (Nokia)</a:t>
            </a:r>
          </a:p>
          <a:p>
            <a:pPr>
              <a:spcBef>
                <a:spcPts val="0"/>
              </a:spcBef>
              <a:spcAft>
                <a:spcPts val="300"/>
              </a:spcAft>
            </a:pPr>
            <a:r>
              <a:rPr lang="en-US" altLang="zh-CN" sz="1600" kern="0" dirty="0"/>
              <a:t>Dynamic URSP provisioning and updating in EPS:</a:t>
            </a:r>
          </a:p>
          <a:p>
            <a:pPr lvl="1">
              <a:spcBef>
                <a:spcPts val="0"/>
              </a:spcBef>
              <a:spcAft>
                <a:spcPts val="300"/>
              </a:spcAft>
            </a:pPr>
            <a:r>
              <a:rPr lang="en-US" altLang="zh-CN" sz="1200" kern="0" dirty="0"/>
              <a:t>Provision URSP to UE in E-UTRAN accessing to 5G via N3IWF</a:t>
            </a:r>
          </a:p>
          <a:p>
            <a:pPr lvl="2">
              <a:spcBef>
                <a:spcPts val="0"/>
              </a:spcBef>
              <a:spcAft>
                <a:spcPts val="300"/>
              </a:spcAft>
            </a:pPr>
            <a:r>
              <a:rPr lang="en-US" altLang="zh-CN" sz="1200" kern="0" dirty="0"/>
              <a:t>Sol#34 (vivo): </a:t>
            </a:r>
            <a:r>
              <a:rPr lang="en-US" sz="1200" dirty="0">
                <a:solidFill>
                  <a:srgbClr val="000000"/>
                </a:solidFill>
                <a:effectLst/>
                <a:latin typeface="Times New Roman" panose="02020603050405020304" pitchFamily="18" charset="0"/>
                <a:ea typeface="Malgun Gothic" panose="020B0503020000020004" pitchFamily="34" charset="-127"/>
              </a:rPr>
              <a:t>proposes to provision the URSP to UE in EPS by registering the UE to 5GC via E-UTRAN with N3IWF, which relies on the deployment of N3IWF in 5GC and UE triggering the registration. There are some aspects unclear for this solution:</a:t>
            </a:r>
          </a:p>
          <a:p>
            <a:pPr marL="1485900" lvl="3" indent="-342900">
              <a:spcAft>
                <a:spcPts val="900"/>
              </a:spcAft>
              <a:buFont typeface="Wingdings" panose="05000000000000000000" pitchFamily="2" charset="2"/>
              <a:buChar char="Ø"/>
            </a:pPr>
            <a:r>
              <a:rPr lang="en-US" sz="1200" kern="0" dirty="0"/>
              <a:t>If the URSP update happens before the UE triggers the URSP provisioning request, how does UE-PCF update the URSP rule to UE?</a:t>
            </a:r>
          </a:p>
          <a:p>
            <a:pPr marL="1485900" lvl="3" indent="-342900">
              <a:spcAft>
                <a:spcPts val="900"/>
              </a:spcAft>
              <a:buFont typeface="Wingdings" panose="05000000000000000000" pitchFamily="2" charset="2"/>
              <a:buChar char="Ø"/>
            </a:pPr>
            <a:r>
              <a:rPr lang="en-US" sz="1200" kern="0" dirty="0"/>
              <a:t>Accessing to 5GC via N3IWF was defined to use non-3GPP access, while this proposal uses the 3GPP access (E-UTRAN), which was never studied in early releases and may have significant architecture change.</a:t>
            </a:r>
          </a:p>
          <a:p>
            <a:pPr marL="1485900" lvl="3" indent="-342900">
              <a:spcAft>
                <a:spcPts val="900"/>
              </a:spcAft>
              <a:buFont typeface="Wingdings" panose="05000000000000000000" pitchFamily="2" charset="2"/>
              <a:buChar char="Ø"/>
            </a:pPr>
            <a:r>
              <a:rPr lang="en-US" sz="1200" kern="0" dirty="0"/>
              <a:t>The design requires the UE to do dual registration to both EPS and 5GS, it’s very questionable in real deployment.</a:t>
            </a:r>
          </a:p>
          <a:p>
            <a:pPr lvl="2">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6688228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186431" y="177553"/>
            <a:ext cx="7130357" cy="843379"/>
          </a:xfrm>
        </p:spPr>
        <p:txBody>
          <a:bodyPr/>
          <a:lstStyle/>
          <a:p>
            <a:r>
              <a:rPr lang="en-US" sz="2400" dirty="0"/>
              <a:t>Way Forward proposal for KI#3 (Provision consistent URSP to UE across 5GS and EPS) </a:t>
            </a:r>
            <a:r>
              <a:rPr lang="en-US" sz="2400" dirty="0">
                <a:solidFill>
                  <a:srgbClr val="0070C0"/>
                </a:solidFill>
              </a:rPr>
              <a:t>(2-2)</a:t>
            </a:r>
          </a:p>
        </p:txBody>
      </p:sp>
      <p:sp>
        <p:nvSpPr>
          <p:cNvPr id="3" name="Content Placeholder 7">
            <a:extLst>
              <a:ext uri="{FF2B5EF4-FFF2-40B4-BE49-F238E27FC236}">
                <a16:creationId xmlns="" xmlns:a16="http://schemas.microsoft.com/office/drawing/2014/main" id="{9CBA07BD-34E8-4922-8E4A-000694F62EBC}"/>
              </a:ext>
            </a:extLst>
          </p:cNvPr>
          <p:cNvSpPr txBox="1">
            <a:spLocks/>
          </p:cNvSpPr>
          <p:nvPr/>
        </p:nvSpPr>
        <p:spPr>
          <a:xfrm>
            <a:off x="116810" y="1083077"/>
            <a:ext cx="8644418" cy="5253928"/>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Dynamic URSP provisioning and updating in EPS:</a:t>
            </a:r>
            <a:endParaRPr lang="en-US" altLang="zh-CN" sz="1200" kern="0" dirty="0"/>
          </a:p>
          <a:p>
            <a:pPr lvl="1">
              <a:spcBef>
                <a:spcPts val="0"/>
              </a:spcBef>
              <a:spcAft>
                <a:spcPts val="300"/>
              </a:spcAft>
            </a:pPr>
            <a:r>
              <a:rPr lang="en-US" altLang="zh-CN" sz="1200" kern="0" dirty="0"/>
              <a:t>Provision URSP to UE via </a:t>
            </a:r>
            <a:r>
              <a:rPr lang="en-US" altLang="zh-CN" sz="1200" kern="0" dirty="0" err="1"/>
              <a:t>ePCO</a:t>
            </a:r>
            <a:endParaRPr lang="en-US" altLang="zh-CN" sz="1200" kern="0" dirty="0"/>
          </a:p>
          <a:p>
            <a:pPr lvl="2">
              <a:spcBef>
                <a:spcPts val="0"/>
              </a:spcBef>
              <a:spcAft>
                <a:spcPts val="300"/>
              </a:spcAft>
            </a:pPr>
            <a:r>
              <a:rPr lang="en-US" altLang="zh-CN" sz="1200" kern="0" dirty="0"/>
              <a:t>Sol# 16 (Ericsson), Sol#18 (Intel, Apple, OPPO), Sol# 19 (NEC), Sol#20 (Samsung), Sol#33 (Intel, NEC, Samsung)</a:t>
            </a:r>
          </a:p>
          <a:p>
            <a:pPr lvl="2">
              <a:spcBef>
                <a:spcPts val="0"/>
              </a:spcBef>
              <a:spcAft>
                <a:spcPts val="300"/>
              </a:spcAft>
            </a:pPr>
            <a:r>
              <a:rPr lang="en-US" altLang="zh-CN" sz="1200" kern="0" dirty="0"/>
              <a:t>In principle, Sol#16 and Sol#33 are very similar with some small difference:</a:t>
            </a:r>
          </a:p>
          <a:p>
            <a:pPr lvl="3">
              <a:spcBef>
                <a:spcPts val="0"/>
              </a:spcBef>
              <a:spcAft>
                <a:spcPts val="300"/>
              </a:spcAft>
              <a:buFont typeface="Wingdings" panose="05000000000000000000" pitchFamily="2" charset="2"/>
              <a:buChar char="Ø"/>
            </a:pPr>
            <a:r>
              <a:rPr lang="en-US" altLang="zh-CN" sz="1200" kern="0" dirty="0"/>
              <a:t>Sol#33: UE reporting URSP Support indication in EPS in initial Attach Request in EPS.</a:t>
            </a:r>
          </a:p>
          <a:p>
            <a:pPr lvl="3">
              <a:spcBef>
                <a:spcPts val="0"/>
              </a:spcBef>
              <a:spcAft>
                <a:spcPts val="300"/>
              </a:spcAft>
              <a:buFont typeface="Wingdings" panose="05000000000000000000" pitchFamily="2" charset="2"/>
              <a:buChar char="Ø"/>
            </a:pPr>
            <a:r>
              <a:rPr lang="en-US" altLang="zh-CN" sz="1200" kern="0" dirty="0"/>
              <a:t>Sol#16: Try to avoid MME impact without passing any new information by AMF to MME during 5GS to EPS mobility, but it poses some open issues on selecting the same UE-PCF, no PCRTs for UE Policy Control were enforced in MME and SM-PCF determining the UE capability of URSP Support in EPS based on user subscription. </a:t>
            </a:r>
          </a:p>
          <a:p>
            <a:pPr lvl="3">
              <a:spcBef>
                <a:spcPts val="0"/>
              </a:spcBef>
              <a:spcAft>
                <a:spcPts val="300"/>
              </a:spcAft>
              <a:buFont typeface="Wingdings" panose="05000000000000000000" pitchFamily="2" charset="2"/>
              <a:buChar char="Ø"/>
            </a:pPr>
            <a:r>
              <a:rPr lang="en-US" altLang="zh-CN" sz="1200" kern="0" dirty="0"/>
              <a:t>UE Policy Association handling during mobility from 5GS to EPS. </a:t>
            </a:r>
          </a:p>
          <a:p>
            <a:pPr lvl="4">
              <a:spcBef>
                <a:spcPts val="0"/>
              </a:spcBef>
              <a:spcAft>
                <a:spcPts val="300"/>
              </a:spcAft>
              <a:buFont typeface="Wingdings" panose="05000000000000000000" pitchFamily="2" charset="2"/>
              <a:buChar char="ü"/>
            </a:pPr>
            <a:r>
              <a:rPr lang="en-US" altLang="zh-CN" sz="1200" kern="0" dirty="0"/>
              <a:t>For Sol#16, it’s proposed the AMF to notify UE-PCF to delay terminating the UE Policy Association. </a:t>
            </a:r>
          </a:p>
          <a:p>
            <a:pPr lvl="4">
              <a:spcBef>
                <a:spcPts val="0"/>
              </a:spcBef>
              <a:spcAft>
                <a:spcPts val="300"/>
              </a:spcAft>
              <a:buFont typeface="Wingdings" panose="05000000000000000000" pitchFamily="2" charset="2"/>
              <a:buChar char="ü"/>
            </a:pPr>
            <a:r>
              <a:rPr lang="en-US" altLang="zh-CN" sz="1200" kern="0" dirty="0"/>
              <a:t>Sol#33 proposes not to terminate the UE Policy Association during 5GS to EPS mobility and update the UE Policy Association in EPS. After the UE Policy Association update in EPS, the UE-PCF can initiate the UE Policy Association termination towards AMF.</a:t>
            </a:r>
          </a:p>
          <a:p>
            <a:pPr lvl="2">
              <a:spcBef>
                <a:spcPts val="0"/>
              </a:spcBef>
              <a:spcAft>
                <a:spcPts val="300"/>
              </a:spcAft>
            </a:pPr>
            <a:r>
              <a:rPr lang="en-US" altLang="zh-CN" sz="1200" kern="0" dirty="0"/>
              <a:t>Can we take Sol#33 as way forward?</a:t>
            </a:r>
          </a:p>
          <a:p>
            <a:pPr lvl="3">
              <a:spcBef>
                <a:spcPts val="0"/>
              </a:spcBef>
              <a:spcAft>
                <a:spcPts val="300"/>
              </a:spcAft>
            </a:pPr>
            <a:endParaRPr lang="en-US" altLang="zh-CN" sz="1200" kern="0" dirty="0"/>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4278717210"/>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0C6E9EE-8A5C-434A-B191-D12048E9BBD0}"/>
              </a:ext>
            </a:extLst>
          </p:cNvPr>
          <p:cNvSpPr>
            <a:spLocks noGrp="1"/>
          </p:cNvSpPr>
          <p:nvPr>
            <p:ph type="title"/>
          </p:nvPr>
        </p:nvSpPr>
        <p:spPr>
          <a:xfrm>
            <a:off x="116810" y="157579"/>
            <a:ext cx="7219134" cy="863352"/>
          </a:xfrm>
        </p:spPr>
        <p:txBody>
          <a:bodyPr/>
          <a:lstStyle/>
          <a:p>
            <a:r>
              <a:rPr lang="en-US" sz="2400" dirty="0"/>
              <a:t>Way Forward Proposal for KI#4 (Support standardized and operator-specific traffic categories in URSP)</a:t>
            </a:r>
          </a:p>
        </p:txBody>
      </p:sp>
      <p:sp>
        <p:nvSpPr>
          <p:cNvPr id="3" name="Content Placeholder 7">
            <a:extLst>
              <a:ext uri="{FF2B5EF4-FFF2-40B4-BE49-F238E27FC236}">
                <a16:creationId xmlns="" xmlns:a16="http://schemas.microsoft.com/office/drawing/2014/main" id="{49A4E9E5-C98C-4512-92F9-A376B653211F}"/>
              </a:ext>
            </a:extLst>
          </p:cNvPr>
          <p:cNvSpPr txBox="1">
            <a:spLocks/>
          </p:cNvSpPr>
          <p:nvPr/>
        </p:nvSpPr>
        <p:spPr>
          <a:xfrm>
            <a:off x="116810" y="1091952"/>
            <a:ext cx="8644418" cy="5245053"/>
          </a:xfrm>
          <a:prstGeom prst="rect">
            <a:avLst/>
          </a:prstGeom>
        </p:spPr>
        <p:txBody>
          <a:bodyPr/>
          <a:lstStyle>
            <a:lvl1pPr marL="457200" indent="-457200" algn="l" rtl="0" eaLnBrk="0" fontAlgn="base" hangingPunct="0">
              <a:spcBef>
                <a:spcPct val="20000"/>
              </a:spcBef>
              <a:spcAft>
                <a:spcPct val="0"/>
              </a:spcAft>
              <a:buBlip>
                <a:blip r:embed="rId2"/>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a:lstStyle>
          <a:p>
            <a:pPr>
              <a:spcBef>
                <a:spcPts val="0"/>
              </a:spcBef>
              <a:spcAft>
                <a:spcPts val="300"/>
              </a:spcAft>
            </a:pPr>
            <a:r>
              <a:rPr lang="en-US" altLang="zh-CN" sz="1600" kern="0" dirty="0"/>
              <a:t>Solutions without stage 2 impact:</a:t>
            </a:r>
          </a:p>
          <a:p>
            <a:pPr lvl="1">
              <a:spcBef>
                <a:spcPts val="0"/>
              </a:spcBef>
              <a:spcAft>
                <a:spcPts val="300"/>
              </a:spcAft>
            </a:pPr>
            <a:r>
              <a:rPr lang="en-US" altLang="zh-CN" sz="1200" kern="0" dirty="0"/>
              <a:t>New standardized value in DNN/Traffic Descriptor</a:t>
            </a:r>
          </a:p>
          <a:p>
            <a:pPr lvl="2">
              <a:spcBef>
                <a:spcPts val="0"/>
              </a:spcBef>
              <a:spcAft>
                <a:spcPts val="300"/>
              </a:spcAft>
              <a:buFont typeface="Wingdings" panose="05000000000000000000" pitchFamily="2" charset="2"/>
              <a:buChar char="Ø"/>
            </a:pPr>
            <a:r>
              <a:rPr lang="en-US" altLang="zh-CN" sz="1200" kern="0" dirty="0"/>
              <a:t>Sol#21 (Huawei, no impact to stage 2), stage 3 needs to complete the work.</a:t>
            </a:r>
          </a:p>
          <a:p>
            <a:pPr lvl="1">
              <a:spcBef>
                <a:spcPts val="0"/>
              </a:spcBef>
              <a:spcAft>
                <a:spcPts val="300"/>
              </a:spcAft>
            </a:pPr>
            <a:r>
              <a:rPr lang="en-US" altLang="zh-CN" sz="1200" kern="0" dirty="0"/>
              <a:t>New standardized value in APP ID</a:t>
            </a:r>
          </a:p>
          <a:p>
            <a:pPr lvl="2">
              <a:spcBef>
                <a:spcPts val="0"/>
              </a:spcBef>
              <a:spcAft>
                <a:spcPts val="300"/>
              </a:spcAft>
              <a:buFont typeface="Wingdings" panose="05000000000000000000" pitchFamily="2" charset="2"/>
              <a:buChar char="Ø"/>
            </a:pPr>
            <a:r>
              <a:rPr lang="en-US" altLang="zh-CN" sz="1200" kern="0" dirty="0"/>
              <a:t>Sol#25 (China Telecom, no impact to stage 2), stage 3 needs to complete the work.</a:t>
            </a:r>
          </a:p>
          <a:p>
            <a:pPr lvl="1">
              <a:spcBef>
                <a:spcPts val="0"/>
              </a:spcBef>
              <a:spcAft>
                <a:spcPts val="300"/>
              </a:spcAft>
            </a:pPr>
            <a:r>
              <a:rPr lang="en-US" altLang="zh-CN" sz="1200" kern="0" dirty="0"/>
              <a:t>New standardized value in Connection Capabilities in TD of URSP rule</a:t>
            </a:r>
          </a:p>
          <a:p>
            <a:pPr lvl="2">
              <a:spcBef>
                <a:spcPts val="0"/>
              </a:spcBef>
              <a:spcAft>
                <a:spcPts val="300"/>
              </a:spcAft>
              <a:buFont typeface="Wingdings" panose="05000000000000000000" pitchFamily="2" charset="2"/>
              <a:buChar char="Ø"/>
            </a:pPr>
            <a:r>
              <a:rPr lang="en-US" altLang="zh-CN" sz="1200" kern="0" dirty="0"/>
              <a:t>Sol#35 (Vodafone, Application client determining the TD, no impact to stage 2 and 3 impact), stage 3 doesn’t need to work.</a:t>
            </a:r>
          </a:p>
          <a:p>
            <a:pPr lvl="1">
              <a:spcBef>
                <a:spcPts val="0"/>
              </a:spcBef>
              <a:spcAft>
                <a:spcPts val="300"/>
              </a:spcAft>
            </a:pPr>
            <a:r>
              <a:rPr lang="en-US" altLang="zh-CN" sz="1200" kern="0" dirty="0"/>
              <a:t>If any above solution is selected, no normative work in stage 2 is needed. Any view?</a:t>
            </a:r>
          </a:p>
          <a:p>
            <a:pPr lvl="1">
              <a:spcBef>
                <a:spcPts val="0"/>
              </a:spcBef>
              <a:spcAft>
                <a:spcPts val="300"/>
              </a:spcAft>
            </a:pPr>
            <a:endParaRPr lang="en-US" altLang="zh-CN" sz="1200" kern="0" dirty="0"/>
          </a:p>
          <a:p>
            <a:pPr>
              <a:spcBef>
                <a:spcPts val="0"/>
              </a:spcBef>
              <a:spcAft>
                <a:spcPts val="300"/>
              </a:spcAft>
            </a:pPr>
            <a:r>
              <a:rPr lang="en-US" altLang="zh-CN" sz="1600" kern="0" dirty="0"/>
              <a:t>Traffic Category in TD of URSP rule</a:t>
            </a:r>
          </a:p>
          <a:p>
            <a:pPr lvl="1">
              <a:spcBef>
                <a:spcPts val="0"/>
              </a:spcBef>
              <a:spcAft>
                <a:spcPts val="300"/>
              </a:spcAft>
            </a:pPr>
            <a:r>
              <a:rPr lang="en-US" altLang="zh-CN" sz="1200" kern="0" dirty="0"/>
              <a:t>Sol#22 (Lenovo, additional ATC rule in UE Policy)</a:t>
            </a:r>
          </a:p>
          <a:p>
            <a:pPr lvl="1">
              <a:spcBef>
                <a:spcPts val="0"/>
              </a:spcBef>
              <a:spcAft>
                <a:spcPts val="300"/>
              </a:spcAft>
            </a:pPr>
            <a:r>
              <a:rPr lang="en-US" altLang="zh-CN" sz="1200" kern="0" dirty="0"/>
              <a:t>Sol#23 (Nokia, UE determining TD by implementation) </a:t>
            </a:r>
          </a:p>
          <a:p>
            <a:pPr lvl="1">
              <a:spcBef>
                <a:spcPts val="0"/>
              </a:spcBef>
              <a:spcAft>
                <a:spcPts val="300"/>
              </a:spcAft>
            </a:pPr>
            <a:r>
              <a:rPr lang="en-US" altLang="zh-CN" sz="1200" kern="0" dirty="0"/>
              <a:t>Sol#24 (vivo, UE determining TD by implementation)</a:t>
            </a:r>
          </a:p>
          <a:p>
            <a:pPr lvl="1">
              <a:spcBef>
                <a:spcPts val="0"/>
              </a:spcBef>
              <a:spcAft>
                <a:spcPts val="300"/>
              </a:spcAft>
            </a:pPr>
            <a:r>
              <a:rPr lang="en-US" altLang="zh-CN" sz="1200" kern="0" dirty="0"/>
              <a:t>Sol#26 (Apple, Application client determining the TD)</a:t>
            </a:r>
          </a:p>
          <a:p>
            <a:pPr lvl="1">
              <a:spcBef>
                <a:spcPts val="0"/>
              </a:spcBef>
              <a:spcAft>
                <a:spcPts val="300"/>
              </a:spcAft>
              <a:buFont typeface="Wingdings" panose="05000000000000000000" pitchFamily="2" charset="2"/>
              <a:buChar char="Ø"/>
            </a:pPr>
            <a:r>
              <a:rPr lang="en-US" altLang="zh-CN" sz="1200" kern="0" dirty="0"/>
              <a:t>Can we take this approach (Traffic Category in TD) as way forward and continue to discuss on how the UE determines the TD?</a:t>
            </a:r>
          </a:p>
          <a:p>
            <a:pPr marL="285750" lvl="1" indent="0">
              <a:spcBef>
                <a:spcPts val="0"/>
              </a:spcBef>
              <a:spcAft>
                <a:spcPts val="0"/>
              </a:spcAft>
              <a:buFont typeface="Arial" panose="020B0604020202020204" pitchFamily="34" charset="0"/>
              <a:buNone/>
            </a:pPr>
            <a:endParaRPr lang="de-DE" altLang="de-DE" sz="1050" b="1" i="1" kern="0" dirty="0">
              <a:solidFill>
                <a:schemeClr val="tx2">
                  <a:lumMod val="60000"/>
                  <a:lumOff val="40000"/>
                </a:schemeClr>
              </a:solidFill>
            </a:endParaRPr>
          </a:p>
        </p:txBody>
      </p:sp>
    </p:spTree>
    <p:extLst>
      <p:ext uri="{BB962C8B-B14F-4D97-AF65-F5344CB8AC3E}">
        <p14:creationId xmlns:p14="http://schemas.microsoft.com/office/powerpoint/2010/main" val="1512338651"/>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3533A74-ADFD-4E64-B0B4-1CEB82ADD9EB}"/>
              </a:ext>
            </a:extLst>
          </p:cNvPr>
          <p:cNvSpPr>
            <a:spLocks noGrp="1"/>
          </p:cNvSpPr>
          <p:nvPr>
            <p:ph type="title"/>
          </p:nvPr>
        </p:nvSpPr>
        <p:spPr/>
        <p:txBody>
          <a:bodyPr/>
          <a:lstStyle/>
          <a:p>
            <a:r>
              <a:rPr lang="en-US" altLang="zh-CN" sz="3200" dirty="0">
                <a:latin typeface="Calibri" pitchFamily="34" charset="0"/>
              </a:rPr>
              <a:t>Rel-18 </a:t>
            </a:r>
            <a:r>
              <a:rPr lang="en-US" altLang="zh-CN" sz="3200" dirty="0" err="1">
                <a:latin typeface="Calibri" pitchFamily="34" charset="0"/>
              </a:rPr>
              <a:t>FS_eUEPO</a:t>
            </a:r>
            <a:r>
              <a:rPr lang="en-US" altLang="zh-CN" sz="3200" dirty="0">
                <a:latin typeface="Calibri" pitchFamily="34" charset="0"/>
              </a:rPr>
              <a:t> Overall Work Plan</a:t>
            </a:r>
            <a:endParaRPr lang="en-US" dirty="0"/>
          </a:p>
        </p:txBody>
      </p:sp>
      <p:graphicFrame>
        <p:nvGraphicFramePr>
          <p:cNvPr id="4" name="表格 7">
            <a:extLst>
              <a:ext uri="{FF2B5EF4-FFF2-40B4-BE49-F238E27FC236}">
                <a16:creationId xmlns="" xmlns:a16="http://schemas.microsoft.com/office/drawing/2014/main" id="{FF5F171B-E781-4382-A5E5-BCBD3485351F}"/>
              </a:ext>
            </a:extLst>
          </p:cNvPr>
          <p:cNvGraphicFramePr>
            <a:graphicFrameLocks noGrp="1"/>
          </p:cNvGraphicFramePr>
          <p:nvPr>
            <p:extLst>
              <p:ext uri="{D42A27DB-BD31-4B8C-83A1-F6EECF244321}">
                <p14:modId xmlns:p14="http://schemas.microsoft.com/office/powerpoint/2010/main" val="2613466961"/>
              </p:ext>
            </p:extLst>
          </p:nvPr>
        </p:nvGraphicFramePr>
        <p:xfrm>
          <a:off x="887570" y="1468613"/>
          <a:ext cx="7715247" cy="223034"/>
        </p:xfrm>
        <a:graphic>
          <a:graphicData uri="http://schemas.openxmlformats.org/drawingml/2006/table">
            <a:tbl>
              <a:tblPr>
                <a:tableStyleId>{5C22544A-7EE6-4342-B048-85BDC9FD1C3A}</a:tableStyleId>
              </a:tblPr>
              <a:tblGrid>
                <a:gridCol w="964109">
                  <a:extLst>
                    <a:ext uri="{9D8B030D-6E8A-4147-A177-3AD203B41FA5}">
                      <a16:colId xmlns="" xmlns:a16="http://schemas.microsoft.com/office/drawing/2014/main" val="20000"/>
                    </a:ext>
                  </a:extLst>
                </a:gridCol>
                <a:gridCol w="723676">
                  <a:extLst>
                    <a:ext uri="{9D8B030D-6E8A-4147-A177-3AD203B41FA5}">
                      <a16:colId xmlns="" xmlns:a16="http://schemas.microsoft.com/office/drawing/2014/main" val="20001"/>
                    </a:ext>
                  </a:extLst>
                </a:gridCol>
                <a:gridCol w="733199">
                  <a:extLst>
                    <a:ext uri="{9D8B030D-6E8A-4147-A177-3AD203B41FA5}">
                      <a16:colId xmlns="" xmlns:a16="http://schemas.microsoft.com/office/drawing/2014/main" val="20002"/>
                    </a:ext>
                  </a:extLst>
                </a:gridCol>
                <a:gridCol w="580846">
                  <a:extLst>
                    <a:ext uri="{9D8B030D-6E8A-4147-A177-3AD203B41FA5}">
                      <a16:colId xmlns="" xmlns:a16="http://schemas.microsoft.com/office/drawing/2014/main" val="20003"/>
                    </a:ext>
                  </a:extLst>
                </a:gridCol>
                <a:gridCol w="523713">
                  <a:extLst>
                    <a:ext uri="{9D8B030D-6E8A-4147-A177-3AD203B41FA5}">
                      <a16:colId xmlns="" xmlns:a16="http://schemas.microsoft.com/office/drawing/2014/main" val="20004"/>
                    </a:ext>
                  </a:extLst>
                </a:gridCol>
                <a:gridCol w="523713">
                  <a:extLst>
                    <a:ext uri="{9D8B030D-6E8A-4147-A177-3AD203B41FA5}">
                      <a16:colId xmlns="" xmlns:a16="http://schemas.microsoft.com/office/drawing/2014/main" val="20005"/>
                    </a:ext>
                  </a:extLst>
                </a:gridCol>
                <a:gridCol w="523713">
                  <a:extLst>
                    <a:ext uri="{9D8B030D-6E8A-4147-A177-3AD203B41FA5}">
                      <a16:colId xmlns="" xmlns:a16="http://schemas.microsoft.com/office/drawing/2014/main" val="20006"/>
                    </a:ext>
                  </a:extLst>
                </a:gridCol>
                <a:gridCol w="523713">
                  <a:extLst>
                    <a:ext uri="{9D8B030D-6E8A-4147-A177-3AD203B41FA5}">
                      <a16:colId xmlns="" xmlns:a16="http://schemas.microsoft.com/office/drawing/2014/main" val="20007"/>
                    </a:ext>
                  </a:extLst>
                </a:gridCol>
                <a:gridCol w="523713">
                  <a:extLst>
                    <a:ext uri="{9D8B030D-6E8A-4147-A177-3AD203B41FA5}">
                      <a16:colId xmlns="" xmlns:a16="http://schemas.microsoft.com/office/drawing/2014/main" val="20008"/>
                    </a:ext>
                  </a:extLst>
                </a:gridCol>
                <a:gridCol w="523713">
                  <a:extLst>
                    <a:ext uri="{9D8B030D-6E8A-4147-A177-3AD203B41FA5}">
                      <a16:colId xmlns="" xmlns:a16="http://schemas.microsoft.com/office/drawing/2014/main" val="20009"/>
                    </a:ext>
                  </a:extLst>
                </a:gridCol>
                <a:gridCol w="523713">
                  <a:extLst>
                    <a:ext uri="{9D8B030D-6E8A-4147-A177-3AD203B41FA5}">
                      <a16:colId xmlns="" xmlns:a16="http://schemas.microsoft.com/office/drawing/2014/main" val="20010"/>
                    </a:ext>
                  </a:extLst>
                </a:gridCol>
                <a:gridCol w="523713">
                  <a:extLst>
                    <a:ext uri="{9D8B030D-6E8A-4147-A177-3AD203B41FA5}">
                      <a16:colId xmlns="" xmlns:a16="http://schemas.microsoft.com/office/drawing/2014/main" val="20011"/>
                    </a:ext>
                  </a:extLst>
                </a:gridCol>
                <a:gridCol w="523713">
                  <a:extLst>
                    <a:ext uri="{9D8B030D-6E8A-4147-A177-3AD203B41FA5}">
                      <a16:colId xmlns="" xmlns:a16="http://schemas.microsoft.com/office/drawing/2014/main" val="20012"/>
                    </a:ext>
                  </a:extLst>
                </a:gridCol>
              </a:tblGrid>
              <a:tr h="111517">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dirty="0">
                        <a:solidFill>
                          <a:srgbClr val="000000"/>
                        </a:solidFill>
                        <a:effectLst/>
                        <a:latin typeface="等线"/>
                      </a:endParaRPr>
                    </a:p>
                  </a:txBody>
                  <a:tcPr marL="0" marR="0" marT="0" marB="0" anchor="b"/>
                </a:tc>
                <a:tc>
                  <a:txBody>
                    <a:bodyPr/>
                    <a:lstStyle/>
                    <a:p>
                      <a:pPr algn="ctr" fontAlgn="b"/>
                      <a:endParaRPr lang="zh-CN" altLang="en-US" sz="700" b="1" i="0" u="none" strike="noStrike">
                        <a:solidFill>
                          <a:srgbClr val="000000"/>
                        </a:solidFill>
                        <a:effectLst/>
                        <a:latin typeface="等线"/>
                      </a:endParaRPr>
                    </a:p>
                  </a:txBody>
                  <a:tcPr marL="0" marR="0" marT="0" marB="0" anchor="b"/>
                </a:tc>
                <a:tc>
                  <a:txBody>
                    <a:bodyPr/>
                    <a:lstStyle/>
                    <a:p>
                      <a:pPr algn="ctr" fontAlgn="b"/>
                      <a:r>
                        <a:rPr lang="en-US" sz="700" b="1" u="none" strike="noStrike" dirty="0">
                          <a:effectLst/>
                        </a:rPr>
                        <a:t>Feb,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Apr,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May,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Aug,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Oct,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Nov, 22</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Jan, 23</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Feb, 23</a:t>
                      </a:r>
                      <a:endParaRPr lang="en-US" sz="700" b="1" i="0" u="none" strike="noStrike" dirty="0">
                        <a:solidFill>
                          <a:srgbClr val="000000"/>
                        </a:solidFill>
                        <a:effectLst/>
                        <a:latin typeface="等线"/>
                      </a:endParaRPr>
                    </a:p>
                  </a:txBody>
                  <a:tcPr marL="0" marR="0" marT="0" marB="0" anchor="b"/>
                </a:tc>
                <a:tc>
                  <a:txBody>
                    <a:bodyPr/>
                    <a:lstStyle/>
                    <a:p>
                      <a:pPr algn="l" fontAlgn="b"/>
                      <a:endParaRPr lang="zh-CN" altLang="en-US" sz="700" b="1" i="0" u="none" strike="noStrike" dirty="0">
                        <a:solidFill>
                          <a:srgbClr val="000000"/>
                        </a:solidFill>
                        <a:effectLst/>
                        <a:latin typeface="等线"/>
                      </a:endParaRPr>
                    </a:p>
                  </a:txBody>
                  <a:tcPr marL="0" marR="0" marT="0" marB="0" anchor="b"/>
                </a:tc>
                <a:extLst>
                  <a:ext uri="{0D108BD9-81ED-4DB2-BD59-A6C34878D82A}">
                    <a16:rowId xmlns="" xmlns:a16="http://schemas.microsoft.com/office/drawing/2014/main" val="10000"/>
                  </a:ext>
                </a:extLst>
              </a:tr>
              <a:tr h="111517">
                <a:tc>
                  <a:txBody>
                    <a:bodyPr/>
                    <a:lstStyle/>
                    <a:p>
                      <a:pPr algn="ctr" fontAlgn="b"/>
                      <a:r>
                        <a:rPr lang="en-US" sz="700" b="1" u="none" strike="noStrike" dirty="0">
                          <a:effectLst/>
                        </a:rPr>
                        <a:t>SID/WID</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Study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Normative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#149</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#150</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#151</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#152</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#153</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#154</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#154AH</a:t>
                      </a:r>
                      <a:endParaRPr lang="en-US" sz="700" b="1" i="0" u="none" strike="noStrike" dirty="0">
                        <a:solidFill>
                          <a:srgbClr val="000000"/>
                        </a:solidFill>
                        <a:effectLst/>
                        <a:latin typeface="等线"/>
                      </a:endParaRPr>
                    </a:p>
                  </a:txBody>
                  <a:tcPr marL="0" marR="0" marT="0" marB="0" anchor="b"/>
                </a:tc>
                <a:tc>
                  <a:txBody>
                    <a:bodyPr/>
                    <a:lstStyle/>
                    <a:p>
                      <a:pPr algn="ctr" fontAlgn="b"/>
                      <a:r>
                        <a:rPr lang="en-US" altLang="zh-CN" sz="700" b="1" u="none" strike="noStrike" dirty="0">
                          <a:effectLst/>
                        </a:rPr>
                        <a:t>#155</a:t>
                      </a:r>
                      <a:endParaRPr lang="en-US" altLang="zh-CN" sz="700" b="1" i="0" u="none" strike="noStrike" dirty="0">
                        <a:solidFill>
                          <a:srgbClr val="000000"/>
                        </a:solidFill>
                        <a:effectLst/>
                        <a:latin typeface="等线"/>
                      </a:endParaRPr>
                    </a:p>
                  </a:txBody>
                  <a:tcPr marL="0" marR="0" marT="0" marB="0" anchor="b"/>
                </a:tc>
                <a:tc>
                  <a:txBody>
                    <a:bodyPr/>
                    <a:lstStyle/>
                    <a:p>
                      <a:pPr algn="ctr" fontAlgn="b"/>
                      <a:r>
                        <a:rPr lang="en-US" sz="700" b="1" u="none" strike="noStrike" dirty="0">
                          <a:effectLst/>
                        </a:rPr>
                        <a:t>Total TU</a:t>
                      </a:r>
                      <a:endParaRPr lang="en-US" sz="700" b="1" i="0" u="none" strike="noStrike" dirty="0">
                        <a:solidFill>
                          <a:srgbClr val="000000"/>
                        </a:solidFill>
                        <a:effectLst/>
                        <a:latin typeface="等线"/>
                      </a:endParaRPr>
                    </a:p>
                  </a:txBody>
                  <a:tcPr marL="0" marR="0" marT="0" marB="0" anchor="b"/>
                </a:tc>
                <a:extLst>
                  <a:ext uri="{0D108BD9-81ED-4DB2-BD59-A6C34878D82A}">
                    <a16:rowId xmlns="" xmlns:a16="http://schemas.microsoft.com/office/drawing/2014/main" val="10001"/>
                  </a:ext>
                </a:extLst>
              </a:tr>
            </a:tbl>
          </a:graphicData>
        </a:graphic>
      </p:graphicFrame>
      <p:sp>
        <p:nvSpPr>
          <p:cNvPr id="5" name="矩形 9">
            <a:extLst>
              <a:ext uri="{FF2B5EF4-FFF2-40B4-BE49-F238E27FC236}">
                <a16:creationId xmlns="" xmlns:a16="http://schemas.microsoft.com/office/drawing/2014/main" id="{C339E6FB-4928-42D2-B7CE-D08A312695A5}"/>
              </a:ext>
            </a:extLst>
          </p:cNvPr>
          <p:cNvSpPr/>
          <p:nvPr/>
        </p:nvSpPr>
        <p:spPr>
          <a:xfrm>
            <a:off x="371475" y="2183296"/>
            <a:ext cx="8230153" cy="2370521"/>
          </a:xfrm>
          <a:prstGeom prst="rect">
            <a:avLst/>
          </a:prstGeom>
        </p:spPr>
        <p:txBody>
          <a:bodyPr wrap="square">
            <a:spAutoFit/>
          </a:bodyPr>
          <a:lstStyle/>
          <a:p>
            <a:pPr lvl="1">
              <a:lnSpc>
                <a:spcPct val="110000"/>
              </a:lnSpc>
              <a:defRPr/>
            </a:pPr>
            <a:r>
              <a:rPr lang="en-US" altLang="zh-CN" sz="1464" b="1" dirty="0"/>
              <a:t>Overall Work Plan</a:t>
            </a:r>
          </a:p>
          <a:p>
            <a:pPr marL="453051" lvl="1" indent="-174250">
              <a:lnSpc>
                <a:spcPct val="110000"/>
              </a:lnSpc>
              <a:buFont typeface="Arial" panose="020B0604020202020204" pitchFamily="34" charset="0"/>
              <a:buChar char="•"/>
              <a:defRPr/>
            </a:pPr>
            <a:r>
              <a:rPr lang="en-US" altLang="zh-CN" sz="1098" dirty="0"/>
              <a:t>SA2#149e, 0.5 TU assigned, 15 documents in maximum:</a:t>
            </a:r>
          </a:p>
          <a:p>
            <a:pPr marL="731851" lvl="2" indent="-174250">
              <a:lnSpc>
                <a:spcPct val="110000"/>
              </a:lnSpc>
              <a:buFont typeface="Arial" panose="020B0604020202020204" pitchFamily="34" charset="0"/>
              <a:buChar char="•"/>
              <a:defRPr/>
            </a:pPr>
            <a:r>
              <a:rPr lang="en-US" altLang="zh-CN" sz="1098" dirty="0"/>
              <a:t>TR Skeleton, TR Scope, Architectural Assumption, Key Issues. </a:t>
            </a:r>
          </a:p>
          <a:p>
            <a:pPr marL="453051" lvl="1" indent="-174250">
              <a:lnSpc>
                <a:spcPct val="110000"/>
              </a:lnSpc>
              <a:buFont typeface="Arial" panose="020B0604020202020204" pitchFamily="34" charset="0"/>
              <a:buChar char="•"/>
              <a:defRPr/>
            </a:pPr>
            <a:r>
              <a:rPr lang="en-US" altLang="zh-CN" sz="1098" dirty="0"/>
              <a:t>SA2#150e, 1 TU assigned, 30 documents in maximum:</a:t>
            </a:r>
          </a:p>
          <a:p>
            <a:pPr marL="731851" lvl="2" indent="-174250">
              <a:lnSpc>
                <a:spcPct val="110000"/>
              </a:lnSpc>
              <a:buFont typeface="Arial" panose="020B0604020202020204" pitchFamily="34" charset="0"/>
              <a:buChar char="•"/>
              <a:defRPr/>
            </a:pPr>
            <a:r>
              <a:rPr lang="en-US" altLang="zh-CN" sz="1098" dirty="0"/>
              <a:t>Key issue update and new solutions. Last e-meeting for new Key Issue.</a:t>
            </a:r>
          </a:p>
          <a:p>
            <a:pPr marL="453051" lvl="1" indent="-174250">
              <a:lnSpc>
                <a:spcPct val="110000"/>
              </a:lnSpc>
              <a:buFont typeface="Arial" panose="020B0604020202020204" pitchFamily="34" charset="0"/>
              <a:buChar char="•"/>
              <a:defRPr/>
            </a:pPr>
            <a:r>
              <a:rPr lang="en-US" altLang="zh-CN" sz="1098" dirty="0"/>
              <a:t>SA2#151e, 1 TU assigned, 30 documents in maximum:</a:t>
            </a:r>
          </a:p>
          <a:p>
            <a:pPr marL="731851" lvl="2" indent="-174250">
              <a:lnSpc>
                <a:spcPct val="110000"/>
              </a:lnSpc>
              <a:buFont typeface="Arial" panose="020B0604020202020204" pitchFamily="34" charset="0"/>
              <a:buChar char="•"/>
              <a:defRPr/>
            </a:pPr>
            <a:r>
              <a:rPr lang="en-US" altLang="zh-CN" sz="1098" dirty="0"/>
              <a:t>Stabilize solution. Last e-meeting for new solution. Potential TR for information.</a:t>
            </a:r>
          </a:p>
          <a:p>
            <a:pPr marL="453051" lvl="1" indent="-174250">
              <a:lnSpc>
                <a:spcPct val="110000"/>
              </a:lnSpc>
              <a:buFont typeface="Arial" panose="020B0604020202020204" pitchFamily="34" charset="0"/>
              <a:buChar char="•"/>
              <a:defRPr/>
            </a:pPr>
            <a:r>
              <a:rPr lang="en-US" altLang="zh-CN" sz="1098" dirty="0"/>
              <a:t>SA2#152(e), 1 TU assigned, 30 documents in maximum:</a:t>
            </a:r>
          </a:p>
          <a:p>
            <a:pPr marL="731851" lvl="2" indent="-174250">
              <a:lnSpc>
                <a:spcPct val="110000"/>
              </a:lnSpc>
              <a:buFont typeface="Arial" panose="020B0604020202020204" pitchFamily="34" charset="0"/>
              <a:buChar char="•"/>
              <a:defRPr/>
            </a:pPr>
            <a:r>
              <a:rPr lang="en-US" altLang="zh-CN" sz="1098" dirty="0"/>
              <a:t>Stabilize solution and conclusion, TR for information and potential TR for approval, potential WID discussion and approval. </a:t>
            </a:r>
          </a:p>
          <a:p>
            <a:pPr marL="453051" lvl="1" indent="-174250">
              <a:lnSpc>
                <a:spcPct val="110000"/>
              </a:lnSpc>
              <a:buFont typeface="Arial" panose="020B0604020202020204" pitchFamily="34" charset="0"/>
              <a:buChar char="•"/>
              <a:defRPr/>
            </a:pPr>
            <a:r>
              <a:rPr lang="en-US" altLang="zh-CN" sz="1098" dirty="0"/>
              <a:t>SA2#153(e), 0.75 TU assigned, 23 documents in maximum:</a:t>
            </a:r>
          </a:p>
          <a:p>
            <a:pPr marL="731851" lvl="2" indent="-174250">
              <a:lnSpc>
                <a:spcPct val="110000"/>
              </a:lnSpc>
              <a:buFont typeface="Arial" panose="020B0604020202020204" pitchFamily="34" charset="0"/>
              <a:buChar char="•"/>
              <a:defRPr/>
            </a:pPr>
            <a:r>
              <a:rPr lang="en-US" altLang="zh-CN" sz="1098" dirty="0"/>
              <a:t>Potential update on solution and conclusions, WID approval and update.</a:t>
            </a:r>
          </a:p>
        </p:txBody>
      </p:sp>
      <p:sp>
        <p:nvSpPr>
          <p:cNvPr id="6" name="矩形 10">
            <a:extLst>
              <a:ext uri="{FF2B5EF4-FFF2-40B4-BE49-F238E27FC236}">
                <a16:creationId xmlns="" xmlns:a16="http://schemas.microsoft.com/office/drawing/2014/main" id="{BDB0ED56-7455-4CA7-862C-BE93F623875D}"/>
              </a:ext>
            </a:extLst>
          </p:cNvPr>
          <p:cNvSpPr/>
          <p:nvPr/>
        </p:nvSpPr>
        <p:spPr>
          <a:xfrm>
            <a:off x="773130" y="5333151"/>
            <a:ext cx="4347665" cy="242502"/>
          </a:xfrm>
          <a:prstGeom prst="rect">
            <a:avLst/>
          </a:prstGeom>
        </p:spPr>
        <p:txBody>
          <a:bodyPr wrap="none">
            <a:spAutoFit/>
          </a:bodyPr>
          <a:lstStyle/>
          <a:p>
            <a:r>
              <a:rPr lang="en-US" altLang="zh-CN" sz="976" dirty="0">
                <a:solidFill>
                  <a:srgbClr val="FF0000"/>
                </a:solidFill>
              </a:rPr>
              <a:t>*The Work Plan will be updated and reflected in status report after each meeting.</a:t>
            </a:r>
            <a:endParaRPr lang="zh-CN" altLang="en-US" sz="976" dirty="0">
              <a:solidFill>
                <a:srgbClr val="FF0000"/>
              </a:solidFill>
            </a:endParaRPr>
          </a:p>
        </p:txBody>
      </p:sp>
      <p:graphicFrame>
        <p:nvGraphicFramePr>
          <p:cNvPr id="7" name="Table 4">
            <a:extLst>
              <a:ext uri="{FF2B5EF4-FFF2-40B4-BE49-F238E27FC236}">
                <a16:creationId xmlns="" xmlns:a16="http://schemas.microsoft.com/office/drawing/2014/main" id="{EEF4DF35-653E-47EF-99F7-66DD91139545}"/>
              </a:ext>
            </a:extLst>
          </p:cNvPr>
          <p:cNvGraphicFramePr>
            <a:graphicFrameLocks noGrp="1"/>
          </p:cNvGraphicFramePr>
          <p:nvPr>
            <p:extLst>
              <p:ext uri="{D42A27DB-BD31-4B8C-83A1-F6EECF244321}">
                <p14:modId xmlns:p14="http://schemas.microsoft.com/office/powerpoint/2010/main" val="1042161265"/>
              </p:ext>
            </p:extLst>
          </p:nvPr>
        </p:nvGraphicFramePr>
        <p:xfrm>
          <a:off x="886378" y="1755197"/>
          <a:ext cx="7715250" cy="226132"/>
        </p:xfrm>
        <a:graphic>
          <a:graphicData uri="http://schemas.openxmlformats.org/drawingml/2006/table">
            <a:tbl>
              <a:tblPr firstRow="1" bandRow="1">
                <a:tableStyleId>{5C22544A-7EE6-4342-B048-85BDC9FD1C3A}</a:tableStyleId>
              </a:tblPr>
              <a:tblGrid>
                <a:gridCol w="943992">
                  <a:extLst>
                    <a:ext uri="{9D8B030D-6E8A-4147-A177-3AD203B41FA5}">
                      <a16:colId xmlns="" xmlns:a16="http://schemas.microsoft.com/office/drawing/2014/main" val="3588477498"/>
                    </a:ext>
                  </a:extLst>
                </a:gridCol>
                <a:gridCol w="747055">
                  <a:extLst>
                    <a:ext uri="{9D8B030D-6E8A-4147-A177-3AD203B41FA5}">
                      <a16:colId xmlns="" xmlns:a16="http://schemas.microsoft.com/office/drawing/2014/main" val="1431586996"/>
                    </a:ext>
                  </a:extLst>
                </a:gridCol>
                <a:gridCol w="719988">
                  <a:extLst>
                    <a:ext uri="{9D8B030D-6E8A-4147-A177-3AD203B41FA5}">
                      <a16:colId xmlns="" xmlns:a16="http://schemas.microsoft.com/office/drawing/2014/main" val="3606017724"/>
                    </a:ext>
                  </a:extLst>
                </a:gridCol>
                <a:gridCol w="600893">
                  <a:extLst>
                    <a:ext uri="{9D8B030D-6E8A-4147-A177-3AD203B41FA5}">
                      <a16:colId xmlns="" xmlns:a16="http://schemas.microsoft.com/office/drawing/2014/main" val="3443668299"/>
                    </a:ext>
                  </a:extLst>
                </a:gridCol>
                <a:gridCol w="503450">
                  <a:extLst>
                    <a:ext uri="{9D8B030D-6E8A-4147-A177-3AD203B41FA5}">
                      <a16:colId xmlns="" xmlns:a16="http://schemas.microsoft.com/office/drawing/2014/main" val="3115094723"/>
                    </a:ext>
                  </a:extLst>
                </a:gridCol>
                <a:gridCol w="535931">
                  <a:extLst>
                    <a:ext uri="{9D8B030D-6E8A-4147-A177-3AD203B41FA5}">
                      <a16:colId xmlns="" xmlns:a16="http://schemas.microsoft.com/office/drawing/2014/main" val="2116930087"/>
                    </a:ext>
                  </a:extLst>
                </a:gridCol>
                <a:gridCol w="519691">
                  <a:extLst>
                    <a:ext uri="{9D8B030D-6E8A-4147-A177-3AD203B41FA5}">
                      <a16:colId xmlns="" xmlns:a16="http://schemas.microsoft.com/office/drawing/2014/main" val="1135184960"/>
                    </a:ext>
                  </a:extLst>
                </a:gridCol>
                <a:gridCol w="508864">
                  <a:extLst>
                    <a:ext uri="{9D8B030D-6E8A-4147-A177-3AD203B41FA5}">
                      <a16:colId xmlns="" xmlns:a16="http://schemas.microsoft.com/office/drawing/2014/main" val="1067851737"/>
                    </a:ext>
                  </a:extLst>
                </a:gridCol>
                <a:gridCol w="557585">
                  <a:extLst>
                    <a:ext uri="{9D8B030D-6E8A-4147-A177-3AD203B41FA5}">
                      <a16:colId xmlns="" xmlns:a16="http://schemas.microsoft.com/office/drawing/2014/main" val="1854128041"/>
                    </a:ext>
                  </a:extLst>
                </a:gridCol>
                <a:gridCol w="508864">
                  <a:extLst>
                    <a:ext uri="{9D8B030D-6E8A-4147-A177-3AD203B41FA5}">
                      <a16:colId xmlns="" xmlns:a16="http://schemas.microsoft.com/office/drawing/2014/main" val="1241012998"/>
                    </a:ext>
                  </a:extLst>
                </a:gridCol>
                <a:gridCol w="519690">
                  <a:extLst>
                    <a:ext uri="{9D8B030D-6E8A-4147-A177-3AD203B41FA5}">
                      <a16:colId xmlns="" xmlns:a16="http://schemas.microsoft.com/office/drawing/2014/main" val="2318729966"/>
                    </a:ext>
                  </a:extLst>
                </a:gridCol>
                <a:gridCol w="535931">
                  <a:extLst>
                    <a:ext uri="{9D8B030D-6E8A-4147-A177-3AD203B41FA5}">
                      <a16:colId xmlns="" xmlns:a16="http://schemas.microsoft.com/office/drawing/2014/main" val="384277452"/>
                    </a:ext>
                  </a:extLst>
                </a:gridCol>
                <a:gridCol w="513316">
                  <a:extLst>
                    <a:ext uri="{9D8B030D-6E8A-4147-A177-3AD203B41FA5}">
                      <a16:colId xmlns="" xmlns:a16="http://schemas.microsoft.com/office/drawing/2014/main" val="1372437455"/>
                    </a:ext>
                  </a:extLst>
                </a:gridCol>
              </a:tblGrid>
              <a:tr h="226132">
                <a:tc>
                  <a:txBody>
                    <a:bodyPr/>
                    <a:lstStyle/>
                    <a:p>
                      <a:pPr algn="ctr"/>
                      <a:r>
                        <a:rPr lang="en-US" sz="1000" b="0" dirty="0" err="1"/>
                        <a:t>FS_eUEPO</a:t>
                      </a:r>
                      <a:endParaRPr lang="en-US" sz="1000" b="0" dirty="0"/>
                    </a:p>
                  </a:txBody>
                  <a:tcPr marL="55758" marR="55758" marT="27879" marB="27879"/>
                </a:tc>
                <a:tc>
                  <a:txBody>
                    <a:bodyPr/>
                    <a:lstStyle/>
                    <a:p>
                      <a:pPr algn="ctr"/>
                      <a:r>
                        <a:rPr lang="en-US" sz="1000" b="0" dirty="0"/>
                        <a:t>4.25</a:t>
                      </a:r>
                    </a:p>
                  </a:txBody>
                  <a:tcPr marL="55758" marR="55758" marT="27879" marB="27879"/>
                </a:tc>
                <a:tc>
                  <a:txBody>
                    <a:bodyPr/>
                    <a:lstStyle/>
                    <a:p>
                      <a:pPr algn="ctr"/>
                      <a:r>
                        <a:rPr lang="en-US" sz="1000" b="0" dirty="0"/>
                        <a:t>1.5</a:t>
                      </a:r>
                    </a:p>
                  </a:txBody>
                  <a:tcPr marL="55758" marR="55758" marT="27879" marB="27879"/>
                </a:tc>
                <a:tc>
                  <a:txBody>
                    <a:bodyPr/>
                    <a:lstStyle/>
                    <a:p>
                      <a:pPr algn="ctr"/>
                      <a:r>
                        <a:rPr lang="en-US" sz="1000" b="0" dirty="0"/>
                        <a:t>5.75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1</a:t>
                      </a:r>
                    </a:p>
                  </a:txBody>
                  <a:tcPr marL="55758" marR="55758" marT="27879" marB="27879"/>
                </a:tc>
                <a:tc>
                  <a:txBody>
                    <a:bodyPr/>
                    <a:lstStyle/>
                    <a:p>
                      <a:pPr algn="ctr"/>
                      <a:r>
                        <a:rPr lang="en-US" sz="1000" b="0" dirty="0"/>
                        <a:t>0.75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0.5</a:t>
                      </a:r>
                    </a:p>
                  </a:txBody>
                  <a:tcPr marL="55758" marR="55758" marT="27879" marB="27879"/>
                </a:tc>
                <a:tc>
                  <a:txBody>
                    <a:bodyPr/>
                    <a:lstStyle/>
                    <a:p>
                      <a:pPr algn="ctr"/>
                      <a:r>
                        <a:rPr lang="en-US" sz="1000" b="0" dirty="0"/>
                        <a:t>5.75</a:t>
                      </a:r>
                    </a:p>
                  </a:txBody>
                  <a:tcPr marL="55758" marR="55758" marT="27879" marB="27879"/>
                </a:tc>
                <a:extLst>
                  <a:ext uri="{0D108BD9-81ED-4DB2-BD59-A6C34878D82A}">
                    <a16:rowId xmlns="" xmlns:a16="http://schemas.microsoft.com/office/drawing/2014/main" val="3444556827"/>
                  </a:ext>
                </a:extLst>
              </a:tr>
            </a:tbl>
          </a:graphicData>
        </a:graphic>
      </p:graphicFrame>
    </p:spTree>
    <p:extLst>
      <p:ext uri="{BB962C8B-B14F-4D97-AF65-F5344CB8AC3E}">
        <p14:creationId xmlns:p14="http://schemas.microsoft.com/office/powerpoint/2010/main" val="4252505066"/>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82E10A3-DB35-414F-83C1-BF5FB8647349}">
  <ds:schemaRefs>
    <ds:schemaRef ds:uri="http://purl.org/dc/dcmitype/"/>
    <ds:schemaRef ds:uri="http://schemas.microsoft.com/office/2006/documentManagement/types"/>
    <ds:schemaRef ds:uri="http://purl.org/dc/terms/"/>
    <ds:schemaRef ds:uri="http://schemas.microsoft.com/office/2006/metadata/properties"/>
    <ds:schemaRef ds:uri="dcc30912-d230-4cc2-b11f-bb5ca2a6b6f5"/>
    <ds:schemaRef ds:uri="09cef1fd-e61b-4dbf-b745-21988b13f978"/>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FB747E2-E6AD-4495-A381-6244FA11EF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46824</TotalTime>
  <Words>1208</Words>
  <Application>Microsoft Office PowerPoint</Application>
  <PresentationFormat>화면 슬라이드 쇼(4:3)</PresentationFormat>
  <Paragraphs>142</Paragraphs>
  <Slides>9</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9</vt:i4>
      </vt:variant>
    </vt:vector>
  </HeadingPairs>
  <TitlesOfParts>
    <vt:vector size="19" baseType="lpstr">
      <vt:lpstr>Arial </vt:lpstr>
      <vt:lpstr>SimSun</vt:lpstr>
      <vt:lpstr>等线</vt:lpstr>
      <vt:lpstr>맑은 고딕</vt:lpstr>
      <vt:lpstr>맑은 고딕</vt:lpstr>
      <vt:lpstr>Arial</vt:lpstr>
      <vt:lpstr>Calibri</vt:lpstr>
      <vt:lpstr>Times New Roman</vt:lpstr>
      <vt:lpstr>Wingdings</vt:lpstr>
      <vt:lpstr>Office Theme</vt:lpstr>
      <vt:lpstr>Way Forward Discussion for FS_eUEPO</vt:lpstr>
      <vt:lpstr>Focus for Next Meeting (SA2#152E):</vt:lpstr>
      <vt:lpstr>Way Forward for KI#1 (URSP in VPLMN)</vt:lpstr>
      <vt:lpstr>Way Forward for KI#2 (UE reporting assistance) (2-1)</vt:lpstr>
      <vt:lpstr>Way Forward for KI#2 (5GC verification) (2-2)</vt:lpstr>
      <vt:lpstr>Way Forward proposal for KI#3 (Provision consistent URSP to UE across 5GS and EPS) (2-1)</vt:lpstr>
      <vt:lpstr>Way Forward proposal for KI#3 (Provision consistent URSP to UE across 5GS and EPS) (2-2)</vt:lpstr>
      <vt:lpstr>Way Forward Proposal for KI#4 (Support standardized and operator-specific traffic categories in URSP)</vt:lpstr>
      <vt:lpstr>Rel-18 FS_eUEPO Overall Work Plan</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LaeYoung (LG Electronics)</cp:lastModifiedBy>
  <cp:revision>1985</cp:revision>
  <dcterms:created xsi:type="dcterms:W3CDTF">2008-08-30T09:32:10Z</dcterms:created>
  <dcterms:modified xsi:type="dcterms:W3CDTF">2022-06-27T07:34:23Z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ies>
</file>