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2"/>
  </p:notesMasterIdLst>
  <p:handoutMasterIdLst>
    <p:handoutMasterId r:id="rId13"/>
  </p:handoutMasterIdLst>
  <p:sldIdLst>
    <p:sldId id="303" r:id="rId5"/>
    <p:sldId id="798" r:id="rId6"/>
    <p:sldId id="804" r:id="rId7"/>
    <p:sldId id="805" r:id="rId8"/>
    <p:sldId id="806" r:id="rId9"/>
    <p:sldId id="800" r:id="rId10"/>
    <p:sldId id="799" r:id="rId1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25" autoAdjust="0"/>
  </p:normalViewPr>
  <p:slideViewPr>
    <p:cSldViewPr snapToGrid="0">
      <p:cViewPr varScale="1">
        <p:scale>
          <a:sx n="86" d="100"/>
          <a:sy n="86" d="100"/>
        </p:scale>
        <p:origin x="124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0" d="100"/>
          <a:sy n="60" d="100"/>
        </p:scale>
        <p:origin x="3274"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8/25/2022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8/25/2022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#152E</a:t>
            </a:r>
          </a:p>
          <a:p>
            <a:r>
              <a:rPr lang="de-DE" altLang="ko-KR" sz="1200" b="1" kern="1200" dirty="0">
                <a:solidFill>
                  <a:schemeClr val="tx1"/>
                </a:solidFill>
                <a:latin typeface="Arial "/>
                <a:ea typeface="+mn-ea"/>
                <a:cs typeface="Arial" panose="020B0604020202020204" pitchFamily="34" charset="0"/>
              </a:rPr>
              <a:t>Electronic meeting, 17 – 26 August</a:t>
            </a:r>
            <a:r>
              <a:rPr lang="de-DE" sz="1200" b="1" kern="1200" dirty="0">
                <a:solidFill>
                  <a:schemeClr val="tx1"/>
                </a:solidFill>
                <a:latin typeface="Arial "/>
                <a:ea typeface="+mn-ea"/>
                <a:cs typeface="Arial" panose="020B0604020202020204" pitchFamily="34" charset="0"/>
              </a:rPr>
              <a:t> 2022</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S2-220xxxx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WG2#152E</a:t>
            </a:r>
            <a:r>
              <a:rPr lang="en-GB" altLang="de-DE" sz="1200" baseline="0" dirty="0">
                <a:solidFill>
                  <a:schemeClr val="bg1"/>
                </a:solidFill>
              </a:rPr>
              <a:t> Electronic meeting, 17 – 26 August, 2022</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dirty="0" err="1"/>
              <a:t>SoH</a:t>
            </a:r>
            <a:r>
              <a:rPr lang="en-US" altLang="de-DE" sz="3600" b="1" dirty="0"/>
              <a:t> Questions for </a:t>
            </a:r>
            <a:r>
              <a:rPr lang="en-US" altLang="de-DE" sz="3600" b="1" dirty="0" err="1"/>
              <a:t>FS_eUEPO</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Intel (Rapporteur)</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426128" y="83770"/>
            <a:ext cx="7112602" cy="437225"/>
          </a:xfrm>
        </p:spPr>
        <p:txBody>
          <a:bodyPr/>
          <a:lstStyle/>
          <a:p>
            <a:r>
              <a:rPr lang="en-US" dirty="0" err="1"/>
              <a:t>SoH</a:t>
            </a:r>
            <a:r>
              <a:rPr lang="en-US" dirty="0"/>
              <a:t> for KI#1 (URSP in VPLMN) - 1</a:t>
            </a:r>
          </a:p>
        </p:txBody>
      </p:sp>
      <p:sp>
        <p:nvSpPr>
          <p:cNvPr id="3" name="Content Placeholder 7">
            <a:extLst>
              <a:ext uri="{FF2B5EF4-FFF2-40B4-BE49-F238E27FC236}">
                <a16:creationId xmlns:a16="http://schemas.microsoft.com/office/drawing/2014/main" id="{7B19AA1A-CB35-4A93-B1F6-0DE9CC7C0FC8}"/>
              </a:ext>
            </a:extLst>
          </p:cNvPr>
          <p:cNvSpPr txBox="1">
            <a:spLocks/>
          </p:cNvSpPr>
          <p:nvPr/>
        </p:nvSpPr>
        <p:spPr>
          <a:xfrm>
            <a:off x="125688" y="637798"/>
            <a:ext cx="8644418" cy="5763002"/>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How to identify the PLMN specific URSP to UE:</a:t>
            </a:r>
          </a:p>
          <a:p>
            <a:pPr lvl="1" algn="just">
              <a:spcAft>
                <a:spcPts val="900"/>
              </a:spcAft>
            </a:pPr>
            <a:r>
              <a:rPr lang="en-GB" sz="1400" b="1" dirty="0">
                <a:solidFill>
                  <a:srgbClr val="000000"/>
                </a:solidFill>
                <a:latin typeface="Times New Roman" panose="02020603050405020304" pitchFamily="18" charset="0"/>
                <a:ea typeface="Malgun Gothic" panose="020B0503020000020004" pitchFamily="34" charset="-127"/>
              </a:rPr>
              <a:t>Option A</a:t>
            </a:r>
            <a:r>
              <a:rPr lang="en-GB" sz="1400" dirty="0">
                <a:solidFill>
                  <a:srgbClr val="000000"/>
                </a:solidFill>
                <a:latin typeface="Times New Roman" panose="02020603050405020304" pitchFamily="18" charset="0"/>
                <a:ea typeface="Malgun Gothic" panose="020B0503020000020004" pitchFamily="34" charset="-127"/>
              </a:rPr>
              <a:t>: </a:t>
            </a:r>
            <a:r>
              <a:rPr lang="en-GB" sz="1400" dirty="0">
                <a:solidFill>
                  <a:srgbClr val="000000"/>
                </a:solidFill>
                <a:effectLst/>
                <a:latin typeface="Times New Roman" panose="02020603050405020304" pitchFamily="18" charset="0"/>
                <a:ea typeface="Malgun Gothic" panose="020B0503020000020004" pitchFamily="34" charset="-127"/>
              </a:rPr>
              <a:t>The RSD is extended to include the VPLMN ID(s) as validation criteria, a URSP Rule can contain RSD for different VPLMN ID(s). (Solution#2, #4 and #29)</a:t>
            </a:r>
            <a:endParaRPr lang="en-US" sz="1400" dirty="0">
              <a:solidFill>
                <a:srgbClr val="000000"/>
              </a:solidFill>
              <a:effectLst/>
              <a:latin typeface="Times New Roman" panose="02020603050405020304" pitchFamily="18" charset="0"/>
              <a:ea typeface="Malgun Gothic" panose="020B0503020000020004" pitchFamily="34" charset="-127"/>
            </a:endParaRPr>
          </a:p>
          <a:p>
            <a:pPr lvl="1" algn="just">
              <a:spcAft>
                <a:spcPts val="900"/>
              </a:spcAft>
            </a:pPr>
            <a:r>
              <a:rPr lang="en-GB" sz="1400" b="1" dirty="0">
                <a:solidFill>
                  <a:srgbClr val="000000"/>
                </a:solidFill>
                <a:latin typeface="Times New Roman" panose="02020603050405020304" pitchFamily="18" charset="0"/>
                <a:ea typeface="Malgun Gothic" panose="020B0503020000020004" pitchFamily="34" charset="-127"/>
              </a:rPr>
              <a:t>Option B: </a:t>
            </a:r>
            <a:r>
              <a:rPr lang="en-GB" sz="1400" dirty="0">
                <a:solidFill>
                  <a:srgbClr val="000000"/>
                </a:solidFill>
                <a:effectLst/>
                <a:latin typeface="Times New Roman" panose="02020603050405020304" pitchFamily="18" charset="0"/>
                <a:ea typeface="Malgun Gothic" panose="020B0503020000020004" pitchFamily="34" charset="-127"/>
              </a:rPr>
              <a:t>The Traffic Descriptor in the URSP Rule is extended to include the VPLMN ID.(Solution#3)</a:t>
            </a:r>
            <a:endParaRPr lang="en-US" sz="1400" dirty="0">
              <a:solidFill>
                <a:srgbClr val="000000"/>
              </a:solidFill>
              <a:effectLst/>
              <a:latin typeface="Times New Roman" panose="02020603050405020304" pitchFamily="18" charset="0"/>
              <a:ea typeface="Malgun Gothic" panose="020B0503020000020004" pitchFamily="34" charset="-127"/>
            </a:endParaRPr>
          </a:p>
          <a:p>
            <a:pPr lvl="1" algn="just">
              <a:spcAft>
                <a:spcPts val="900"/>
              </a:spcAft>
            </a:pPr>
            <a:r>
              <a:rPr lang="en-GB" sz="1400" b="1" dirty="0">
                <a:solidFill>
                  <a:srgbClr val="000000"/>
                </a:solidFill>
                <a:effectLst/>
                <a:latin typeface="Times New Roman" panose="02020603050405020304" pitchFamily="18" charset="0"/>
                <a:ea typeface="Malgun Gothic" panose="020B0503020000020004" pitchFamily="34" charset="-127"/>
              </a:rPr>
              <a:t>Option C</a:t>
            </a:r>
            <a:r>
              <a:rPr lang="en-GB" sz="1400" dirty="0">
                <a:solidFill>
                  <a:srgbClr val="000000"/>
                </a:solidFill>
                <a:effectLst/>
                <a:latin typeface="Times New Roman" panose="02020603050405020304" pitchFamily="18" charset="0"/>
                <a:ea typeface="Malgun Gothic" panose="020B0503020000020004" pitchFamily="34" charset="-127"/>
              </a:rPr>
              <a:t>: The PCF provides a list of PSIs associated to the HPLMN and a list of PSIs associated to each of the VPLMN with roaming agreements. (Solution#6)</a:t>
            </a:r>
            <a:endParaRPr lang="en-US" sz="1400" dirty="0">
              <a:solidFill>
                <a:srgbClr val="000000"/>
              </a:solidFill>
              <a:effectLst/>
              <a:latin typeface="Times New Roman" panose="02020603050405020304" pitchFamily="18" charset="0"/>
              <a:ea typeface="Malgun Gothic" panose="020B0503020000020004" pitchFamily="34" charset="-127"/>
            </a:endParaRPr>
          </a:p>
          <a:p>
            <a:pPr lvl="1" algn="just">
              <a:spcAft>
                <a:spcPts val="900"/>
              </a:spcAft>
            </a:pPr>
            <a:r>
              <a:rPr lang="en-GB" sz="1400" b="1" dirty="0">
                <a:solidFill>
                  <a:srgbClr val="000000"/>
                </a:solidFill>
                <a:effectLst/>
                <a:latin typeface="Times New Roman" panose="02020603050405020304" pitchFamily="18" charset="0"/>
                <a:ea typeface="Malgun Gothic" panose="020B0503020000020004" pitchFamily="34" charset="-127"/>
              </a:rPr>
              <a:t>Option D</a:t>
            </a:r>
            <a:r>
              <a:rPr lang="en-GB" sz="1400" dirty="0">
                <a:solidFill>
                  <a:srgbClr val="000000"/>
                </a:solidFill>
                <a:effectLst/>
                <a:latin typeface="Times New Roman" panose="02020603050405020304" pitchFamily="18" charset="0"/>
                <a:ea typeface="Malgun Gothic" panose="020B0503020000020004" pitchFamily="34" charset="-127"/>
              </a:rPr>
              <a:t>: No extensions to the RSD or URSP rule. The PCF provides the URSP Rules and RSD components that are applicable in the VPLMN where the UE is registered and removes them when the UE deregisters. (Solution#1, #2, #3 and 5)</a:t>
            </a:r>
          </a:p>
          <a:p>
            <a:pPr marL="457200" lvl="1" indent="0" algn="just">
              <a:spcAft>
                <a:spcPts val="900"/>
              </a:spcAft>
              <a:buNone/>
            </a:pPr>
            <a:r>
              <a:rPr lang="en-GB" sz="1400" dirty="0">
                <a:solidFill>
                  <a:srgbClr val="000000"/>
                </a:solidFill>
                <a:latin typeface="Times New Roman" panose="02020603050405020304" pitchFamily="18" charset="0"/>
                <a:ea typeface="Malgun Gothic" panose="020B0503020000020004" pitchFamily="34" charset="-127"/>
              </a:rPr>
              <a:t>Evaluation for the solutions can be found in S2-2205529.</a:t>
            </a:r>
          </a:p>
          <a:p>
            <a:pPr marL="457200" lvl="1" indent="0" algn="just">
              <a:spcAft>
                <a:spcPts val="900"/>
              </a:spcAft>
              <a:buNone/>
            </a:pPr>
            <a:r>
              <a:rPr lang="en-GB" sz="1400" dirty="0">
                <a:solidFill>
                  <a:srgbClr val="000000"/>
                </a:solidFill>
                <a:latin typeface="Times New Roman" panose="02020603050405020304" pitchFamily="18" charset="0"/>
                <a:ea typeface="Malgun Gothic" panose="020B0503020000020004" pitchFamily="34" charset="-127"/>
              </a:rPr>
              <a:t>Currently the dispute is on Option A and C. If Option A or C cannot be agreed, then Option D will be the default solution, but Option D is not preferred.</a:t>
            </a:r>
          </a:p>
          <a:p>
            <a:pPr marL="457200" lvl="1" indent="0" algn="just">
              <a:spcAft>
                <a:spcPts val="900"/>
              </a:spcAft>
              <a:buNone/>
            </a:pPr>
            <a:r>
              <a:rPr lang="en-US" altLang="zh-CN" sz="1400" b="1" kern="0" dirty="0"/>
              <a:t>Q1: Can we proceed with Option A for normative work?</a:t>
            </a:r>
          </a:p>
          <a:p>
            <a:pPr marL="457200" lvl="1" indent="0" algn="just">
              <a:spcAft>
                <a:spcPts val="900"/>
              </a:spcAft>
              <a:buNone/>
            </a:pPr>
            <a:r>
              <a:rPr lang="en-US" altLang="zh-CN" sz="1400" kern="0" dirty="0"/>
              <a:t>Yes:</a:t>
            </a:r>
          </a:p>
          <a:p>
            <a:pPr marL="457200" lvl="1" indent="0" algn="just">
              <a:spcAft>
                <a:spcPts val="900"/>
              </a:spcAft>
              <a:buNone/>
            </a:pPr>
            <a:r>
              <a:rPr lang="en-US" altLang="zh-CN" sz="1400" kern="0" dirty="0"/>
              <a:t>No:</a:t>
            </a:r>
          </a:p>
          <a:p>
            <a:pPr marL="457200" lvl="1" indent="0" algn="just">
              <a:spcAft>
                <a:spcPts val="900"/>
              </a:spcAft>
              <a:buNone/>
            </a:pPr>
            <a:r>
              <a:rPr lang="en-US" altLang="zh-CN" sz="1400" b="1" kern="0" dirty="0"/>
              <a:t>Q2: Can we proceed with Option C for normative work?</a:t>
            </a:r>
          </a:p>
          <a:p>
            <a:pPr marL="457200" lvl="1" indent="0" algn="just">
              <a:spcAft>
                <a:spcPts val="900"/>
              </a:spcAft>
              <a:buNone/>
            </a:pPr>
            <a:r>
              <a:rPr lang="en-US" altLang="zh-CN" sz="1400" kern="0" dirty="0"/>
              <a:t>Yes:</a:t>
            </a:r>
          </a:p>
          <a:p>
            <a:pPr marL="457200" lvl="1" indent="0" algn="just">
              <a:spcAft>
                <a:spcPts val="900"/>
              </a:spcAft>
              <a:buNone/>
            </a:pPr>
            <a:r>
              <a:rPr lang="en-US" altLang="zh-CN" sz="1400" kern="0" dirty="0"/>
              <a:t>No:</a:t>
            </a:r>
          </a:p>
          <a:p>
            <a:pPr marL="457200" lvl="1" indent="0" algn="just">
              <a:spcAft>
                <a:spcPts val="900"/>
              </a:spcAft>
              <a:buNone/>
            </a:pPr>
            <a:endParaRPr lang="en-US" altLang="zh-CN" sz="1400" kern="0" dirty="0"/>
          </a:p>
          <a:p>
            <a:pPr marL="171450" indent="0" algn="just">
              <a:spcAft>
                <a:spcPts val="900"/>
              </a:spcAft>
              <a:buNone/>
            </a:pPr>
            <a:endParaRPr lang="en-US" sz="1800" dirty="0">
              <a:solidFill>
                <a:srgbClr val="000000"/>
              </a:solidFill>
              <a:effectLst/>
              <a:latin typeface="Times New Roman" panose="02020603050405020304" pitchFamily="18" charset="0"/>
              <a:ea typeface="Malgun Gothic" panose="020B0503020000020004" pitchFamily="34" charset="-127"/>
            </a:endParaRP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21145428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319596" y="148701"/>
            <a:ext cx="7112602" cy="437225"/>
          </a:xfrm>
        </p:spPr>
        <p:txBody>
          <a:bodyPr/>
          <a:lstStyle/>
          <a:p>
            <a:r>
              <a:rPr lang="en-US" dirty="0" err="1"/>
              <a:t>SoH</a:t>
            </a:r>
            <a:r>
              <a:rPr lang="en-US" dirty="0"/>
              <a:t> for KI#1 (URSP in VPLMN) -2</a:t>
            </a:r>
          </a:p>
        </p:txBody>
      </p:sp>
      <p:sp>
        <p:nvSpPr>
          <p:cNvPr id="3" name="Content Placeholder 7">
            <a:extLst>
              <a:ext uri="{FF2B5EF4-FFF2-40B4-BE49-F238E27FC236}">
                <a16:creationId xmlns:a16="http://schemas.microsoft.com/office/drawing/2014/main" id="{7B19AA1A-CB35-4A93-B1F6-0DE9CC7C0FC8}"/>
              </a:ext>
            </a:extLst>
          </p:cNvPr>
          <p:cNvSpPr txBox="1">
            <a:spLocks/>
          </p:cNvSpPr>
          <p:nvPr/>
        </p:nvSpPr>
        <p:spPr>
          <a:xfrm>
            <a:off x="116810" y="585926"/>
            <a:ext cx="8644418" cy="5797119"/>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Which Network Function in VPLMN provides information to H-PCF to generate VPLMN specific URSP rules:</a:t>
            </a:r>
          </a:p>
          <a:p>
            <a:pPr lvl="1" algn="just">
              <a:spcAft>
                <a:spcPts val="900"/>
              </a:spcAft>
            </a:pPr>
            <a:r>
              <a:rPr lang="en-GB" sz="1200" b="1" dirty="0">
                <a:solidFill>
                  <a:srgbClr val="000000"/>
                </a:solidFill>
                <a:latin typeface="Times New Roman" panose="02020603050405020304" pitchFamily="18" charset="0"/>
                <a:ea typeface="Malgun Gothic" panose="020B0503020000020004" pitchFamily="34" charset="-127"/>
              </a:rPr>
              <a:t>Option A</a:t>
            </a:r>
            <a:r>
              <a:rPr lang="en-GB" sz="1200" dirty="0">
                <a:solidFill>
                  <a:srgbClr val="000000"/>
                </a:solidFill>
                <a:latin typeface="Times New Roman" panose="02020603050405020304" pitchFamily="18" charset="0"/>
                <a:ea typeface="Malgun Gothic" panose="020B0503020000020004" pitchFamily="34" charset="-127"/>
              </a:rPr>
              <a:t>: </a:t>
            </a:r>
            <a:r>
              <a:rPr lang="en-US" sz="1200" dirty="0">
                <a:solidFill>
                  <a:srgbClr val="000000"/>
                </a:solidFill>
                <a:effectLst/>
                <a:latin typeface="Times New Roman" panose="02020603050405020304" pitchFamily="18" charset="0"/>
                <a:ea typeface="Malgun Gothic" panose="020B0503020000020004" pitchFamily="34" charset="-127"/>
              </a:rPr>
              <a:t>AF in VPLMN provides service parameters (TD, Route </a:t>
            </a:r>
            <a:r>
              <a:rPr lang="en-US" sz="1200" dirty="0">
                <a:solidFill>
                  <a:srgbClr val="000000"/>
                </a:solidFill>
                <a:latin typeface="Times New Roman" panose="02020603050405020304" pitchFamily="18" charset="0"/>
                <a:ea typeface="Malgun Gothic" panose="020B0503020000020004" pitchFamily="34" charset="-127"/>
              </a:rPr>
              <a:t>s</a:t>
            </a:r>
            <a:r>
              <a:rPr lang="en-US" sz="1200" dirty="0">
                <a:solidFill>
                  <a:srgbClr val="000000"/>
                </a:solidFill>
                <a:effectLst/>
                <a:latin typeface="Times New Roman" panose="02020603050405020304" pitchFamily="18" charset="0"/>
                <a:ea typeface="Malgun Gothic" panose="020B0503020000020004" pitchFamily="34" charset="-127"/>
              </a:rPr>
              <a:t>election parameters and precedence, Validation Criteria) to H-PCF (Sol#1, #2, #6). AF influencing URSP generation has been supported in TS 23.502 (Clause 4.15.6.10) and TS 23.548 (Clause 6.6), UDM needs to be enhanced with supporting VPLMN S-NSSAI and DNN.</a:t>
            </a:r>
          </a:p>
          <a:p>
            <a:pPr lvl="1" algn="just">
              <a:spcAft>
                <a:spcPts val="900"/>
              </a:spcAft>
            </a:pPr>
            <a:r>
              <a:rPr lang="en-GB" sz="1200" b="1" dirty="0">
                <a:solidFill>
                  <a:srgbClr val="000000"/>
                </a:solidFill>
                <a:latin typeface="Times New Roman" panose="02020603050405020304" pitchFamily="18" charset="0"/>
                <a:ea typeface="Malgun Gothic" panose="020B0503020000020004" pitchFamily="34" charset="-127"/>
              </a:rPr>
              <a:t>Option B: </a:t>
            </a:r>
            <a:r>
              <a:rPr lang="en-GB" sz="1200" dirty="0">
                <a:solidFill>
                  <a:srgbClr val="000000"/>
                </a:solidFill>
                <a:effectLst/>
                <a:latin typeface="Times New Roman" panose="02020603050405020304" pitchFamily="18" charset="0"/>
                <a:ea typeface="Malgun Gothic" panose="020B0503020000020004" pitchFamily="34" charset="-127"/>
              </a:rPr>
              <a:t>The V-PCF provides the UE Policy assistant information </a:t>
            </a:r>
            <a:r>
              <a:rPr lang="en-GB" sz="1200" dirty="0">
                <a:solidFill>
                  <a:srgbClr val="000000"/>
                </a:solidFill>
                <a:latin typeface="Times New Roman" panose="02020603050405020304" pitchFamily="18" charset="0"/>
                <a:ea typeface="Malgun Gothic" panose="020B0503020000020004" pitchFamily="34" charset="-127"/>
              </a:rPr>
              <a:t>(the mapping from traffic descriptor to DNN, NSSAI, SSC mode, PLMN ID, etc.) </a:t>
            </a:r>
            <a:r>
              <a:rPr lang="en-GB" sz="1200" dirty="0">
                <a:solidFill>
                  <a:srgbClr val="000000"/>
                </a:solidFill>
                <a:effectLst/>
                <a:latin typeface="Times New Roman" panose="02020603050405020304" pitchFamily="18" charset="0"/>
                <a:ea typeface="Malgun Gothic" panose="020B0503020000020004" pitchFamily="34" charset="-127"/>
              </a:rPr>
              <a:t>to H-PCF.(Solution#3)</a:t>
            </a:r>
            <a:endParaRPr lang="en-US" sz="1200" dirty="0">
              <a:solidFill>
                <a:srgbClr val="000000"/>
              </a:solidFill>
              <a:effectLst/>
              <a:latin typeface="Times New Roman" panose="02020603050405020304" pitchFamily="18" charset="0"/>
              <a:ea typeface="Malgun Gothic" panose="020B0503020000020004" pitchFamily="34" charset="-127"/>
            </a:endParaRPr>
          </a:p>
          <a:p>
            <a:pPr lvl="1" algn="just">
              <a:spcAft>
                <a:spcPts val="900"/>
              </a:spcAft>
            </a:pPr>
            <a:r>
              <a:rPr lang="en-GB" sz="1200" b="1" dirty="0">
                <a:solidFill>
                  <a:srgbClr val="000000"/>
                </a:solidFill>
                <a:effectLst/>
                <a:latin typeface="Times New Roman" panose="02020603050405020304" pitchFamily="18" charset="0"/>
                <a:ea typeface="Malgun Gothic" panose="020B0503020000020004" pitchFamily="34" charset="-127"/>
              </a:rPr>
              <a:t>Option C</a:t>
            </a:r>
            <a:r>
              <a:rPr lang="en-GB" sz="1200" dirty="0">
                <a:solidFill>
                  <a:srgbClr val="000000"/>
                </a:solidFill>
                <a:effectLst/>
                <a:latin typeface="Times New Roman" panose="02020603050405020304" pitchFamily="18" charset="0"/>
                <a:ea typeface="Malgun Gothic" panose="020B0503020000020004" pitchFamily="34" charset="-127"/>
              </a:rPr>
              <a:t>: The V-PCF generates URSP rules and send them to H-PCF for validation and distribution. (Solution#4)</a:t>
            </a:r>
            <a:endParaRPr lang="en-US" sz="1200" dirty="0">
              <a:solidFill>
                <a:srgbClr val="000000"/>
              </a:solidFill>
              <a:effectLst/>
              <a:latin typeface="Times New Roman" panose="02020603050405020304" pitchFamily="18" charset="0"/>
              <a:ea typeface="Malgun Gothic" panose="020B0503020000020004" pitchFamily="34" charset="-127"/>
            </a:endParaRPr>
          </a:p>
          <a:p>
            <a:pPr lvl="1" algn="just">
              <a:spcAft>
                <a:spcPts val="900"/>
              </a:spcAft>
            </a:pPr>
            <a:r>
              <a:rPr lang="en-GB" sz="1200" b="1" dirty="0">
                <a:solidFill>
                  <a:srgbClr val="000000"/>
                </a:solidFill>
                <a:effectLst/>
                <a:latin typeface="Times New Roman" panose="02020603050405020304" pitchFamily="18" charset="0"/>
                <a:ea typeface="Malgun Gothic" panose="020B0503020000020004" pitchFamily="34" charset="-127"/>
              </a:rPr>
              <a:t>Option D</a:t>
            </a:r>
            <a:r>
              <a:rPr lang="en-GB" sz="1200" dirty="0">
                <a:solidFill>
                  <a:srgbClr val="000000"/>
                </a:solidFill>
                <a:effectLst/>
                <a:latin typeface="Times New Roman" panose="02020603050405020304" pitchFamily="18" charset="0"/>
                <a:ea typeface="Malgun Gothic" panose="020B0503020000020004" pitchFamily="34" charset="-127"/>
              </a:rPr>
              <a:t>: The V-PCF provides service parameters </a:t>
            </a:r>
            <a:r>
              <a:rPr lang="en-US" sz="1200" dirty="0">
                <a:solidFill>
                  <a:srgbClr val="000000"/>
                </a:solidFill>
                <a:effectLst/>
                <a:latin typeface="Times New Roman" panose="02020603050405020304" pitchFamily="18" charset="0"/>
                <a:ea typeface="Malgun Gothic" panose="020B0503020000020004" pitchFamily="34" charset="-127"/>
              </a:rPr>
              <a:t>(TD, Route </a:t>
            </a:r>
            <a:r>
              <a:rPr lang="en-US" sz="1200" dirty="0">
                <a:solidFill>
                  <a:srgbClr val="000000"/>
                </a:solidFill>
                <a:latin typeface="Times New Roman" panose="02020603050405020304" pitchFamily="18" charset="0"/>
                <a:ea typeface="Malgun Gothic" panose="020B0503020000020004" pitchFamily="34" charset="-127"/>
              </a:rPr>
              <a:t>s</a:t>
            </a:r>
            <a:r>
              <a:rPr lang="en-US" sz="1200" dirty="0">
                <a:solidFill>
                  <a:srgbClr val="000000"/>
                </a:solidFill>
                <a:effectLst/>
                <a:latin typeface="Times New Roman" panose="02020603050405020304" pitchFamily="18" charset="0"/>
                <a:ea typeface="Malgun Gothic" panose="020B0503020000020004" pitchFamily="34" charset="-127"/>
              </a:rPr>
              <a:t>election parameters and precedence, Validation Criteria) </a:t>
            </a:r>
            <a:r>
              <a:rPr lang="en-GB" sz="1200" dirty="0">
                <a:solidFill>
                  <a:srgbClr val="000000"/>
                </a:solidFill>
                <a:effectLst/>
                <a:latin typeface="Times New Roman" panose="02020603050405020304" pitchFamily="18" charset="0"/>
                <a:ea typeface="Malgun Gothic" panose="020B0503020000020004" pitchFamily="34" charset="-127"/>
              </a:rPr>
              <a:t>to the H-PCF. (Solution #5)</a:t>
            </a:r>
          </a:p>
          <a:p>
            <a:pPr marL="457200" lvl="1" indent="0" algn="just">
              <a:spcAft>
                <a:spcPts val="900"/>
              </a:spcAft>
              <a:buNone/>
            </a:pPr>
            <a:r>
              <a:rPr lang="en-GB" sz="1400" dirty="0">
                <a:solidFill>
                  <a:srgbClr val="000000"/>
                </a:solidFill>
                <a:latin typeface="Times New Roman" panose="02020603050405020304" pitchFamily="18" charset="0"/>
                <a:ea typeface="Malgun Gothic" panose="020B0503020000020004" pitchFamily="34" charset="-127"/>
              </a:rPr>
              <a:t>Evaluation for the solutions can be found in S2-2205529.</a:t>
            </a:r>
          </a:p>
          <a:p>
            <a:pPr marL="457200" lvl="1" indent="0" algn="just">
              <a:spcAft>
                <a:spcPts val="900"/>
              </a:spcAft>
              <a:buNone/>
            </a:pPr>
            <a:r>
              <a:rPr lang="en-GB" sz="1400" dirty="0">
                <a:solidFill>
                  <a:srgbClr val="000000"/>
                </a:solidFill>
                <a:latin typeface="Times New Roman" panose="02020603050405020304" pitchFamily="18" charset="0"/>
                <a:ea typeface="Malgun Gothic" panose="020B0503020000020004" pitchFamily="34" charset="-127"/>
              </a:rPr>
              <a:t>Currently the dispute is on whether to support Option A, Option D or both Options. </a:t>
            </a:r>
          </a:p>
          <a:p>
            <a:pPr marL="457200" lvl="1" indent="0" algn="just">
              <a:spcAft>
                <a:spcPts val="900"/>
              </a:spcAft>
              <a:buNone/>
            </a:pPr>
            <a:r>
              <a:rPr lang="en-US" altLang="zh-CN" sz="1400" b="1" kern="0" dirty="0"/>
              <a:t>Q1: Can we </a:t>
            </a:r>
            <a:r>
              <a:rPr lang="en-US" altLang="zh-CN" sz="1400" b="1" kern="0" dirty="0" err="1"/>
              <a:t>asupport</a:t>
            </a:r>
            <a:r>
              <a:rPr lang="en-US" altLang="zh-CN" sz="1400" b="1" kern="0" dirty="0"/>
              <a:t> Option A?</a:t>
            </a:r>
          </a:p>
          <a:p>
            <a:pPr marL="457200" lvl="1" indent="0" algn="just">
              <a:spcAft>
                <a:spcPts val="900"/>
              </a:spcAft>
              <a:buNone/>
            </a:pPr>
            <a:r>
              <a:rPr lang="en-US" altLang="zh-CN" sz="1400" kern="0" dirty="0"/>
              <a:t>Yes:</a:t>
            </a:r>
          </a:p>
          <a:p>
            <a:pPr marL="457200" lvl="1" indent="0" algn="just">
              <a:spcAft>
                <a:spcPts val="900"/>
              </a:spcAft>
              <a:buNone/>
            </a:pPr>
            <a:r>
              <a:rPr lang="en-US" altLang="zh-CN" sz="1400" kern="0" dirty="0"/>
              <a:t>No:</a:t>
            </a:r>
          </a:p>
          <a:p>
            <a:pPr marL="457200" lvl="1" indent="0" algn="just">
              <a:spcAft>
                <a:spcPts val="900"/>
              </a:spcAft>
              <a:buNone/>
            </a:pPr>
            <a:r>
              <a:rPr lang="en-US" altLang="zh-CN" sz="1400" b="1" kern="0" dirty="0"/>
              <a:t>Q1: Can we support Option D?</a:t>
            </a:r>
          </a:p>
          <a:p>
            <a:pPr marL="457200" lvl="1" indent="0" algn="just">
              <a:spcAft>
                <a:spcPts val="900"/>
              </a:spcAft>
              <a:buNone/>
            </a:pPr>
            <a:r>
              <a:rPr lang="en-US" altLang="zh-CN" sz="1400" kern="0" dirty="0"/>
              <a:t>Yes:</a:t>
            </a:r>
          </a:p>
          <a:p>
            <a:pPr marL="457200" lvl="1" indent="0" algn="just">
              <a:spcAft>
                <a:spcPts val="900"/>
              </a:spcAft>
              <a:buNone/>
            </a:pPr>
            <a:r>
              <a:rPr lang="en-US" altLang="zh-CN" sz="1400" kern="0" dirty="0"/>
              <a:t>No:</a:t>
            </a:r>
          </a:p>
          <a:p>
            <a:pPr marL="457200" lvl="1" indent="0" algn="just">
              <a:spcAft>
                <a:spcPts val="900"/>
              </a:spcAft>
              <a:buNone/>
            </a:pPr>
            <a:endParaRPr lang="en-US" altLang="zh-CN" sz="1400" b="1" kern="0" dirty="0"/>
          </a:p>
          <a:p>
            <a:pPr marL="171450" indent="0" algn="just">
              <a:spcAft>
                <a:spcPts val="900"/>
              </a:spcAft>
              <a:buNone/>
            </a:pPr>
            <a:endParaRPr lang="en-US" sz="1800" dirty="0">
              <a:solidFill>
                <a:srgbClr val="000000"/>
              </a:solidFill>
              <a:effectLst/>
              <a:latin typeface="Times New Roman" panose="02020603050405020304" pitchFamily="18" charset="0"/>
              <a:ea typeface="Malgun Gothic" panose="020B0503020000020004" pitchFamily="34" charset="-127"/>
            </a:endParaRP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55969011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319596" y="148701"/>
            <a:ext cx="7112602" cy="437225"/>
          </a:xfrm>
        </p:spPr>
        <p:txBody>
          <a:bodyPr/>
          <a:lstStyle/>
          <a:p>
            <a:r>
              <a:rPr lang="en-US" dirty="0" err="1"/>
              <a:t>SoH</a:t>
            </a:r>
            <a:r>
              <a:rPr lang="en-US" dirty="0"/>
              <a:t> for KI#1 (URSP in VPLMN) -3</a:t>
            </a:r>
          </a:p>
        </p:txBody>
      </p:sp>
      <p:sp>
        <p:nvSpPr>
          <p:cNvPr id="3" name="Content Placeholder 7">
            <a:extLst>
              <a:ext uri="{FF2B5EF4-FFF2-40B4-BE49-F238E27FC236}">
                <a16:creationId xmlns:a16="http://schemas.microsoft.com/office/drawing/2014/main" id="{7B19AA1A-CB35-4A93-B1F6-0DE9CC7C0FC8}"/>
              </a:ext>
            </a:extLst>
          </p:cNvPr>
          <p:cNvSpPr txBox="1">
            <a:spLocks/>
          </p:cNvSpPr>
          <p:nvPr/>
        </p:nvSpPr>
        <p:spPr>
          <a:xfrm>
            <a:off x="116810" y="585926"/>
            <a:ext cx="8644418" cy="5797119"/>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marL="457200" lvl="1" indent="0" algn="just">
              <a:spcAft>
                <a:spcPts val="900"/>
              </a:spcAft>
              <a:buNone/>
            </a:pPr>
            <a:r>
              <a:rPr lang="en-US" altLang="zh-CN" sz="1400" b="1" kern="0" dirty="0"/>
              <a:t>Q3: Can we support both Option A and Option D?</a:t>
            </a:r>
          </a:p>
          <a:p>
            <a:pPr marL="457200" lvl="1" indent="0" algn="just">
              <a:spcAft>
                <a:spcPts val="900"/>
              </a:spcAft>
              <a:buNone/>
            </a:pPr>
            <a:r>
              <a:rPr lang="en-US" altLang="zh-CN" sz="1400" kern="0" dirty="0"/>
              <a:t>Yes:</a:t>
            </a:r>
          </a:p>
          <a:p>
            <a:pPr marL="457200" lvl="1" indent="0" algn="just">
              <a:spcAft>
                <a:spcPts val="900"/>
              </a:spcAft>
              <a:buNone/>
            </a:pPr>
            <a:r>
              <a:rPr lang="en-US" altLang="zh-CN" sz="1400" kern="0" dirty="0"/>
              <a:t>No:</a:t>
            </a:r>
          </a:p>
          <a:p>
            <a:pPr marL="457200" lvl="1" indent="0" algn="just">
              <a:spcAft>
                <a:spcPts val="900"/>
              </a:spcAft>
              <a:buNone/>
            </a:pPr>
            <a:endParaRPr lang="en-US" altLang="zh-CN" sz="1400" b="1" kern="0" dirty="0"/>
          </a:p>
          <a:p>
            <a:pPr marL="171450" indent="0" algn="just">
              <a:spcAft>
                <a:spcPts val="900"/>
              </a:spcAft>
              <a:buNone/>
            </a:pPr>
            <a:endParaRPr lang="en-US" sz="1800" dirty="0">
              <a:solidFill>
                <a:srgbClr val="000000"/>
              </a:solidFill>
              <a:effectLst/>
              <a:latin typeface="Times New Roman" panose="02020603050405020304" pitchFamily="18" charset="0"/>
              <a:ea typeface="Malgun Gothic" panose="020B0503020000020004" pitchFamily="34" charset="-127"/>
            </a:endParaRP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37770264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319596" y="148701"/>
            <a:ext cx="7112602" cy="437225"/>
          </a:xfrm>
        </p:spPr>
        <p:txBody>
          <a:bodyPr/>
          <a:lstStyle/>
          <a:p>
            <a:r>
              <a:rPr lang="en-US" dirty="0" err="1"/>
              <a:t>SoH</a:t>
            </a:r>
            <a:r>
              <a:rPr lang="en-US" dirty="0"/>
              <a:t> for KI#1 (URSP in VPLMN) -4</a:t>
            </a:r>
          </a:p>
        </p:txBody>
      </p:sp>
      <p:sp>
        <p:nvSpPr>
          <p:cNvPr id="3" name="Content Placeholder 7">
            <a:extLst>
              <a:ext uri="{FF2B5EF4-FFF2-40B4-BE49-F238E27FC236}">
                <a16:creationId xmlns:a16="http://schemas.microsoft.com/office/drawing/2014/main" id="{7B19AA1A-CB35-4A93-B1F6-0DE9CC7C0FC8}"/>
              </a:ext>
            </a:extLst>
          </p:cNvPr>
          <p:cNvSpPr txBox="1">
            <a:spLocks/>
          </p:cNvSpPr>
          <p:nvPr/>
        </p:nvSpPr>
        <p:spPr>
          <a:xfrm>
            <a:off x="116810" y="585926"/>
            <a:ext cx="8644418" cy="5797119"/>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Which PLMN determines the URSP for UE:</a:t>
            </a:r>
          </a:p>
          <a:p>
            <a:pPr lvl="1" algn="just">
              <a:spcAft>
                <a:spcPts val="900"/>
              </a:spcAft>
            </a:pPr>
            <a:r>
              <a:rPr lang="en-GB" sz="1200" b="1" dirty="0">
                <a:solidFill>
                  <a:srgbClr val="000000"/>
                </a:solidFill>
                <a:latin typeface="Times New Roman" panose="02020603050405020304" pitchFamily="18" charset="0"/>
                <a:ea typeface="Malgun Gothic" panose="020B0503020000020004" pitchFamily="34" charset="-127"/>
              </a:rPr>
              <a:t>Option A</a:t>
            </a:r>
            <a:r>
              <a:rPr lang="en-GB" sz="1200" dirty="0">
                <a:solidFill>
                  <a:srgbClr val="000000"/>
                </a:solidFill>
                <a:latin typeface="Times New Roman" panose="02020603050405020304" pitchFamily="18" charset="0"/>
                <a:ea typeface="Malgun Gothic" panose="020B0503020000020004" pitchFamily="34" charset="-127"/>
              </a:rPr>
              <a:t>: </a:t>
            </a:r>
            <a:r>
              <a:rPr lang="en-US" sz="1200" dirty="0">
                <a:solidFill>
                  <a:srgbClr val="000000"/>
                </a:solidFill>
                <a:effectLst/>
                <a:latin typeface="Times New Roman" panose="02020603050405020304" pitchFamily="18" charset="0"/>
                <a:ea typeface="Malgun Gothic" panose="020B0503020000020004" pitchFamily="34" charset="-127"/>
              </a:rPr>
              <a:t>VPLMN URSP determination in HPLMN (Sol#1, #2, #3, #4, #5, #6, #28 option 1)</a:t>
            </a:r>
          </a:p>
          <a:p>
            <a:pPr lvl="1" algn="just">
              <a:spcAft>
                <a:spcPts val="900"/>
              </a:spcAft>
            </a:pPr>
            <a:r>
              <a:rPr lang="en-GB" sz="1200" b="1" dirty="0">
                <a:solidFill>
                  <a:srgbClr val="000000"/>
                </a:solidFill>
                <a:latin typeface="Times New Roman" panose="02020603050405020304" pitchFamily="18" charset="0"/>
                <a:ea typeface="Malgun Gothic" panose="020B0503020000020004" pitchFamily="34" charset="-127"/>
              </a:rPr>
              <a:t>Option B: </a:t>
            </a:r>
            <a:r>
              <a:rPr lang="en-GB" sz="1200" dirty="0">
                <a:solidFill>
                  <a:srgbClr val="000000"/>
                </a:solidFill>
                <a:effectLst/>
                <a:latin typeface="Times New Roman" panose="02020603050405020304" pitchFamily="18" charset="0"/>
                <a:ea typeface="Malgun Gothic" panose="020B0503020000020004" pitchFamily="34" charset="-127"/>
              </a:rPr>
              <a:t>VPLMN URSP determination in VPLMN (Sol#</a:t>
            </a:r>
            <a:r>
              <a:rPr lang="en-GB" sz="1200" dirty="0">
                <a:solidFill>
                  <a:srgbClr val="000000"/>
                </a:solidFill>
                <a:latin typeface="Times New Roman" panose="02020603050405020304" pitchFamily="18" charset="0"/>
                <a:ea typeface="Malgun Gothic" panose="020B0503020000020004" pitchFamily="34" charset="-127"/>
              </a:rPr>
              <a:t>27, #28 option 2</a:t>
            </a:r>
            <a:r>
              <a:rPr lang="en-GB" sz="1200" dirty="0">
                <a:solidFill>
                  <a:srgbClr val="000000"/>
                </a:solidFill>
                <a:effectLst/>
                <a:latin typeface="Times New Roman" panose="02020603050405020304" pitchFamily="18" charset="0"/>
                <a:ea typeface="Malgun Gothic" panose="020B0503020000020004" pitchFamily="34" charset="-127"/>
              </a:rPr>
              <a:t>)</a:t>
            </a:r>
            <a:endParaRPr lang="en-US" sz="1200" dirty="0">
              <a:solidFill>
                <a:srgbClr val="000000"/>
              </a:solidFill>
              <a:effectLst/>
              <a:latin typeface="Times New Roman" panose="02020603050405020304" pitchFamily="18" charset="0"/>
              <a:ea typeface="Malgun Gothic" panose="020B0503020000020004" pitchFamily="34" charset="-127"/>
            </a:endParaRPr>
          </a:p>
          <a:p>
            <a:pPr marL="457200" lvl="1" indent="0" algn="just">
              <a:spcAft>
                <a:spcPts val="900"/>
              </a:spcAft>
              <a:buNone/>
            </a:pPr>
            <a:r>
              <a:rPr lang="en-GB" sz="1400" dirty="0">
                <a:solidFill>
                  <a:srgbClr val="000000"/>
                </a:solidFill>
                <a:latin typeface="Times New Roman" panose="02020603050405020304" pitchFamily="18" charset="0"/>
                <a:ea typeface="Malgun Gothic" panose="020B0503020000020004" pitchFamily="34" charset="-127"/>
              </a:rPr>
              <a:t>Evaluation for the solutions can be found in S2-2205529.</a:t>
            </a:r>
          </a:p>
          <a:p>
            <a:pPr marL="457200" lvl="1" indent="0" algn="just">
              <a:spcAft>
                <a:spcPts val="900"/>
              </a:spcAft>
              <a:buNone/>
            </a:pPr>
            <a:r>
              <a:rPr lang="en-GB" sz="1400" dirty="0">
                <a:solidFill>
                  <a:srgbClr val="000000"/>
                </a:solidFill>
                <a:latin typeface="Times New Roman" panose="02020603050405020304" pitchFamily="18" charset="0"/>
                <a:ea typeface="Malgun Gothic" panose="020B0503020000020004" pitchFamily="34" charset="-127"/>
              </a:rPr>
              <a:t>Currently the dispute is whether to support Option A or Option B. </a:t>
            </a:r>
          </a:p>
          <a:p>
            <a:pPr marL="457200" lvl="1" indent="0" algn="just">
              <a:spcAft>
                <a:spcPts val="900"/>
              </a:spcAft>
              <a:buNone/>
            </a:pPr>
            <a:r>
              <a:rPr lang="en-US" altLang="zh-CN" sz="1400" b="1" kern="0" dirty="0"/>
              <a:t>Q1: Can we also support Option A?</a:t>
            </a:r>
          </a:p>
          <a:p>
            <a:pPr marL="457200" lvl="1" indent="0" algn="just">
              <a:spcAft>
                <a:spcPts val="900"/>
              </a:spcAft>
              <a:buNone/>
            </a:pPr>
            <a:r>
              <a:rPr lang="en-US" altLang="zh-CN" sz="1400" kern="0" dirty="0"/>
              <a:t>Yes:</a:t>
            </a:r>
          </a:p>
          <a:p>
            <a:pPr marL="457200" lvl="1" indent="0" algn="just">
              <a:spcAft>
                <a:spcPts val="900"/>
              </a:spcAft>
              <a:buNone/>
            </a:pPr>
            <a:r>
              <a:rPr lang="en-US" altLang="zh-CN" sz="1400" kern="0" dirty="0"/>
              <a:t>No:</a:t>
            </a:r>
          </a:p>
          <a:p>
            <a:pPr marL="457200" lvl="1" indent="0" algn="just">
              <a:spcAft>
                <a:spcPts val="900"/>
              </a:spcAft>
              <a:buNone/>
            </a:pPr>
            <a:r>
              <a:rPr lang="en-US" altLang="zh-CN" sz="1400" b="1" kern="0" dirty="0"/>
              <a:t>Q1: Can we also support Option B?</a:t>
            </a:r>
          </a:p>
          <a:p>
            <a:pPr marL="457200" lvl="1" indent="0" algn="just">
              <a:spcAft>
                <a:spcPts val="900"/>
              </a:spcAft>
              <a:buNone/>
            </a:pPr>
            <a:r>
              <a:rPr lang="en-US" altLang="zh-CN" sz="1400" kern="0" dirty="0"/>
              <a:t>Yes:</a:t>
            </a:r>
          </a:p>
          <a:p>
            <a:pPr marL="457200" lvl="1" indent="0" algn="just">
              <a:spcAft>
                <a:spcPts val="900"/>
              </a:spcAft>
              <a:buNone/>
            </a:pPr>
            <a:r>
              <a:rPr lang="en-US" altLang="zh-CN" sz="1400" kern="0" dirty="0"/>
              <a:t>No:</a:t>
            </a:r>
          </a:p>
          <a:p>
            <a:pPr marL="457200" lvl="1" indent="0" algn="just">
              <a:spcAft>
                <a:spcPts val="900"/>
              </a:spcAft>
              <a:buNone/>
            </a:pPr>
            <a:endParaRPr lang="en-US" altLang="zh-CN" sz="1400" b="1" kern="0" dirty="0"/>
          </a:p>
          <a:p>
            <a:pPr marL="171450" indent="0" algn="just">
              <a:spcAft>
                <a:spcPts val="900"/>
              </a:spcAft>
              <a:buNone/>
            </a:pPr>
            <a:endParaRPr lang="en-US" sz="1800" dirty="0">
              <a:solidFill>
                <a:srgbClr val="000000"/>
              </a:solidFill>
              <a:effectLst/>
              <a:latin typeface="Times New Roman" panose="02020603050405020304" pitchFamily="18" charset="0"/>
              <a:ea typeface="Malgun Gothic" panose="020B0503020000020004" pitchFamily="34" charset="-127"/>
            </a:endParaRP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377689255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6810" y="77681"/>
            <a:ext cx="7368466" cy="579268"/>
          </a:xfrm>
        </p:spPr>
        <p:txBody>
          <a:bodyPr/>
          <a:lstStyle/>
          <a:p>
            <a:r>
              <a:rPr lang="en-US" sz="2400" dirty="0" err="1"/>
              <a:t>SoH</a:t>
            </a:r>
            <a:r>
              <a:rPr lang="en-US" sz="2400" dirty="0"/>
              <a:t> for KI#2</a:t>
            </a:r>
          </a:p>
        </p:txBody>
      </p:sp>
      <p:sp>
        <p:nvSpPr>
          <p:cNvPr id="3" name="Content Placeholder 7">
            <a:extLst>
              <a:ext uri="{FF2B5EF4-FFF2-40B4-BE49-F238E27FC236}">
                <a16:creationId xmlns:a16="http://schemas.microsoft.com/office/drawing/2014/main" id="{1F08B897-6305-477A-AD21-C808653D9232}"/>
              </a:ext>
            </a:extLst>
          </p:cNvPr>
          <p:cNvSpPr txBox="1">
            <a:spLocks/>
          </p:cNvSpPr>
          <p:nvPr/>
        </p:nvSpPr>
        <p:spPr>
          <a:xfrm>
            <a:off x="116810" y="656950"/>
            <a:ext cx="8654327" cy="568005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The conclusion for KI#2 is very controversial, in order to make progress at this meeting, we will have show-of-hands on basic questions.</a:t>
            </a:r>
          </a:p>
          <a:p>
            <a:pPr>
              <a:spcBef>
                <a:spcPts val="0"/>
              </a:spcBef>
              <a:spcAft>
                <a:spcPts val="300"/>
              </a:spcAft>
            </a:pPr>
            <a:r>
              <a:rPr lang="en-US" altLang="zh-CN" sz="1600" kern="0" dirty="0"/>
              <a:t>Show of hands questions:</a:t>
            </a:r>
          </a:p>
          <a:p>
            <a:pPr marL="800100" lvl="1">
              <a:buFont typeface="Wingdings" panose="05000000000000000000" pitchFamily="2" charset="2"/>
              <a:buChar char="§"/>
            </a:pPr>
            <a:r>
              <a:rPr lang="de-AT" sz="1400" b="1" dirty="0">
                <a:effectLst/>
                <a:latin typeface="Calibri" panose="020F0502020204030204" pitchFamily="34" charset="0"/>
                <a:ea typeface="DengXian" panose="02010600030101010101" pitchFamily="2" charset="-122"/>
              </a:rPr>
              <a:t>Q1: Does the network need to be aware of whether URSP rule(s) is/are enforced by the UE?</a:t>
            </a:r>
            <a:r>
              <a:rPr lang="de-AT" sz="1400" dirty="0">
                <a:effectLst/>
                <a:latin typeface="Calibri" panose="020F0502020204030204" pitchFamily="34" charset="0"/>
                <a:ea typeface="DengXian" panose="02010600030101010101" pitchFamily="2" charset="-122"/>
              </a:rPr>
              <a:t> </a:t>
            </a:r>
          </a:p>
          <a:p>
            <a:pPr marL="514350" lvl="1" indent="0">
              <a:buNone/>
            </a:pPr>
            <a:r>
              <a:rPr lang="de-AT" sz="1600" dirty="0">
                <a:latin typeface="Calibri" panose="020F0502020204030204" pitchFamily="34" charset="0"/>
                <a:ea typeface="DengXian" panose="02010600030101010101" pitchFamily="2" charset="-122"/>
              </a:rPr>
              <a:t>Yes:</a:t>
            </a:r>
          </a:p>
          <a:p>
            <a:pPr marL="514350" lvl="1" indent="0">
              <a:buNone/>
            </a:pPr>
            <a:r>
              <a:rPr lang="de-AT" sz="1600" dirty="0">
                <a:effectLst/>
                <a:latin typeface="Calibri" panose="020F0502020204030204" pitchFamily="34" charset="0"/>
                <a:ea typeface="DengXian" panose="02010600030101010101" pitchFamily="2" charset="-122"/>
              </a:rPr>
              <a:t>No:</a:t>
            </a:r>
            <a:endParaRPr lang="en-US" sz="1600" dirty="0">
              <a:effectLst/>
              <a:latin typeface="Calibri" panose="020F0502020204030204" pitchFamily="34" charset="0"/>
              <a:ea typeface="DengXian" panose="02010600030101010101" pitchFamily="2" charset="-122"/>
            </a:endParaRPr>
          </a:p>
          <a:p>
            <a:pPr marL="800100" lvl="1">
              <a:buFont typeface="Wingdings" panose="05000000000000000000" pitchFamily="2" charset="2"/>
              <a:buChar char="§"/>
            </a:pPr>
            <a:r>
              <a:rPr lang="de-AT" sz="1400" b="1" dirty="0">
                <a:effectLst/>
                <a:latin typeface="Calibri" panose="020F0502020204030204" pitchFamily="34" charset="0"/>
                <a:ea typeface="DengXian" panose="02010600030101010101" pitchFamily="2" charset="-122"/>
              </a:rPr>
              <a:t>Q2: If the answer of Q1 is Yes, does the network need UE assistance in order to determine that?</a:t>
            </a:r>
            <a:r>
              <a:rPr lang="de-AT" sz="1400" dirty="0">
                <a:effectLst/>
                <a:latin typeface="Calibri" panose="020F0502020204030204" pitchFamily="34" charset="0"/>
                <a:ea typeface="DengXian" panose="02010600030101010101" pitchFamily="2" charset="-122"/>
              </a:rPr>
              <a:t> </a:t>
            </a:r>
          </a:p>
          <a:p>
            <a:pPr marL="514350" lvl="1" indent="0">
              <a:buNone/>
            </a:pPr>
            <a:r>
              <a:rPr lang="de-AT" sz="1600" dirty="0">
                <a:latin typeface="Calibri" panose="020F0502020204030204" pitchFamily="34" charset="0"/>
                <a:ea typeface="DengXian" panose="02010600030101010101" pitchFamily="2" charset="-122"/>
              </a:rPr>
              <a:t>Yes:</a:t>
            </a:r>
          </a:p>
          <a:p>
            <a:pPr marL="514350" lvl="1" indent="0">
              <a:buNone/>
            </a:pPr>
            <a:r>
              <a:rPr lang="de-AT" sz="1600" dirty="0">
                <a:effectLst/>
                <a:latin typeface="Calibri" panose="020F0502020204030204" pitchFamily="34" charset="0"/>
                <a:ea typeface="DengXian" panose="02010600030101010101" pitchFamily="2" charset="-122"/>
              </a:rPr>
              <a:t>No:</a:t>
            </a:r>
            <a:endParaRPr lang="en-US" sz="1600" dirty="0">
              <a:effectLst/>
              <a:latin typeface="Calibri" panose="020F0502020204030204" pitchFamily="34" charset="0"/>
              <a:ea typeface="DengXian" panose="02010600030101010101" pitchFamily="2" charset="-122"/>
            </a:endParaRPr>
          </a:p>
          <a:p>
            <a:pPr marL="800100" lvl="1">
              <a:buFont typeface="Wingdings" panose="05000000000000000000" pitchFamily="2" charset="2"/>
              <a:buChar char="§"/>
            </a:pPr>
            <a:r>
              <a:rPr lang="de-AT" sz="1400" b="1" dirty="0">
                <a:effectLst/>
                <a:latin typeface="Calibri" panose="020F0502020204030204" pitchFamily="34" charset="0"/>
                <a:ea typeface="DengXian" panose="02010600030101010101" pitchFamily="2" charset="-122"/>
              </a:rPr>
              <a:t>Q3</a:t>
            </a:r>
            <a:r>
              <a:rPr lang="de-AT" sz="1400" b="1" dirty="0">
                <a:latin typeface="Calibri" panose="020F0502020204030204" pitchFamily="34" charset="0"/>
                <a:ea typeface="DengXian" panose="02010600030101010101" pitchFamily="2" charset="-122"/>
              </a:rPr>
              <a:t>: If the answer of Q2 is “Yes”, whether this should be tied to user consent</a:t>
            </a:r>
          </a:p>
          <a:p>
            <a:pPr marL="571500" lvl="1" indent="0">
              <a:buNone/>
            </a:pPr>
            <a:r>
              <a:rPr lang="de-AT" sz="1600" dirty="0">
                <a:latin typeface="Calibri" panose="020F0502020204030204" pitchFamily="34" charset="0"/>
                <a:ea typeface="DengXian" panose="02010600030101010101" pitchFamily="2" charset="-122"/>
              </a:rPr>
              <a:t>Yes:</a:t>
            </a:r>
          </a:p>
          <a:p>
            <a:pPr marL="571500" lvl="1" indent="0">
              <a:buNone/>
            </a:pPr>
            <a:r>
              <a:rPr lang="de-AT" sz="1600" dirty="0">
                <a:latin typeface="Calibri" panose="020F0502020204030204" pitchFamily="34" charset="0"/>
                <a:ea typeface="DengXian" panose="02010600030101010101" pitchFamily="2" charset="-122"/>
              </a:rPr>
              <a:t>No:</a:t>
            </a:r>
            <a:endParaRPr lang="en-US" sz="1600" dirty="0">
              <a:latin typeface="Calibri" panose="020F0502020204030204" pitchFamily="34" charset="0"/>
              <a:ea typeface="DengXian" panose="02010600030101010101" pitchFamily="2" charset="-122"/>
            </a:endParaRPr>
          </a:p>
          <a:p>
            <a:pPr marL="800100" lvl="1">
              <a:buFont typeface="Wingdings" panose="05000000000000000000" pitchFamily="2" charset="2"/>
              <a:buChar char="§"/>
            </a:pPr>
            <a:r>
              <a:rPr lang="de-AT" sz="1400" b="1" dirty="0">
                <a:effectLst/>
                <a:latin typeface="Calibri" panose="020F0502020204030204" pitchFamily="34" charset="0"/>
                <a:ea typeface="DengXian" panose="02010600030101010101" pitchFamily="2" charset="-122"/>
              </a:rPr>
              <a:t>Q4: If the answer of Q2 is “Yes”, should the UE report the assistance information associated to a PDU Session, out of a PDU Session or both?</a:t>
            </a:r>
          </a:p>
          <a:p>
            <a:pPr marL="1200150" lvl="2">
              <a:buFont typeface="Wingdings" panose="05000000000000000000" pitchFamily="2" charset="2"/>
              <a:buChar char="§"/>
            </a:pPr>
            <a:r>
              <a:rPr lang="de-AT" sz="1200" b="1" dirty="0">
                <a:effectLst/>
                <a:latin typeface="Calibri" panose="020F0502020204030204" pitchFamily="34" charset="0"/>
                <a:ea typeface="DengXian" panose="02010600030101010101" pitchFamily="2" charset="-122"/>
              </a:rPr>
              <a:t>Option A: UE reporting the assistance information </a:t>
            </a:r>
            <a:r>
              <a:rPr lang="de-AT" sz="1200" b="1" dirty="0">
                <a:latin typeface="Calibri" panose="020F0502020204030204" pitchFamily="34" charset="0"/>
                <a:ea typeface="DengXian" panose="02010600030101010101" pitchFamily="2" charset="-122"/>
              </a:rPr>
              <a:t>associated to a PDU Session to SM-PCF :</a:t>
            </a:r>
          </a:p>
          <a:p>
            <a:pPr marL="971550" lvl="2" indent="0">
              <a:buNone/>
            </a:pPr>
            <a:r>
              <a:rPr lang="de-AT" sz="1200" dirty="0">
                <a:effectLst/>
                <a:latin typeface="Calibri" panose="020F0502020204030204" pitchFamily="34" charset="0"/>
                <a:ea typeface="DengXian" panose="02010600030101010101" pitchFamily="2" charset="-122"/>
              </a:rPr>
              <a:t>Yes:</a:t>
            </a:r>
          </a:p>
          <a:p>
            <a:pPr marL="971550" lvl="2" indent="0">
              <a:buNone/>
            </a:pPr>
            <a:r>
              <a:rPr lang="de-AT" sz="1200" dirty="0">
                <a:latin typeface="Calibri" panose="020F0502020204030204" pitchFamily="34" charset="0"/>
                <a:ea typeface="DengXian" panose="02010600030101010101" pitchFamily="2" charset="-122"/>
              </a:rPr>
              <a:t>No:</a:t>
            </a:r>
          </a:p>
          <a:p>
            <a:pPr marL="1200150" lvl="2">
              <a:buFont typeface="Wingdings" panose="05000000000000000000" pitchFamily="2" charset="2"/>
              <a:buChar char="§"/>
            </a:pPr>
            <a:r>
              <a:rPr lang="de-AT" sz="1200" b="1" dirty="0">
                <a:effectLst/>
                <a:latin typeface="Calibri" panose="020F0502020204030204" pitchFamily="34" charset="0"/>
                <a:ea typeface="DengXian" panose="02010600030101010101" pitchFamily="2" charset="-122"/>
              </a:rPr>
              <a:t>Option B: UE reporting the assistance information out of a PDU Session to UE-PCF:</a:t>
            </a:r>
          </a:p>
          <a:p>
            <a:pPr marL="971550" lvl="2" indent="0">
              <a:buNone/>
            </a:pPr>
            <a:r>
              <a:rPr lang="de-AT" sz="1200" dirty="0">
                <a:latin typeface="Calibri" panose="020F0502020204030204" pitchFamily="34" charset="0"/>
                <a:ea typeface="DengXian" panose="02010600030101010101" pitchFamily="2" charset="-122"/>
              </a:rPr>
              <a:t>Yes:</a:t>
            </a:r>
          </a:p>
          <a:p>
            <a:pPr marL="971550" lvl="2" indent="0">
              <a:buNone/>
            </a:pPr>
            <a:r>
              <a:rPr lang="de-AT" sz="1200" dirty="0">
                <a:effectLst/>
                <a:latin typeface="Calibri" panose="020F0502020204030204" pitchFamily="34" charset="0"/>
                <a:ea typeface="DengXian" panose="02010600030101010101" pitchFamily="2" charset="-122"/>
              </a:rPr>
              <a:t>No:</a:t>
            </a:r>
          </a:p>
          <a:p>
            <a:pPr marL="1200150" lvl="2">
              <a:buFont typeface="Wingdings" panose="05000000000000000000" pitchFamily="2" charset="2"/>
              <a:buChar char="§"/>
            </a:pPr>
            <a:r>
              <a:rPr lang="de-AT" sz="1200" b="1" dirty="0">
                <a:effectLst/>
                <a:latin typeface="Calibri" panose="020F0502020204030204" pitchFamily="34" charset="0"/>
                <a:ea typeface="DengXian" panose="02010600030101010101" pitchFamily="2" charset="-122"/>
              </a:rPr>
              <a:t>Support both Optiona A and Option B:</a:t>
            </a:r>
          </a:p>
          <a:p>
            <a:pPr marL="971550" lvl="2" indent="0">
              <a:buNone/>
            </a:pPr>
            <a:r>
              <a:rPr lang="de-AT" sz="1200" dirty="0">
                <a:latin typeface="Calibri" panose="020F0502020204030204" pitchFamily="34" charset="0"/>
                <a:ea typeface="DengXian" panose="02010600030101010101" pitchFamily="2" charset="-122"/>
              </a:rPr>
              <a:t>Yes:</a:t>
            </a:r>
          </a:p>
          <a:p>
            <a:pPr marL="971550" lvl="2" indent="0">
              <a:buNone/>
            </a:pPr>
            <a:r>
              <a:rPr lang="de-AT" sz="1200" dirty="0">
                <a:effectLst/>
                <a:latin typeface="Calibri" panose="020F0502020204030204" pitchFamily="34" charset="0"/>
                <a:ea typeface="DengXian" panose="02010600030101010101" pitchFamily="2" charset="-122"/>
              </a:rPr>
              <a:t>No:</a:t>
            </a:r>
            <a:endParaRPr lang="en-US" altLang="zh-CN" sz="1200" kern="0" dirty="0"/>
          </a:p>
          <a:p>
            <a:pPr>
              <a:spcBef>
                <a:spcPts val="0"/>
              </a:spcBef>
              <a:spcAft>
                <a:spcPts val="300"/>
              </a:spcAft>
            </a:pPr>
            <a:endParaRPr lang="en-US" altLang="zh-CN" sz="1600" kern="0" dirty="0"/>
          </a:p>
          <a:p>
            <a:pPr>
              <a:spcBef>
                <a:spcPts val="0"/>
              </a:spcBef>
              <a:spcAft>
                <a:spcPts val="300"/>
              </a:spcAft>
            </a:pPr>
            <a:endParaRPr lang="en-US" altLang="zh-CN" sz="16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305227564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5410" y="148701"/>
            <a:ext cx="7368466" cy="694679"/>
          </a:xfrm>
        </p:spPr>
        <p:txBody>
          <a:bodyPr/>
          <a:lstStyle/>
          <a:p>
            <a:r>
              <a:rPr lang="en-US" sz="2400" dirty="0"/>
              <a:t>Backup for KI#2 (</a:t>
            </a:r>
            <a:r>
              <a:rPr lang="en-US" altLang="zh-CN" sz="2400" kern="0" dirty="0"/>
              <a:t>UE reporting based solutions</a:t>
            </a:r>
            <a:r>
              <a:rPr lang="en-US" sz="2400" dirty="0"/>
              <a:t>)</a:t>
            </a:r>
          </a:p>
        </p:txBody>
      </p:sp>
      <p:sp>
        <p:nvSpPr>
          <p:cNvPr id="3" name="Content Placeholder 7">
            <a:extLst>
              <a:ext uri="{FF2B5EF4-FFF2-40B4-BE49-F238E27FC236}">
                <a16:creationId xmlns:a16="http://schemas.microsoft.com/office/drawing/2014/main" id="{1F08B897-6305-477A-AD21-C808653D9232}"/>
              </a:ext>
            </a:extLst>
          </p:cNvPr>
          <p:cNvSpPr txBox="1">
            <a:spLocks/>
          </p:cNvSpPr>
          <p:nvPr/>
        </p:nvSpPr>
        <p:spPr>
          <a:xfrm>
            <a:off x="116810" y="843380"/>
            <a:ext cx="8644418" cy="549362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UE reporting based solutions:</a:t>
            </a:r>
          </a:p>
          <a:p>
            <a:pPr lvl="1">
              <a:spcBef>
                <a:spcPts val="0"/>
              </a:spcBef>
              <a:spcAft>
                <a:spcPts val="300"/>
              </a:spcAft>
            </a:pPr>
            <a:r>
              <a:rPr lang="en-US" altLang="zh-CN" sz="1200" kern="0" dirty="0"/>
              <a:t>Reporting URSP enforcement result at UE:</a:t>
            </a:r>
          </a:p>
          <a:p>
            <a:pPr lvl="2">
              <a:spcBef>
                <a:spcPts val="0"/>
              </a:spcBef>
              <a:spcAft>
                <a:spcPts val="300"/>
              </a:spcAft>
              <a:buFont typeface="Wingdings" panose="05000000000000000000" pitchFamily="2" charset="2"/>
              <a:buChar char="ü"/>
            </a:pPr>
            <a:r>
              <a:rPr lang="en-US" altLang="zh-CN" sz="1200" kern="0" dirty="0"/>
              <a:t>Report URSP enforcement result in UCU</a:t>
            </a:r>
          </a:p>
          <a:p>
            <a:pPr lvl="3">
              <a:spcBef>
                <a:spcPts val="0"/>
              </a:spcBef>
              <a:spcAft>
                <a:spcPts val="300"/>
              </a:spcAft>
              <a:buFont typeface="Wingdings" panose="05000000000000000000" pitchFamily="2" charset="2"/>
              <a:buChar char="Ø"/>
            </a:pPr>
            <a:r>
              <a:rPr lang="en-US" altLang="zh-CN" sz="1200" kern="0" dirty="0"/>
              <a:t>Sol#11 (OPPO)</a:t>
            </a:r>
          </a:p>
          <a:p>
            <a:pPr lvl="2">
              <a:spcBef>
                <a:spcPts val="0"/>
              </a:spcBef>
              <a:spcAft>
                <a:spcPts val="300"/>
              </a:spcAft>
              <a:buFont typeface="Wingdings" panose="05000000000000000000" pitchFamily="2" charset="2"/>
              <a:buChar char="ü"/>
            </a:pPr>
            <a:r>
              <a:rPr lang="en-US" altLang="zh-CN" sz="1200" kern="0" dirty="0"/>
              <a:t>Report URSP notification component in UL NAS Transport</a:t>
            </a:r>
          </a:p>
          <a:p>
            <a:pPr lvl="3">
              <a:spcBef>
                <a:spcPts val="0"/>
              </a:spcBef>
              <a:spcAft>
                <a:spcPts val="300"/>
              </a:spcAft>
              <a:buFont typeface="Wingdings" panose="05000000000000000000" pitchFamily="2" charset="2"/>
              <a:buChar char="Ø"/>
            </a:pPr>
            <a:r>
              <a:rPr lang="en-US" altLang="zh-CN" sz="1200" kern="0" dirty="0"/>
              <a:t>Sol #31 (DT)</a:t>
            </a:r>
          </a:p>
          <a:p>
            <a:pPr lvl="1">
              <a:spcBef>
                <a:spcPts val="0"/>
              </a:spcBef>
              <a:spcAft>
                <a:spcPts val="300"/>
              </a:spcAft>
            </a:pPr>
            <a:endParaRPr lang="en-US" altLang="zh-CN" sz="1200" kern="0" dirty="0"/>
          </a:p>
          <a:p>
            <a:pPr lvl="1">
              <a:spcBef>
                <a:spcPts val="0"/>
              </a:spcBef>
              <a:spcAft>
                <a:spcPts val="300"/>
              </a:spcAft>
              <a:buFont typeface="Wingdings" panose="05000000000000000000" pitchFamily="2" charset="2"/>
              <a:buChar char="ü"/>
            </a:pPr>
            <a:r>
              <a:rPr lang="en-US" altLang="zh-CN" sz="1200" kern="0" dirty="0"/>
              <a:t>Report URSP Rule related information during PDU Session </a:t>
            </a:r>
            <a:r>
              <a:rPr lang="en-US" altLang="zh-CN" sz="1200" kern="0" dirty="0" err="1"/>
              <a:t>Establishemt</a:t>
            </a:r>
            <a:r>
              <a:rPr lang="en-US" altLang="zh-CN" sz="1200" kern="0" dirty="0"/>
              <a:t>:</a:t>
            </a:r>
          </a:p>
          <a:p>
            <a:pPr lvl="2">
              <a:spcBef>
                <a:spcPts val="0"/>
              </a:spcBef>
              <a:spcAft>
                <a:spcPts val="300"/>
              </a:spcAft>
              <a:buFont typeface="Wingdings" panose="05000000000000000000" pitchFamily="2" charset="2"/>
              <a:buChar char="ü"/>
            </a:pPr>
            <a:r>
              <a:rPr lang="en-US" altLang="zh-CN" sz="1200" kern="0" dirty="0"/>
              <a:t>Report URSP Rule ID in PDU Session Est. Request</a:t>
            </a:r>
          </a:p>
          <a:p>
            <a:pPr lvl="3">
              <a:spcBef>
                <a:spcPts val="0"/>
              </a:spcBef>
              <a:spcAft>
                <a:spcPts val="300"/>
              </a:spcAft>
              <a:buFont typeface="Wingdings" panose="05000000000000000000" pitchFamily="2" charset="2"/>
              <a:buChar char="Ø"/>
            </a:pPr>
            <a:r>
              <a:rPr lang="en-US" altLang="zh-CN" sz="1200" kern="0" dirty="0"/>
              <a:t>Sol#7 (Samsung), Sol #9 option #1 (Lenovo), Sol#12 (Huawei)</a:t>
            </a:r>
          </a:p>
          <a:p>
            <a:pPr lvl="2">
              <a:spcBef>
                <a:spcPts val="0"/>
              </a:spcBef>
              <a:spcAft>
                <a:spcPts val="300"/>
              </a:spcAft>
              <a:buFont typeface="Wingdings" panose="05000000000000000000" pitchFamily="2" charset="2"/>
              <a:buChar char="ü"/>
            </a:pPr>
            <a:r>
              <a:rPr lang="en-US" altLang="zh-CN" sz="1200" kern="0" dirty="0"/>
              <a:t>Report URSP Rule Precedence and OSID in PDU Session Est. Req</a:t>
            </a:r>
          </a:p>
          <a:p>
            <a:pPr lvl="3">
              <a:spcBef>
                <a:spcPts val="0"/>
              </a:spcBef>
              <a:spcAft>
                <a:spcPts val="300"/>
              </a:spcAft>
              <a:buFont typeface="Wingdings" panose="05000000000000000000" pitchFamily="2" charset="2"/>
              <a:buChar char="Ø"/>
            </a:pPr>
            <a:r>
              <a:rPr lang="en-US" altLang="zh-CN" sz="1200" kern="0" dirty="0"/>
              <a:t>Sol#8 (China Unicom)</a:t>
            </a:r>
          </a:p>
          <a:p>
            <a:pPr lvl="2">
              <a:spcBef>
                <a:spcPts val="0"/>
              </a:spcBef>
              <a:spcAft>
                <a:spcPts val="300"/>
              </a:spcAft>
              <a:buFont typeface="Wingdings" panose="05000000000000000000" pitchFamily="2" charset="2"/>
              <a:buChar char="ü"/>
            </a:pPr>
            <a:r>
              <a:rPr lang="en-US" altLang="zh-CN" sz="1200" kern="0" dirty="0"/>
              <a:t>Report URSP Rule in PDU Session Est. Req</a:t>
            </a:r>
          </a:p>
          <a:p>
            <a:pPr lvl="3">
              <a:spcBef>
                <a:spcPts val="0"/>
              </a:spcBef>
              <a:spcAft>
                <a:spcPts val="300"/>
              </a:spcAft>
              <a:buFont typeface="Wingdings" panose="05000000000000000000" pitchFamily="2" charset="2"/>
              <a:buChar char="Ø"/>
            </a:pPr>
            <a:r>
              <a:rPr lang="en-US" altLang="zh-CN" sz="1200" kern="0" dirty="0"/>
              <a:t>Sol#10(vivo)</a:t>
            </a:r>
          </a:p>
          <a:p>
            <a:pPr lvl="2">
              <a:spcBef>
                <a:spcPts val="0"/>
              </a:spcBef>
              <a:spcAft>
                <a:spcPts val="300"/>
              </a:spcAft>
              <a:buFont typeface="Wingdings" panose="05000000000000000000" pitchFamily="2" charset="2"/>
              <a:buChar char="ü"/>
            </a:pPr>
            <a:r>
              <a:rPr lang="en-US" altLang="zh-CN" sz="1200" kern="0" dirty="0"/>
              <a:t>Report Rule precedence and App ID in PDU Session Est. Req</a:t>
            </a:r>
          </a:p>
          <a:p>
            <a:pPr lvl="3">
              <a:spcBef>
                <a:spcPts val="0"/>
              </a:spcBef>
              <a:spcAft>
                <a:spcPts val="300"/>
              </a:spcAft>
              <a:buFont typeface="Wingdings" panose="05000000000000000000" pitchFamily="2" charset="2"/>
              <a:buChar char="Ø"/>
            </a:pPr>
            <a:r>
              <a:rPr lang="en-US" altLang="zh-CN" sz="1200" kern="0" dirty="0"/>
              <a:t>Sol#13 (China Telecom): App ID is for secondary authentication</a:t>
            </a:r>
          </a:p>
          <a:p>
            <a:pPr lvl="2">
              <a:spcBef>
                <a:spcPts val="0"/>
              </a:spcBef>
              <a:spcAft>
                <a:spcPts val="300"/>
              </a:spcAft>
              <a:buFont typeface="Wingdings" panose="05000000000000000000" pitchFamily="2" charset="2"/>
              <a:buChar char="ü"/>
            </a:pPr>
            <a:r>
              <a:rPr lang="en-US" altLang="zh-CN" sz="1200" kern="0" dirty="0"/>
              <a:t>Report TD and App ID in PDU Session Est./Mod. Req</a:t>
            </a:r>
          </a:p>
          <a:p>
            <a:pPr lvl="3">
              <a:spcBef>
                <a:spcPts val="0"/>
              </a:spcBef>
              <a:spcAft>
                <a:spcPts val="300"/>
              </a:spcAft>
              <a:buFont typeface="Wingdings" panose="05000000000000000000" pitchFamily="2" charset="2"/>
              <a:buChar char="Ø"/>
            </a:pPr>
            <a:r>
              <a:rPr lang="en-US" altLang="zh-CN" sz="1200" kern="0" dirty="0"/>
              <a:t>Sol#14 (Orange) </a:t>
            </a:r>
          </a:p>
          <a:p>
            <a:pPr lvl="2">
              <a:spcBef>
                <a:spcPts val="0"/>
              </a:spcBef>
              <a:spcAft>
                <a:spcPts val="300"/>
              </a:spcAft>
              <a:buFont typeface="Wingdings" panose="05000000000000000000" pitchFamily="2" charset="2"/>
              <a:buChar char="ü"/>
            </a:pPr>
            <a:r>
              <a:rPr lang="en-US" altLang="zh-CN" sz="1200" kern="0" dirty="0"/>
              <a:t>Report App ID in PDU Session Est. Req</a:t>
            </a:r>
          </a:p>
          <a:p>
            <a:pPr lvl="3">
              <a:spcBef>
                <a:spcPts val="0"/>
              </a:spcBef>
              <a:spcAft>
                <a:spcPts val="300"/>
              </a:spcAft>
              <a:buFont typeface="Wingdings" panose="05000000000000000000" pitchFamily="2" charset="2"/>
              <a:buChar char="Ø"/>
            </a:pPr>
            <a:r>
              <a:rPr lang="en-US" altLang="zh-CN" sz="1200" kern="0" dirty="0"/>
              <a:t>Sol #15 (NEC)</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89045853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E10A3-DB35-414F-83C1-BF5FB8647349}">
  <ds:schemaRef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 ds:uri="dcc30912-d230-4cc2-b11f-bb5ca2a6b6f5"/>
    <ds:schemaRef ds:uri="http://schemas.microsoft.com/office/infopath/2007/PartnerControls"/>
    <ds:schemaRef ds:uri="09cef1fd-e61b-4dbf-b745-21988b13f978"/>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47607</TotalTime>
  <Words>1027</Words>
  <Application>Microsoft Office PowerPoint</Application>
  <PresentationFormat>On-screen Show (4:3)</PresentationFormat>
  <Paragraphs>99</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vt:lpstr>
      <vt:lpstr>Arial</vt:lpstr>
      <vt:lpstr>Calibri</vt:lpstr>
      <vt:lpstr>Times New Roman</vt:lpstr>
      <vt:lpstr>Wingdings</vt:lpstr>
      <vt:lpstr>Office Theme</vt:lpstr>
      <vt:lpstr>SoH Questions for FS_eUEPO</vt:lpstr>
      <vt:lpstr>SoH for KI#1 (URSP in VPLMN) - 1</vt:lpstr>
      <vt:lpstr>SoH for KI#1 (URSP in VPLMN) -2</vt:lpstr>
      <vt:lpstr>SoH for KI#1 (URSP in VPLMN) -3</vt:lpstr>
      <vt:lpstr>SoH for KI#1 (URSP in VPLMN) -4</vt:lpstr>
      <vt:lpstr>SoH for KI#2</vt:lpstr>
      <vt:lpstr>Backup for KI#2 (UE reporting based solutions)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Shan, Chang Hong</cp:lastModifiedBy>
  <cp:revision>1989</cp:revision>
  <dcterms:created xsi:type="dcterms:W3CDTF">2008-08-30T09:32:10Z</dcterms:created>
  <dcterms:modified xsi:type="dcterms:W3CDTF">2022-08-25T03:29:38Z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ies>
</file>