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341" r:id="rId5"/>
    <p:sldId id="376" r:id="rId6"/>
    <p:sldId id="378" r:id="rId7"/>
    <p:sldId id="381" r:id="rId8"/>
    <p:sldId id="379" r:id="rId9"/>
    <p:sldId id="380" r:id="rId10"/>
  </p:sldIdLst>
  <p:sldSz cx="12192000" cy="6858000"/>
  <p:notesSz cx="7077075" cy="85201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84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92" d="100"/>
          <a:sy n="92" d="100"/>
        </p:scale>
        <p:origin x="66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2684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815" cy="42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261" y="1"/>
            <a:ext cx="3067815" cy="42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093571"/>
            <a:ext cx="3067815" cy="42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261" y="8093571"/>
            <a:ext cx="3067815" cy="42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815" cy="42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09261" y="1"/>
            <a:ext cx="3067815" cy="42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8500" y="638175"/>
            <a:ext cx="5680075" cy="3195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92" y="4046786"/>
            <a:ext cx="5187691" cy="3834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093571"/>
            <a:ext cx="3067815" cy="42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261" y="8093571"/>
            <a:ext cx="3067815" cy="42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Solution 34</a:t>
            </a:r>
            <a:r>
              <a:rPr lang="zh-CN" altLang="en-US" dirty="0"/>
              <a:t>可以属于第一类，但是没有区分</a:t>
            </a:r>
            <a:r>
              <a:rPr lang="en-US" altLang="zh-CN" dirty="0"/>
              <a:t>AnLF</a:t>
            </a:r>
            <a:r>
              <a:rPr lang="zh-CN" altLang="en-US" dirty="0"/>
              <a:t>和</a:t>
            </a:r>
            <a:r>
              <a:rPr lang="en-US" altLang="zh-CN" dirty="0"/>
              <a:t>MTLF</a:t>
            </a:r>
            <a:r>
              <a:rPr lang="zh-CN" altLang="en-US" dirty="0"/>
              <a:t>，仅统一是</a:t>
            </a:r>
            <a:r>
              <a:rPr lang="en-US" altLang="zh-CN" dirty="0"/>
              <a:t>NWDAF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3433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1161" y="365125"/>
            <a:ext cx="11192639" cy="65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58807" y="1343371"/>
            <a:ext cx="11633156" cy="4797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164172" y="972851"/>
            <a:ext cx="11866667" cy="182563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4993" y="311935"/>
            <a:ext cx="1019577" cy="59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1200"/>
              </a:lnSpc>
              <a:defRPr/>
            </a:pPr>
            <a:r>
              <a:rPr lang="sv-SE" altLang="en-US" sz="1200" b="1" dirty="0">
                <a:latin typeface="Arial "/>
              </a:rPr>
              <a:t>3GPP SA2#152E , August 2022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33149" y="32625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S2-22xxxxx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ozewallin.blogspot.com/2016/03/march-update.html?spref=pi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997" y="2003077"/>
            <a:ext cx="10520148" cy="785254"/>
          </a:xfrm>
        </p:spPr>
        <p:txBody>
          <a:bodyPr/>
          <a:lstStyle/>
          <a:p>
            <a:pPr eaLnBrk="1" hangingPunct="1"/>
            <a:r>
              <a:rPr lang="en-GB" altLang="en-US" sz="3600" b="1" dirty="0"/>
              <a:t>Evaluation and interim conclusion for KI#8 </a:t>
            </a:r>
            <a:r>
              <a:rPr lang="en-US" altLang="en-US" sz="3600" b="1"/>
              <a:t>(FL)</a:t>
            </a:r>
            <a:endParaRPr lang="en-GB" altLang="en-US" sz="3600" b="1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58042" y="4592435"/>
            <a:ext cx="4535395" cy="78525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1800" i="1" dirty="0">
                <a:latin typeface="Comic Sans MS" panose="030F0702030302020204" pitchFamily="66" charset="0"/>
              </a:rPr>
              <a:t>vivo</a:t>
            </a:r>
          </a:p>
          <a:p>
            <a:pPr marL="0" indent="0" eaLnBrk="1" hangingPunct="1">
              <a:buFontTx/>
              <a:buNone/>
            </a:pPr>
            <a:r>
              <a:rPr lang="en-GB" altLang="en-US" sz="1800" i="1" dirty="0">
                <a:latin typeface="Comic Sans MS" panose="030F0702030302020204" pitchFamily="66" charset="0"/>
              </a:rPr>
              <a:t>2022-07-29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B5C8D-35E2-3DA9-8D13-5900E91E6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321FB-2C9C-CAF9-3AF0-ADCC3AD16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 </a:t>
            </a:r>
            <a:r>
              <a:rPr lang="en-US" altLang="zh-CN" b="1" i="1" dirty="0"/>
              <a:t>Observations and Evaluation on Existing Solutions Captured for KI#8</a:t>
            </a:r>
            <a:endParaRPr lang="en-US" b="1" i="1" dirty="0"/>
          </a:p>
          <a:p>
            <a:r>
              <a:rPr lang="en-US" altLang="zh-CN" b="1" i="1" dirty="0"/>
              <a:t> Interim </a:t>
            </a:r>
            <a:r>
              <a:rPr lang="en-US" b="1" i="1" dirty="0"/>
              <a:t>Conclusions </a:t>
            </a:r>
            <a:r>
              <a:rPr lang="en-US" altLang="zh-CN" b="1" i="1" dirty="0"/>
              <a:t>for KI#8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32754079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B4A56-51C0-E210-9C65-660A1537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61" y="365126"/>
            <a:ext cx="11192639" cy="413808"/>
          </a:xfrm>
        </p:spPr>
        <p:txBody>
          <a:bodyPr/>
          <a:lstStyle/>
          <a:p>
            <a:r>
              <a:rPr lang="en-US" sz="2800" b="1" i="1" dirty="0"/>
              <a:t>Observations on Existing Solutions Captured for KI#8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F44EE9D8-908A-45A4-8DB5-9E3F2E74BE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939424"/>
              </p:ext>
            </p:extLst>
          </p:nvPr>
        </p:nvGraphicFramePr>
        <p:xfrm>
          <a:off x="180725" y="899962"/>
          <a:ext cx="11830549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550">
                  <a:extLst>
                    <a:ext uri="{9D8B030D-6E8A-4147-A177-3AD203B41FA5}">
                      <a16:colId xmlns:a16="http://schemas.microsoft.com/office/drawing/2014/main" val="3999577047"/>
                    </a:ext>
                  </a:extLst>
                </a:gridCol>
                <a:gridCol w="4273617">
                  <a:extLst>
                    <a:ext uri="{9D8B030D-6E8A-4147-A177-3AD203B41FA5}">
                      <a16:colId xmlns:a16="http://schemas.microsoft.com/office/drawing/2014/main" val="131804081"/>
                    </a:ext>
                  </a:extLst>
                </a:gridCol>
                <a:gridCol w="6013382">
                  <a:extLst>
                    <a:ext uri="{9D8B030D-6E8A-4147-A177-3AD203B41FA5}">
                      <a16:colId xmlns:a16="http://schemas.microsoft.com/office/drawing/2014/main" val="286863233"/>
                    </a:ext>
                  </a:extLst>
                </a:gridCol>
              </a:tblGrid>
              <a:tr h="425482"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Sol. Num.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Main issue to resolve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Main impacts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086129"/>
                  </a:ext>
                </a:extLst>
              </a:tr>
              <a:tr h="1106254"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Sol #21, 22, 23, 24 and 53A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FL clients discovery by FL server, in case that it determines FL is needed;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FL task interaction between FL server and FL clients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  FL clients registration to NRF;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 clients discovery by FL sever from NRF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 task request and interim result interaction between FL sever and FL clients;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105388"/>
                  </a:ext>
                </a:extLst>
              </a:tr>
              <a:tr h="850965"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Sol #53B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FL NFs (FL sever and clients) discovery , in case that normal MTLF determines FL is needed but without FL capability itself 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 server and FL clients registration to NRF;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 sever and clients discovery from NRF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61298"/>
                  </a:ext>
                </a:extLst>
              </a:tr>
              <a:tr h="1361544"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Sol #51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Old FL clients status monitoring;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New FL clients selection for FL procedure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Register FL procedure information into NRF dynamically during the Federated Learning processes.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Selection of Client NWDAF(s).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 Client NWDAF status updates.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Dynamic discovery of new Client NWDAF(s).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224051"/>
                  </a:ext>
                </a:extLst>
              </a:tr>
              <a:tr h="1106254"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Sol #52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FL model accuracy monitoring and FL  model retraining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MTLF (FL sever) provides Training Accuracy metric to AnLF for FL model;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AnLF calculates the Base Accuracy metric in live network for FL model 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295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34053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78A079-A12C-43F7-84AF-E550FDDF9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i="1" dirty="0"/>
              <a:t>Observations on Existing Solutions Captured for KI#8-2</a:t>
            </a:r>
            <a:endParaRPr lang="zh-CN" altLang="en-US" sz="3200" dirty="0"/>
          </a:p>
        </p:txBody>
      </p:sp>
      <p:sp>
        <p:nvSpPr>
          <p:cNvPr id="4" name="内容占位符 4">
            <a:extLst>
              <a:ext uri="{FF2B5EF4-FFF2-40B4-BE49-F238E27FC236}">
                <a16:creationId xmlns:a16="http://schemas.microsoft.com/office/drawing/2014/main" id="{2240E443-2671-4D3B-99C0-49D32B382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178" y="1314450"/>
            <a:ext cx="11429422" cy="4324747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i="1" dirty="0"/>
              <a:t>Observation 1: Most solutions propose FL clients and FL server registration to NRF and discovery via NRF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i="1" dirty="0"/>
              <a:t>Observation 2: </a:t>
            </a:r>
            <a:r>
              <a:rPr lang="en-US" altLang="zh-CN" sz="2400" dirty="0">
                <a:highlight>
                  <a:srgbClr val="FFFFFF"/>
                </a:highlight>
              </a:rPr>
              <a:t>FL server communicate with FL clients about FL model training task Info and interim FL results to generate a model without exchanging privacy training data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i="1" dirty="0">
                <a:highlight>
                  <a:srgbClr val="FFFFFF"/>
                </a:highlight>
              </a:rPr>
              <a:t>Observation 3: it looks reasonable that MTLF (rather than </a:t>
            </a:r>
            <a:r>
              <a:rPr lang="en-US" altLang="zh-CN" sz="2400" i="1" dirty="0" err="1">
                <a:highlight>
                  <a:srgbClr val="FFFFFF"/>
                </a:highlight>
              </a:rPr>
              <a:t>AnLF</a:t>
            </a:r>
            <a:r>
              <a:rPr lang="en-US" altLang="zh-CN" sz="2400" i="1" dirty="0">
                <a:highlight>
                  <a:srgbClr val="FFFFFF"/>
                </a:highlight>
              </a:rPr>
              <a:t>) determine to trigger FL procedure as MTLF is responsible for model training and whether FL is needed or not.</a:t>
            </a:r>
            <a:endParaRPr lang="en-US" altLang="zh-CN" sz="2400" dirty="0">
              <a:highlight>
                <a:srgbClr val="FFFFFF"/>
              </a:highlight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i="1" dirty="0"/>
              <a:t>Observation 4: Model sharing issue has been raised in some solutions, which is a general issue and depends on conclusion of KI#5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/>
              <a:t>Observation 5: In addition to FL procedure itself, Solution 52 also propose to consider model accuracy to improve FL Model performance, which is related to KI#1.</a:t>
            </a:r>
            <a:r>
              <a:rPr lang="en-US" altLang="zh-CN" sz="2400" i="1" dirty="0"/>
              <a:t>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altLang="zh-CN" sz="2400" i="1" dirty="0">
              <a:highlight>
                <a:srgbClr val="FFFF00"/>
              </a:highlight>
            </a:endParaRPr>
          </a:p>
          <a:p>
            <a:endParaRPr lang="en-US" altLang="zh-CN" sz="2400" i="1" dirty="0"/>
          </a:p>
        </p:txBody>
      </p:sp>
    </p:spTree>
    <p:extLst>
      <p:ext uri="{BB962C8B-B14F-4D97-AF65-F5344CB8AC3E}">
        <p14:creationId xmlns:p14="http://schemas.microsoft.com/office/powerpoint/2010/main" val="1528407224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E42F9-96E6-A971-C25A-64C0B6FFF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i="1" dirty="0"/>
              <a:t>Interim Conclusions for KI#8 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7FD8E5DE-995C-4B61-A288-EE80CB368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235" y="1330035"/>
            <a:ext cx="10868891" cy="448829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/>
              <a:t>Principle 1:</a:t>
            </a:r>
            <a:r>
              <a:rPr lang="zh-CN" altLang="en-US" sz="2400" dirty="0"/>
              <a:t> </a:t>
            </a:r>
            <a:r>
              <a:rPr lang="en-US" altLang="zh-CN" sz="2400" i="1" dirty="0"/>
              <a:t>FL clients and FL server register their FL related capability to NRF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highlight>
                  <a:srgbClr val="FFFFFF"/>
                </a:highlight>
              </a:rPr>
              <a:t>Principle 2:</a:t>
            </a:r>
            <a:r>
              <a:rPr lang="zh-CN" altLang="en-US" sz="2400" dirty="0">
                <a:highlight>
                  <a:srgbClr val="FFFFFF"/>
                </a:highlight>
              </a:rPr>
              <a:t> </a:t>
            </a:r>
            <a:r>
              <a:rPr lang="en-US" altLang="zh-CN" sz="2400" dirty="0">
                <a:highlight>
                  <a:srgbClr val="FFFFFF"/>
                </a:highlight>
              </a:rPr>
              <a:t>MTLF(with FL client/sever capability) </a:t>
            </a:r>
            <a:r>
              <a:rPr lang="en-US" altLang="zh-CN" sz="2400" i="1" dirty="0"/>
              <a:t>discover FL clients and FL sever from NRF</a:t>
            </a:r>
            <a:r>
              <a:rPr lang="en-US" altLang="zh-CN" sz="2400" dirty="0">
                <a:highlight>
                  <a:srgbClr val="FFFFFF"/>
                </a:highlight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highlight>
                  <a:srgbClr val="FFFFFF"/>
                </a:highlight>
              </a:rPr>
              <a:t>Principle 3: FL server communicates with FL clients about FL model training task Info and interim FL results to generate a model without exchanging privacy training data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highlight>
                  <a:srgbClr val="FFFFFF"/>
                </a:highlight>
              </a:rPr>
              <a:t>Principle 3: </a:t>
            </a:r>
            <a:r>
              <a:rPr lang="en-US" altLang="zh-CN" sz="2400" i="1" dirty="0">
                <a:highlight>
                  <a:srgbClr val="FFFFFF"/>
                </a:highlight>
              </a:rPr>
              <a:t>MTLF (rather than </a:t>
            </a:r>
            <a:r>
              <a:rPr lang="en-US" altLang="zh-CN" sz="2400" i="1" dirty="0" err="1">
                <a:highlight>
                  <a:srgbClr val="FFFFFF"/>
                </a:highlight>
              </a:rPr>
              <a:t>AnLF</a:t>
            </a:r>
            <a:r>
              <a:rPr lang="en-US" altLang="zh-CN" sz="2400" i="1" dirty="0">
                <a:highlight>
                  <a:srgbClr val="FFFFFF"/>
                </a:highlight>
              </a:rPr>
              <a:t>) determine to trigger FL procedure as MTLF is responsible for model training and whether FL is needed or not.</a:t>
            </a:r>
            <a:endParaRPr lang="en-US" altLang="zh-CN" sz="2400" dirty="0">
              <a:highlight>
                <a:srgbClr val="FFFFFF"/>
              </a:highlight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highlight>
                  <a:srgbClr val="FFFFFF"/>
                </a:highlight>
              </a:rPr>
              <a:t>Principle 4: </a:t>
            </a:r>
            <a:r>
              <a:rPr lang="en-US" altLang="zh-CN" sz="2400" i="1" dirty="0">
                <a:highlight>
                  <a:srgbClr val="FFFFFF"/>
                </a:highlight>
              </a:rPr>
              <a:t>Model sharing between FL client and FL sever depends on the conclusion of KI#5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highlight>
                  <a:srgbClr val="FFFFFF"/>
                </a:highlight>
              </a:rPr>
              <a:t>Principle 5: </a:t>
            </a:r>
            <a:r>
              <a:rPr lang="en-US" altLang="zh-CN" sz="2400" dirty="0"/>
              <a:t>How to improve FL Model performance  is related with KI#1 and should be concluded jointly</a:t>
            </a:r>
            <a:endParaRPr lang="en-GB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59651235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ED2DF40-5C2E-5777-5827-3F6BE413A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20143" y="1380348"/>
            <a:ext cx="5236028" cy="436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492578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679a257e-872f-4c98-9e8a-0a9c104f72cd"/>
    <ds:schemaRef ds:uri="http://purl.org/dc/dcmitype/"/>
    <ds:schemaRef ds:uri="280d8efa-eff2-4910-88d2-79ca146720c4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17140</TotalTime>
  <Words>558</Words>
  <Application>Microsoft Office PowerPoint</Application>
  <PresentationFormat>宽屏</PresentationFormat>
  <Paragraphs>46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 </vt:lpstr>
      <vt:lpstr>宋体</vt:lpstr>
      <vt:lpstr>Arial</vt:lpstr>
      <vt:lpstr>Calibri</vt:lpstr>
      <vt:lpstr>Calibri Light</vt:lpstr>
      <vt:lpstr>Comic Sans MS</vt:lpstr>
      <vt:lpstr>Times New Roman</vt:lpstr>
      <vt:lpstr>Office Theme</vt:lpstr>
      <vt:lpstr>Evaluation and interim conclusion for KI#8 (FL)</vt:lpstr>
      <vt:lpstr>CONTENT</vt:lpstr>
      <vt:lpstr>Observations on Existing Solutions Captured for KI#8</vt:lpstr>
      <vt:lpstr>Observations on Existing Solutions Captured for KI#8-2</vt:lpstr>
      <vt:lpstr>Interim Conclusions for KI#8 </vt:lpstr>
      <vt:lpstr>PowerPoint 演示文稿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xiaobo</cp:lastModifiedBy>
  <cp:revision>738</cp:revision>
  <cp:lastPrinted>2022-07-17T17:08:53Z</cp:lastPrinted>
  <dcterms:created xsi:type="dcterms:W3CDTF">2010-02-05T13:52:04Z</dcterms:created>
  <dcterms:modified xsi:type="dcterms:W3CDTF">2022-07-29T02:11:52Z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