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71" r:id="rId5"/>
    <p:sldId id="272" r:id="rId6"/>
    <p:sldId id="273" r:id="rId7"/>
    <p:sldId id="275" r:id="rId8"/>
    <p:sldId id="276" r:id="rId9"/>
    <p:sldId id="278" r:id="rId10"/>
    <p:sldId id="279" r:id="rId11"/>
    <p:sldId id="280" r:id="rId12"/>
    <p:sldId id="282" r:id="rId13"/>
    <p:sldId id="283" r:id="rId14"/>
    <p:sldId id="285" r:id="rId15"/>
    <p:sldId id="26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349C35F-E1BC-4721-AC36-2E30C7627F67}">
          <p14:sldIdLst>
            <p14:sldId id="256"/>
            <p14:sldId id="257"/>
            <p14:sldId id="270"/>
            <p14:sldId id="271"/>
            <p14:sldId id="272"/>
            <p14:sldId id="273"/>
            <p14:sldId id="275"/>
            <p14:sldId id="276"/>
            <p14:sldId id="278"/>
            <p14:sldId id="279"/>
            <p14:sldId id="280"/>
            <p14:sldId id="282"/>
            <p14:sldId id="283"/>
            <p14:sldId id="285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01E-A484-4231-85E3-799691B4DFEE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3000C-11C7-4AAA-88D0-CC7EDD2F80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16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8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7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5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32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5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34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3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6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0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42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1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2100-C270-48CD-9B57-679A95027034}" type="datetimeFigureOut">
              <a:rPr lang="zh-CN" altLang="en-US" smtClean="0"/>
              <a:t>2022/8/16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8930-A008-49DF-8EDF-1F394573D6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17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ymond.limeng@Huawei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6082.zip" TargetMode="External"/><Relationship Id="rId2" Type="http://schemas.openxmlformats.org/officeDocument/2006/relationships/hyperlink" Target="file:///C:\Users\l00389314\Downloads\Docs\S2-2205766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6086.zip" TargetMode="External"/><Relationship Id="rId5" Type="http://schemas.openxmlformats.org/officeDocument/2006/relationships/hyperlink" Target="file:///C:\Users\l00389314\Downloads\Docs\S2-2206084.zip" TargetMode="External"/><Relationship Id="rId4" Type="http://schemas.openxmlformats.org/officeDocument/2006/relationships/hyperlink" Target="file:///C:\Users\l00389314\Downloads\Docs\S2-2205615.zi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5616.zip" TargetMode="External"/><Relationship Id="rId2" Type="http://schemas.openxmlformats.org/officeDocument/2006/relationships/hyperlink" Target="file:///C:\Users\l00389314\Downloads\Docs\S2-2206075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l00389314\Downloads\Docs\S2-2205617.zi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:meeting_NGNlYTk3ZjctNzQ3MC00ZWMxLTk4OGQtMTcwMWUxNTg5ZDhl@thread.v2/0?context=%7b%22Tid%22:%225d471751-9675-428d-917b-70f44f9630b0%22,%22Oid%22:%2238e53bf5-7a59-41ec-8bf1-bf611b810166%22%7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6079.zip" TargetMode="External"/><Relationship Id="rId2" Type="http://schemas.openxmlformats.org/officeDocument/2006/relationships/hyperlink" Target="file:///C:\Users\l00389314\Downloads\Docs\S2-220560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l00389314\Downloads\Docs\S2-2206534.zip" TargetMode="External"/><Relationship Id="rId3" Type="http://schemas.openxmlformats.org/officeDocument/2006/relationships/hyperlink" Target="file:///C:\Users\l00389314\Downloads\Docs\S2-2205925.zip" TargetMode="External"/><Relationship Id="rId7" Type="http://schemas.openxmlformats.org/officeDocument/2006/relationships/hyperlink" Target="file:///C:\Users\l00389314\Downloads\Docs\S2-2206533.zip" TargetMode="External"/><Relationship Id="rId2" Type="http://schemas.openxmlformats.org/officeDocument/2006/relationships/hyperlink" Target="file:///C:\Users\l00389314\Downloads\Docs\S2-2205608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6441.zip" TargetMode="External"/><Relationship Id="rId11" Type="http://schemas.openxmlformats.org/officeDocument/2006/relationships/hyperlink" Target="file:///C:\Users\l00389314\Downloads\Docs\S2-2206596.zip" TargetMode="External"/><Relationship Id="rId5" Type="http://schemas.openxmlformats.org/officeDocument/2006/relationships/hyperlink" Target="file:///C:\Users\l00389314\Downloads\Docs\S2-2206440.zip" TargetMode="External"/><Relationship Id="rId10" Type="http://schemas.openxmlformats.org/officeDocument/2006/relationships/hyperlink" Target="file:///C:\Users\l00389314\Downloads\Docs\S2-2206595.zip" TargetMode="External"/><Relationship Id="rId4" Type="http://schemas.openxmlformats.org/officeDocument/2006/relationships/hyperlink" Target="file:///C:\Users\l00389314\Downloads\Docs\S2-2206499.zip" TargetMode="External"/><Relationship Id="rId9" Type="http://schemas.openxmlformats.org/officeDocument/2006/relationships/hyperlink" Target="file:///C:\Users\l00389314\Downloads\Docs\S2-2206594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5765.zip" TargetMode="External"/><Relationship Id="rId7" Type="http://schemas.openxmlformats.org/officeDocument/2006/relationships/hyperlink" Target="file:///C:\Users\l00389314\Downloads\Docs\S2-2206597.zip" TargetMode="External"/><Relationship Id="rId2" Type="http://schemas.openxmlformats.org/officeDocument/2006/relationships/hyperlink" Target="file:///C:\Users\l00389314\Downloads\Docs\S2-2205609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6535.zip" TargetMode="External"/><Relationship Id="rId5" Type="http://schemas.openxmlformats.org/officeDocument/2006/relationships/hyperlink" Target="file:///C:\Users\l00389314\Downloads\Docs\S2-2206442.zip" TargetMode="External"/><Relationship Id="rId4" Type="http://schemas.openxmlformats.org/officeDocument/2006/relationships/hyperlink" Target="file:///C:\Users\l00389314\Downloads\Docs\S2-2205928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5767.zip" TargetMode="External"/><Relationship Id="rId7" Type="http://schemas.openxmlformats.org/officeDocument/2006/relationships/hyperlink" Target="file:///C:\Users\l00389314\Downloads\Docs\S2-2206344.zip" TargetMode="External"/><Relationship Id="rId2" Type="http://schemas.openxmlformats.org/officeDocument/2006/relationships/hyperlink" Target="file:///C:\Users\l00389314\Downloads\Docs\S2-220561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6080.zip" TargetMode="External"/><Relationship Id="rId5" Type="http://schemas.openxmlformats.org/officeDocument/2006/relationships/hyperlink" Target="file:///C:\Users\l00389314\Downloads\Docs\S2-2206033.zip" TargetMode="External"/><Relationship Id="rId4" Type="http://schemas.openxmlformats.org/officeDocument/2006/relationships/hyperlink" Target="file:///C:\Users\l00389314\Downloads\Docs\S2-2205923.zi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l00389314\Downloads\Docs\S2-2206598.zip" TargetMode="External"/><Relationship Id="rId3" Type="http://schemas.openxmlformats.org/officeDocument/2006/relationships/hyperlink" Target="file:///C:\Users\l00389314\Downloads\Docs\S2-2205943.zip" TargetMode="External"/><Relationship Id="rId7" Type="http://schemas.openxmlformats.org/officeDocument/2006/relationships/hyperlink" Target="file:///C:\Users\l00389314\Downloads\Docs\S2-2206085.zip" TargetMode="External"/><Relationship Id="rId2" Type="http://schemas.openxmlformats.org/officeDocument/2006/relationships/hyperlink" Target="file:///C:\Users\l00389314\Downloads\Docs\S2-2205611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6083.zip" TargetMode="External"/><Relationship Id="rId5" Type="http://schemas.openxmlformats.org/officeDocument/2006/relationships/hyperlink" Target="file:///C:\Users\l00389314\Downloads\Docs\S2-2206032.zip" TargetMode="External"/><Relationship Id="rId4" Type="http://schemas.openxmlformats.org/officeDocument/2006/relationships/hyperlink" Target="file:///C:\Users\l00389314\Downloads\Docs\S2-2206031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5924.zip" TargetMode="External"/><Relationship Id="rId2" Type="http://schemas.openxmlformats.org/officeDocument/2006/relationships/hyperlink" Target="file:///C:\Users\l00389314\Downloads\Docs\S2-2205887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05888.zip" TargetMode="External"/><Relationship Id="rId5" Type="http://schemas.openxmlformats.org/officeDocument/2006/relationships/hyperlink" Target="file:///C:\Users\l00389314\Downloads\Docs\S2-2205612.zip" TargetMode="External"/><Relationship Id="rId4" Type="http://schemas.openxmlformats.org/officeDocument/2006/relationships/hyperlink" Target="file:///C:\Users\l00389314\Downloads\Docs\S2-2206472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06081.zip" TargetMode="External"/><Relationship Id="rId2" Type="http://schemas.openxmlformats.org/officeDocument/2006/relationships/hyperlink" Target="file:///C:\Users\l00389314\Downloads\Docs\S2-2205613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l00389314\Downloads\Docs\S2-2205614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FS_5MBS_Ph2 Pre-meeting </a:t>
            </a:r>
            <a:r>
              <a:rPr lang="en-US" altLang="zh-CN" b="1" dirty="0" smtClean="0"/>
              <a:t>CC#2 </a:t>
            </a:r>
            <a:r>
              <a:rPr lang="en-US" altLang="zh-CN" b="1" dirty="0"/>
              <a:t>for 152E 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93492"/>
            <a:ext cx="9144000" cy="1655762"/>
          </a:xfrm>
        </p:spPr>
        <p:txBody>
          <a:bodyPr/>
          <a:lstStyle/>
          <a:p>
            <a:r>
              <a:rPr lang="en-US" altLang="zh-CN" dirty="0"/>
              <a:t>LiMeng</a:t>
            </a:r>
          </a:p>
          <a:p>
            <a:r>
              <a:rPr lang="en-US" altLang="zh-CN" dirty="0">
                <a:hlinkClick r:id="rId2"/>
              </a:rPr>
              <a:t>Raymond.limeng@Huawei.com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531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3F402-A025-4B6E-BC44-943DF0A8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KI#5 </a:t>
            </a:r>
            <a:r>
              <a:rPr lang="en-US" altLang="zh-CN" b="1" dirty="0"/>
              <a:t>– New solution/solution update</a:t>
            </a:r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2529"/>
              </p:ext>
            </p:extLst>
          </p:nvPr>
        </p:nvGraphicFramePr>
        <p:xfrm>
          <a:off x="870585" y="1600200"/>
          <a:ext cx="1020590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70"/>
                <a:gridCol w="3997561"/>
                <a:gridCol w="1230082"/>
                <a:gridCol w="3435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S2-2205766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KI#5, New Sol: Support for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RedCap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UEs for Group Communication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S2-2206082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KI#5, Sol#14: Update to remove EN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838200" y="3447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KI#5 – Evaluation and conclusion</a:t>
            </a:r>
            <a:endParaRPr lang="zh-CN" altLang="en-US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14582"/>
              </p:ext>
            </p:extLst>
          </p:nvPr>
        </p:nvGraphicFramePr>
        <p:xfrm>
          <a:off x="870585" y="4459805"/>
          <a:ext cx="10205908" cy="194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67"/>
                <a:gridCol w="2755048"/>
                <a:gridCol w="1156162"/>
                <a:gridCol w="1285033"/>
                <a:gridCol w="1285033"/>
                <a:gridCol w="25700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423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S2-2205615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KI#5, Evaluation and Conclusion on broadcast MBS Session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23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S2-2206084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KI#5: Evaluation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noProof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merge into 5615?</a:t>
                      </a:r>
                      <a:endParaRPr lang="zh-CN" altLang="zh-CN" sz="1400" b="1" kern="1200" noProof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23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S2-2206086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KI#5: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conclusion?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44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3F402-A025-4B6E-BC44-943DF0A8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KI#6 </a:t>
            </a:r>
            <a:r>
              <a:rPr lang="en-US" altLang="zh-CN" b="1" dirty="0"/>
              <a:t>– New solution/solution update</a:t>
            </a:r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93147"/>
              </p:ext>
            </p:extLst>
          </p:nvPr>
        </p:nvGraphicFramePr>
        <p:xfrm>
          <a:off x="870585" y="1600200"/>
          <a:ext cx="1020590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70"/>
                <a:gridCol w="3997561"/>
                <a:gridCol w="1230082"/>
                <a:gridCol w="3435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S2-2206075</a:t>
                      </a:r>
                      <a:endParaRPr lang="zh-CN" sz="1400" b="1" u="sng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23.700-47: KI#6, New Sol: Multicast access control for high number of public safety UEs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/>
                        </a:rPr>
                        <a:t>S2-2205616</a:t>
                      </a:r>
                      <a:endParaRPr lang="zh-CN" sz="1400" b="1" u="sng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23.700-47: KI#6, Sol#17: update to resolve ENs on Performance Improvements for Public Safety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838200" y="3447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KI#6 – Evaluation and conclusion</a:t>
            </a:r>
            <a:endParaRPr lang="zh-CN" altLang="en-US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542984"/>
              </p:ext>
            </p:extLst>
          </p:nvPr>
        </p:nvGraphicFramePr>
        <p:xfrm>
          <a:off x="870585" y="4621648"/>
          <a:ext cx="1020590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67"/>
                <a:gridCol w="2755048"/>
                <a:gridCol w="1156162"/>
                <a:gridCol w="1285033"/>
                <a:gridCol w="1285033"/>
                <a:gridCol w="25700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4235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S2-2205617</a:t>
                      </a:r>
                      <a:endParaRPr lang="zh-CN" sz="14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23.700-47: KI#6, Evaluation on Improvement for potential performance issues related to high numbers of public safety UEs</a:t>
                      </a:r>
                      <a:endParaRPr lang="zh-CN" sz="14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sz="1400" dirty="0">
                        <a:effectLst/>
                        <a:latin typeface="+mn-lt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5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96612" cy="1325563"/>
          </a:xfrm>
        </p:spPr>
        <p:txBody>
          <a:bodyPr/>
          <a:lstStyle/>
          <a:p>
            <a:r>
              <a:rPr lang="en-US" altLang="zh-CN" b="1" dirty="0" smtClean="0"/>
              <a:t>KI#1 Inactive reception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8963" y="1806772"/>
            <a:ext cx="5454192" cy="1091302"/>
          </a:xfrm>
        </p:spPr>
        <p:txBody>
          <a:bodyPr>
            <a:normAutofit lnSpcReduction="10000"/>
          </a:bodyPr>
          <a:lstStyle/>
          <a:p>
            <a:r>
              <a:rPr lang="en-US" altLang="zh-CN" sz="1800" b="1" dirty="0" smtClean="0"/>
              <a:t>Issue #1: Rel-18 UE capability</a:t>
            </a:r>
          </a:p>
          <a:p>
            <a:pPr lvl="1"/>
            <a:r>
              <a:rPr lang="en-US" altLang="zh-CN" sz="1600" b="1" dirty="0" smtClean="0"/>
              <a:t>Alt#1</a:t>
            </a:r>
            <a:r>
              <a:rPr lang="en-US" altLang="zh-CN" sz="1600" dirty="0" smtClean="0"/>
              <a:t>: As a part of UE radio capability; </a:t>
            </a:r>
          </a:p>
          <a:p>
            <a:pPr lvl="1"/>
            <a:r>
              <a:rPr lang="en-US" altLang="zh-CN" sz="1600" b="1" dirty="0" smtClean="0"/>
              <a:t>Alt#2:</a:t>
            </a:r>
            <a:r>
              <a:rPr lang="en-US" altLang="zh-CN" sz="1600" dirty="0" smtClean="0"/>
              <a:t> UE includes in NAS – may include capability or preference.  </a:t>
            </a:r>
          </a:p>
          <a:p>
            <a:pPr lvl="1"/>
            <a:endParaRPr lang="en-US" altLang="zh-CN" sz="1600" dirty="0"/>
          </a:p>
        </p:txBody>
      </p:sp>
      <p:sp>
        <p:nvSpPr>
          <p:cNvPr id="9" name="矩形 8"/>
          <p:cNvSpPr/>
          <p:nvPr/>
        </p:nvSpPr>
        <p:spPr>
          <a:xfrm>
            <a:off x="578962" y="3249736"/>
            <a:ext cx="5454192" cy="331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Issue #2: Multicast Assistant information (MAI)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zh-CN" sz="1600" dirty="0" smtClean="0"/>
              <a:t>Purpose</a:t>
            </a:r>
            <a:r>
              <a:rPr lang="en-US" altLang="zh-CN" sz="1600" dirty="0"/>
              <a:t>: </a:t>
            </a:r>
            <a:r>
              <a:rPr lang="en-US" altLang="zh-CN" sz="1600" b="1" dirty="0" smtClean="0"/>
              <a:t>Alt#1</a:t>
            </a:r>
            <a:r>
              <a:rPr lang="en-US" altLang="zh-CN" sz="1600" dirty="0" smtClean="0"/>
              <a:t>: RAN taken MAI into account; </a:t>
            </a:r>
            <a:r>
              <a:rPr lang="en-US" altLang="zh-CN" sz="1600" b="1" dirty="0" smtClean="0"/>
              <a:t>Alt#2</a:t>
            </a:r>
            <a:r>
              <a:rPr lang="en-US" altLang="zh-CN" sz="1600" dirty="0" smtClean="0"/>
              <a:t>: RAN shall follow the instruction of MAI (i.e., not allowing UE to turn into Inactive); </a:t>
            </a:r>
            <a:r>
              <a:rPr lang="en-US" altLang="zh-CN" sz="1600" b="1" dirty="0" smtClean="0"/>
              <a:t>Alt#3</a:t>
            </a:r>
            <a:r>
              <a:rPr lang="en-US" altLang="zh-CN" sz="1600" dirty="0" smtClean="0"/>
              <a:t>: combined; </a:t>
            </a:r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zh-CN" sz="1600" dirty="0" smtClean="0"/>
              <a:t>Granularity</a:t>
            </a:r>
            <a:r>
              <a:rPr lang="en-US" altLang="zh-CN" sz="1600" dirty="0"/>
              <a:t>: </a:t>
            </a:r>
            <a:r>
              <a:rPr lang="en-US" altLang="zh-CN" sz="1600" b="1" dirty="0"/>
              <a:t>Alt#1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per-UE </a:t>
            </a:r>
            <a:r>
              <a:rPr lang="en-US" altLang="zh-CN" sz="1600" dirty="0" smtClean="0"/>
              <a:t>priority (UE-differentiation); </a:t>
            </a:r>
            <a:r>
              <a:rPr lang="en-US" altLang="zh-CN" sz="1600" b="1" dirty="0" smtClean="0"/>
              <a:t>Alt#2</a:t>
            </a:r>
            <a:r>
              <a:rPr lang="en-US" altLang="zh-CN" sz="1600" dirty="0" smtClean="0"/>
              <a:t>: per-session </a:t>
            </a:r>
            <a:r>
              <a:rPr lang="en-US" altLang="zh-CN" sz="1600" dirty="0"/>
              <a:t>priority </a:t>
            </a:r>
            <a:r>
              <a:rPr lang="en-US" altLang="zh-CN" sz="1600" dirty="0" smtClean="0"/>
              <a:t>(session-differentiation</a:t>
            </a:r>
            <a:r>
              <a:rPr lang="en-US" altLang="zh-CN" sz="1600" dirty="0"/>
              <a:t>)</a:t>
            </a:r>
            <a:endParaRPr lang="en-US" altLang="zh-CN" sz="1600" dirty="0" smtClean="0"/>
          </a:p>
          <a:p>
            <a:pPr marL="914400" lvl="1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zh-CN" sz="1600" dirty="0" smtClean="0"/>
              <a:t>Procedure: </a:t>
            </a:r>
          </a:p>
          <a:p>
            <a:pPr marL="1371600" lvl="2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 smtClean="0"/>
              <a:t>AF-5GC:</a:t>
            </a:r>
            <a:r>
              <a:rPr lang="en-US" altLang="zh-CN" sz="1600" b="1" dirty="0" smtClean="0"/>
              <a:t> Alt#1:</a:t>
            </a:r>
            <a:r>
              <a:rPr lang="en-US" altLang="zh-CN" sz="1600" dirty="0" smtClean="0"/>
              <a:t> External Service parameter provisioning; </a:t>
            </a:r>
            <a:r>
              <a:rPr lang="en-US" altLang="zh-CN" sz="1600" b="1" dirty="0" smtClean="0"/>
              <a:t>Alt#2:</a:t>
            </a:r>
            <a:r>
              <a:rPr lang="en-US" altLang="zh-CN" sz="1600" dirty="0" smtClean="0"/>
              <a:t> MBS session creation.</a:t>
            </a:r>
          </a:p>
          <a:p>
            <a:pPr marL="1371600" lvl="2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 smtClean="0"/>
              <a:t>5GC-RAN:</a:t>
            </a:r>
            <a:r>
              <a:rPr lang="en-US" altLang="zh-CN" sz="1600" b="1" dirty="0" smtClean="0"/>
              <a:t> Alt#1</a:t>
            </a:r>
            <a:r>
              <a:rPr lang="en-US" altLang="zh-CN" sz="1600" dirty="0" smtClean="0"/>
              <a:t>: Per-UE PDU session; </a:t>
            </a:r>
            <a:r>
              <a:rPr lang="en-US" altLang="zh-CN" sz="1600" b="1" dirty="0" smtClean="0"/>
              <a:t>Alt#2</a:t>
            </a:r>
            <a:r>
              <a:rPr lang="en-US" altLang="zh-CN" sz="1600" dirty="0" smtClean="0"/>
              <a:t>: Shared tunnel establish.  </a:t>
            </a:r>
            <a:endParaRPr lang="en-US" altLang="zh-CN" sz="1600" dirty="0"/>
          </a:p>
        </p:txBody>
      </p:sp>
      <p:sp>
        <p:nvSpPr>
          <p:cNvPr id="10" name="矩形 9"/>
          <p:cNvSpPr/>
          <p:nvPr/>
        </p:nvSpPr>
        <p:spPr>
          <a:xfrm>
            <a:off x="6453430" y="631416"/>
            <a:ext cx="5610129" cy="251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Issue #3: Inactive mobility within RNA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Alt#1 (Sol#5): </a:t>
            </a:r>
            <a:r>
              <a:rPr lang="en-US" altLang="zh-CN" sz="1400" dirty="0" smtClean="0"/>
              <a:t>UE triggers RAN node establish the shared tunnel toward the 5GC, when UE finds there is no MBS session.  </a:t>
            </a:r>
            <a:endParaRPr lang="en-US" altLang="zh-CN" sz="14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Alt#2 (Sol#9): </a:t>
            </a:r>
            <a:r>
              <a:rPr lang="en-US" altLang="zh-CN" sz="1400" dirty="0" smtClean="0"/>
              <a:t>Anchor RAN triggers RAN nodes within RNA to establish the shared tunnel toward the 5GC, when switching UE to RRC Inactive.  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 smtClean="0"/>
              <a:t>Alt#3 (New Sol): </a:t>
            </a:r>
            <a:r>
              <a:rPr lang="en-US" altLang="zh-CN" sz="1400" dirty="0" smtClean="0"/>
              <a:t>Anchor RAN node establishes the forwarding tunnel within the RNA.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200" i="1" dirty="0" smtClean="0"/>
              <a:t>(Whether there will be the per-UE or non-UE signaling between anchor RAN and RAN within RNA?)</a:t>
            </a:r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200" b="1" dirty="0" smtClean="0"/>
              <a:t>Out of RNA: seems not controversial</a:t>
            </a:r>
            <a:endParaRPr lang="en-US" altLang="zh-CN" sz="1200" b="1" dirty="0"/>
          </a:p>
        </p:txBody>
      </p:sp>
      <p:sp>
        <p:nvSpPr>
          <p:cNvPr id="11" name="矩形 10"/>
          <p:cNvSpPr/>
          <p:nvPr/>
        </p:nvSpPr>
        <p:spPr>
          <a:xfrm>
            <a:off x="6398051" y="3379895"/>
            <a:ext cx="5665508" cy="2998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b="1" dirty="0" smtClean="0"/>
              <a:t>Issue #4: activation</a:t>
            </a:r>
          </a:p>
          <a:p>
            <a:pPr marL="914400" lvl="1" indent="-457200">
              <a:lnSpc>
                <a:spcPct val="9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altLang="zh-CN" sz="1400" dirty="0" smtClean="0"/>
              <a:t>Need to differentiate MBS release or MBS activation? </a:t>
            </a:r>
          </a:p>
          <a:p>
            <a:pPr lvl="1">
              <a:lnSpc>
                <a:spcPct val="90000"/>
              </a:lnSpc>
              <a:spcBef>
                <a:spcPts val="800"/>
              </a:spcBef>
            </a:pPr>
            <a:r>
              <a:rPr lang="en-US" altLang="zh-CN" sz="1400" b="1" dirty="0"/>
              <a:t>	</a:t>
            </a:r>
            <a:r>
              <a:rPr lang="en-US" altLang="zh-CN" sz="1400" b="1" dirty="0" smtClean="0"/>
              <a:t>Alt#1</a:t>
            </a:r>
            <a:r>
              <a:rPr lang="en-US" altLang="zh-CN" sz="1400" dirty="0" smtClean="0"/>
              <a:t>: yes; </a:t>
            </a:r>
            <a:r>
              <a:rPr lang="en-US" altLang="zh-CN" sz="1400" b="1" dirty="0" smtClean="0"/>
              <a:t>Alt#2</a:t>
            </a:r>
            <a:r>
              <a:rPr lang="en-US" altLang="zh-CN" sz="1400" dirty="0" smtClean="0"/>
              <a:t>: No.  </a:t>
            </a:r>
          </a:p>
          <a:p>
            <a:pPr marL="914400" lvl="1" indent="-457200">
              <a:lnSpc>
                <a:spcPct val="90000"/>
              </a:lnSpc>
              <a:spcBef>
                <a:spcPts val="800"/>
              </a:spcBef>
              <a:buFont typeface="+mj-lt"/>
              <a:buAutoNum type="arabicPeriod" startAt="2"/>
            </a:pPr>
            <a:r>
              <a:rPr lang="en-US" altLang="zh-CN" sz="1400" dirty="0"/>
              <a:t>Inactive UE can stay in inactive state during activation? </a:t>
            </a:r>
          </a:p>
          <a:p>
            <a:pPr lvl="1">
              <a:lnSpc>
                <a:spcPct val="90000"/>
              </a:lnSpc>
              <a:spcBef>
                <a:spcPts val="800"/>
              </a:spcBef>
            </a:pPr>
            <a:r>
              <a:rPr lang="en-US" altLang="zh-CN" sz="1400" b="1" dirty="0"/>
              <a:t>	</a:t>
            </a:r>
            <a:r>
              <a:rPr lang="en-US" altLang="zh-CN" sz="1400" b="1" dirty="0" smtClean="0"/>
              <a:t>Alt#1</a:t>
            </a:r>
            <a:r>
              <a:rPr lang="en-US" altLang="zh-CN" sz="1400" dirty="0" smtClean="0"/>
              <a:t>: Yes; </a:t>
            </a:r>
            <a:r>
              <a:rPr lang="en-US" altLang="zh-CN" sz="1400" b="1" dirty="0" smtClean="0"/>
              <a:t>Alt#2:</a:t>
            </a:r>
            <a:r>
              <a:rPr lang="en-US" altLang="zh-CN" sz="1400" dirty="0" smtClean="0"/>
              <a:t> No.</a:t>
            </a:r>
          </a:p>
          <a:p>
            <a:pPr marL="914400" lvl="1" indent="-457200">
              <a:lnSpc>
                <a:spcPct val="90000"/>
              </a:lnSpc>
              <a:spcBef>
                <a:spcPts val="800"/>
              </a:spcBef>
              <a:buFont typeface="+mj-lt"/>
              <a:buAutoNum type="arabicPeriod" startAt="3"/>
            </a:pPr>
            <a:r>
              <a:rPr lang="en-US" altLang="zh-CN" sz="1400" dirty="0" smtClean="0"/>
              <a:t>If 2 is Yes, whether it is needed to address the case that some MBS sessions still need to switch inactive UEs to connected for activation? </a:t>
            </a:r>
            <a:r>
              <a:rPr lang="en-US" altLang="zh-CN" sz="1400" b="1" dirty="0" smtClean="0"/>
              <a:t>Alt#1</a:t>
            </a:r>
            <a:r>
              <a:rPr lang="en-US" altLang="zh-CN" sz="1400" dirty="0" smtClean="0"/>
              <a:t>: Yes; </a:t>
            </a:r>
            <a:r>
              <a:rPr lang="en-US" altLang="zh-CN" sz="1400" b="1" dirty="0" smtClean="0"/>
              <a:t>Alt#2</a:t>
            </a:r>
            <a:r>
              <a:rPr lang="en-US" altLang="zh-CN" sz="1400" dirty="0" smtClean="0"/>
              <a:t>: No</a:t>
            </a:r>
            <a:r>
              <a:rPr lang="en-US" altLang="zh-CN" sz="1400" b="1" dirty="0" smtClean="0"/>
              <a:t>.</a:t>
            </a:r>
            <a:endParaRPr lang="en-US" altLang="zh-CN" sz="1400" b="1" dirty="0"/>
          </a:p>
          <a:p>
            <a:pPr marL="914400" lvl="1" indent="-457200">
              <a:lnSpc>
                <a:spcPct val="90000"/>
              </a:lnSpc>
              <a:spcBef>
                <a:spcPts val="800"/>
              </a:spcBef>
              <a:buFont typeface="+mj-lt"/>
              <a:buAutoNum type="arabicPeriod" startAt="3"/>
            </a:pPr>
            <a:r>
              <a:rPr lang="en-US" altLang="zh-CN" sz="1400" dirty="0" smtClean="0"/>
              <a:t>If 3 is Yes, should it be a part of activation? </a:t>
            </a:r>
            <a:r>
              <a:rPr lang="en-US" altLang="zh-CN" sz="1400" b="1" dirty="0" smtClean="0"/>
              <a:t>Alt#1</a:t>
            </a:r>
            <a:r>
              <a:rPr lang="en-US" altLang="zh-CN" sz="1400" dirty="0" smtClean="0"/>
              <a:t>: yes; </a:t>
            </a:r>
            <a:r>
              <a:rPr lang="en-US" altLang="zh-CN" sz="1400" b="1" dirty="0" smtClean="0"/>
              <a:t>Alt#2</a:t>
            </a:r>
            <a:r>
              <a:rPr lang="en-US" altLang="zh-CN" sz="1400" dirty="0" smtClean="0"/>
              <a:t>: no.</a:t>
            </a:r>
          </a:p>
          <a:p>
            <a:pPr marL="914400" lvl="1" indent="-457200">
              <a:lnSpc>
                <a:spcPct val="90000"/>
              </a:lnSpc>
              <a:spcBef>
                <a:spcPts val="800"/>
              </a:spcBef>
              <a:buFont typeface="+mj-lt"/>
              <a:buAutoNum type="arabicPeriod" startAt="3"/>
            </a:pPr>
            <a:r>
              <a:rPr lang="en-US" altLang="zh-CN" sz="1400" dirty="0" smtClean="0"/>
              <a:t>If 2 is No, will 5GC inform (page) all UEs (in all CM state?)</a:t>
            </a:r>
          </a:p>
        </p:txBody>
      </p:sp>
      <p:sp>
        <p:nvSpPr>
          <p:cNvPr id="12" name="矩形 11"/>
          <p:cNvSpPr/>
          <p:nvPr/>
        </p:nvSpPr>
        <p:spPr>
          <a:xfrm>
            <a:off x="473304" y="1690688"/>
            <a:ext cx="5665509" cy="1247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73304" y="3054285"/>
            <a:ext cx="5665509" cy="3413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398051" y="523875"/>
            <a:ext cx="5665509" cy="2725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398050" y="3357277"/>
            <a:ext cx="5665509" cy="3118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6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KI#2 MOCN Sharing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73303" y="1820383"/>
            <a:ext cx="5665510" cy="1203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 smtClean="0"/>
              <a:t>Issue #1: </a:t>
            </a:r>
            <a:r>
              <a:rPr lang="en-US" altLang="zh-CN" sz="2000" b="1" dirty="0"/>
              <a:t>Backward compatibility </a:t>
            </a:r>
          </a:p>
          <a:p>
            <a:pPr lvl="1">
              <a:spcBef>
                <a:spcPts val="1000"/>
              </a:spcBef>
            </a:pPr>
            <a:r>
              <a:rPr lang="en-US" altLang="zh-CN" sz="1600" dirty="0" smtClean="0"/>
              <a:t>Will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MOCN RAN sharing design be applicable for the Rel-17 </a:t>
            </a:r>
            <a:r>
              <a:rPr lang="en-US" altLang="zh-CN" sz="1600" dirty="0"/>
              <a:t>MBS-capable </a:t>
            </a:r>
            <a:r>
              <a:rPr lang="en-US" altLang="zh-CN" sz="1600" dirty="0" smtClean="0"/>
              <a:t>UE?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en-US" altLang="zh-CN" sz="1600" b="1" dirty="0"/>
              <a:t>	</a:t>
            </a:r>
            <a:r>
              <a:rPr lang="en-US" altLang="zh-CN" sz="1800" b="1" dirty="0" smtClean="0"/>
              <a:t>Alt#1</a:t>
            </a:r>
            <a:r>
              <a:rPr lang="en-US" altLang="zh-CN" sz="1800" dirty="0"/>
              <a:t>: yes; </a:t>
            </a:r>
            <a:r>
              <a:rPr lang="en-US" altLang="zh-CN" sz="1800" b="1" dirty="0"/>
              <a:t>Alt#2</a:t>
            </a:r>
            <a:r>
              <a:rPr lang="en-US" altLang="zh-CN" sz="1800" dirty="0"/>
              <a:t>: No.  </a:t>
            </a:r>
            <a:endParaRPr lang="en-US" altLang="zh-CN" sz="1800" dirty="0" smtClean="0"/>
          </a:p>
          <a:p>
            <a:pPr lvl="1"/>
            <a:endParaRPr lang="en-US" altLang="zh-CN" sz="1800" dirty="0"/>
          </a:p>
        </p:txBody>
      </p:sp>
      <p:sp>
        <p:nvSpPr>
          <p:cNvPr id="6" name="矩形 5"/>
          <p:cNvSpPr/>
          <p:nvPr/>
        </p:nvSpPr>
        <p:spPr>
          <a:xfrm>
            <a:off x="473303" y="3968295"/>
            <a:ext cx="5610129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Issue #3: UP path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Would it be beneficial </a:t>
            </a:r>
            <a:r>
              <a:rPr lang="en-US" altLang="zh-CN" sz="1600" dirty="0"/>
              <a:t>the NG-RAN node only main a single UP path for the involved MBS sessions of different PLMNs?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/>
              <a:t>Alt#1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yes, but depends; </a:t>
            </a:r>
            <a:r>
              <a:rPr lang="en-US" altLang="zh-CN" sz="1600" b="1" dirty="0"/>
              <a:t>Alt#2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yes, and always; </a:t>
            </a:r>
            <a:r>
              <a:rPr lang="en-US" altLang="zh-CN" sz="1600" b="1" dirty="0" smtClean="0"/>
              <a:t>Alt#3</a:t>
            </a:r>
            <a:r>
              <a:rPr lang="en-US" altLang="zh-CN" sz="1600" dirty="0" smtClean="0"/>
              <a:t>: no.</a:t>
            </a:r>
          </a:p>
        </p:txBody>
      </p:sp>
      <p:sp>
        <p:nvSpPr>
          <p:cNvPr id="8" name="矩形 7"/>
          <p:cNvSpPr/>
          <p:nvPr/>
        </p:nvSpPr>
        <p:spPr>
          <a:xfrm>
            <a:off x="473304" y="1690689"/>
            <a:ext cx="5665509" cy="1700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73304" y="3860007"/>
            <a:ext cx="5665509" cy="17287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6302603" y="1793523"/>
            <a:ext cx="5665510" cy="2930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b="1" dirty="0" smtClean="0"/>
              <a:t>Issue #2: Possibility of dynamic configuration</a:t>
            </a:r>
          </a:p>
          <a:p>
            <a:pPr marL="914400" lvl="1" indent="-45720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zh-CN" sz="1600" dirty="0"/>
              <a:t>Will the solution accommodate the dynamic provisioning of the MOCN sharing, or it is only for targeting static </a:t>
            </a:r>
            <a:r>
              <a:rPr lang="en-US" altLang="zh-CN" sz="1600" dirty="0" smtClean="0"/>
              <a:t>configuration per MBS session, </a:t>
            </a:r>
            <a:r>
              <a:rPr lang="en-US" altLang="zh-CN" sz="1600" dirty="0"/>
              <a:t>or both</a:t>
            </a:r>
            <a:r>
              <a:rPr lang="en-US" altLang="zh-CN" sz="1600" dirty="0" smtClean="0"/>
              <a:t>?</a:t>
            </a: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altLang="zh-CN" sz="1600" dirty="0" smtClean="0"/>
              <a:t>	(i.e</a:t>
            </a:r>
            <a:r>
              <a:rPr lang="en-US" altLang="zh-CN" sz="1600" dirty="0"/>
              <a:t>., signaling-based or </a:t>
            </a:r>
            <a:r>
              <a:rPr lang="en-US" altLang="zh-CN" sz="1600" dirty="0" smtClean="0"/>
              <a:t>configuration-based, or both).</a:t>
            </a:r>
            <a:endParaRPr lang="en-US" altLang="zh-CN" sz="1600" dirty="0"/>
          </a:p>
          <a:p>
            <a:pPr marL="457200" lvl="1" indent="0">
              <a:spcBef>
                <a:spcPts val="1000"/>
              </a:spcBef>
              <a:buNone/>
            </a:pPr>
            <a:r>
              <a:rPr lang="en-US" altLang="zh-CN" sz="1600" b="1" dirty="0"/>
              <a:t>	</a:t>
            </a:r>
            <a:r>
              <a:rPr lang="en-US" altLang="zh-CN" sz="1600" b="1" dirty="0" smtClean="0"/>
              <a:t>Alt#1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dynamic only; </a:t>
            </a:r>
            <a:r>
              <a:rPr lang="en-US" altLang="zh-CN" sz="1600" b="1" dirty="0"/>
              <a:t>Alt#2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static only; </a:t>
            </a:r>
            <a:r>
              <a:rPr lang="en-US" altLang="zh-CN" sz="1600" b="1" dirty="0" smtClean="0"/>
              <a:t>Alt#3</a:t>
            </a:r>
            <a:r>
              <a:rPr lang="en-US" altLang="zh-CN" sz="1600" dirty="0" smtClean="0"/>
              <a:t>: both.</a:t>
            </a:r>
          </a:p>
          <a:p>
            <a:pPr marL="914400" lvl="1" indent="-45720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2"/>
            </a:pPr>
            <a:r>
              <a:rPr lang="en-US" altLang="zh-CN" sz="1600" dirty="0" smtClean="0"/>
              <a:t>Would it be possible to add/remove </a:t>
            </a:r>
            <a:r>
              <a:rPr lang="en-US" altLang="zh-CN" sz="1600" dirty="0" smtClean="0"/>
              <a:t>MBS session after </a:t>
            </a:r>
            <a:r>
              <a:rPr lang="en-US" altLang="zh-CN" sz="1600" dirty="0" smtClean="0"/>
              <a:t>determining the </a:t>
            </a:r>
            <a:r>
              <a:rPr lang="en-US" altLang="zh-CN" sz="1600" dirty="0" smtClean="0"/>
              <a:t>MBS sessions that </a:t>
            </a:r>
            <a:r>
              <a:rPr lang="en-US" altLang="zh-CN" sz="1600" dirty="0" smtClean="0"/>
              <a:t>are involved in MOCN?</a:t>
            </a: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en-US" altLang="zh-CN" sz="1600" b="1" dirty="0" smtClean="0"/>
              <a:t>	Alt#1</a:t>
            </a:r>
            <a:r>
              <a:rPr lang="en-US" altLang="zh-CN" sz="1600" dirty="0"/>
              <a:t>: yes; </a:t>
            </a:r>
            <a:r>
              <a:rPr lang="en-US" altLang="zh-CN" sz="1600" b="1" dirty="0"/>
              <a:t>Alt#2</a:t>
            </a:r>
            <a:r>
              <a:rPr lang="en-US" altLang="zh-CN" sz="1600" dirty="0"/>
              <a:t>: No.  </a:t>
            </a:r>
            <a:endParaRPr lang="en-US" altLang="zh-CN" sz="1600" dirty="0" smtClean="0"/>
          </a:p>
          <a:p>
            <a:pPr marL="914400" lvl="1" indent="-45720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3"/>
            </a:pPr>
            <a:r>
              <a:rPr lang="en-US" altLang="zh-CN" sz="1600" dirty="0"/>
              <a:t>Do we need to have the pre-assumption that the PLMNs involved needs to coordinate? 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en-US" altLang="zh-CN" sz="1400" b="1" dirty="0" smtClean="0"/>
              <a:t>	</a:t>
            </a:r>
            <a:r>
              <a:rPr lang="en-US" altLang="zh-CN" sz="1600" b="1" dirty="0" smtClean="0"/>
              <a:t>Alt#1</a:t>
            </a:r>
            <a:r>
              <a:rPr lang="en-US" altLang="zh-CN" sz="1600" dirty="0"/>
              <a:t>: yes; </a:t>
            </a:r>
            <a:r>
              <a:rPr lang="en-US" altLang="zh-CN" sz="1600" b="1" dirty="0"/>
              <a:t>Alt#2</a:t>
            </a:r>
            <a:r>
              <a:rPr lang="en-US" altLang="zh-CN" sz="1600" dirty="0"/>
              <a:t>: No.  </a:t>
            </a: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buNone/>
            </a:pPr>
            <a:endParaRPr lang="en-US" altLang="zh-CN" sz="1600" dirty="0"/>
          </a:p>
        </p:txBody>
      </p:sp>
      <p:sp>
        <p:nvSpPr>
          <p:cNvPr id="15" name="矩形 14"/>
          <p:cNvSpPr/>
          <p:nvPr/>
        </p:nvSpPr>
        <p:spPr>
          <a:xfrm>
            <a:off x="6302604" y="1690688"/>
            <a:ext cx="5665509" cy="4324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69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KI#3 on-demand Multicast</a:t>
            </a:r>
            <a:endParaRPr lang="zh-CN" altLang="en-US" dirty="0"/>
          </a:p>
        </p:txBody>
      </p: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1343ED6B-A709-42CE-879C-DB1DF1F491EE}"/>
              </a:ext>
            </a:extLst>
          </p:cNvPr>
          <p:cNvGrpSpPr/>
          <p:nvPr/>
        </p:nvGrpSpPr>
        <p:grpSpPr>
          <a:xfrm>
            <a:off x="761621" y="1787683"/>
            <a:ext cx="6898105" cy="2180439"/>
            <a:chOff x="4633727" y="3877174"/>
            <a:chExt cx="5340897" cy="1721270"/>
          </a:xfrm>
        </p:grpSpPr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2B655EA6-B568-4DF0-BE40-815ADA545778}"/>
                </a:ext>
              </a:extLst>
            </p:cNvPr>
            <p:cNvSpPr/>
            <p:nvPr/>
          </p:nvSpPr>
          <p:spPr>
            <a:xfrm>
              <a:off x="7221540" y="3878785"/>
              <a:ext cx="2103553" cy="364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zh-CN" altLang="en-US" sz="12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12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Sol#11 Alt #2</a:t>
              </a:r>
              <a:r>
                <a:rPr lang="zh-CN" altLang="en-US" sz="12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12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PCF indicates UE to join via UCU policy delivery</a:t>
              </a:r>
              <a:endParaRPr lang="zh-CN" altLang="en-US" sz="2800" kern="0" dirty="0"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904B47C7-6B26-4214-B2F3-4BF4CD711B3C}"/>
                </a:ext>
              </a:extLst>
            </p:cNvPr>
            <p:cNvSpPr/>
            <p:nvPr/>
          </p:nvSpPr>
          <p:spPr bwMode="auto">
            <a:xfrm>
              <a:off x="4930873" y="4133429"/>
              <a:ext cx="649531" cy="266965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宋体" panose="02010600030101010101" pitchFamily="2" charset="-122"/>
                </a:rPr>
                <a:t>AF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75315DE5-9D5A-4980-BDC5-0283B4A8049F}"/>
                </a:ext>
              </a:extLst>
            </p:cNvPr>
            <p:cNvSpPr/>
            <p:nvPr/>
          </p:nvSpPr>
          <p:spPr bwMode="auto">
            <a:xfrm>
              <a:off x="6547680" y="4133428"/>
              <a:ext cx="649531" cy="266965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宋体" panose="02010600030101010101" pitchFamily="2" charset="-122"/>
                </a:rPr>
                <a:t>PCF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61E2FA81-19C9-4BDC-BBA5-1E9CEB6A4D83}"/>
                </a:ext>
              </a:extLst>
            </p:cNvPr>
            <p:cNvSpPr/>
            <p:nvPr/>
          </p:nvSpPr>
          <p:spPr bwMode="auto">
            <a:xfrm>
              <a:off x="9300764" y="4133427"/>
              <a:ext cx="649531" cy="266965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宋体" panose="02010600030101010101" pitchFamily="2" charset="-122"/>
                </a:rPr>
                <a:t>UE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BCE8EFCF-3FCF-4CFA-AE98-05CB3F8834C8}"/>
                </a:ext>
              </a:extLst>
            </p:cNvPr>
            <p:cNvSpPr/>
            <p:nvPr/>
          </p:nvSpPr>
          <p:spPr bwMode="auto">
            <a:xfrm>
              <a:off x="6547679" y="4993925"/>
              <a:ext cx="649531" cy="266965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宋体" panose="02010600030101010101" pitchFamily="2" charset="-122"/>
                </a:rPr>
                <a:t>SMF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cxnSp>
          <p:nvCxnSpPr>
            <p:cNvPr id="18" name="直接箭头连接符 17">
              <a:extLst>
                <a:ext uri="{FF2B5EF4-FFF2-40B4-BE49-F238E27FC236}">
                  <a16:creationId xmlns="" xmlns:a16="http://schemas.microsoft.com/office/drawing/2014/main" id="{1932C645-1407-47E5-B559-4D8D69A28560}"/>
                </a:ext>
              </a:extLst>
            </p:cNvPr>
            <p:cNvCxnSpPr>
              <a:stCxn id="12" idx="3"/>
              <a:endCxn id="13" idx="1"/>
            </p:cNvCxnSpPr>
            <p:nvPr/>
          </p:nvCxnSpPr>
          <p:spPr>
            <a:xfrm flipV="1">
              <a:off x="5580404" y="4266911"/>
              <a:ext cx="967276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19" name="直接箭头连接符 18">
              <a:extLst>
                <a:ext uri="{FF2B5EF4-FFF2-40B4-BE49-F238E27FC236}">
                  <a16:creationId xmlns="" xmlns:a16="http://schemas.microsoft.com/office/drawing/2014/main" id="{BC4BE182-8DFC-416C-B7AC-0E1287AEFFDF}"/>
                </a:ext>
              </a:extLst>
            </p:cNvPr>
            <p:cNvCxnSpPr>
              <a:stCxn id="13" idx="3"/>
              <a:endCxn id="16" idx="1"/>
            </p:cNvCxnSpPr>
            <p:nvPr/>
          </p:nvCxnSpPr>
          <p:spPr>
            <a:xfrm flipV="1">
              <a:off x="7197211" y="4266910"/>
              <a:ext cx="2103553" cy="1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dash"/>
              <a:miter lim="800000"/>
              <a:tailEnd type="triangle"/>
            </a:ln>
            <a:effectLst/>
          </p:spPr>
        </p:cxn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4216B944-EC7E-4532-AB8F-D57A3EC82159}"/>
                </a:ext>
              </a:extLst>
            </p:cNvPr>
            <p:cNvSpPr/>
            <p:nvPr/>
          </p:nvSpPr>
          <p:spPr>
            <a:xfrm>
              <a:off x="4633727" y="5355480"/>
              <a:ext cx="1322056" cy="242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Overview call-flow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="" xmlns:a16="http://schemas.microsoft.com/office/drawing/2014/main" id="{CADFE05A-2234-4CB4-A1E5-D22E1CFB9585}"/>
                </a:ext>
              </a:extLst>
            </p:cNvPr>
            <p:cNvSpPr/>
            <p:nvPr/>
          </p:nvSpPr>
          <p:spPr>
            <a:xfrm>
              <a:off x="5891754" y="4511441"/>
              <a:ext cx="1893060" cy="364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1200" b="1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Sol#10 and #Sol 11 Alt #1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PCF informs SMF the UE join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="" xmlns:a16="http://schemas.microsoft.com/office/drawing/2014/main" id="{48F49EFF-D6F8-4D14-BA22-BA1C99B276FB}"/>
                </a:ext>
              </a:extLst>
            </p:cNvPr>
            <p:cNvCxnSpPr>
              <a:stCxn id="13" idx="2"/>
              <a:endCxn id="17" idx="0"/>
            </p:cNvCxnSpPr>
            <p:nvPr/>
          </p:nvCxnSpPr>
          <p:spPr>
            <a:xfrm flipH="1">
              <a:off x="6872445" y="4400393"/>
              <a:ext cx="1" cy="593532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dash"/>
              <a:miter lim="800000"/>
              <a:tailEnd type="triangle"/>
            </a:ln>
            <a:effectLst/>
          </p:spPr>
        </p:cxnSp>
        <p:sp>
          <p:nvSpPr>
            <p:cNvPr id="23" name="矩形 22">
              <a:extLst>
                <a:ext uri="{FF2B5EF4-FFF2-40B4-BE49-F238E27FC236}">
                  <a16:creationId xmlns="" xmlns:a16="http://schemas.microsoft.com/office/drawing/2014/main" id="{345D943D-511D-40F2-9609-F6B804551167}"/>
                </a:ext>
              </a:extLst>
            </p:cNvPr>
            <p:cNvSpPr/>
            <p:nvPr/>
          </p:nvSpPr>
          <p:spPr>
            <a:xfrm>
              <a:off x="5461926" y="3877174"/>
              <a:ext cx="1134413" cy="364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Parameter provisioning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="" xmlns:a16="http://schemas.microsoft.com/office/drawing/2014/main" id="{31CB0796-9227-4289-BA9E-83C6FFF3B831}"/>
                </a:ext>
              </a:extLst>
            </p:cNvPr>
            <p:cNvSpPr/>
            <p:nvPr/>
          </p:nvSpPr>
          <p:spPr bwMode="auto">
            <a:xfrm>
              <a:off x="9325093" y="4993925"/>
              <a:ext cx="649531" cy="266965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16" tIns="45708" rIns="91416" bIns="4570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宋体" panose="02010600030101010101" pitchFamily="2" charset="-122"/>
                </a:rPr>
                <a:t>UPF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  <p:cxnSp>
          <p:nvCxnSpPr>
            <p:cNvPr id="25" name="直接箭头连接符 24">
              <a:extLst>
                <a:ext uri="{FF2B5EF4-FFF2-40B4-BE49-F238E27FC236}">
                  <a16:creationId xmlns="" xmlns:a16="http://schemas.microsoft.com/office/drawing/2014/main" id="{B7907BFC-849B-48B8-8FD0-58F86F578960}"/>
                </a:ext>
              </a:extLst>
            </p:cNvPr>
            <p:cNvCxnSpPr>
              <a:stCxn id="17" idx="3"/>
              <a:endCxn id="24" idx="1"/>
            </p:cNvCxnSpPr>
            <p:nvPr/>
          </p:nvCxnSpPr>
          <p:spPr>
            <a:xfrm>
              <a:off x="7197210" y="5127408"/>
              <a:ext cx="2127883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5B9BD5"/>
              </a:solidFill>
              <a:prstDash val="dash"/>
              <a:miter lim="800000"/>
              <a:tailEnd type="triangle"/>
            </a:ln>
            <a:effectLst/>
          </p:spPr>
        </p:cxnSp>
        <p:sp>
          <p:nvSpPr>
            <p:cNvPr id="26" name="矩形 25">
              <a:extLst>
                <a:ext uri="{FF2B5EF4-FFF2-40B4-BE49-F238E27FC236}">
                  <a16:creationId xmlns="" xmlns:a16="http://schemas.microsoft.com/office/drawing/2014/main" id="{A60F4906-9E02-4955-B347-FD0F17E06A2F}"/>
                </a:ext>
              </a:extLst>
            </p:cNvPr>
            <p:cNvSpPr/>
            <p:nvPr/>
          </p:nvSpPr>
          <p:spPr>
            <a:xfrm>
              <a:off x="7149265" y="5173258"/>
              <a:ext cx="2142310" cy="364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Optional</a:t>
              </a: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SMF configures UPF and/or UE to perform NAT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27" name="表格 26">
            <a:extLst>
              <a:ext uri="{FF2B5EF4-FFF2-40B4-BE49-F238E27FC236}">
                <a16:creationId xmlns="" xmlns:a16="http://schemas.microsoft.com/office/drawing/2014/main" id="{3D0CC1CE-26CA-4540-BBFD-6CCDD5CB3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52567"/>
              </p:ext>
            </p:extLst>
          </p:nvPr>
        </p:nvGraphicFramePr>
        <p:xfrm>
          <a:off x="761621" y="4142858"/>
          <a:ext cx="10948737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579">
                  <a:extLst>
                    <a:ext uri="{9D8B030D-6E8A-4147-A177-3AD203B41FA5}">
                      <a16:colId xmlns="" xmlns:a16="http://schemas.microsoft.com/office/drawing/2014/main" val="102870993"/>
                    </a:ext>
                  </a:extLst>
                </a:gridCol>
                <a:gridCol w="2552700">
                  <a:extLst>
                    <a:ext uri="{9D8B030D-6E8A-4147-A177-3AD203B41FA5}">
                      <a16:colId xmlns="" xmlns:a16="http://schemas.microsoft.com/office/drawing/2014/main" val="221837695"/>
                    </a:ext>
                  </a:extLst>
                </a:gridCol>
                <a:gridCol w="4838322">
                  <a:extLst>
                    <a:ext uri="{9D8B030D-6E8A-4147-A177-3AD203B41FA5}">
                      <a16:colId xmlns="" xmlns:a16="http://schemas.microsoft.com/office/drawing/2014/main" val="2434588455"/>
                    </a:ext>
                  </a:extLst>
                </a:gridCol>
                <a:gridCol w="2719136">
                  <a:extLst>
                    <a:ext uri="{9D8B030D-6E8A-4147-A177-3AD203B41FA5}">
                      <a16:colId xmlns="" xmlns:a16="http://schemas.microsoft.com/office/drawing/2014/main" val="3858929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Necessary parameters from AF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Involved procedures in 5GC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Reuse Rel-17 UE join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09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 #10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Packet filters for unicast + IP multicast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PDU session est. (UE indicates its capability)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 session with required QoS update + PDU session modification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Alt#2</a:t>
                      </a: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Yes, (with NAS/N4 enhancement)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632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Sol# 11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MBS session ID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MBS indication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(UE list)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Alt#1: </a:t>
                      </a: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 session with required QoS update;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Alt#2:</a:t>
                      </a: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Service specific parameter provisioning + UCU for UE policy.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Alt#1</a:t>
                      </a: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Yes, (from Step 2 of 7.2.1.3 of TS 23.247);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Alt#2</a:t>
                      </a: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Yes.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47251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Sol#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altLang="zh-C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SMF use individual delivery if MB-SMF determines to do so.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MB-SMF determines to establish MBS session toward radio;</a:t>
                      </a:r>
                      <a:r>
                        <a:rPr lang="en-US" altLang="zh-CN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altLang="zh-C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CC4D7A52-BC3E-41AD-A567-0E8F5724B5DA}"/>
              </a:ext>
            </a:extLst>
          </p:cNvPr>
          <p:cNvSpPr txBox="1"/>
          <p:nvPr/>
        </p:nvSpPr>
        <p:spPr>
          <a:xfrm>
            <a:off x="7948863" y="2000033"/>
            <a:ext cx="3771727" cy="116955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Q1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: </a:t>
            </a:r>
            <a:r>
              <a:rPr lang="en-US" altLang="zh-CN" sz="1400" kern="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Which procedure will be used to provide the parameters to 5GC?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1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Q2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: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Should the NAT be supported at N4 procedure and NAS(&amp;UE)</a:t>
            </a:r>
            <a:r>
              <a:rPr kumimoji="0" lang="en-GB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rPr>
              <a:t>?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889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74975"/>
            <a:ext cx="10515600" cy="1325563"/>
          </a:xfrm>
        </p:spPr>
        <p:txBody>
          <a:bodyPr/>
          <a:lstStyle/>
          <a:p>
            <a:r>
              <a:rPr lang="en-US" altLang="zh-CN" b="1" dirty="0"/>
              <a:t>Thank you !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9507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5299" y="1702872"/>
            <a:ext cx="6622279" cy="4351338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Merging Proposal</a:t>
            </a:r>
            <a:endParaRPr lang="en-US" altLang="zh-CN" sz="2000" b="1" dirty="0"/>
          </a:p>
          <a:p>
            <a:r>
              <a:rPr lang="en-US" altLang="zh-CN" sz="2000" dirty="0" smtClean="0"/>
              <a:t>KI#1 </a:t>
            </a:r>
            <a:r>
              <a:rPr lang="en-US" altLang="zh-CN" sz="2000" dirty="0"/>
              <a:t>(will not be discussed until 2pm UTC);</a:t>
            </a:r>
          </a:p>
          <a:p>
            <a:r>
              <a:rPr lang="en-US" altLang="zh-CN" sz="2000" dirty="0"/>
              <a:t>KI#2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KI#3</a:t>
            </a:r>
            <a:r>
              <a:rPr lang="en-US" altLang="zh-CN" sz="2000" dirty="0"/>
              <a:t>;</a:t>
            </a:r>
          </a:p>
          <a:p>
            <a:endParaRPr lang="en-US" altLang="zh-CN" sz="2000" dirty="0" smtClean="0"/>
          </a:p>
          <a:p>
            <a:r>
              <a:rPr lang="en-US" altLang="zh-CN" sz="2000" dirty="0" err="1" smtClean="0"/>
              <a:t>AoB</a:t>
            </a:r>
            <a:r>
              <a:rPr lang="en-US" altLang="zh-CN" sz="2000" dirty="0"/>
              <a:t>;</a:t>
            </a:r>
            <a:endParaRPr lang="zh-CN" alt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1005299" y="4348392"/>
            <a:ext cx="2946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Click here to join the meeting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399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LS </a:t>
            </a:r>
            <a:r>
              <a:rPr lang="en-US" altLang="zh-CN" b="1" dirty="0" smtClean="0"/>
              <a:t>out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91697"/>
              </p:ext>
            </p:extLst>
          </p:nvPr>
        </p:nvGraphicFramePr>
        <p:xfrm>
          <a:off x="838199" y="1825625"/>
          <a:ext cx="10426831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36"/>
                <a:gridCol w="4829145"/>
                <a:gridCol w="1440568"/>
                <a:gridCol w="27454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T="91440" marB="91440" anchor="ctr"/>
                </a:tc>
              </a:tr>
              <a:tr h="256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hlinkClick r:id="rId2" action="ppaction://hlinkfile"/>
                        </a:rPr>
                        <a:t>S2-2205607</a:t>
                      </a:r>
                      <a:endParaRPr lang="zh-CN" sz="14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[DRAFT] LS on 5MBS Phase 2 Study Issues and Progress</a:t>
                      </a:r>
                      <a:endParaRPr lang="zh-CN" sz="14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Ericsson</a:t>
                      </a:r>
                      <a:endParaRPr lang="zh-CN" sz="14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Merge into 6079?</a:t>
                      </a:r>
                      <a:endParaRPr lang="zh-CN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/>
                </a:tc>
              </a:tr>
              <a:tr h="256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hlinkClick r:id="rId3" action="ppaction://hlinkfile"/>
                        </a:rPr>
                        <a:t>S2-2206079</a:t>
                      </a:r>
                      <a:endParaRPr lang="zh-CN" sz="14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[DRAFT] LS to RAN regarding Rel-18 FS_5MBS_Ph2 progress</a:t>
                      </a:r>
                      <a:endParaRPr lang="zh-CN" sz="14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Huawei</a:t>
                      </a:r>
                      <a:endParaRPr lang="zh-CN" sz="14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6079 as the basis?</a:t>
                      </a:r>
                    </a:p>
                  </a:txBody>
                  <a:tcPr marT="91440" marB="9144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91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KI#1 – New solution/solution update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06646"/>
              </p:ext>
            </p:extLst>
          </p:nvPr>
        </p:nvGraphicFramePr>
        <p:xfrm>
          <a:off x="870585" y="1600200"/>
          <a:ext cx="10499090" cy="4158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500"/>
                <a:gridCol w="4285615"/>
                <a:gridCol w="1092200"/>
                <a:gridCol w="3533775"/>
              </a:tblGrid>
              <a:tr h="3063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T="91440" marB="91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T="91440" marB="91440" anchor="ctr"/>
                </a:tc>
              </a:tr>
              <a:tr h="3183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S2-2205608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New solution: AF providing list of prioritized UEs when creating multicast MBS Session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3183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S2-2205925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Key issue 1 solution 19 updates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3183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S2-2206499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Sol#18: update to resolve ENs on MBS Session Release for RRC_INACTIVE UE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6499 as the </a:t>
                      </a: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</a:t>
                      </a:r>
                      <a:endParaRPr lang="en-US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S2-2206440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 Sol#20 update: resolving Editor's notes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S2-2206441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 Sol#21 update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file"/>
                        </a:rPr>
                        <a:t>S2-2206533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Sol#18, update of sol#18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noProof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merge into </a:t>
                      </a:r>
                      <a:r>
                        <a:rPr lang="en-US" altLang="zh-CN" sz="1400" b="1" kern="1200" noProof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6499</a:t>
                      </a:r>
                      <a:endParaRPr lang="zh-CN" altLang="zh-CN" sz="1400" b="1" kern="1200" noProof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action="ppaction://hlinkfile"/>
                        </a:rPr>
                        <a:t>S2-2206534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Sol#4, Update of sol#4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file"/>
                        </a:rPr>
                        <a:t>S2-2206594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update the solution#6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18728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 action="ppaction://hlinkfile"/>
                        </a:rPr>
                        <a:t>S2-2206595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update the solution#23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3183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 action="ppaction://hlinkfile"/>
                        </a:rPr>
                        <a:t>S2-2206596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add solution on session management and Mobility for RRC Inactive MBS data reception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36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KI#1 – Evaluation and conclusion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67587"/>
              </p:ext>
            </p:extLst>
          </p:nvPr>
        </p:nvGraphicFramePr>
        <p:xfrm>
          <a:off x="870585" y="1600200"/>
          <a:ext cx="10499092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734"/>
                <a:gridCol w="3076808"/>
                <a:gridCol w="946759"/>
                <a:gridCol w="1321948"/>
                <a:gridCol w="1321948"/>
                <a:gridCol w="2643895"/>
              </a:tblGrid>
              <a:tr h="2878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40775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S2-2205609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Evaluation, and Interim conclusions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0775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S2-2205765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Way Forward for KI#1 (support for UEs in RRC_INACTIVE state)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0775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S2-2205928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Evaluation and interim conclusions for key issue 1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23985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S2-2206442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 Interim conclusions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0775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S2-2206535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Evaluation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KI#1 FS_5MBS_Ph2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conclusion?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40775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file"/>
                        </a:rPr>
                        <a:t>S2-2206597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proposal on the way forward for KI#1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58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3F402-A025-4B6E-BC44-943DF0A8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KI#2 – New solution/solution update</a:t>
            </a:r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23011"/>
              </p:ext>
            </p:extLst>
          </p:nvPr>
        </p:nvGraphicFramePr>
        <p:xfrm>
          <a:off x="870585" y="1600200"/>
          <a:ext cx="1020590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70"/>
                <a:gridCol w="3997561"/>
                <a:gridCol w="1230082"/>
                <a:gridCol w="3435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S2-2205610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Sol#7: update to resolve ENs on MOCN RAN Sharing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S2-2205767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Update solution #24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Incorporated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S2-2205923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Solution proposal for key issue 2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Nokia, Nokia Shanghai Bell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S2-2206033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Sol#8: Update to cover various network sharing scenarios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S2-2206080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KI#1, Sol#2: Update to clarify additional identifier</a:t>
                      </a:r>
                      <a:endParaRPr lang="zh-CN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HiSilicon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file"/>
                        </a:rPr>
                        <a:t>S2-2206344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 #2: Update solution #9 on 5MBS MOCN Network Sharing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62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KI#2 – Evaluation and conclusion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52289"/>
              </p:ext>
            </p:extLst>
          </p:nvPr>
        </p:nvGraphicFramePr>
        <p:xfrm>
          <a:off x="870585" y="1600200"/>
          <a:ext cx="1049909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044"/>
                <a:gridCol w="3155498"/>
                <a:gridCol w="946759"/>
                <a:gridCol w="1321948"/>
                <a:gridCol w="1321948"/>
                <a:gridCol w="264389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Highlight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S2-2205611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Evaluation on 5MBS MOCN Network Sharing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evaluation?</a:t>
                      </a:r>
                      <a:endParaRPr lang="zh-CN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S2-2205943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Evaluation and interim conclusions for key issue 2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conclusion?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S2-2206031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Evaluation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S2-2206032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S2-2206083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KI#2: Evaluation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file"/>
                        </a:rPr>
                        <a:t>S2-2206085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KI#2: Interim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 action="ppaction://hlinkfile"/>
                        </a:rPr>
                        <a:t>S2-2206598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KI#2, evaluation and interim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(interim)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30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3F402-A025-4B6E-BC44-943DF0A8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KI#3 </a:t>
            </a:r>
            <a:r>
              <a:rPr lang="en-US" altLang="zh-CN" b="1" dirty="0"/>
              <a:t>– New solution/solution update</a:t>
            </a:r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81201"/>
              </p:ext>
            </p:extLst>
          </p:nvPr>
        </p:nvGraphicFramePr>
        <p:xfrm>
          <a:off x="870585" y="1600200"/>
          <a:ext cx="10205909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70"/>
                <a:gridCol w="3997561"/>
                <a:gridCol w="1230082"/>
                <a:gridCol w="3435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S2-2205887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FS_5MBS_Ph2 KI#3 Sol#11 Update for making clarification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Mobile, CATT, vivo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S2-2205924</a:t>
                      </a:r>
                      <a:endParaRPr lang="zh-CN" sz="1400" u="sng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Solution proposal for key issue 3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S2-2206472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KI#3, Sol#10: resolve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838200" y="3447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KI#3 – Evaluation and conclusion</a:t>
            </a:r>
            <a:endParaRPr lang="zh-CN" altLang="en-US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50295"/>
              </p:ext>
            </p:extLst>
          </p:nvPr>
        </p:nvGraphicFramePr>
        <p:xfrm>
          <a:off x="870586" y="4574023"/>
          <a:ext cx="10205908" cy="129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67"/>
                <a:gridCol w="2306034"/>
                <a:gridCol w="1605176"/>
                <a:gridCol w="1285033"/>
                <a:gridCol w="1285033"/>
                <a:gridCol w="2570065"/>
              </a:tblGrid>
              <a:tr h="2978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38302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S2-2205612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KI#3,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QC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conclusion?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54586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file"/>
                        </a:rPr>
                        <a:t>S2-2205888</a:t>
                      </a:r>
                      <a:endParaRPr lang="zh-CN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FS_5MBS_Ph2 KI#3 Evaluation and Conclusion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Mobile, CATT, vivo, ABS, ZTE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evaluation?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4D3F402-A025-4B6E-BC44-943DF0A8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KI#4 </a:t>
            </a:r>
            <a:r>
              <a:rPr lang="en-US" altLang="zh-CN" b="1" dirty="0"/>
              <a:t>– New solution/solution update</a:t>
            </a:r>
            <a:endParaRPr lang="zh-CN" altLang="en-US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00126"/>
              </p:ext>
            </p:extLst>
          </p:nvPr>
        </p:nvGraphicFramePr>
        <p:xfrm>
          <a:off x="870585" y="1600200"/>
          <a:ext cx="10205909" cy="111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70"/>
                <a:gridCol w="3997561"/>
                <a:gridCol w="1230082"/>
                <a:gridCol w="3435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S2-2205613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KI#4, Sol#12: update to resolve ENs on Group Message Delivery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S2-2206081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KI#4, Sol#13: Update and clarification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Separate document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838200" y="34476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KI#4 – Evaluation and conclusion</a:t>
            </a:r>
            <a:endParaRPr lang="zh-CN" altLang="en-US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64964"/>
              </p:ext>
            </p:extLst>
          </p:nvPr>
        </p:nvGraphicFramePr>
        <p:xfrm>
          <a:off x="870585" y="4621648"/>
          <a:ext cx="1020590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67"/>
                <a:gridCol w="2755048"/>
                <a:gridCol w="1156162"/>
                <a:gridCol w="1285033"/>
                <a:gridCol w="1285033"/>
                <a:gridCol w="25700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Tdoc</a:t>
                      </a:r>
                      <a:r>
                        <a:rPr lang="en-US" altLang="zh-CN" dirty="0" smtClean="0"/>
                        <a:t> #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Title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Source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Evaluation?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Conclusion?</a:t>
                      </a:r>
                      <a:endParaRPr lang="zh-CN" alt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WF proposal</a:t>
                      </a:r>
                      <a:endParaRPr lang="zh-CN" altLang="en-US" dirty="0"/>
                    </a:p>
                  </a:txBody>
                  <a:tcPr marL="45720" marR="45720" anchor="ctr"/>
                </a:tc>
              </a:tr>
              <a:tr h="423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file"/>
                        </a:rPr>
                        <a:t>S2-2205614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23.700-47: KI#4, Evaluation and Conclusion on Group Message Delivery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zh-CN" altLang="zh-CN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Basis for evaluation and conclusion</a:t>
                      </a:r>
                      <a:endParaRPr lang="zh-CN" altLang="zh-CN" sz="14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8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1504</Words>
  <Application>Microsoft Office PowerPoint</Application>
  <PresentationFormat>宽屏</PresentationFormat>
  <Paragraphs>369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宋体</vt:lpstr>
      <vt:lpstr>微软雅黑</vt:lpstr>
      <vt:lpstr>等线</vt:lpstr>
      <vt:lpstr>Arial</vt:lpstr>
      <vt:lpstr>Calibri</vt:lpstr>
      <vt:lpstr>Calibri Light</vt:lpstr>
      <vt:lpstr>Times New Roman</vt:lpstr>
      <vt:lpstr>Wingdings</vt:lpstr>
      <vt:lpstr>Office 主题</vt:lpstr>
      <vt:lpstr>FS_5MBS_Ph2 Pre-meeting CC#2 for 152E </vt:lpstr>
      <vt:lpstr>Agenda</vt:lpstr>
      <vt:lpstr>LS out</vt:lpstr>
      <vt:lpstr>KI#1 – New solution/solution update</vt:lpstr>
      <vt:lpstr>KI#1 – Evaluation and conclusion</vt:lpstr>
      <vt:lpstr>KI#2 – New solution/solution update</vt:lpstr>
      <vt:lpstr>KI#2 – Evaluation and conclusion</vt:lpstr>
      <vt:lpstr>KI#3 – New solution/solution update</vt:lpstr>
      <vt:lpstr>KI#4 – New solution/solution update</vt:lpstr>
      <vt:lpstr>KI#5 – New solution/solution update</vt:lpstr>
      <vt:lpstr>KI#6 – New solution/solution update</vt:lpstr>
      <vt:lpstr>KI#1 Inactive reception</vt:lpstr>
      <vt:lpstr>KI#2 MOCN Sharing</vt:lpstr>
      <vt:lpstr>KI#3 on-demand Multicast</vt:lpstr>
      <vt:lpstr>Thank you !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 Pre-meeting CC for 149E</dc:title>
  <dc:creator>LiMeng</dc:creator>
  <cp:lastModifiedBy>Huawei User</cp:lastModifiedBy>
  <cp:revision>295</cp:revision>
  <dcterms:created xsi:type="dcterms:W3CDTF">2022-02-09T02:48:40Z</dcterms:created>
  <dcterms:modified xsi:type="dcterms:W3CDTF">2022-08-16T15:44:47Z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(3)Wk3yp26VaaA7CDiL+yVis7iON4oE8gzTiWnAhEZOT75l6jYvghArhmkjMC48MWnh+ru+0/D5
TxImGB778agJdUtWU8Liub/IXBXpzWYclAAIZ+G3fNvpoJO5Lk9dhF8KjGYfJt3HvY7UAZyj
L/wv9T0z7zBcyXc9LTQQKszd/3AQ2+AACSfJkAR7Y4VDYHC+/fhqsPBGlIo3H4ntnvLju6SD
f8hPngm+h/olluGwCw</vt:lpwstr>
  </property>
  <property fmtid="{D5CDD505-2E9C-101B-9397-08002B2CF9AE}" pid="3" name="_2015_ms_pID_7253431">
    <vt:lpwstr>tzz6nZtEt4K/ej6tP8PHYLXlY1SBOxy7TqjqRzNPcPkNRJT6eavZV/
qIZ/ZuOFY3eFj13ngKegSiFgwUO5LC2DlQt05c1/Yj0uyOgc5NlSc5X6m7bBS0CqTMIRiQAO
zTq+XhuCsT1WOzsQq9VH4mKwckSXQmRKBF2hxhSeQuTMlsmknrJRaXNTkKkDLP4n8Q62Iiro
80yKU6ImWzOlhxNJUEE/Y/kjb0osz6XtdFZ/</vt:lpwstr>
  </property>
  <property fmtid="{D5CDD505-2E9C-101B-9397-08002B2CF9AE}" pid="4" name="_2015_ms_pID_7253432">
    <vt:lpwstr>CQ==</vt:lpwstr>
  </property>
</Properties>
</file>