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7"/>
  </p:notesMasterIdLst>
  <p:handoutMasterIdLst>
    <p:handoutMasterId r:id="rId18"/>
  </p:handoutMasterIdLst>
  <p:sldIdLst>
    <p:sldId id="794" r:id="rId5"/>
    <p:sldId id="795" r:id="rId6"/>
    <p:sldId id="796" r:id="rId7"/>
    <p:sldId id="797" r:id="rId8"/>
    <p:sldId id="303" r:id="rId9"/>
    <p:sldId id="787" r:id="rId10"/>
    <p:sldId id="788" r:id="rId11"/>
    <p:sldId id="786" r:id="rId12"/>
    <p:sldId id="793" r:id="rId13"/>
    <p:sldId id="789" r:id="rId14"/>
    <p:sldId id="790" r:id="rId15"/>
    <p:sldId id="791" r:id="rId1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38" autoAdjust="0"/>
    <p:restoredTop sz="94627" autoAdjust="0"/>
  </p:normalViewPr>
  <p:slideViewPr>
    <p:cSldViewPr snapToGrid="0">
      <p:cViewPr varScale="1">
        <p:scale>
          <a:sx n="82" d="100"/>
          <a:sy n="82" d="100"/>
        </p:scale>
        <p:origin x="1944" y="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yörgy Miklós" userId="ec6a850f-d741-4dd8-b104-b1e7fbaa3fba" providerId="ADAL" clId="{8AFF6128-E854-4B5B-B9CD-AA7CE952FD10}"/>
    <pc:docChg chg="modSld modMainMaster">
      <pc:chgData name="György Miklós" userId="ec6a850f-d741-4dd8-b104-b1e7fbaa3fba" providerId="ADAL" clId="{8AFF6128-E854-4B5B-B9CD-AA7CE952FD10}" dt="2022-08-29T10:02:36.182" v="45" actId="20577"/>
      <pc:docMkLst>
        <pc:docMk/>
      </pc:docMkLst>
      <pc:sldChg chg="modSp mod">
        <pc:chgData name="György Miklós" userId="ec6a850f-d741-4dd8-b104-b1e7fbaa3fba" providerId="ADAL" clId="{8AFF6128-E854-4B5B-B9CD-AA7CE952FD10}" dt="2022-08-29T10:02:36.182" v="45" actId="20577"/>
        <pc:sldMkLst>
          <pc:docMk/>
          <pc:sldMk cId="2261469472" sldId="796"/>
        </pc:sldMkLst>
        <pc:spChg chg="mod">
          <ac:chgData name="György Miklós" userId="ec6a850f-d741-4dd8-b104-b1e7fbaa3fba" providerId="ADAL" clId="{8AFF6128-E854-4B5B-B9CD-AA7CE952FD10}" dt="2022-08-29T10:02:36.182" v="45" actId="20577"/>
          <ac:spMkLst>
            <pc:docMk/>
            <pc:sldMk cId="2261469472" sldId="796"/>
            <ac:spMk id="29716" creationId="{00000000-0000-0000-0000-000000000000}"/>
          </ac:spMkLst>
        </pc:spChg>
      </pc:sldChg>
      <pc:sldMasterChg chg="modSldLayout">
        <pc:chgData name="György Miklós" userId="ec6a850f-d741-4dd8-b104-b1e7fbaa3fba" providerId="ADAL" clId="{8AFF6128-E854-4B5B-B9CD-AA7CE952FD10}" dt="2022-08-29T09:59:03.087" v="7" actId="6549"/>
        <pc:sldMasterMkLst>
          <pc:docMk/>
          <pc:sldMasterMk cId="0" sldId="2147483729"/>
        </pc:sldMasterMkLst>
        <pc:sldLayoutChg chg="modSp mod">
          <pc:chgData name="György Miklós" userId="ec6a850f-d741-4dd8-b104-b1e7fbaa3fba" providerId="ADAL" clId="{8AFF6128-E854-4B5B-B9CD-AA7CE952FD10}" dt="2022-08-29T09:59:03.087" v="7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György Miklós" userId="ec6a850f-d741-4dd8-b104-b1e7fbaa3fba" providerId="ADAL" clId="{8AFF6128-E854-4B5B-B9CD-AA7CE952FD10}" dt="2022-08-29T09:59:03.087" v="7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8/29/2022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8/29/2022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95590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62411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72814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1488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15321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5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624113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9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463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</a:t>
            </a:r>
            <a:r>
              <a:rPr lang="hu-HU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52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E-Meeting, 1</a:t>
            </a:r>
            <a:r>
              <a:rPr lang="hu-HU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7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-2</a:t>
            </a:r>
            <a:r>
              <a:rPr lang="hu-HU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6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hu-HU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August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S2-220</a:t>
            </a:r>
            <a:r>
              <a:rPr lang="hu-HU" sz="1400" b="1" dirty="0">
                <a:effectLst/>
              </a:rPr>
              <a:t>559</a:t>
            </a:r>
            <a:r>
              <a:rPr lang="en-US" sz="1400" b="1" dirty="0">
                <a:effectLst/>
              </a:rPr>
              <a:t>0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</a:t>
            </a:r>
            <a:r>
              <a:rPr lang="hu-HU" altLang="de-DE" sz="1200" dirty="0">
                <a:solidFill>
                  <a:schemeClr val="bg1"/>
                </a:solidFill>
              </a:rPr>
              <a:t>2</a:t>
            </a:r>
            <a:r>
              <a:rPr lang="en-GB" altLang="de-DE" sz="1200" dirty="0">
                <a:solidFill>
                  <a:schemeClr val="bg1"/>
                </a:solidFill>
              </a:rPr>
              <a:t>E</a:t>
            </a:r>
            <a:r>
              <a:rPr lang="en-GB" altLang="de-DE" sz="1200" baseline="0" dirty="0">
                <a:solidFill>
                  <a:schemeClr val="bg1"/>
                </a:solidFill>
              </a:rPr>
              <a:t> E-Meeting</a:t>
            </a:r>
            <a:r>
              <a:rPr lang="en-GB" altLang="de-DE" sz="1200" dirty="0">
                <a:solidFill>
                  <a:schemeClr val="bg1"/>
                </a:solidFill>
              </a:rPr>
              <a:t>,</a:t>
            </a:r>
            <a:r>
              <a:rPr lang="en-GB" altLang="de-DE" sz="1200" baseline="0" dirty="0">
                <a:solidFill>
                  <a:schemeClr val="bg1"/>
                </a:solidFill>
              </a:rPr>
              <a:t> </a:t>
            </a:r>
            <a:r>
              <a:rPr lang="hu-HU" altLang="de-DE" sz="1200" baseline="0" dirty="0">
                <a:solidFill>
                  <a:schemeClr val="bg1"/>
                </a:solidFill>
              </a:rPr>
              <a:t>August</a:t>
            </a:r>
            <a:r>
              <a:rPr lang="en-GB" altLang="de-DE" sz="1200" baseline="0" dirty="0">
                <a:solidFill>
                  <a:schemeClr val="bg1"/>
                </a:solidFill>
              </a:rPr>
              <a:t> </a:t>
            </a:r>
            <a:r>
              <a:rPr lang="hu-HU" altLang="de-DE" sz="1200" baseline="0" dirty="0">
                <a:solidFill>
                  <a:schemeClr val="bg1"/>
                </a:solidFill>
              </a:rPr>
              <a:t>17-26</a:t>
            </a:r>
            <a:r>
              <a:rPr lang="en-GB" altLang="de-DE" sz="1200" baseline="0" dirty="0">
                <a:solidFill>
                  <a:schemeClr val="bg1"/>
                </a:solidFill>
              </a:rPr>
              <a:t>, 2022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.xls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2946" y="2239766"/>
            <a:ext cx="701909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altLang="de-DE" sz="3600" b="1" dirty="0"/>
              <a:t>FS_</a:t>
            </a:r>
            <a:r>
              <a:rPr lang="hu-HU" altLang="de-DE" sz="3600" b="1" dirty="0" err="1"/>
              <a:t>DetNet</a:t>
            </a:r>
            <a:r>
              <a:rPr lang="hu-HU" altLang="de-DE" sz="3600" b="1" dirty="0"/>
              <a:t>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br>
              <a:rPr lang="hu-HU" altLang="zh-CN" sz="3600" b="1" dirty="0"/>
            </a:br>
            <a:r>
              <a:rPr lang="hu-HU" altLang="zh-CN" sz="3600" b="1" dirty="0" err="1"/>
              <a:t>from</a:t>
            </a:r>
            <a:r>
              <a:rPr lang="hu-HU" altLang="zh-CN" sz="3600" b="1" dirty="0"/>
              <a:t> SA2</a:t>
            </a:r>
            <a:r>
              <a:rPr lang="en-US" altLang="zh-CN" sz="3600" b="1" dirty="0"/>
              <a:t>#152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hu-HU" altLang="en-US" sz="2000" b="1" dirty="0"/>
              <a:t>György Miklós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Ericsson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043061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7602740" cy="787400"/>
          </a:xfrm>
        </p:spPr>
        <p:txBody>
          <a:bodyPr/>
          <a:lstStyle/>
          <a:p>
            <a:r>
              <a:rPr lang="en-US" altLang="de-DE" sz="2800" b="1" dirty="0"/>
              <a:t>FS_</a:t>
            </a:r>
            <a:r>
              <a:rPr lang="hu-HU" altLang="de-DE" sz="2800" b="1" dirty="0"/>
              <a:t> </a:t>
            </a:r>
            <a:r>
              <a:rPr lang="hu-HU" altLang="de-DE" sz="2800" b="1" dirty="0" err="1"/>
              <a:t>DetNet</a:t>
            </a:r>
            <a:r>
              <a:rPr lang="hu-HU" altLang="de-DE" sz="2800" b="1" dirty="0"/>
              <a:t> </a:t>
            </a:r>
            <a:r>
              <a:rPr lang="en-US" altLang="de-DE" sz="2800" b="1" dirty="0"/>
              <a:t>status after SA2#149E (1/2)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FS_</a:t>
            </a:r>
            <a:r>
              <a:rPr lang="hu-HU" altLang="de-DE" sz="1200" dirty="0" err="1"/>
              <a:t>DetNet</a:t>
            </a:r>
            <a:r>
              <a:rPr lang="hu-HU" altLang="de-DE" sz="1200" dirty="0"/>
              <a:t> </a:t>
            </a:r>
            <a:r>
              <a:rPr lang="de-DE" altLang="de-DE" sz="1200" dirty="0"/>
              <a:t> TR 23.700-</a:t>
            </a:r>
            <a:r>
              <a:rPr lang="hu-HU" altLang="de-DE" sz="1200" dirty="0"/>
              <a:t>46</a:t>
            </a:r>
            <a:r>
              <a:rPr lang="de-DE" altLang="de-DE" sz="1200" dirty="0"/>
              <a:t> v0.1.0 </a:t>
            </a:r>
            <a:r>
              <a:rPr lang="de-DE" altLang="de-DE" sz="1200" dirty="0" err="1"/>
              <a:t>is</a:t>
            </a:r>
            <a:r>
              <a:rPr lang="de-DE" altLang="de-DE" sz="1200" dirty="0"/>
              <a:t> </a:t>
            </a:r>
            <a:r>
              <a:rPr lang="de-DE" altLang="de-DE" sz="1200" dirty="0" err="1"/>
              <a:t>available</a:t>
            </a:r>
            <a:r>
              <a:rPr lang="de-DE" altLang="de-DE" sz="12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Total TUs requested for Study Phase in </a:t>
            </a:r>
            <a:r>
              <a:rPr lang="hu-HU" altLang="de-DE" sz="1200" dirty="0"/>
              <a:t>rel-18</a:t>
            </a:r>
            <a:r>
              <a:rPr lang="en-US" altLang="de-DE" sz="1200" dirty="0"/>
              <a:t> is 2. 0.</a:t>
            </a:r>
            <a:r>
              <a:rPr lang="hu-HU" altLang="de-DE" sz="1200" dirty="0"/>
              <a:t>2</a:t>
            </a:r>
            <a:r>
              <a:rPr lang="en-US" altLang="de-DE" sz="1200" dirty="0"/>
              <a:t>5 TUs is used and </a:t>
            </a:r>
            <a:r>
              <a:rPr lang="hu-HU" altLang="de-DE" sz="1200" dirty="0"/>
              <a:t>1.75</a:t>
            </a:r>
            <a:r>
              <a:rPr lang="en-US" altLang="de-DE" sz="1200" dirty="0"/>
              <a:t> TUs are remaining.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skeleton, scope, architecture assumptions, key issues are</a:t>
            </a:r>
            <a:r>
              <a:rPr lang="hu-HU" altLang="de-DE" sz="1200" dirty="0"/>
              <a:t> </a:t>
            </a:r>
            <a:r>
              <a:rPr lang="hu-HU" altLang="de-DE" sz="1200" dirty="0" err="1"/>
              <a:t>documented</a:t>
            </a:r>
            <a:r>
              <a:rPr lang="en-US" altLang="de-DE" sz="12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5071FF20-0011-4FEF-AB7D-19DC3A85FB83}"/>
              </a:ext>
            </a:extLst>
          </p:cNvPr>
          <p:cNvGraphicFramePr>
            <a:graphicFrameLocks/>
          </p:cNvGraphicFramePr>
          <p:nvPr/>
        </p:nvGraphicFramePr>
        <p:xfrm>
          <a:off x="307180" y="125935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</a:t>
                      </a:r>
                      <a:r>
                        <a:rPr lang="hu-HU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DetNet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5GS </a:t>
                      </a:r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DetNet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interworking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-&gt; 10 %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959113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 dirty="0"/>
              <a:t>FS_</a:t>
            </a:r>
            <a:r>
              <a:rPr lang="hu-HU" altLang="de-DE" sz="2800" b="1" dirty="0"/>
              <a:t> </a:t>
            </a:r>
            <a:r>
              <a:rPr lang="hu-HU" altLang="de-DE" sz="2800" b="1" dirty="0" err="1"/>
              <a:t>DetNet</a:t>
            </a:r>
            <a:r>
              <a:rPr lang="en-US" altLang="de-DE" sz="2800" b="1" dirty="0"/>
              <a:t> status after SA2#149E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99306" y="1238967"/>
            <a:ext cx="8554481" cy="5016674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/>
              <a:t>RAN impacts and dependencies</a:t>
            </a:r>
            <a:r>
              <a:rPr lang="en-US" sz="1600" dirty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hu-HU" sz="1200" dirty="0" err="1"/>
              <a:t>None</a:t>
            </a:r>
            <a:endParaRPr lang="en-US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Use </a:t>
            </a:r>
            <a:r>
              <a:rPr lang="de-DE" sz="1200" dirty="0" err="1"/>
              <a:t>of</a:t>
            </a:r>
            <a:r>
              <a:rPr lang="de-DE" sz="1200" dirty="0"/>
              <a:t> NEF </a:t>
            </a:r>
            <a:r>
              <a:rPr lang="de-DE" sz="1200" dirty="0" err="1"/>
              <a:t>between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TSCTSF and </a:t>
            </a:r>
            <a:r>
              <a:rPr lang="de-DE" sz="1200" dirty="0" err="1"/>
              <a:t>DetNet</a:t>
            </a:r>
            <a:r>
              <a:rPr lang="de-DE" sz="1200" dirty="0"/>
              <a:t> </a:t>
            </a:r>
            <a:r>
              <a:rPr lang="de-DE" sz="1200" dirty="0" err="1"/>
              <a:t>controller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Protocol </a:t>
            </a:r>
            <a:r>
              <a:rPr lang="de-DE" sz="1200" dirty="0" err="1"/>
              <a:t>used</a:t>
            </a:r>
            <a:r>
              <a:rPr lang="de-DE" sz="1200" dirty="0"/>
              <a:t> </a:t>
            </a:r>
            <a:r>
              <a:rPr lang="de-DE" sz="1200" dirty="0" err="1"/>
              <a:t>between</a:t>
            </a:r>
            <a:r>
              <a:rPr lang="de-DE" sz="1200" dirty="0"/>
              <a:t> TSCTSF and </a:t>
            </a:r>
            <a:r>
              <a:rPr lang="de-DE" sz="1200" dirty="0" err="1"/>
              <a:t>DetNet</a:t>
            </a:r>
            <a:r>
              <a:rPr lang="de-DE" sz="1200" dirty="0"/>
              <a:t> </a:t>
            </a:r>
            <a:r>
              <a:rPr lang="de-DE" sz="1200" dirty="0" err="1"/>
              <a:t>controller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hu-HU" sz="1600" b="1" dirty="0"/>
              <a:t>No </a:t>
            </a:r>
            <a:r>
              <a:rPr lang="hu-HU" sz="1600" b="1" dirty="0" err="1"/>
              <a:t>time</a:t>
            </a:r>
            <a:r>
              <a:rPr lang="hu-HU" sz="1600" b="1" dirty="0"/>
              <a:t> </a:t>
            </a:r>
            <a:r>
              <a:rPr lang="hu-HU" sz="1600" b="1" dirty="0" err="1"/>
              <a:t>allocated</a:t>
            </a:r>
            <a:r>
              <a:rPr lang="hu-HU" sz="1600" b="1" dirty="0"/>
              <a:t> </a:t>
            </a:r>
            <a:r>
              <a:rPr lang="hu-HU" sz="1600" b="1" dirty="0" err="1"/>
              <a:t>for</a:t>
            </a:r>
            <a:r>
              <a:rPr lang="hu-HU" sz="1600" b="1" dirty="0"/>
              <a:t> </a:t>
            </a:r>
            <a:r>
              <a:rPr lang="hu-HU" sz="1600" b="1" dirty="0" err="1"/>
              <a:t>next</a:t>
            </a:r>
            <a:r>
              <a:rPr lang="hu-HU" sz="1600" b="1" dirty="0"/>
              <a:t> meeting </a:t>
            </a:r>
            <a:r>
              <a:rPr lang="en-US" sz="1600" b="1" dirty="0"/>
              <a:t>(</a:t>
            </a:r>
            <a:r>
              <a:rPr lang="de-DE" sz="1600" b="1" dirty="0">
                <a:highlight>
                  <a:srgbClr val="FFFF00"/>
                </a:highlight>
              </a:rPr>
              <a:t>SA2#15</a:t>
            </a:r>
            <a:r>
              <a:rPr lang="en-US" sz="1600" b="1" dirty="0">
                <a:highlight>
                  <a:srgbClr val="FFFF00"/>
                </a:highlight>
              </a:rPr>
              <a:t>0</a:t>
            </a:r>
            <a:r>
              <a:rPr lang="en-US" sz="1600" b="1" dirty="0"/>
              <a:t>)</a:t>
            </a:r>
            <a:endParaRPr lang="hu-HU" sz="16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</a:t>
            </a:r>
            <a:r>
              <a:rPr lang="de-DE" sz="1600" b="1" dirty="0" err="1"/>
              <a:t>the</a:t>
            </a:r>
            <a:r>
              <a:rPr lang="de-DE" sz="1600" b="1" dirty="0"/>
              <a:t> May Meeting (</a:t>
            </a:r>
            <a:r>
              <a:rPr lang="de-DE" sz="1600" b="1" dirty="0">
                <a:highlight>
                  <a:srgbClr val="FFFF00"/>
                </a:highlight>
              </a:rPr>
              <a:t>SA2#151</a:t>
            </a:r>
            <a:r>
              <a:rPr lang="de-DE" sz="1600" b="1" dirty="0"/>
              <a:t>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Resolve contentious issues (see above)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hu-HU" sz="1200" dirty="0"/>
              <a:t>Add </a:t>
            </a:r>
            <a:r>
              <a:rPr lang="hu-HU" sz="1200" dirty="0" err="1"/>
              <a:t>solutions</a:t>
            </a:r>
            <a:r>
              <a:rPr lang="hu-HU" sz="1200" dirty="0"/>
              <a:t> </a:t>
            </a:r>
            <a:r>
              <a:rPr lang="hu-HU" sz="1200" dirty="0" err="1"/>
              <a:t>with</a:t>
            </a:r>
            <a:r>
              <a:rPr lang="hu-HU" sz="1200" dirty="0"/>
              <a:t> </a:t>
            </a:r>
            <a:r>
              <a:rPr lang="hu-HU" sz="1200" dirty="0" err="1"/>
              <a:t>description</a:t>
            </a:r>
            <a:r>
              <a:rPr lang="hu-HU" sz="1200" dirty="0"/>
              <a:t> </a:t>
            </a:r>
            <a:r>
              <a:rPr lang="hu-HU" sz="1200" dirty="0" err="1"/>
              <a:t>for</a:t>
            </a:r>
            <a:r>
              <a:rPr lang="hu-HU" sz="1200" dirty="0"/>
              <a:t> </a:t>
            </a:r>
            <a:r>
              <a:rPr lang="hu-HU" sz="1200" dirty="0" err="1"/>
              <a:t>all</a:t>
            </a:r>
            <a:r>
              <a:rPr lang="hu-HU" sz="1200" dirty="0"/>
              <a:t> </a:t>
            </a:r>
            <a:r>
              <a:rPr lang="hu-HU" sz="1200" dirty="0" err="1"/>
              <a:t>key</a:t>
            </a:r>
            <a:r>
              <a:rPr lang="hu-HU" sz="1200" dirty="0"/>
              <a:t> </a:t>
            </a:r>
            <a:r>
              <a:rPr lang="hu-HU" sz="1200" dirty="0" err="1"/>
              <a:t>issues</a:t>
            </a:r>
            <a:endParaRPr lang="en-US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Start initial evaluation</a:t>
            </a:r>
            <a:r>
              <a:rPr lang="hu-HU" sz="1200" dirty="0"/>
              <a:t> </a:t>
            </a:r>
            <a:r>
              <a:rPr lang="hu-HU" sz="1200" dirty="0" err="1"/>
              <a:t>on</a:t>
            </a:r>
            <a:r>
              <a:rPr lang="hu-HU" sz="1200" dirty="0"/>
              <a:t> a per </a:t>
            </a:r>
            <a:r>
              <a:rPr lang="hu-HU" sz="1200" dirty="0" err="1"/>
              <a:t>solution</a:t>
            </a:r>
            <a:r>
              <a:rPr lang="hu-HU" sz="1200" dirty="0"/>
              <a:t> </a:t>
            </a:r>
            <a:r>
              <a:rPr lang="hu-HU" sz="1200" dirty="0" err="1"/>
              <a:t>basis</a:t>
            </a:r>
            <a:r>
              <a:rPr lang="hu-HU" sz="1200" dirty="0"/>
              <a:t>.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alt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SA2#149-E </a:t>
            </a:r>
            <a:r>
              <a:rPr lang="hu-HU" altLang="zh-CN" sz="1200" dirty="0" err="1"/>
              <a:t>Feb</a:t>
            </a:r>
            <a:r>
              <a:rPr lang="hu-HU" altLang="zh-CN" sz="1200" dirty="0"/>
              <a:t> </a:t>
            </a:r>
            <a:r>
              <a:rPr lang="en-US" altLang="zh-CN" sz="1200" dirty="0"/>
              <a:t>(0.25 TU): TR Skeleton, Scope, Architecture Assumptions, Key Issues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SA2#151-E</a:t>
            </a:r>
            <a:r>
              <a:rPr lang="hu-HU" altLang="zh-CN" sz="1200" dirty="0"/>
              <a:t> May</a:t>
            </a:r>
            <a:r>
              <a:rPr lang="en-US" altLang="zh-CN" sz="1200" dirty="0"/>
              <a:t> (0.5 TU): Solution inputs with impact and evaluation, TR sent for information at SA#96.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SA2#152-E (0.25 TU): Overall evaluation and conclusion, normative WID, TR sent for approval at SA#97.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SA2#154AH (0.5 TU): Normative work.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SA2#155 (0.5 TU): Normative work.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06BE77A-240F-4056-8A43-E031ACA541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213" y="5310544"/>
          <a:ext cx="8774399" cy="506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9366139" imgH="558888" progId="Excel.Sheet.12">
                  <p:embed/>
                </p:oleObj>
              </mc:Choice>
              <mc:Fallback>
                <p:oleObj name="Worksheet" r:id="rId4" imgW="9366139" imgH="558888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06BE77A-240F-4056-8A43-E031ACA541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213" y="5310544"/>
                        <a:ext cx="8774399" cy="5069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1955619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</a:t>
            </a:r>
            <a:r>
              <a:rPr lang="hu-HU" altLang="de-DE" sz="2800" b="1" dirty="0"/>
              <a:t> </a:t>
            </a:r>
            <a:r>
              <a:rPr lang="hu-HU" altLang="de-DE" sz="2800" b="1" dirty="0" err="1"/>
              <a:t>DetNet</a:t>
            </a:r>
            <a:r>
              <a:rPr lang="en-US" altLang="de-DE" sz="2800" b="1" dirty="0"/>
              <a:t> Status at SA#95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179388" y="13763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FS_DetNet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5GS </a:t>
                      </a:r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DetNet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interworking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</a:t>
                      </a:r>
                      <a:r>
                        <a:rPr lang="en-US" sz="14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 10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7"/>
            <a:ext cx="8709026" cy="376577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Progress since SA#94e: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de-DE" sz="1200" dirty="0"/>
              <a:t>TR skeleton, scope, architecture assumptions and requirements, key issues are specified.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dirty="0">
                <a:ea typeface="+mn-ea"/>
                <a:cs typeface="+mn-cs"/>
              </a:rPr>
              <a:t>RAN impacts and dependencies: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None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200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/>
              <a:t>Continue the study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sz="1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286332498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7602740" cy="787400"/>
          </a:xfrm>
        </p:spPr>
        <p:txBody>
          <a:bodyPr/>
          <a:lstStyle/>
          <a:p>
            <a:r>
              <a:rPr lang="en-US" altLang="de-DE" sz="2800" b="1" dirty="0"/>
              <a:t>FS_</a:t>
            </a:r>
            <a:r>
              <a:rPr lang="hu-HU" altLang="de-DE" sz="2800" b="1" dirty="0"/>
              <a:t> </a:t>
            </a:r>
            <a:r>
              <a:rPr lang="hu-HU" altLang="de-DE" sz="2800" b="1" dirty="0" err="1"/>
              <a:t>DetNet</a:t>
            </a:r>
            <a:r>
              <a:rPr lang="hu-HU" altLang="de-DE" sz="2800" b="1" dirty="0"/>
              <a:t> </a:t>
            </a:r>
            <a:r>
              <a:rPr lang="en-US" altLang="de-DE" sz="2800" b="1" dirty="0"/>
              <a:t>status </a:t>
            </a:r>
            <a:r>
              <a:rPr lang="hu-HU" altLang="de-DE" sz="2800" b="1" dirty="0" err="1"/>
              <a:t>after</a:t>
            </a:r>
            <a:r>
              <a:rPr lang="en-US" altLang="de-DE" sz="2800" b="1" dirty="0"/>
              <a:t> SA2#152E (1/2)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FS_</a:t>
            </a:r>
            <a:r>
              <a:rPr lang="hu-HU" altLang="de-DE" sz="1200" dirty="0" err="1"/>
              <a:t>DetNet</a:t>
            </a:r>
            <a:r>
              <a:rPr lang="hu-HU" altLang="de-DE" sz="1200" dirty="0"/>
              <a:t> </a:t>
            </a:r>
            <a:r>
              <a:rPr lang="de-DE" altLang="de-DE" sz="1200" dirty="0"/>
              <a:t> TR 23.700-</a:t>
            </a:r>
            <a:r>
              <a:rPr lang="hu-HU" altLang="de-DE" sz="1200" dirty="0"/>
              <a:t>46</a:t>
            </a:r>
            <a:r>
              <a:rPr lang="de-DE" altLang="de-DE" sz="1200" dirty="0"/>
              <a:t> v0.3.0 is available.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Total TUs requested for Study Phase in </a:t>
            </a:r>
            <a:r>
              <a:rPr lang="hu-HU" altLang="de-DE" sz="1200" dirty="0"/>
              <a:t>rel-18</a:t>
            </a:r>
            <a:r>
              <a:rPr lang="en-US" altLang="de-DE" sz="1200" dirty="0"/>
              <a:t> is 2. 1 TUs are used and </a:t>
            </a:r>
            <a:r>
              <a:rPr lang="hu-HU" altLang="de-DE" sz="1200" dirty="0"/>
              <a:t>1</a:t>
            </a:r>
            <a:r>
              <a:rPr lang="en-US" altLang="de-DE" sz="1200" dirty="0"/>
              <a:t> TUs are remaining.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skeleton, scope, architecture assumptions, key issues, solutions are</a:t>
            </a:r>
            <a:r>
              <a:rPr lang="hu-HU" altLang="de-DE" sz="1200" dirty="0"/>
              <a:t> </a:t>
            </a:r>
            <a:r>
              <a:rPr lang="hu-HU" altLang="de-DE" sz="1200" dirty="0" err="1"/>
              <a:t>documented</a:t>
            </a:r>
            <a:r>
              <a:rPr lang="en-US" altLang="de-DE" sz="12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Conclusions are </a:t>
            </a:r>
            <a:r>
              <a:rPr lang="en-US" altLang="de-DE" sz="1200" dirty="0" err="1"/>
              <a:t>documeted</a:t>
            </a:r>
            <a:r>
              <a:rPr lang="en-US" altLang="de-DE" sz="1200" dirty="0"/>
              <a:t>, some open items remain.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An LS is sent to IETF in </a:t>
            </a:r>
            <a:r>
              <a:rPr lang="hu-HU" altLang="de-DE" sz="1200" dirty="0"/>
              <a:t>S2-2205883</a:t>
            </a:r>
            <a:r>
              <a:rPr lang="en-US" altLang="de-DE" sz="1200" dirty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WID for normative work approved in S2-2207865.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5071FF20-0011-4FEF-AB7D-19DC3A85FB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8917494"/>
              </p:ext>
            </p:extLst>
          </p:nvPr>
        </p:nvGraphicFramePr>
        <p:xfrm>
          <a:off x="307180" y="125935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</a:t>
                      </a:r>
                      <a:r>
                        <a:rPr lang="hu-HU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DetNet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5GS </a:t>
                      </a:r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DetNet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interworking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 -&gt; 90 %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37247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 dirty="0"/>
              <a:t>FS_</a:t>
            </a:r>
            <a:r>
              <a:rPr lang="hu-HU" altLang="de-DE" sz="2800" b="1" dirty="0"/>
              <a:t> </a:t>
            </a:r>
            <a:r>
              <a:rPr lang="hu-HU" altLang="de-DE" sz="2800" b="1" dirty="0" err="1"/>
              <a:t>DetNet</a:t>
            </a:r>
            <a:r>
              <a:rPr lang="en-US" altLang="de-DE" sz="2800" b="1" dirty="0"/>
              <a:t> status </a:t>
            </a:r>
            <a:r>
              <a:rPr lang="hu-HU" altLang="de-DE" sz="2800" b="1" dirty="0" err="1"/>
              <a:t>after</a:t>
            </a:r>
            <a:r>
              <a:rPr lang="en-US" altLang="de-DE" sz="2800" b="1" dirty="0"/>
              <a:t> SA2#152E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190213" y="995596"/>
            <a:ext cx="8554481" cy="5016674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/>
              <a:t>RAN impacts and dependencies</a:t>
            </a:r>
            <a:r>
              <a:rPr lang="en-US" sz="1600" dirty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hu-HU" sz="1200" dirty="0" err="1"/>
              <a:t>None</a:t>
            </a:r>
            <a:endParaRPr lang="en-US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Outstanding </a:t>
            </a:r>
            <a:r>
              <a:rPr lang="de-DE" sz="1600" b="1" dirty="0" err="1"/>
              <a:t>Issues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 err="1"/>
              <a:t>Whether</a:t>
            </a:r>
            <a:r>
              <a:rPr lang="de-DE" sz="1200" dirty="0"/>
              <a:t> to </a:t>
            </a:r>
            <a:r>
              <a:rPr lang="de-DE" sz="1200" dirty="0" err="1"/>
              <a:t>use</a:t>
            </a:r>
            <a:r>
              <a:rPr lang="de-DE" sz="1200" dirty="0"/>
              <a:t> NEF </a:t>
            </a:r>
            <a:r>
              <a:rPr lang="de-DE" sz="1200" dirty="0" err="1"/>
              <a:t>between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TSCTSF and </a:t>
            </a:r>
            <a:r>
              <a:rPr lang="de-DE" sz="1200" dirty="0" err="1"/>
              <a:t>DetNet</a:t>
            </a:r>
            <a:r>
              <a:rPr lang="de-DE" sz="1200" dirty="0"/>
              <a:t> </a:t>
            </a:r>
            <a:r>
              <a:rPr lang="de-DE" sz="1200" dirty="0" err="1"/>
              <a:t>controller</a:t>
            </a:r>
            <a:r>
              <a:rPr lang="de-DE" sz="1200" dirty="0"/>
              <a:t> and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protocols</a:t>
            </a:r>
            <a:r>
              <a:rPr lang="de-DE" sz="1200" dirty="0"/>
              <a:t> </a:t>
            </a:r>
            <a:r>
              <a:rPr lang="de-DE" sz="1200" dirty="0" err="1"/>
              <a:t>used</a:t>
            </a:r>
            <a:r>
              <a:rPr lang="de-DE" sz="1200" dirty="0"/>
              <a:t> </a:t>
            </a:r>
            <a:r>
              <a:rPr lang="de-DE" sz="1200" dirty="0" err="1"/>
              <a:t>by</a:t>
            </a:r>
            <a:r>
              <a:rPr lang="de-DE" sz="1200" dirty="0"/>
              <a:t> NEF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 err="1"/>
              <a:t>Whether</a:t>
            </a:r>
            <a:r>
              <a:rPr lang="de-DE" sz="1200" dirty="0"/>
              <a:t> N6 </a:t>
            </a:r>
            <a:r>
              <a:rPr lang="de-DE" sz="1200" dirty="0" err="1"/>
              <a:t>uplink</a:t>
            </a:r>
            <a:r>
              <a:rPr lang="de-DE" sz="1200" dirty="0"/>
              <a:t> </a:t>
            </a:r>
            <a:r>
              <a:rPr lang="de-DE" sz="1200" dirty="0" err="1"/>
              <a:t>routing</a:t>
            </a:r>
            <a:r>
              <a:rPr lang="de-DE" sz="1200" dirty="0"/>
              <a:t> </a:t>
            </a:r>
            <a:r>
              <a:rPr lang="de-DE" sz="1200" dirty="0" err="1"/>
              <a:t>informtaion</a:t>
            </a:r>
            <a:r>
              <a:rPr lang="de-DE" sz="1200" dirty="0"/>
              <a:t> </a:t>
            </a:r>
            <a:r>
              <a:rPr lang="de-DE" sz="1200" dirty="0" err="1"/>
              <a:t>is</a:t>
            </a:r>
            <a:r>
              <a:rPr lang="de-DE" sz="1200" dirty="0"/>
              <a:t> </a:t>
            </a:r>
            <a:r>
              <a:rPr lang="de-DE" sz="1200" dirty="0" err="1"/>
              <a:t>reported</a:t>
            </a:r>
            <a:r>
              <a:rPr lang="de-DE" sz="1200" dirty="0"/>
              <a:t> to </a:t>
            </a:r>
            <a:r>
              <a:rPr lang="de-DE" sz="1200" dirty="0" err="1"/>
              <a:t>the</a:t>
            </a:r>
            <a:r>
              <a:rPr lang="de-DE" sz="1200" dirty="0"/>
              <a:t> DetNet </a:t>
            </a:r>
            <a:r>
              <a:rPr lang="de-DE" sz="1200" dirty="0" err="1"/>
              <a:t>controller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An LS </a:t>
            </a:r>
            <a:r>
              <a:rPr lang="de-DE" sz="1200" dirty="0" err="1"/>
              <a:t>is</a:t>
            </a:r>
            <a:r>
              <a:rPr lang="de-DE" sz="1200" dirty="0"/>
              <a:t> </a:t>
            </a:r>
            <a:r>
              <a:rPr lang="de-DE" sz="1200" dirty="0" err="1"/>
              <a:t>sent</a:t>
            </a:r>
            <a:r>
              <a:rPr lang="de-DE" sz="1200" dirty="0"/>
              <a:t> to IETF </a:t>
            </a:r>
            <a:r>
              <a:rPr lang="en-US" sz="1200" dirty="0"/>
              <a:t>with questions on reporting of information to the DetNet controller, and on how to define a node specific delay requirement in the configuration. The response can be considered in the normative work.</a:t>
            </a:r>
            <a:r>
              <a:rPr lang="de-DE" sz="1200" dirty="0"/>
              <a:t>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</a:t>
            </a:r>
            <a:r>
              <a:rPr lang="de-DE" sz="1600" b="1" dirty="0" err="1"/>
              <a:t>the</a:t>
            </a:r>
            <a:r>
              <a:rPr lang="de-DE" sz="1600" b="1" dirty="0"/>
              <a:t> </a:t>
            </a:r>
            <a:r>
              <a:rPr lang="de-DE" sz="1600" b="1" dirty="0" err="1"/>
              <a:t>January</a:t>
            </a:r>
            <a:r>
              <a:rPr lang="de-DE" sz="1600" b="1" dirty="0"/>
              <a:t> Meeting (SA2#15</a:t>
            </a:r>
            <a:r>
              <a:rPr lang="hu-HU" sz="1600" b="1" dirty="0"/>
              <a:t>4AH</a:t>
            </a:r>
            <a:r>
              <a:rPr lang="de-DE" sz="1600" b="1" dirty="0"/>
              <a:t>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hu-HU" sz="1200" dirty="0"/>
              <a:t>Offline </a:t>
            </a:r>
            <a:r>
              <a:rPr lang="hu-HU" sz="1200" dirty="0" err="1"/>
              <a:t>coordination</a:t>
            </a:r>
            <a:r>
              <a:rPr lang="hu-HU" sz="1200" dirty="0"/>
              <a:t> </a:t>
            </a:r>
            <a:r>
              <a:rPr lang="hu-HU" sz="1200" dirty="0" err="1"/>
              <a:t>before</a:t>
            </a:r>
            <a:r>
              <a:rPr lang="hu-HU" sz="1200" dirty="0"/>
              <a:t> SA2</a:t>
            </a:r>
            <a:r>
              <a:rPr lang="en-US" sz="1200" dirty="0"/>
              <a:t>#</a:t>
            </a:r>
            <a:r>
              <a:rPr lang="hu-HU" sz="1200" dirty="0"/>
              <a:t>154AH</a:t>
            </a:r>
            <a:r>
              <a:rPr lang="en-US" sz="1200" dirty="0"/>
              <a:t> to help resolve open questions. </a:t>
            </a:r>
            <a:endParaRPr lang="hu-HU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hu-HU" sz="1200" dirty="0" err="1"/>
              <a:t>Resolve</a:t>
            </a:r>
            <a:r>
              <a:rPr lang="hu-HU" sz="1200" dirty="0"/>
              <a:t> </a:t>
            </a:r>
            <a:r>
              <a:rPr lang="hu-HU" sz="1200" dirty="0" err="1"/>
              <a:t>open</a:t>
            </a:r>
            <a:r>
              <a:rPr lang="hu-HU" sz="1200" dirty="0"/>
              <a:t> </a:t>
            </a:r>
            <a:r>
              <a:rPr lang="hu-HU" sz="1200" dirty="0" err="1"/>
              <a:t>questions</a:t>
            </a:r>
            <a:r>
              <a:rPr lang="hu-HU" sz="1200" dirty="0"/>
              <a:t> in </a:t>
            </a:r>
            <a:r>
              <a:rPr lang="hu-HU" sz="1200" dirty="0" err="1"/>
              <a:t>the</a:t>
            </a:r>
            <a:r>
              <a:rPr lang="hu-HU" sz="1200" dirty="0"/>
              <a:t> TR </a:t>
            </a:r>
            <a:r>
              <a:rPr lang="hu-HU" sz="1200" dirty="0" err="1"/>
              <a:t>conclusions</a:t>
            </a:r>
            <a:r>
              <a:rPr lang="en-US" sz="1200"/>
              <a:t> by the </a:t>
            </a:r>
            <a:r>
              <a:rPr lang="en-US" sz="1200" dirty="0"/>
              <a:t>beginning of the meeting</a:t>
            </a:r>
            <a:endParaRPr lang="hu-HU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hu-HU" sz="1200" dirty="0" err="1"/>
              <a:t>Progress</a:t>
            </a:r>
            <a:r>
              <a:rPr lang="hu-HU" sz="1200" dirty="0"/>
              <a:t> </a:t>
            </a:r>
            <a:r>
              <a:rPr lang="hu-HU" sz="1200" dirty="0" err="1"/>
              <a:t>normative</a:t>
            </a:r>
            <a:r>
              <a:rPr lang="hu-HU" sz="1200" dirty="0"/>
              <a:t> </a:t>
            </a:r>
            <a:r>
              <a:rPr lang="hu-HU" sz="1200" dirty="0" err="1"/>
              <a:t>work</a:t>
            </a:r>
            <a:r>
              <a:rPr lang="hu-HU" sz="1200" dirty="0"/>
              <a:t> </a:t>
            </a:r>
            <a:r>
              <a:rPr lang="hu-HU" sz="1200" dirty="0" err="1"/>
              <a:t>according</a:t>
            </a:r>
            <a:r>
              <a:rPr lang="hu-HU" sz="1200" dirty="0"/>
              <a:t> to </a:t>
            </a:r>
            <a:r>
              <a:rPr lang="hu-HU" sz="1200" dirty="0" err="1"/>
              <a:t>the</a:t>
            </a:r>
            <a:r>
              <a:rPr lang="hu-HU" sz="1200" dirty="0"/>
              <a:t> TR </a:t>
            </a:r>
            <a:r>
              <a:rPr lang="hu-HU" sz="1200" dirty="0" err="1"/>
              <a:t>conclusions</a:t>
            </a:r>
            <a:r>
              <a:rPr lang="hu-HU" sz="1200" dirty="0"/>
              <a:t> </a:t>
            </a:r>
            <a:r>
              <a:rPr lang="hu-HU" sz="1200" dirty="0" err="1"/>
              <a:t>as</a:t>
            </a:r>
            <a:r>
              <a:rPr lang="hu-HU" sz="1200" dirty="0"/>
              <a:t> </a:t>
            </a:r>
            <a:r>
              <a:rPr lang="hu-HU" sz="1200" dirty="0" err="1"/>
              <a:t>described</a:t>
            </a:r>
            <a:r>
              <a:rPr lang="hu-HU" sz="1200" dirty="0"/>
              <a:t> in </a:t>
            </a:r>
            <a:r>
              <a:rPr lang="hu-HU" sz="1200" dirty="0" err="1"/>
              <a:t>the</a:t>
            </a:r>
            <a:r>
              <a:rPr lang="hu-HU" sz="1200" dirty="0"/>
              <a:t> WID </a:t>
            </a:r>
            <a:r>
              <a:rPr lang="en-US" altLang="de-DE" sz="1200" dirty="0"/>
              <a:t>in S2-2207865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alt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SA2#149-E </a:t>
            </a:r>
            <a:r>
              <a:rPr lang="hu-HU" altLang="zh-CN" sz="1200" dirty="0" err="1"/>
              <a:t>Feb</a:t>
            </a:r>
            <a:r>
              <a:rPr lang="hu-HU" altLang="zh-CN" sz="1200" dirty="0"/>
              <a:t> </a:t>
            </a:r>
            <a:r>
              <a:rPr lang="en-US" altLang="zh-CN" sz="1200" dirty="0"/>
              <a:t>(0.25 TU): TR Skeleton, Scope, Architecture Assumptions, Key Issues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SA2#151-E</a:t>
            </a:r>
            <a:r>
              <a:rPr lang="hu-HU" altLang="zh-CN" sz="1200" dirty="0"/>
              <a:t> May</a:t>
            </a:r>
            <a:r>
              <a:rPr lang="en-US" altLang="zh-CN" sz="1200" dirty="0"/>
              <a:t> (0.5 TU): Solution inputs with impact, TR sent for information at SA#96.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SA2#152-E (0.25 TU): Overall evaluation and conclusion, normative WID, TR  to be sent for approval at SA#97.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SA2#154AH (0.5 TU): Normative work.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SA2#155 (0.5 TU): Normative work.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06BE77A-240F-4056-8A43-E031ACA541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213" y="5016346"/>
          <a:ext cx="8774399" cy="506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9366139" imgH="558888" progId="Excel.Sheet.12">
                  <p:embed/>
                </p:oleObj>
              </mc:Choice>
              <mc:Fallback>
                <p:oleObj name="Worksheet" r:id="rId4" imgW="9366139" imgH="558888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06BE77A-240F-4056-8A43-E031ACA541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213" y="5016346"/>
                        <a:ext cx="8774399" cy="5069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146947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</a:t>
            </a:r>
            <a:r>
              <a:rPr lang="hu-HU" altLang="de-DE" sz="2800" b="1" dirty="0"/>
              <a:t> </a:t>
            </a:r>
            <a:r>
              <a:rPr lang="hu-HU" altLang="de-DE" sz="2800" b="1" dirty="0" err="1"/>
              <a:t>DetNet</a:t>
            </a:r>
            <a:r>
              <a:rPr lang="en-US" altLang="de-DE" sz="2800" b="1" dirty="0"/>
              <a:t> Status at SA#9</a:t>
            </a:r>
            <a:r>
              <a:rPr lang="hu-HU" altLang="de-DE" sz="2800" b="1" dirty="0"/>
              <a:t>7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95497428"/>
              </p:ext>
            </p:extLst>
          </p:nvPr>
        </p:nvGraphicFramePr>
        <p:xfrm>
          <a:off x="0" y="1324459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FS_DetNet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5GS </a:t>
                      </a:r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DetNet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interworking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-&gt; </a:t>
                      </a:r>
                      <a:r>
                        <a:rPr lang="hu-HU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0 %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462307"/>
            <a:ext cx="7587892" cy="272194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Progress since SA#9</a:t>
            </a:r>
            <a:r>
              <a:rPr lang="hu-HU" altLang="de-DE" sz="1600" dirty="0"/>
              <a:t>6</a:t>
            </a:r>
            <a:r>
              <a:rPr lang="de-DE" alt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hu-HU" altLang="de-DE" sz="1200" dirty="0" err="1"/>
              <a:t>Solution</a:t>
            </a:r>
            <a:r>
              <a:rPr lang="hu-HU" altLang="de-DE" sz="1200" dirty="0"/>
              <a:t> </a:t>
            </a:r>
            <a:r>
              <a:rPr lang="hu-HU" altLang="de-DE" sz="1200" dirty="0" err="1"/>
              <a:t>updates</a:t>
            </a:r>
            <a:r>
              <a:rPr lang="hu-HU" altLang="de-DE" sz="1200" dirty="0"/>
              <a:t> </a:t>
            </a:r>
            <a:r>
              <a:rPr lang="hu-HU" altLang="de-DE" sz="1200" dirty="0" err="1"/>
              <a:t>have</a:t>
            </a:r>
            <a:r>
              <a:rPr lang="hu-HU" altLang="de-DE" sz="1200" dirty="0"/>
              <a:t> </a:t>
            </a:r>
            <a:r>
              <a:rPr lang="hu-HU" altLang="de-DE" sz="1200" dirty="0" err="1"/>
              <a:t>been</a:t>
            </a:r>
            <a:r>
              <a:rPr lang="hu-HU" altLang="de-DE" sz="1200" dirty="0"/>
              <a:t> </a:t>
            </a:r>
            <a:r>
              <a:rPr lang="hu-HU" altLang="de-DE" sz="1200" dirty="0" err="1"/>
              <a:t>documents</a:t>
            </a:r>
            <a:r>
              <a:rPr lang="hu-HU" altLang="de-DE" sz="1200" dirty="0"/>
              <a:t> in </a:t>
            </a:r>
            <a:r>
              <a:rPr lang="hu-HU" altLang="de-DE" sz="1200" dirty="0" err="1"/>
              <a:t>the</a:t>
            </a:r>
            <a:r>
              <a:rPr lang="hu-HU" altLang="de-DE" sz="1200" dirty="0"/>
              <a:t> TR: S2-2207431, S2-2207522, S2-2205883, S2-2207433, S2-2207434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hu-HU" altLang="de-DE" sz="1200" dirty="0" err="1"/>
              <a:t>Conclusions</a:t>
            </a:r>
            <a:r>
              <a:rPr lang="hu-HU" altLang="de-DE" sz="1200" dirty="0"/>
              <a:t> </a:t>
            </a:r>
            <a:r>
              <a:rPr lang="hu-HU" altLang="de-DE" sz="1200" dirty="0" err="1"/>
              <a:t>have</a:t>
            </a:r>
            <a:r>
              <a:rPr lang="hu-HU" altLang="de-DE" sz="1200" dirty="0"/>
              <a:t> </a:t>
            </a:r>
            <a:r>
              <a:rPr lang="hu-HU" altLang="de-DE" sz="1200" dirty="0" err="1"/>
              <a:t>been</a:t>
            </a:r>
            <a:r>
              <a:rPr lang="hu-HU" altLang="de-DE" sz="1200" dirty="0"/>
              <a:t> </a:t>
            </a:r>
            <a:r>
              <a:rPr lang="hu-HU" altLang="de-DE" sz="1200" dirty="0" err="1"/>
              <a:t>documented</a:t>
            </a:r>
            <a:r>
              <a:rPr lang="hu-HU" altLang="de-DE" sz="1200" dirty="0"/>
              <a:t> in </a:t>
            </a:r>
            <a:r>
              <a:rPr lang="hu-HU" altLang="de-DE" sz="1200" dirty="0" err="1"/>
              <a:t>the</a:t>
            </a:r>
            <a:r>
              <a:rPr lang="hu-HU" altLang="de-DE" sz="1200" dirty="0"/>
              <a:t> TR </a:t>
            </a:r>
            <a:r>
              <a:rPr lang="hu-HU" altLang="de-DE" sz="1200" dirty="0" err="1"/>
              <a:t>as</a:t>
            </a:r>
            <a:r>
              <a:rPr lang="hu-HU" altLang="de-DE" sz="1200" dirty="0"/>
              <a:t> </a:t>
            </a:r>
            <a:r>
              <a:rPr lang="hu-HU" altLang="de-DE" sz="1200" dirty="0" err="1"/>
              <a:t>agreed</a:t>
            </a:r>
            <a:r>
              <a:rPr lang="hu-HU" altLang="de-DE" sz="1200" dirty="0"/>
              <a:t> in S2-2207430. </a:t>
            </a:r>
            <a:endParaRPr lang="en-US" altLang="de-DE" sz="1200" dirty="0"/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FS_</a:t>
            </a:r>
            <a:r>
              <a:rPr kumimoji="0" lang="hu-HU" alt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DetNet </a:t>
            </a: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TR 23.700-</a:t>
            </a:r>
            <a:r>
              <a:rPr kumimoji="0" lang="hu-HU" alt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46</a:t>
            </a: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v0.</a:t>
            </a:r>
            <a:r>
              <a:rPr kumimoji="0" lang="hu-HU" alt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3</a:t>
            </a: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.0 is </a:t>
            </a:r>
            <a:r>
              <a:rPr kumimoji="0" lang="de-DE" altLang="de-DE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available</a:t>
            </a: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.</a:t>
            </a:r>
            <a:endParaRPr kumimoji="0" lang="hu-HU" altLang="de-DE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u-HU" altLang="de-DE" sz="1200" dirty="0">
                <a:solidFill>
                  <a:prstClr val="black"/>
                </a:solidFill>
                <a:latin typeface="Calibri"/>
              </a:rPr>
              <a:t>An LS is </a:t>
            </a:r>
            <a:r>
              <a:rPr lang="hu-HU" altLang="de-DE" sz="1200" dirty="0" err="1">
                <a:solidFill>
                  <a:prstClr val="black"/>
                </a:solidFill>
                <a:latin typeface="Calibri"/>
              </a:rPr>
              <a:t>sent</a:t>
            </a:r>
            <a:r>
              <a:rPr lang="hu-HU" altLang="de-DE" sz="1200" dirty="0">
                <a:solidFill>
                  <a:prstClr val="black"/>
                </a:solidFill>
                <a:latin typeface="Calibri"/>
              </a:rPr>
              <a:t> to IETF in S2-2207432</a:t>
            </a:r>
            <a:endParaRPr lang="en-US" altLang="de-DE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dirty="0">
                <a:ea typeface="+mn-ea"/>
                <a:cs typeface="+mn-cs"/>
              </a:rPr>
              <a:t>RAN impacts and dependencies: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None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dirty="0"/>
              <a:t>Next </a:t>
            </a:r>
            <a:r>
              <a:rPr lang="de-DE" sz="1600" dirty="0" err="1"/>
              <a:t>steps</a:t>
            </a:r>
            <a:r>
              <a:rPr lang="de-DE" sz="1600" dirty="0"/>
              <a:t>:</a:t>
            </a:r>
            <a:endParaRPr lang="hu-HU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hu-HU" sz="1200" dirty="0"/>
              <a:t>Offline </a:t>
            </a:r>
            <a:r>
              <a:rPr lang="hu-HU" sz="1200" dirty="0" err="1"/>
              <a:t>coordination</a:t>
            </a:r>
            <a:r>
              <a:rPr lang="hu-HU" sz="1200" dirty="0"/>
              <a:t> </a:t>
            </a:r>
            <a:r>
              <a:rPr lang="hu-HU" sz="1200" dirty="0" err="1"/>
              <a:t>before</a:t>
            </a:r>
            <a:r>
              <a:rPr lang="hu-HU" sz="1200" dirty="0"/>
              <a:t> SA2</a:t>
            </a:r>
            <a:r>
              <a:rPr lang="en-US" sz="1200" dirty="0"/>
              <a:t>#</a:t>
            </a:r>
            <a:r>
              <a:rPr lang="hu-HU" sz="1200" dirty="0"/>
              <a:t>154AH</a:t>
            </a:r>
            <a:r>
              <a:rPr lang="en-US" sz="1200" dirty="0"/>
              <a:t> to help resolve open questions. </a:t>
            </a:r>
            <a:endParaRPr lang="hu-HU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hu-HU" sz="1200" dirty="0" err="1"/>
              <a:t>Resolve</a:t>
            </a:r>
            <a:r>
              <a:rPr lang="hu-HU" sz="1200" dirty="0"/>
              <a:t> </a:t>
            </a:r>
            <a:r>
              <a:rPr lang="hu-HU" sz="1200" dirty="0" err="1"/>
              <a:t>open</a:t>
            </a:r>
            <a:r>
              <a:rPr lang="hu-HU" sz="1200" dirty="0"/>
              <a:t> </a:t>
            </a:r>
            <a:r>
              <a:rPr lang="hu-HU" sz="1200" dirty="0" err="1"/>
              <a:t>questions</a:t>
            </a:r>
            <a:r>
              <a:rPr lang="hu-HU" sz="1200" dirty="0"/>
              <a:t> in </a:t>
            </a:r>
            <a:r>
              <a:rPr lang="hu-HU" sz="1200" dirty="0" err="1"/>
              <a:t>the</a:t>
            </a:r>
            <a:r>
              <a:rPr lang="hu-HU" sz="1200" dirty="0"/>
              <a:t> TR </a:t>
            </a:r>
            <a:r>
              <a:rPr lang="hu-HU" sz="1200" dirty="0" err="1"/>
              <a:t>conclusions</a:t>
            </a:r>
            <a:endParaRPr lang="hu-HU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hu-HU" sz="1200" dirty="0" err="1"/>
              <a:t>Progress</a:t>
            </a:r>
            <a:r>
              <a:rPr lang="hu-HU" sz="1200" dirty="0"/>
              <a:t> </a:t>
            </a:r>
            <a:r>
              <a:rPr lang="hu-HU" sz="1200" dirty="0" err="1"/>
              <a:t>normative</a:t>
            </a:r>
            <a:r>
              <a:rPr lang="hu-HU" sz="1200" dirty="0"/>
              <a:t> </a:t>
            </a:r>
            <a:r>
              <a:rPr lang="hu-HU" sz="1200" dirty="0" err="1"/>
              <a:t>work</a:t>
            </a:r>
            <a:r>
              <a:rPr lang="hu-HU" sz="1200" dirty="0"/>
              <a:t> </a:t>
            </a:r>
            <a:r>
              <a:rPr lang="hu-HU" sz="1200" dirty="0" err="1"/>
              <a:t>according</a:t>
            </a:r>
            <a:r>
              <a:rPr lang="hu-HU" sz="1200" dirty="0"/>
              <a:t> to </a:t>
            </a:r>
            <a:r>
              <a:rPr lang="hu-HU" sz="1200" dirty="0" err="1"/>
              <a:t>the</a:t>
            </a:r>
            <a:r>
              <a:rPr lang="hu-HU" sz="1200" dirty="0"/>
              <a:t> TR </a:t>
            </a:r>
            <a:r>
              <a:rPr lang="hu-HU" sz="1200" dirty="0" err="1"/>
              <a:t>conclusions</a:t>
            </a:r>
            <a:r>
              <a:rPr lang="hu-HU" sz="1200" dirty="0"/>
              <a:t> </a:t>
            </a:r>
            <a:r>
              <a:rPr lang="hu-HU" sz="1200" dirty="0" err="1"/>
              <a:t>as</a:t>
            </a:r>
            <a:r>
              <a:rPr lang="hu-HU" sz="1200" dirty="0"/>
              <a:t> </a:t>
            </a:r>
            <a:r>
              <a:rPr lang="hu-HU" sz="1200" dirty="0" err="1"/>
              <a:t>described</a:t>
            </a:r>
            <a:r>
              <a:rPr lang="hu-HU" sz="1200" dirty="0"/>
              <a:t> in </a:t>
            </a:r>
            <a:r>
              <a:rPr lang="hu-HU" sz="1200" dirty="0" err="1"/>
              <a:t>the</a:t>
            </a:r>
            <a:r>
              <a:rPr lang="hu-HU" sz="1200" dirty="0"/>
              <a:t> WID </a:t>
            </a:r>
            <a:r>
              <a:rPr lang="en-US" altLang="de-DE" sz="1200" dirty="0"/>
              <a:t>in S2-2207865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sz="1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142696594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2946" y="2239766"/>
            <a:ext cx="701909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altLang="de-DE" sz="3600" b="1" dirty="0"/>
              <a:t>FS_</a:t>
            </a:r>
            <a:r>
              <a:rPr lang="hu-HU" altLang="de-DE" sz="3600" b="1" dirty="0" err="1"/>
              <a:t>DetNet</a:t>
            </a:r>
            <a:r>
              <a:rPr lang="hu-HU" altLang="de-DE" sz="3600" b="1" dirty="0"/>
              <a:t>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br>
              <a:rPr lang="hu-HU" altLang="zh-CN" sz="3600" b="1" dirty="0"/>
            </a:br>
            <a:r>
              <a:rPr lang="hu-HU" altLang="zh-CN" sz="3600" b="1" dirty="0" err="1"/>
              <a:t>from</a:t>
            </a:r>
            <a:r>
              <a:rPr lang="hu-HU" altLang="zh-CN" sz="3600" b="1" dirty="0"/>
              <a:t> SA2</a:t>
            </a:r>
            <a:r>
              <a:rPr lang="en-US" altLang="zh-CN" sz="3600" b="1" dirty="0"/>
              <a:t>#151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hu-HU" altLang="en-US" sz="2000" b="1" dirty="0"/>
              <a:t>György Miklós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Ericsson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7602740" cy="787400"/>
          </a:xfrm>
        </p:spPr>
        <p:txBody>
          <a:bodyPr/>
          <a:lstStyle/>
          <a:p>
            <a:r>
              <a:rPr lang="en-US" altLang="de-DE" sz="2800" b="1" dirty="0"/>
              <a:t>FS_</a:t>
            </a:r>
            <a:r>
              <a:rPr lang="hu-HU" altLang="de-DE" sz="2800" b="1" dirty="0"/>
              <a:t> </a:t>
            </a:r>
            <a:r>
              <a:rPr lang="hu-HU" altLang="de-DE" sz="2800" b="1" dirty="0" err="1"/>
              <a:t>DetNet</a:t>
            </a:r>
            <a:r>
              <a:rPr lang="hu-HU" altLang="de-DE" sz="2800" b="1" dirty="0"/>
              <a:t> </a:t>
            </a:r>
            <a:r>
              <a:rPr lang="en-US" altLang="de-DE" sz="2800" b="1" dirty="0"/>
              <a:t>status </a:t>
            </a:r>
            <a:r>
              <a:rPr lang="hu-HU" altLang="de-DE" sz="2800" b="1" dirty="0" err="1"/>
              <a:t>after</a:t>
            </a:r>
            <a:r>
              <a:rPr lang="en-US" altLang="de-DE" sz="2800" b="1" dirty="0"/>
              <a:t> SA2#151E (1/2)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FS_</a:t>
            </a:r>
            <a:r>
              <a:rPr lang="hu-HU" altLang="de-DE" sz="1200" dirty="0" err="1"/>
              <a:t>DetNet</a:t>
            </a:r>
            <a:r>
              <a:rPr lang="hu-HU" altLang="de-DE" sz="1200" dirty="0"/>
              <a:t> </a:t>
            </a:r>
            <a:r>
              <a:rPr lang="de-DE" altLang="de-DE" sz="1200" dirty="0"/>
              <a:t> TR 23.700-</a:t>
            </a:r>
            <a:r>
              <a:rPr lang="hu-HU" altLang="de-DE" sz="1200" dirty="0"/>
              <a:t>46</a:t>
            </a:r>
            <a:r>
              <a:rPr lang="de-DE" altLang="de-DE" sz="1200" dirty="0"/>
              <a:t> v0.2.0 is available.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Total TUs requested for Study Phase in </a:t>
            </a:r>
            <a:r>
              <a:rPr lang="hu-HU" altLang="de-DE" sz="1200" dirty="0"/>
              <a:t>rel-18</a:t>
            </a:r>
            <a:r>
              <a:rPr lang="en-US" altLang="de-DE" sz="1200" dirty="0"/>
              <a:t> is 2. 0.75 TUs are used and </a:t>
            </a:r>
            <a:r>
              <a:rPr lang="hu-HU" altLang="de-DE" sz="1200" dirty="0"/>
              <a:t>1.</a:t>
            </a:r>
            <a:r>
              <a:rPr lang="en-US" altLang="de-DE" sz="1200" dirty="0"/>
              <a:t>2</a:t>
            </a:r>
            <a:r>
              <a:rPr lang="hu-HU" altLang="de-DE" sz="1200" dirty="0"/>
              <a:t>5</a:t>
            </a:r>
            <a:r>
              <a:rPr lang="en-US" altLang="de-DE" sz="1200" dirty="0"/>
              <a:t> TUs are remaining.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skeleton, scope, architecture assumptions, key issues are</a:t>
            </a:r>
            <a:r>
              <a:rPr lang="hu-HU" altLang="de-DE" sz="1200" dirty="0"/>
              <a:t> </a:t>
            </a:r>
            <a:r>
              <a:rPr lang="hu-HU" altLang="de-DE" sz="1200" dirty="0" err="1"/>
              <a:t>documented</a:t>
            </a:r>
            <a:r>
              <a:rPr lang="en-US" altLang="de-DE" sz="12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Solutions are documented, some FFS items remain.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5071FF20-0011-4FEF-AB7D-19DC3A85FB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7572495"/>
              </p:ext>
            </p:extLst>
          </p:nvPr>
        </p:nvGraphicFramePr>
        <p:xfrm>
          <a:off x="307180" y="125935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</a:t>
                      </a:r>
                      <a:r>
                        <a:rPr lang="hu-HU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DetNet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5GS </a:t>
                      </a:r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DetNet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interworking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-&gt; 70 %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4911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 dirty="0"/>
              <a:t>FS_</a:t>
            </a:r>
            <a:r>
              <a:rPr lang="hu-HU" altLang="de-DE" sz="2800" b="1" dirty="0"/>
              <a:t> </a:t>
            </a:r>
            <a:r>
              <a:rPr lang="hu-HU" altLang="de-DE" sz="2800" b="1" dirty="0" err="1"/>
              <a:t>DetNet</a:t>
            </a:r>
            <a:r>
              <a:rPr lang="en-US" altLang="de-DE" sz="2800" b="1" dirty="0"/>
              <a:t> status </a:t>
            </a:r>
            <a:r>
              <a:rPr lang="hu-HU" altLang="de-DE" sz="2800" b="1" dirty="0" err="1"/>
              <a:t>after</a:t>
            </a:r>
            <a:r>
              <a:rPr lang="en-US" altLang="de-DE" sz="2800" b="1" dirty="0"/>
              <a:t> SA2#151E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190213" y="995596"/>
            <a:ext cx="8554481" cy="5016674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/>
              <a:t>RAN impacts and dependencies</a:t>
            </a:r>
            <a:r>
              <a:rPr lang="en-US" sz="1600" dirty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hu-HU" sz="1200" dirty="0" err="1"/>
              <a:t>None</a:t>
            </a:r>
            <a:endParaRPr lang="en-US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Outstanding </a:t>
            </a:r>
            <a:r>
              <a:rPr lang="de-DE" sz="1600" b="1" dirty="0" err="1"/>
              <a:t>Issues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 err="1"/>
              <a:t>Whether</a:t>
            </a:r>
            <a:r>
              <a:rPr lang="de-DE" sz="1200" dirty="0"/>
              <a:t> to </a:t>
            </a:r>
            <a:r>
              <a:rPr lang="de-DE" sz="1200" dirty="0" err="1"/>
              <a:t>use</a:t>
            </a:r>
            <a:r>
              <a:rPr lang="de-DE" sz="1200" dirty="0"/>
              <a:t> NEF </a:t>
            </a:r>
            <a:r>
              <a:rPr lang="de-DE" sz="1200" dirty="0" err="1"/>
              <a:t>between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TSCTSF and </a:t>
            </a:r>
            <a:r>
              <a:rPr lang="de-DE" sz="1200" dirty="0" err="1"/>
              <a:t>DetNet</a:t>
            </a:r>
            <a:r>
              <a:rPr lang="de-DE" sz="1200" dirty="0"/>
              <a:t> </a:t>
            </a:r>
            <a:r>
              <a:rPr lang="de-DE" sz="1200" dirty="0" err="1"/>
              <a:t>controller</a:t>
            </a:r>
            <a:r>
              <a:rPr lang="de-DE" sz="1200" dirty="0"/>
              <a:t> and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protocols</a:t>
            </a:r>
            <a:r>
              <a:rPr lang="de-DE" sz="1200" dirty="0"/>
              <a:t> </a:t>
            </a:r>
            <a:r>
              <a:rPr lang="de-DE" sz="1200" dirty="0" err="1"/>
              <a:t>used</a:t>
            </a:r>
            <a:r>
              <a:rPr lang="de-DE" sz="1200" dirty="0"/>
              <a:t> </a:t>
            </a:r>
            <a:r>
              <a:rPr lang="de-DE" sz="1200" dirty="0" err="1"/>
              <a:t>by</a:t>
            </a:r>
            <a:r>
              <a:rPr lang="de-DE" sz="1200" dirty="0"/>
              <a:t> NEF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Protocol </a:t>
            </a:r>
            <a:r>
              <a:rPr lang="de-DE" sz="1200" dirty="0" err="1"/>
              <a:t>used</a:t>
            </a:r>
            <a:r>
              <a:rPr lang="de-DE" sz="1200" dirty="0"/>
              <a:t> </a:t>
            </a:r>
            <a:r>
              <a:rPr lang="de-DE" sz="1200" dirty="0" err="1"/>
              <a:t>between</a:t>
            </a:r>
            <a:r>
              <a:rPr lang="de-DE" sz="1200" dirty="0"/>
              <a:t> TSCTSF and </a:t>
            </a:r>
            <a:r>
              <a:rPr lang="de-DE" sz="1200" dirty="0" err="1"/>
              <a:t>DetNet</a:t>
            </a:r>
            <a:r>
              <a:rPr lang="de-DE" sz="1200" dirty="0"/>
              <a:t> </a:t>
            </a:r>
            <a:r>
              <a:rPr lang="de-DE" sz="1200" dirty="0" err="1"/>
              <a:t>controller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Derivation </a:t>
            </a:r>
            <a:r>
              <a:rPr lang="de-DE" sz="1200" dirty="0" err="1"/>
              <a:t>of</a:t>
            </a:r>
            <a:r>
              <a:rPr lang="de-DE" sz="1200" dirty="0"/>
              <a:t> 5GS </a:t>
            </a:r>
            <a:r>
              <a:rPr lang="de-DE" sz="1200" dirty="0" err="1"/>
              <a:t>traffic</a:t>
            </a:r>
            <a:r>
              <a:rPr lang="de-DE" sz="1200" dirty="0"/>
              <a:t> </a:t>
            </a:r>
            <a:r>
              <a:rPr lang="de-DE" sz="1200" dirty="0" err="1"/>
              <a:t>requirements</a:t>
            </a:r>
            <a:r>
              <a:rPr lang="de-DE" sz="1200" dirty="0"/>
              <a:t> </a:t>
            </a:r>
            <a:r>
              <a:rPr lang="de-DE" sz="1200" dirty="0" err="1"/>
              <a:t>from</a:t>
            </a:r>
            <a:r>
              <a:rPr lang="de-DE" sz="1200" dirty="0"/>
              <a:t> e2e </a:t>
            </a:r>
            <a:r>
              <a:rPr lang="de-DE" sz="1200" dirty="0" err="1"/>
              <a:t>requirements</a:t>
            </a:r>
            <a:r>
              <a:rPr lang="de-DE" sz="1200" dirty="0"/>
              <a:t> </a:t>
            </a:r>
            <a:r>
              <a:rPr lang="de-DE" sz="1200" dirty="0" err="1"/>
              <a:t>provided</a:t>
            </a:r>
            <a:r>
              <a:rPr lang="de-DE" sz="1200" dirty="0"/>
              <a:t> </a:t>
            </a:r>
            <a:r>
              <a:rPr lang="de-DE" sz="1200" dirty="0" err="1"/>
              <a:t>by</a:t>
            </a:r>
            <a:r>
              <a:rPr lang="de-DE" sz="1200" dirty="0"/>
              <a:t> CPF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 err="1"/>
              <a:t>What</a:t>
            </a:r>
            <a:r>
              <a:rPr lang="de-DE" sz="1200" dirty="0"/>
              <a:t> </a:t>
            </a:r>
            <a:r>
              <a:rPr lang="de-DE" sz="1200" dirty="0" err="1"/>
              <a:t>information</a:t>
            </a:r>
            <a:r>
              <a:rPr lang="de-DE" sz="1200" dirty="0"/>
              <a:t> </a:t>
            </a:r>
            <a:r>
              <a:rPr lang="de-DE" sz="1200" dirty="0" err="1"/>
              <a:t>is</a:t>
            </a:r>
            <a:r>
              <a:rPr lang="de-DE" sz="1200" dirty="0"/>
              <a:t> </a:t>
            </a:r>
            <a:r>
              <a:rPr lang="de-DE" sz="1200" dirty="0" err="1"/>
              <a:t>exposed</a:t>
            </a:r>
            <a:r>
              <a:rPr lang="de-DE" sz="1200" dirty="0"/>
              <a:t> to CPF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August Meeting (SA2#152e)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As per work plan, there should be no new solution for </a:t>
            </a:r>
            <a:r>
              <a:rPr lang="en-US" sz="1200"/>
              <a:t>August meeting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/>
              <a:t>Resolve </a:t>
            </a:r>
            <a:r>
              <a:rPr lang="en-US" sz="1200" dirty="0"/>
              <a:t>FFS items for the existing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Evaluate and conclude on the key points of the solution to progress to normative phase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WID proposal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Offline coordination needed before SA2#152e to be able to conclude within the study TU limit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alt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SA2#149-E </a:t>
            </a:r>
            <a:r>
              <a:rPr lang="hu-HU" altLang="zh-CN" sz="1200" dirty="0" err="1"/>
              <a:t>Feb</a:t>
            </a:r>
            <a:r>
              <a:rPr lang="hu-HU" altLang="zh-CN" sz="1200" dirty="0"/>
              <a:t> </a:t>
            </a:r>
            <a:r>
              <a:rPr lang="en-US" altLang="zh-CN" sz="1200" dirty="0"/>
              <a:t>(0.25 TU): TR Skeleton, Scope, Architecture Assumptions, Key Issues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SA2#151-E</a:t>
            </a:r>
            <a:r>
              <a:rPr lang="hu-HU" altLang="zh-CN" sz="1200" dirty="0"/>
              <a:t> May</a:t>
            </a:r>
            <a:r>
              <a:rPr lang="en-US" altLang="zh-CN" sz="1200" dirty="0"/>
              <a:t> (0.5 TU): Solution inputs with impact, TR sent for information at SA#96.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SA2#152-E (0.25 TU): Overall evaluation and conclusion, normative WID, TR  to be sent for approval at SA#97.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SA2#154AH (0.5 TU): Normative work.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SA2#155 (0.5 TU): Normative work.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06BE77A-240F-4056-8A43-E031ACA541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498138"/>
              </p:ext>
            </p:extLst>
          </p:nvPr>
        </p:nvGraphicFramePr>
        <p:xfrm>
          <a:off x="190213" y="5016346"/>
          <a:ext cx="8774399" cy="506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9366139" imgH="558888" progId="Excel.Sheet.12">
                  <p:embed/>
                </p:oleObj>
              </mc:Choice>
              <mc:Fallback>
                <p:oleObj name="Worksheet" r:id="rId4" imgW="9366139" imgH="558888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06BE77A-240F-4056-8A43-E031ACA541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213" y="5016346"/>
                        <a:ext cx="8774399" cy="5069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2372147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</a:t>
            </a:r>
            <a:r>
              <a:rPr lang="hu-HU" altLang="de-DE" sz="2800" b="1" dirty="0"/>
              <a:t> </a:t>
            </a:r>
            <a:r>
              <a:rPr lang="hu-HU" altLang="de-DE" sz="2800" b="1" dirty="0" err="1"/>
              <a:t>DetNet</a:t>
            </a:r>
            <a:r>
              <a:rPr lang="en-US" altLang="de-DE" sz="2800" b="1" dirty="0"/>
              <a:t> Status at SA#96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74574833"/>
              </p:ext>
            </p:extLst>
          </p:nvPr>
        </p:nvGraphicFramePr>
        <p:xfrm>
          <a:off x="0" y="1324459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FS_DetNet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5GS </a:t>
                      </a:r>
                      <a:r>
                        <a:rPr lang="en-US" sz="14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DetNet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interworking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10% -&gt; 70 %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462307"/>
            <a:ext cx="7587892" cy="272194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Progress since SA#95e: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de-DE" sz="1200" dirty="0"/>
              <a:t>Solutions are documented for the 2 Key Issues as follows: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altLang="de-DE" sz="1100" dirty="0"/>
              <a:t>8 solutions have been approved to be included in the TR: S2-2204762, S2-2204763, S2-2204764, S2-2204765, S2-2204766, S2-2204767, S2-2204768, S2-2204769. 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altLang="de-DE" sz="1100" dirty="0"/>
              <a:t>One solution was merged, one solution was withdrawn.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FS_</a:t>
            </a:r>
            <a:r>
              <a:rPr kumimoji="0" lang="hu-HU" alt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DetNet </a:t>
            </a: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TR 23.700-</a:t>
            </a:r>
            <a:r>
              <a:rPr kumimoji="0" lang="hu-HU" alt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46</a:t>
            </a:r>
            <a:r>
              <a:rPr kumimoji="0" lang="de-DE" altLang="de-DE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v0.2.0 is available.</a:t>
            </a:r>
            <a:endParaRPr lang="en-US" altLang="de-DE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dirty="0">
                <a:ea typeface="+mn-ea"/>
                <a:cs typeface="+mn-cs"/>
              </a:rPr>
              <a:t>RAN impacts and dependencies: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None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/>
              <a:t>Continue the study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Offline coordination needed before SA2#152e to be able to conclude within the study TU limit</a:t>
            </a:r>
            <a:endParaRPr lang="en-US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sz="1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2754923581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2946" y="2239766"/>
            <a:ext cx="701909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altLang="de-DE" sz="3600" b="1" dirty="0"/>
              <a:t>FS_</a:t>
            </a:r>
            <a:r>
              <a:rPr lang="hu-HU" altLang="de-DE" sz="3600" b="1" dirty="0" err="1"/>
              <a:t>DetNet</a:t>
            </a:r>
            <a:r>
              <a:rPr lang="hu-HU" altLang="de-DE" sz="3600" b="1" dirty="0"/>
              <a:t>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br>
              <a:rPr lang="en-GB" altLang="zh-CN" sz="3600" b="1" dirty="0"/>
            </a:br>
            <a:r>
              <a:rPr lang="en-GB" altLang="zh-CN" sz="3600" b="1" dirty="0"/>
              <a:t>from SA2#149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hu-HU" altLang="en-US" sz="2000" b="1" dirty="0"/>
              <a:t>György Miklós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Ericsson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578813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BCA13FBA359294AA43EF6911AD5DC8A" ma:contentTypeVersion="7" ma:contentTypeDescription="Skapa ett nytt dokument." ma:contentTypeScope="" ma:versionID="532236d647694d20dbb90bceff78c514">
  <xsd:schema xmlns:xsd="http://www.w3.org/2001/XMLSchema" xmlns:xs="http://www.w3.org/2001/XMLSchema" xmlns:p="http://schemas.microsoft.com/office/2006/metadata/properties" xmlns:ns2="043863bd-7b34-4180-9e9d-7272754de141" xmlns:ns3="680f3ded-1114-4fac-a0d4-8f1049ddc85b" targetNamespace="http://schemas.microsoft.com/office/2006/metadata/properties" ma:root="true" ma:fieldsID="91bd659feb4d34775702e8993c38b173" ns2:_="" ns3:_="">
    <xsd:import namespace="043863bd-7b34-4180-9e9d-7272754de141"/>
    <xsd:import namespace="680f3ded-1114-4fac-a0d4-8f1049ddc8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3863bd-7b34-4180-9e9d-7272754de1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0f3ded-1114-4fac-a0d4-8f1049ddc85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DCD509-E5A6-4F1A-85D6-566D091F04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3863bd-7b34-4180-9e9d-7272754de141"/>
    <ds:schemaRef ds:uri="680f3ded-1114-4fac-a0d4-8f1049ddc8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C67825-8C3F-4748-8691-0516FC3FC0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95B229-0FAC-41EF-BDC1-1542F634546F}">
  <ds:schemaRefs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680f3ded-1114-4fac-a0d4-8f1049ddc85b"/>
    <ds:schemaRef ds:uri="043863bd-7b34-4180-9e9d-7272754de141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22767</TotalTime>
  <Words>1238</Words>
  <Application>Microsoft Office PowerPoint</Application>
  <PresentationFormat>On-screen Show (4:3)</PresentationFormat>
  <Paragraphs>188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</vt:lpstr>
      <vt:lpstr>Calibri</vt:lpstr>
      <vt:lpstr>Times New Roman</vt:lpstr>
      <vt:lpstr>Office Theme</vt:lpstr>
      <vt:lpstr>Worksheet</vt:lpstr>
      <vt:lpstr>   FS_DetNet Status Report from SA2#152</vt:lpstr>
      <vt:lpstr>FS_ DetNet status after SA2#152E (1/2)</vt:lpstr>
      <vt:lpstr>FS_ DetNet status after SA2#152E (2/2)</vt:lpstr>
      <vt:lpstr>FS_ DetNet Status at SA#97</vt:lpstr>
      <vt:lpstr>   FS_DetNet Status Report from SA2#151</vt:lpstr>
      <vt:lpstr>FS_ DetNet status after SA2#151E (1/2)</vt:lpstr>
      <vt:lpstr>FS_ DetNet status after SA2#151E (2/2)</vt:lpstr>
      <vt:lpstr>FS_ DetNet Status at SA#96</vt:lpstr>
      <vt:lpstr>   FS_DetNet Status Report from SA2#149</vt:lpstr>
      <vt:lpstr>FS_ DetNet status after SA2#149E (1/2)</vt:lpstr>
      <vt:lpstr>FS_ DetNet status after SA2#149E (2/2)</vt:lpstr>
      <vt:lpstr>FS_ DetNet Status at SA#95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György Miklós</cp:lastModifiedBy>
  <cp:revision>1315</cp:revision>
  <dcterms:created xsi:type="dcterms:W3CDTF">2008-08-30T09:32:10Z</dcterms:created>
  <dcterms:modified xsi:type="dcterms:W3CDTF">2022-08-29T10:02:43Z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0x0101008BCA13FBA359294AA43EF6911AD5DC8A</vt:lpwstr>
  </property>
</Properties>
</file>