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71" r:id="rId2"/>
  </p:sldMasterIdLst>
  <p:notesMasterIdLst>
    <p:notesMasterId r:id="rId15"/>
  </p:notesMasterIdLst>
  <p:handoutMasterIdLst>
    <p:handoutMasterId r:id="rId16"/>
  </p:handoutMasterIdLst>
  <p:sldIdLst>
    <p:sldId id="303" r:id="rId3"/>
    <p:sldId id="816" r:id="rId4"/>
    <p:sldId id="817" r:id="rId5"/>
    <p:sldId id="809" r:id="rId6"/>
    <p:sldId id="804" r:id="rId7"/>
    <p:sldId id="814" r:id="rId8"/>
    <p:sldId id="815" r:id="rId9"/>
    <p:sldId id="810" r:id="rId10"/>
    <p:sldId id="811" r:id="rId11"/>
    <p:sldId id="812" r:id="rId12"/>
    <p:sldId id="802" r:id="rId13"/>
    <p:sldId id="803" r:id="rId1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00CC"/>
    <a:srgbClr val="FF33CC"/>
    <a:srgbClr val="FF99FF"/>
    <a:srgbClr val="FF6699"/>
    <a:srgbClr val="FF3300"/>
    <a:srgbClr val="62A14D"/>
    <a:srgbClr val="000000"/>
    <a:srgbClr val="C6D254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3" d="100"/>
          <a:sy n="113" d="100"/>
        </p:scale>
        <p:origin x="17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900" y="-200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59603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50706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85531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72048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54228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88341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78162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1198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36501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6754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#151E (e-meeting)</a:t>
            </a:r>
          </a:p>
          <a:p>
            <a:r>
              <a:rPr lang="en-US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16 - 20 May, 2022</a:t>
            </a:r>
            <a:r>
              <a:rPr lang="nb-NO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, 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26000" y="334106"/>
            <a:ext cx="22037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600" b="1" dirty="0" smtClean="0">
                <a:effectLst/>
                <a:latin typeface="+mn-lt"/>
              </a:rPr>
              <a:t>S2-2205343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2" descr="https://upload.wikimedia.org/wikipedia/commons/e/e2/Mint-tea.jp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10947" y="3744238"/>
            <a:ext cx="3924000" cy="261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1A73-C1B9-4AFC-A89C-A008E07430EA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7264-B84E-442A-83A5-DE69A1AAFE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858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1A73-C1B9-4AFC-A89C-A008E07430EA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7264-B84E-442A-83A5-DE69A1AAFE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140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1A73-C1B9-4AFC-A89C-A008E07430EA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7264-B84E-442A-83A5-DE69A1AAFE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6522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1A73-C1B9-4AFC-A89C-A008E07430EA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7264-B84E-442A-83A5-DE69A1AAFE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08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1A73-C1B9-4AFC-A89C-A008E07430EA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7264-B84E-442A-83A5-DE69A1AAFE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568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1A73-C1B9-4AFC-A89C-A008E07430EA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7264-B84E-442A-83A5-DE69A1AAFE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213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1A73-C1B9-4AFC-A89C-A008E07430EA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7264-B84E-442A-83A5-DE69A1AAFE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66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1A73-C1B9-4AFC-A89C-A008E07430EA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7264-B84E-442A-83A5-DE69A1AAFE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675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1A73-C1B9-4AFC-A89C-A008E07430EA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7264-B84E-442A-83A5-DE69A1AAFE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714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1A73-C1B9-4AFC-A89C-A008E07430EA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7264-B84E-442A-83A5-DE69A1AAFE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65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1A73-C1B9-4AFC-A89C-A008E07430EA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7264-B84E-442A-83A5-DE69A1AAFE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16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WG2#151E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Electronic meeting, 16 - 20 May, 2022</a:t>
            </a:r>
            <a:endParaRPr lang="en-GB" altLang="de-DE" sz="1300" dirty="0" smtClean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 smtClean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1A73-C1B9-4AFC-A89C-A008E07430EA}" type="datetimeFigureOut">
              <a:rPr lang="ko-KR" altLang="en-US" smtClean="0"/>
              <a:t>2022-05-23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27264-B84E-442A-83A5-DE69A1AAFE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54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600" b="1" dirty="0"/>
              <a:t>MINT </a:t>
            </a: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Hyunsook Kim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LG Electronics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MINT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SA2#147E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99677" y="1376363"/>
          <a:ext cx="8567698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75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5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1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94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65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Minimization of Service Interruption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-&gt;</a:t>
                      </a:r>
                      <a:r>
                        <a:rPr lang="en-US" altLang="ko-KR" sz="14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70~80</a:t>
                      </a:r>
                      <a:r>
                        <a:rPr lang="en-US" altLang="ko-KR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2021</a:t>
                      </a:r>
                      <a:endParaRPr lang="en-US" altLang="ko-KR" sz="14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SP-210582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33376" y="2411504"/>
            <a:ext cx="8302628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Total 8 </a:t>
            </a:r>
            <a:r>
              <a:rPr lang="en-US" altLang="ko-KR" sz="1400" dirty="0"/>
              <a:t>CRs agreed to TS 23.501 and TS </a:t>
            </a:r>
            <a:r>
              <a:rPr lang="en-US" altLang="ko-KR" sz="1400" dirty="0" smtClean="0"/>
              <a:t>23.502.</a:t>
            </a:r>
            <a:endParaRPr lang="de-DE" alt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r>
              <a:rPr lang="en-US" altLang="ko-KR" sz="1250" dirty="0" smtClean="0"/>
              <a:t>One Category “B” CR:  </a:t>
            </a:r>
            <a:r>
              <a:rPr lang="en-US" altLang="ko-KR" sz="1250" dirty="0"/>
              <a:t>Authentication and Subscription information checking for Disaster Roaming </a:t>
            </a:r>
            <a:r>
              <a:rPr lang="en-US" altLang="ko-KR" sz="1250" dirty="0" smtClean="0"/>
              <a:t>service (TS 23.501)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r>
              <a:rPr lang="en-US" altLang="ko-KR" sz="1250" dirty="0" smtClean="0"/>
              <a:t>Seven Category “F” CRs for the clarifications</a:t>
            </a:r>
            <a:endParaRPr lang="en-US" altLang="ko-KR" sz="125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ko-KR" sz="1400" dirty="0" smtClean="0"/>
              <a:t>Sending a LS </a:t>
            </a:r>
            <a:r>
              <a:rPr lang="en-GB" altLang="ko-KR" sz="1400" dirty="0"/>
              <a:t>on MINT functionality for Disaster </a:t>
            </a:r>
            <a:r>
              <a:rPr lang="en-GB" altLang="ko-KR" sz="1400" dirty="0" smtClean="0"/>
              <a:t>Roaming to ask the feedback from other WGs           (To: </a:t>
            </a:r>
            <a:r>
              <a:rPr lang="fr-FR" altLang="ko-KR" sz="1400" dirty="0" smtClean="0"/>
              <a:t>SA3</a:t>
            </a:r>
            <a:r>
              <a:rPr lang="fr-FR" altLang="ko-KR" sz="1400" dirty="0"/>
              <a:t>, SA5, CT1, CT4, CT6, RAN2, Cc: SA, CT, RAN) </a:t>
            </a:r>
            <a:endParaRPr lang="en-GB" altLang="ko-KR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ko-KR" sz="1800" b="1" dirty="0" smtClean="0"/>
              <a:t>RAN </a:t>
            </a:r>
            <a:r>
              <a:rPr lang="en-US" altLang="ko-KR" sz="1800" b="1" dirty="0"/>
              <a:t>impacts and dependencies</a:t>
            </a:r>
            <a:r>
              <a:rPr lang="en-US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ko-KR" sz="1400" dirty="0" smtClean="0"/>
              <a:t>Broadcasts </a:t>
            </a:r>
            <a:r>
              <a:rPr lang="en-GB" altLang="ko-KR" sz="1400" dirty="0"/>
              <a:t>an indication of accessibility for Disaster Roaming service, and optionally, a list of PLMN(s) with Disaster Condition for which Disaster Roaming service is offered by the broadcasting PLMN in the impacted area. </a:t>
            </a: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/>
              <a:t>Contentious Issue</a:t>
            </a:r>
            <a:r>
              <a:rPr lang="de-DE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/>
              <a:t>Focus for the Next </a:t>
            </a:r>
            <a:r>
              <a:rPr lang="de-DE" altLang="ko-KR" sz="1800" b="1" dirty="0" smtClean="0"/>
              <a:t>Meetings</a:t>
            </a:r>
            <a:endParaRPr lang="de-DE" altLang="ko-KR" sz="18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dirty="0" smtClean="0"/>
              <a:t>SA2#148E</a:t>
            </a:r>
            <a:r>
              <a:rPr lang="de-DE" altLang="ko-KR" sz="1400" dirty="0" smtClean="0"/>
              <a:t>: </a:t>
            </a:r>
            <a:r>
              <a:rPr lang="en-US" altLang="zh-CN" sz="1400" dirty="0"/>
              <a:t>Finalize </a:t>
            </a:r>
            <a:r>
              <a:rPr lang="de-DE" altLang="ko-KR" sz="1400" dirty="0"/>
              <a:t>normative work with the dependencies from other WGs (e.g. SA3, </a:t>
            </a:r>
            <a:r>
              <a:rPr lang="de-DE" altLang="ko-KR" sz="1400" dirty="0" smtClean="0"/>
              <a:t>SA5, CT1</a:t>
            </a:r>
            <a:r>
              <a:rPr lang="de-DE" altLang="ko-KR" sz="1400" dirty="0"/>
              <a:t>, etc</a:t>
            </a:r>
            <a:r>
              <a:rPr lang="en-US" altLang="zh-CN" sz="1400" dirty="0"/>
              <a:t>.)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  <a:p>
            <a:pPr marL="984250" lvl="2" indent="-269875"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41348525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 smtClean="0"/>
              <a:t>MINT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at </a:t>
            </a:r>
            <a:r>
              <a:rPr lang="en-US" altLang="de-DE" sz="2800" b="1" dirty="0" smtClean="0"/>
              <a:t>SA#93-e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551099"/>
            <a:ext cx="8404754" cy="3802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SA#92-e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Starting the normative work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2 CRs agreed to TS 23.501 and TS 23.502 based on </a:t>
            </a:r>
            <a:r>
              <a:rPr lang="en-GB" altLang="ko-KR" sz="1400" dirty="0"/>
              <a:t>CT1 study co</a:t>
            </a:r>
            <a:r>
              <a:rPr lang="en-GB" altLang="ko-KR" sz="1400" dirty="0" smtClean="0"/>
              <a:t>nclusion (TR 24.811).</a:t>
            </a:r>
            <a:endParaRPr lang="de-DE" alt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ko-KR" sz="1400" dirty="0" smtClean="0"/>
              <a:t>Broadcasts </a:t>
            </a:r>
            <a:r>
              <a:rPr lang="en-GB" altLang="ko-KR" sz="1400" dirty="0"/>
              <a:t>an indication of accessibility for Disaster Roaming service, and optionally, a list of PLMN(s) with Disaster Condition for which Disaster Roaming service is offered by the broadcasting PLMN in the impacted area. </a:t>
            </a:r>
            <a:endParaRPr lang="en-US" sz="14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 smtClean="0"/>
              <a:t>Finalize </a:t>
            </a:r>
            <a:r>
              <a:rPr lang="de-DE" altLang="ko-KR" sz="1400" dirty="0"/>
              <a:t>normative </a:t>
            </a:r>
            <a:r>
              <a:rPr lang="de-DE" altLang="ko-KR" sz="1400" dirty="0" smtClean="0"/>
              <a:t>work with the dependencies from other WGs (e.g. SA3, CT1, etc</a:t>
            </a:r>
            <a:r>
              <a:rPr lang="en-US" altLang="zh-CN" sz="1400" dirty="0" smtClean="0"/>
              <a:t>.)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altLang="de-DE" sz="160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9981"/>
              </p:ext>
            </p:extLst>
          </p:nvPr>
        </p:nvGraphicFramePr>
        <p:xfrm>
          <a:off x="271598" y="1376362"/>
          <a:ext cx="8634196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42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10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Minimization of Service Interruption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2021</a:t>
                      </a:r>
                      <a:endParaRPr lang="en-US" altLang="ko-KR" sz="14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SP-210582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1374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MINT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SA2#146E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5450195"/>
              </p:ext>
            </p:extLst>
          </p:nvPr>
        </p:nvGraphicFramePr>
        <p:xfrm>
          <a:off x="299677" y="1376363"/>
          <a:ext cx="8567698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75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5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1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94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65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Minimization of Service Interruption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50%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2021</a:t>
                      </a:r>
                      <a:endParaRPr lang="en-US" altLang="ko-KR" sz="14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SP-210582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Starting the normative work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2 CRs agreed to TS 23.501 and TS 23.502 based on </a:t>
            </a:r>
            <a:r>
              <a:rPr lang="en-GB" altLang="ko-KR" sz="1400" dirty="0"/>
              <a:t>CT1 study conclusion (TR 24.811</a:t>
            </a:r>
            <a:r>
              <a:rPr lang="en-GB" altLang="ko-KR" sz="1400" dirty="0" smtClean="0"/>
              <a:t>).</a:t>
            </a:r>
            <a:endParaRPr lang="de-DE" alt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ko-KR" sz="1800" b="1" dirty="0" smtClean="0"/>
              <a:t>RAN </a:t>
            </a:r>
            <a:r>
              <a:rPr lang="en-US" altLang="ko-KR" sz="1800" b="1" dirty="0"/>
              <a:t>impacts and dependencies</a:t>
            </a:r>
            <a:r>
              <a:rPr lang="en-US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ko-KR" sz="1400" dirty="0" smtClean="0"/>
              <a:t>Broadcasts </a:t>
            </a:r>
            <a:r>
              <a:rPr lang="en-GB" altLang="ko-KR" sz="1400" dirty="0"/>
              <a:t>an indication of accessibility for Disaster Roaming service, and optionally, a list of PLMN(s) with Disaster Condition for which Disaster Roaming service is offered by the broadcasting PLMN in the impacted area. </a:t>
            </a:r>
            <a:endParaRPr lang="en-US" altLang="ko-KR" sz="14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/>
              <a:t>Contentious Issue</a:t>
            </a:r>
            <a:r>
              <a:rPr lang="de-DE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None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/>
              <a:t>Focus for the Next </a:t>
            </a:r>
            <a:r>
              <a:rPr lang="de-DE" altLang="ko-KR" sz="1800" b="1" dirty="0" smtClean="0"/>
              <a:t>Meetings</a:t>
            </a:r>
            <a:endParaRPr lang="de-DE" altLang="ko-KR" sz="18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dirty="0" smtClean="0"/>
              <a:t>SA2#147E and SA2#148E</a:t>
            </a:r>
            <a:r>
              <a:rPr lang="de-DE" altLang="ko-KR" sz="1400" dirty="0" smtClean="0"/>
              <a:t>: </a:t>
            </a:r>
            <a:r>
              <a:rPr lang="en-US" altLang="zh-CN" sz="1400" dirty="0"/>
              <a:t>Finalize </a:t>
            </a:r>
            <a:r>
              <a:rPr lang="de-DE" altLang="ko-KR" sz="1400" dirty="0"/>
              <a:t>normative work with the dependencies from other WGs (e.g. SA3, CT1, etc</a:t>
            </a:r>
            <a:r>
              <a:rPr lang="en-US" altLang="zh-CN" sz="1400" dirty="0"/>
              <a:t>.)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  <a:p>
            <a:pPr marL="984250" lvl="2" indent="-269875"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2329849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 smtClean="0"/>
              <a:t>MINT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at </a:t>
            </a:r>
            <a:r>
              <a:rPr lang="en-US" altLang="de-DE" sz="2800" b="1" dirty="0" smtClean="0"/>
              <a:t>SA#96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551099"/>
            <a:ext cx="8634196" cy="3802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SA#95-e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</a:t>
            </a:r>
            <a:r>
              <a:rPr lang="en-US" altLang="ko-KR" sz="1400" dirty="0" smtClean="0"/>
              <a:t>11 </a:t>
            </a:r>
            <a:r>
              <a:rPr lang="en-US" altLang="ko-KR" sz="1400" dirty="0"/>
              <a:t>CRs agreed to TS 23.501 and TS 23.502.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r>
              <a:rPr lang="en-US" altLang="ko-KR" sz="1250" dirty="0"/>
              <a:t>Maintenance and clarification</a:t>
            </a:r>
            <a:endParaRPr lang="en-US" altLang="ko-KR" sz="1050" dirty="0"/>
          </a:p>
          <a:p>
            <a:pPr lvl="2"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­"/>
            </a:pPr>
            <a:r>
              <a:rPr lang="en-US" altLang="ko-KR" sz="1250" dirty="0"/>
              <a:t>Alignment with other WGs</a:t>
            </a:r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GB" altLang="ko-KR" sz="1400" dirty="0" smtClean="0"/>
              <a:t>        </a:t>
            </a:r>
            <a:endParaRPr lang="de-DE" alt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No new RAN impacts </a:t>
            </a:r>
            <a:r>
              <a:rPr lang="en-US" altLang="ko-KR" sz="1400" dirty="0" smtClean="0"/>
              <a:t>identified</a:t>
            </a:r>
            <a:endParaRPr lang="en-GB" altLang="ko-KR" sz="14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altLang="de-DE" sz="20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Maintenance and (if necessary) </a:t>
            </a:r>
            <a:r>
              <a:rPr lang="en-US" altLang="zh-CN" sz="1400" dirty="0" smtClean="0"/>
              <a:t>alignment </a:t>
            </a:r>
            <a:r>
              <a:rPr lang="en-US" altLang="zh-CN" sz="1400" dirty="0"/>
              <a:t>with other WGs</a:t>
            </a:r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651488"/>
              </p:ext>
            </p:extLst>
          </p:nvPr>
        </p:nvGraphicFramePr>
        <p:xfrm>
          <a:off x="271598" y="1376362"/>
          <a:ext cx="8634196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42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10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Minimization of Service Interruption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2021</a:t>
                      </a:r>
                      <a:endParaRPr lang="en-US" altLang="ko-KR" sz="14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SP-210582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0721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MINT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SA2#151E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21631309"/>
              </p:ext>
            </p:extLst>
          </p:nvPr>
        </p:nvGraphicFramePr>
        <p:xfrm>
          <a:off x="299677" y="1376363"/>
          <a:ext cx="8567698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75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5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1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94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65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Minimization of Service Interruption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99% -&gt; 100%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Dec. 2021</a:t>
                      </a:r>
                      <a:endParaRPr lang="en-US" altLang="ko-KR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SP-210582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</a:t>
            </a:r>
            <a:r>
              <a:rPr lang="en-US" altLang="ko-KR" sz="1400" dirty="0" smtClean="0"/>
              <a:t>5 </a:t>
            </a:r>
            <a:r>
              <a:rPr lang="en-US" altLang="ko-KR" sz="1400" dirty="0"/>
              <a:t>CRs agreed to TS 23.501 and TS 23.502.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r>
              <a:rPr lang="en-US" altLang="ko-KR" sz="1250" dirty="0" smtClean="0"/>
              <a:t>Maintenance and clarification</a:t>
            </a:r>
            <a:endParaRPr lang="en-US" altLang="ko-KR" sz="1050" dirty="0"/>
          </a:p>
          <a:p>
            <a:pPr lvl="2"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­"/>
            </a:pPr>
            <a:r>
              <a:rPr lang="en-US" altLang="ko-KR" sz="1250" dirty="0" smtClean="0"/>
              <a:t>Alignment </a:t>
            </a:r>
            <a:r>
              <a:rPr lang="en-US" altLang="ko-KR" sz="1250" dirty="0"/>
              <a:t>with </a:t>
            </a:r>
            <a:r>
              <a:rPr lang="en-US" altLang="ko-KR" sz="1250" dirty="0" smtClean="0"/>
              <a:t>other WGs</a:t>
            </a:r>
            <a:endParaRPr lang="en-US" altLang="ko-KR" sz="125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ko-KR" sz="1400" dirty="0"/>
              <a:t>Sending a </a:t>
            </a:r>
            <a:r>
              <a:rPr lang="en-GB" altLang="ko-KR" sz="1400" dirty="0" smtClean="0"/>
              <a:t>Reply </a:t>
            </a:r>
            <a:r>
              <a:rPr lang="en-GB" altLang="ko-KR" sz="1400" dirty="0"/>
              <a:t>LS on UE capabilities indication in </a:t>
            </a:r>
            <a:r>
              <a:rPr lang="en-GB" altLang="ko-KR" sz="1400" dirty="0" smtClean="0"/>
              <a:t>UPU (</a:t>
            </a:r>
            <a:r>
              <a:rPr lang="en-GB" altLang="ko-KR" sz="1400" dirty="0"/>
              <a:t>To: </a:t>
            </a:r>
            <a:r>
              <a:rPr lang="fr-FR" altLang="ko-KR" sz="1400" dirty="0" smtClean="0"/>
              <a:t>CT1</a:t>
            </a:r>
            <a:r>
              <a:rPr lang="fr-FR" altLang="ko-KR" sz="1400" dirty="0"/>
              <a:t>, </a:t>
            </a:r>
            <a:r>
              <a:rPr lang="fr-FR" altLang="ko-KR" sz="1400" dirty="0" smtClean="0"/>
              <a:t>CT4, </a:t>
            </a:r>
            <a:r>
              <a:rPr lang="fr-FR" altLang="ko-KR" sz="1400" dirty="0"/>
              <a:t>Cc: </a:t>
            </a:r>
            <a:r>
              <a:rPr lang="fr-FR" altLang="ko-KR" sz="1400" dirty="0" smtClean="0"/>
              <a:t>SA3) </a:t>
            </a:r>
            <a:r>
              <a:rPr lang="en-US" altLang="ko-KR" sz="1250" dirty="0" smtClean="0"/>
              <a:t> </a:t>
            </a:r>
            <a:endParaRPr lang="en-US" altLang="zh-CN" sz="1400" dirty="0" smtClean="0"/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endParaRPr lang="de-DE" altLang="de-DE" sz="1000" b="1" i="1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ko-KR" sz="1800" b="1" dirty="0"/>
              <a:t>RAN impacts and dependencies</a:t>
            </a:r>
            <a:r>
              <a:rPr lang="en-US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400" dirty="0"/>
              <a:t>No new RAN impacts identified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de-DE" altLang="ko-KR" sz="1800" b="1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/>
              <a:t>Contentious Issue</a:t>
            </a:r>
            <a:r>
              <a:rPr lang="de-DE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None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/>
              <a:t>Focus for the Next Meetings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 smtClean="0"/>
              <a:t>Maintenance </a:t>
            </a:r>
            <a:r>
              <a:rPr lang="en-US" altLang="zh-CN" sz="1400" dirty="0"/>
              <a:t>and (if necessary) </a:t>
            </a:r>
            <a:r>
              <a:rPr lang="en-US" altLang="zh-CN" sz="1400" dirty="0" smtClean="0"/>
              <a:t>alignment with other WGs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  <a:p>
            <a:pPr marL="984250" lvl="2" indent="-269875"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2601062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MINT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SA2#150E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337030"/>
              </p:ext>
            </p:extLst>
          </p:nvPr>
        </p:nvGraphicFramePr>
        <p:xfrm>
          <a:off x="299677" y="1376363"/>
          <a:ext cx="8567698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75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5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1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94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65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Minimization of Service Interruption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 -&gt; 99%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Dec. 2021</a:t>
                      </a:r>
                      <a:endParaRPr lang="en-US" altLang="ko-KR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SP-210582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7 CRs agreed to TS 23.501 and TS 23.502.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r>
              <a:rPr lang="en-US" altLang="ko-KR" sz="1250" dirty="0" smtClean="0"/>
              <a:t>Maintenance and clarification</a:t>
            </a:r>
            <a:endParaRPr lang="en-US" altLang="ko-KR" sz="1050" dirty="0"/>
          </a:p>
          <a:p>
            <a:pPr lvl="2"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­"/>
            </a:pPr>
            <a:r>
              <a:rPr lang="en-US" altLang="ko-KR" sz="1250" dirty="0" smtClean="0"/>
              <a:t>Alignment </a:t>
            </a:r>
            <a:r>
              <a:rPr lang="en-US" altLang="ko-KR" sz="1250" dirty="0"/>
              <a:t>with </a:t>
            </a:r>
            <a:r>
              <a:rPr lang="en-US" altLang="ko-KR" sz="1250" dirty="0" smtClean="0"/>
              <a:t>other WGs</a:t>
            </a:r>
            <a:endParaRPr lang="en-US" altLang="ko-KR" sz="125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Still waiting </a:t>
            </a:r>
            <a:r>
              <a:rPr lang="en-GB" altLang="ko-KR" sz="1400" dirty="0" smtClean="0"/>
              <a:t>for </a:t>
            </a:r>
            <a:r>
              <a:rPr lang="en-GB" altLang="ko-KR" sz="1400" dirty="0"/>
              <a:t>the feedback from </a:t>
            </a:r>
            <a:r>
              <a:rPr lang="de-DE" altLang="ko-KR" sz="1400" dirty="0" smtClean="0"/>
              <a:t>SA5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to resolve the editor’s </a:t>
            </a:r>
            <a:r>
              <a:rPr lang="en-US" altLang="zh-CN" sz="1400" dirty="0" smtClean="0"/>
              <a:t>note.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r>
              <a:rPr lang="en-US" altLang="ko-KR" sz="1250" dirty="0"/>
              <a:t>Two CRs endorsed. </a:t>
            </a:r>
            <a:endParaRPr lang="en-US" altLang="zh-CN" sz="1400" dirty="0" smtClean="0"/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ko-KR" sz="1800" b="1" dirty="0"/>
              <a:t>RAN impacts and dependencies</a:t>
            </a:r>
            <a:r>
              <a:rPr lang="en-US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No new RAN impacts identified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de-DE" altLang="ko-KR" sz="1800" b="1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/>
              <a:t>Contentious Issue</a:t>
            </a:r>
            <a:r>
              <a:rPr lang="de-DE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None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/>
              <a:t>Focus for the Next Meetings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Finalize </a:t>
            </a:r>
            <a:r>
              <a:rPr lang="de-DE" altLang="ko-KR" sz="1400" dirty="0"/>
              <a:t>normative work with the dependencies from other WGs (e.g. SA5, CT1, etc</a:t>
            </a:r>
            <a:r>
              <a:rPr lang="en-US" altLang="zh-CN" sz="1400" dirty="0"/>
              <a:t>.)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  <a:p>
            <a:pPr marL="984250" lvl="2" indent="-269875"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5370630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Back-up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038625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 smtClean="0"/>
              <a:t>MINT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at </a:t>
            </a:r>
            <a:r>
              <a:rPr lang="en-US" altLang="de-DE" sz="2800" b="1" dirty="0" smtClean="0"/>
              <a:t>SA#95-e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551099"/>
            <a:ext cx="8634196" cy="3802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SA#94-e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</a:t>
            </a:r>
            <a:r>
              <a:rPr lang="en-US" altLang="ko-KR" sz="1400" dirty="0" smtClean="0"/>
              <a:t>9 </a:t>
            </a:r>
            <a:r>
              <a:rPr lang="en-US" altLang="ko-KR" sz="1400" dirty="0"/>
              <a:t>CRs agreed to TS 23.501 and TS 23.502.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r>
              <a:rPr lang="en-US" altLang="ko-KR" sz="1250" dirty="0" smtClean="0"/>
              <a:t>Agreement on </a:t>
            </a:r>
            <a:r>
              <a:rPr lang="en-US" altLang="ko-KR" sz="1250" dirty="0"/>
              <a:t>“UE authentication and Subscription information checking</a:t>
            </a:r>
            <a:r>
              <a:rPr lang="en-US" altLang="ko-KR" sz="1250" dirty="0" smtClean="0"/>
              <a:t>”, and also sending LS to SA3 and CT4</a:t>
            </a:r>
            <a:endParaRPr lang="en-US" altLang="ko-KR" sz="1050" dirty="0" smtClean="0"/>
          </a:p>
          <a:p>
            <a:pPr lvl="2"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­"/>
            </a:pPr>
            <a:r>
              <a:rPr lang="en-US" altLang="ko-KR" sz="1250" dirty="0" smtClean="0"/>
              <a:t>Alignment </a:t>
            </a:r>
            <a:r>
              <a:rPr lang="en-US" altLang="ko-KR" sz="1250" dirty="0"/>
              <a:t>with CT1 agreements and </a:t>
            </a:r>
            <a:r>
              <a:rPr lang="en-US" altLang="ko-KR" sz="1250" dirty="0" smtClean="0"/>
              <a:t>clarifications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ko-KR" sz="1400" dirty="0" smtClean="0"/>
              <a:t>Waiting </a:t>
            </a:r>
            <a:r>
              <a:rPr lang="en-GB" altLang="ko-KR" sz="1400" dirty="0"/>
              <a:t>for the feedback from other WGs </a:t>
            </a:r>
            <a:r>
              <a:rPr lang="de-DE" altLang="ko-KR" sz="1400" dirty="0"/>
              <a:t>(e.g. SA5, CT1, etc</a:t>
            </a:r>
            <a:r>
              <a:rPr lang="en-US" altLang="zh-CN" sz="1400" dirty="0"/>
              <a:t>.) to resolve the editor’s notes</a:t>
            </a:r>
            <a:r>
              <a:rPr lang="en-US" altLang="zh-CN" sz="1400" dirty="0" smtClean="0"/>
              <a:t>.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­"/>
            </a:pPr>
            <a:r>
              <a:rPr lang="en-US" altLang="ko-KR" sz="1250" dirty="0" smtClean="0"/>
              <a:t>Two </a:t>
            </a:r>
            <a:r>
              <a:rPr lang="en-US" altLang="ko-KR" sz="1250" dirty="0"/>
              <a:t>CRs endorsed</a:t>
            </a:r>
            <a:r>
              <a:rPr lang="en-US" altLang="ko-KR" sz="1250" dirty="0" smtClean="0"/>
              <a:t>. </a:t>
            </a:r>
            <a:endParaRPr lang="en-GB" altLang="ko-KR" sz="1250" dirty="0"/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GB" altLang="ko-KR" sz="1400" dirty="0" smtClean="0"/>
              <a:t>        </a:t>
            </a:r>
            <a:endParaRPr lang="de-DE" alt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Maintenance and alignment regarding system information extensions for MINT</a:t>
            </a:r>
            <a:r>
              <a:rPr lang="en-GB" altLang="ko-KR" sz="1400" dirty="0"/>
              <a:t>. </a:t>
            </a:r>
            <a:endParaRPr lang="en-GB" altLang="ko-KR" sz="14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altLang="de-DE" sz="20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 smtClean="0"/>
              <a:t>Finalize </a:t>
            </a:r>
            <a:r>
              <a:rPr lang="de-DE" altLang="ko-KR" sz="1400" dirty="0" smtClean="0"/>
              <a:t>normative work with the dependencies from other WGs (e.g. SA5, CT1, etc</a:t>
            </a:r>
            <a:r>
              <a:rPr lang="en-US" altLang="zh-CN" sz="1400" dirty="0" smtClean="0"/>
              <a:t>.) </a:t>
            </a:r>
            <a:endParaRPr lang="en-US" altLang="zh-CN" sz="140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/>
          </p:nvPr>
        </p:nvGraphicFramePr>
        <p:xfrm>
          <a:off x="271598" y="1376362"/>
          <a:ext cx="8634196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42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10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Minimization of Service Interruption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2021</a:t>
                      </a:r>
                      <a:endParaRPr lang="en-US" altLang="ko-KR" sz="14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SP-210582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7262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MINT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SA2#149E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99677" y="1376363"/>
          <a:ext cx="8567698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75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5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1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94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65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Minimization of Service Interruption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-&gt; 98%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2021</a:t>
                      </a:r>
                      <a:endParaRPr lang="en-US" altLang="ko-KR" sz="14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SP-210582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</a:t>
            </a:r>
            <a:r>
              <a:rPr lang="en-US" altLang="ko-KR" sz="1400" dirty="0" smtClean="0"/>
              <a:t>9 </a:t>
            </a:r>
            <a:r>
              <a:rPr lang="en-US" altLang="ko-KR" sz="1400" dirty="0"/>
              <a:t>CRs agreed to TS 23.501 and TS 23.502.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r>
              <a:rPr lang="en-US" altLang="ko-KR" sz="1250" dirty="0"/>
              <a:t>Agreement on “UE authentication and Subscription information checking”, </a:t>
            </a:r>
            <a:r>
              <a:rPr lang="en-US" altLang="ko-KR" sz="1250" dirty="0" smtClean="0"/>
              <a:t>and also </a:t>
            </a:r>
            <a:r>
              <a:rPr lang="en-US" altLang="ko-KR" sz="1250" dirty="0"/>
              <a:t>sending LS to SA3 and CT4</a:t>
            </a:r>
            <a:endParaRPr lang="en-US" altLang="ko-KR" sz="1050" dirty="0"/>
          </a:p>
          <a:p>
            <a:pPr lvl="2"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­"/>
            </a:pPr>
            <a:r>
              <a:rPr lang="en-US" altLang="ko-KR" sz="1250" dirty="0" smtClean="0"/>
              <a:t>Alignment </a:t>
            </a:r>
            <a:r>
              <a:rPr lang="en-US" altLang="ko-KR" sz="1250" dirty="0"/>
              <a:t>with CT1 agreements and clarifications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ko-KR" sz="1400" dirty="0"/>
              <a:t>Waiting for the feedback from other WGs </a:t>
            </a:r>
            <a:r>
              <a:rPr lang="de-DE" altLang="ko-KR" sz="1400" dirty="0"/>
              <a:t>(e.g. SA5, CT1, etc</a:t>
            </a:r>
            <a:r>
              <a:rPr lang="en-US" altLang="zh-CN" sz="1400" dirty="0"/>
              <a:t>.) to resolve the editor’s notes</a:t>
            </a:r>
            <a:r>
              <a:rPr lang="en-US" altLang="zh-CN" sz="1400" dirty="0" smtClean="0"/>
              <a:t>.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­"/>
            </a:pPr>
            <a:r>
              <a:rPr lang="en-US" altLang="ko-KR" sz="1250" dirty="0"/>
              <a:t>Two CRs endorsed. </a:t>
            </a:r>
            <a:endParaRPr lang="en-GB" altLang="ko-KR" sz="1250" dirty="0"/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ko-KR" sz="1800" b="1" dirty="0"/>
              <a:t>RAN impacts and dependencies</a:t>
            </a:r>
            <a:r>
              <a:rPr lang="en-US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Maintenance and alignment regarding system information extensions for MINT</a:t>
            </a:r>
            <a:r>
              <a:rPr lang="en-GB" altLang="ko-KR" sz="1400" dirty="0"/>
              <a:t>. </a:t>
            </a: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de-DE" altLang="ko-KR" sz="1800" b="1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/>
              <a:t>Contentious Issue</a:t>
            </a:r>
            <a:r>
              <a:rPr lang="de-DE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None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/>
              <a:t>Focus for the Next Meetings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Finalize </a:t>
            </a:r>
            <a:r>
              <a:rPr lang="de-DE" altLang="ko-KR" sz="1400" dirty="0"/>
              <a:t>normative work with the dependencies from other WGs (e.g. SA5, CT1, etc</a:t>
            </a:r>
            <a:r>
              <a:rPr lang="en-US" altLang="zh-CN" sz="1400" dirty="0"/>
              <a:t>.)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  <a:p>
            <a:pPr marL="984250" lvl="2" indent="-269875"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5405593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 smtClean="0"/>
              <a:t>MINT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at </a:t>
            </a:r>
            <a:r>
              <a:rPr lang="en-US" altLang="de-DE" sz="2800" b="1" dirty="0" smtClean="0"/>
              <a:t>SA#94-e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551099"/>
            <a:ext cx="8404754" cy="3802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SA#93-e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Total 13 </a:t>
            </a:r>
            <a:r>
              <a:rPr lang="en-US" altLang="ko-KR" sz="1400" dirty="0"/>
              <a:t>CRs agreed to TS 23.501 and TS </a:t>
            </a:r>
            <a:r>
              <a:rPr lang="en-US" altLang="ko-KR" sz="1400" dirty="0" smtClean="0"/>
              <a:t>23.502.</a:t>
            </a:r>
            <a:endParaRPr lang="en-GB" altLang="ko-KR" sz="14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ko-KR" sz="1400" dirty="0"/>
              <a:t>Sending a LS on MINT functionality for Disaster Roaming to ask the feedback from other WGs </a:t>
            </a:r>
            <a:endParaRPr lang="en-GB" altLang="ko-KR" sz="1400" dirty="0" smtClean="0"/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GB" altLang="ko-KR" sz="1400" dirty="0" smtClean="0"/>
              <a:t>       </a:t>
            </a:r>
            <a:r>
              <a:rPr lang="en-GB" altLang="ko-KR" sz="1400" dirty="0"/>
              <a:t>(To: </a:t>
            </a:r>
            <a:r>
              <a:rPr lang="fr-FR" altLang="ko-KR" sz="1400" dirty="0"/>
              <a:t>SA3, SA5, CT1, CT4, CT6, RAN2, Cc: SA, CT, RAN) </a:t>
            </a:r>
            <a:endParaRPr lang="en-GB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ko-KR" sz="1400" dirty="0" smtClean="0"/>
              <a:t>Waiting </a:t>
            </a:r>
            <a:r>
              <a:rPr lang="en-GB" altLang="ko-KR" sz="1400" dirty="0"/>
              <a:t>for the feedback from other WGs </a:t>
            </a:r>
            <a:r>
              <a:rPr lang="de-DE" altLang="ko-KR" sz="1400" dirty="0"/>
              <a:t>(e.g. SA3, CT1, etc</a:t>
            </a:r>
            <a:r>
              <a:rPr lang="en-US" altLang="zh-CN" sz="1400" dirty="0"/>
              <a:t>.) to resolve the editor’s notes</a:t>
            </a:r>
            <a:r>
              <a:rPr lang="en-US" altLang="zh-CN" sz="1400" dirty="0" smtClean="0"/>
              <a:t>.</a:t>
            </a:r>
            <a:endParaRPr lang="en-GB" altLang="ko-KR" sz="1400" dirty="0" smtClean="0"/>
          </a:p>
          <a:p>
            <a:pPr marL="457200" lvl="1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GB" altLang="ko-KR" sz="1400" dirty="0" smtClean="0"/>
              <a:t>        </a:t>
            </a:r>
            <a:endParaRPr lang="de-DE" alt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Maintenance and alignment regarding system information extensions for MINT</a:t>
            </a:r>
            <a:r>
              <a:rPr lang="en-GB" altLang="ko-KR" sz="1400" dirty="0"/>
              <a:t>. </a:t>
            </a:r>
            <a:endParaRPr lang="en-GB" altLang="ko-KR" sz="14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altLang="de-DE" sz="20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Finalize </a:t>
            </a:r>
            <a:r>
              <a:rPr lang="de-DE" altLang="ko-KR" sz="1400" dirty="0" smtClean="0"/>
              <a:t>normative </a:t>
            </a:r>
            <a:r>
              <a:rPr lang="de-DE" altLang="ko-KR" sz="1400" dirty="0"/>
              <a:t>work with the dependencies from other WGs (e.g. SA3, CT1, etc</a:t>
            </a:r>
            <a:r>
              <a:rPr lang="en-US" altLang="zh-CN" sz="1400" dirty="0"/>
              <a:t>.) </a:t>
            </a:r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/>
          </p:nvPr>
        </p:nvGraphicFramePr>
        <p:xfrm>
          <a:off x="271598" y="1376362"/>
          <a:ext cx="8634196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42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10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Minimization of Service Interruption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2021</a:t>
                      </a:r>
                      <a:endParaRPr lang="en-US" altLang="ko-KR" sz="14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SP-210582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5663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MINT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SA2#148E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99677" y="1376363"/>
          <a:ext cx="8567698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75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65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1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94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65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Minimization of Service Interruption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70~80</a:t>
                      </a:r>
                      <a:r>
                        <a:rPr lang="en-US" altLang="ko-KR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-&gt;90%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Dec. 2021</a:t>
                      </a:r>
                      <a:endParaRPr lang="en-US" altLang="ko-KR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SP-210582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33376" y="2411504"/>
            <a:ext cx="8302628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Total 6 CRs </a:t>
            </a:r>
            <a:r>
              <a:rPr lang="en-US" altLang="ko-KR" sz="1400" dirty="0"/>
              <a:t>agreed to TS 23.501 and TS </a:t>
            </a:r>
            <a:r>
              <a:rPr lang="en-US" altLang="ko-KR" sz="1400" dirty="0" smtClean="0"/>
              <a:t>23.502.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r>
              <a:rPr lang="en-US" altLang="ko-KR" sz="1250" dirty="0"/>
              <a:t>Alignment with RAN2 and CT1 </a:t>
            </a:r>
            <a:r>
              <a:rPr lang="en-US" altLang="ko-KR" sz="1250" dirty="0" smtClean="0"/>
              <a:t>agreements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r>
              <a:rPr lang="en-US" altLang="ko-KR" sz="1250" dirty="0" smtClean="0"/>
              <a:t>Some </a:t>
            </a:r>
            <a:r>
              <a:rPr lang="en-US" altLang="ko-KR" sz="1250" dirty="0"/>
              <a:t>clarifications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ko-KR" sz="1400" dirty="0"/>
              <a:t>Waiting for the feedback from other WGs </a:t>
            </a:r>
            <a:r>
              <a:rPr lang="de-DE" altLang="ko-KR" sz="1400" dirty="0"/>
              <a:t>(e.g. SA3, CT1, etc</a:t>
            </a:r>
            <a:r>
              <a:rPr lang="en-US" altLang="zh-CN" sz="1400" dirty="0"/>
              <a:t>.) to resolve the editor’s notes</a:t>
            </a:r>
            <a:r>
              <a:rPr lang="en-US" altLang="zh-CN" sz="1400" dirty="0" smtClean="0"/>
              <a:t>.</a:t>
            </a:r>
            <a:endParaRPr lang="en-US" altLang="zh-CN" sz="1400" dirty="0"/>
          </a:p>
          <a:p>
            <a:pPr lvl="2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­"/>
            </a:pP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ko-KR" sz="1800" b="1" dirty="0" smtClean="0"/>
              <a:t>RAN </a:t>
            </a:r>
            <a:r>
              <a:rPr lang="en-US" altLang="ko-KR" sz="1800" b="1" dirty="0"/>
              <a:t>impacts and dependencies</a:t>
            </a:r>
            <a:r>
              <a:rPr lang="en-US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Maintenance and alignment regarding system information extensions for </a:t>
            </a:r>
            <a:r>
              <a:rPr lang="en-US" altLang="zh-CN" sz="1400" dirty="0" smtClean="0"/>
              <a:t>MINT</a:t>
            </a:r>
            <a:r>
              <a:rPr lang="en-GB" altLang="ko-KR" sz="1400" dirty="0" smtClean="0"/>
              <a:t>. </a:t>
            </a: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de-DE" altLang="ko-KR" sz="1800" b="1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 smtClean="0"/>
              <a:t>Contentious </a:t>
            </a:r>
            <a:r>
              <a:rPr lang="de-DE" altLang="ko-KR" sz="1800" b="1" dirty="0"/>
              <a:t>Issue</a:t>
            </a:r>
            <a:r>
              <a:rPr lang="de-DE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None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 smtClean="0"/>
              <a:t>Focus </a:t>
            </a:r>
            <a:r>
              <a:rPr lang="de-DE" altLang="ko-KR" sz="1800" b="1" dirty="0"/>
              <a:t>for the Next </a:t>
            </a:r>
            <a:r>
              <a:rPr lang="de-DE" altLang="ko-KR" sz="1800" b="1" dirty="0" smtClean="0"/>
              <a:t>Meetings</a:t>
            </a:r>
            <a:endParaRPr lang="de-DE" altLang="ko-KR" sz="1800" b="1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/>
              <a:t>Finalize </a:t>
            </a:r>
            <a:r>
              <a:rPr lang="de-DE" altLang="ko-KR" sz="1400" dirty="0"/>
              <a:t>normative work with the dependencies from other WGs (e.g. SA3, CT1, etc</a:t>
            </a:r>
            <a:r>
              <a:rPr lang="en-US" altLang="zh-CN" sz="1400" dirty="0"/>
              <a:t>.) </a:t>
            </a:r>
          </a:p>
          <a:p>
            <a:pPr marL="984250" lvl="2" indent="-269875"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6927182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7891</TotalTime>
  <Words>1226</Words>
  <Application>Microsoft Office PowerPoint</Application>
  <PresentationFormat>화면 슬라이드 쇼(4:3)</PresentationFormat>
  <Paragraphs>255</Paragraphs>
  <Slides>12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Arial </vt:lpstr>
      <vt:lpstr>宋体</vt:lpstr>
      <vt:lpstr>맑은 고딕</vt:lpstr>
      <vt:lpstr>Arial</vt:lpstr>
      <vt:lpstr>Calibri</vt:lpstr>
      <vt:lpstr>Times New Roman</vt:lpstr>
      <vt:lpstr>Office Theme</vt:lpstr>
      <vt:lpstr>디자인 사용자 지정</vt:lpstr>
      <vt:lpstr> MINT Status Report</vt:lpstr>
      <vt:lpstr>MINT Status at SA#96</vt:lpstr>
      <vt:lpstr>MINT status after SA2#151E</vt:lpstr>
      <vt:lpstr>MINT status after SA2#150E</vt:lpstr>
      <vt:lpstr>Back-up</vt:lpstr>
      <vt:lpstr>MINT Status at SA#95-e</vt:lpstr>
      <vt:lpstr>MINT status after SA2#149E</vt:lpstr>
      <vt:lpstr>MINT Status at SA#94-e</vt:lpstr>
      <vt:lpstr>MINT status after SA2#148E</vt:lpstr>
      <vt:lpstr>MINT status after SA2#147E</vt:lpstr>
      <vt:lpstr>MINT Status at SA#93-e</vt:lpstr>
      <vt:lpstr>MINT status after SA2#146E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Hyunsook (LGE)_r01</cp:lastModifiedBy>
  <cp:revision>1606</cp:revision>
  <dcterms:created xsi:type="dcterms:W3CDTF">2008-08-30T09:32:10Z</dcterms:created>
  <dcterms:modified xsi:type="dcterms:W3CDTF">2022-05-23T00:33:02Z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